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742" r:id="rId3"/>
    <p:sldMasterId id="2147483677" r:id="rId4"/>
    <p:sldMasterId id="2147483689" r:id="rId5"/>
    <p:sldMasterId id="2147483701" r:id="rId6"/>
    <p:sldMasterId id="2147483706" r:id="rId7"/>
    <p:sldMasterId id="2147483718" r:id="rId8"/>
    <p:sldMasterId id="2147483730" r:id="rId9"/>
  </p:sldMasterIdLst>
  <p:notesMasterIdLst>
    <p:notesMasterId r:id="rId19"/>
  </p:notesMasterIdLst>
  <p:handoutMasterIdLst>
    <p:handoutMasterId r:id="rId20"/>
  </p:handoutMasterIdLst>
  <p:sldIdLst>
    <p:sldId id="267" r:id="rId10"/>
    <p:sldId id="448" r:id="rId11"/>
    <p:sldId id="441" r:id="rId12"/>
    <p:sldId id="442" r:id="rId13"/>
    <p:sldId id="443" r:id="rId14"/>
    <p:sldId id="445" r:id="rId15"/>
    <p:sldId id="444" r:id="rId16"/>
    <p:sldId id="446" r:id="rId17"/>
    <p:sldId id="4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D9D9D9"/>
    <a:srgbClr val="7D9263"/>
    <a:srgbClr val="78D5DE"/>
    <a:srgbClr val="7A620E"/>
    <a:srgbClr val="4C376B"/>
    <a:srgbClr val="FFFFFF"/>
    <a:srgbClr val="BFEAEF"/>
    <a:srgbClr val="F1F8EC"/>
    <a:srgbClr val="E1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355BC2-EAFD-C7E3-60C0-E74E24B58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408E-2203-4240-7A54-A07C2A5AE6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2A96-8F09-4BB9-9D50-568A564B4951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632BB-E54B-5D62-78C6-949EC2F3DF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65-E649-9825-CDAE-06A926FEF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0BF7-6FC3-40DB-9AE4-4886E179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C1D7B-4F95-4689-A2B4-416E5270E87E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B17FC-3D13-477E-BECE-9B671B41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FC-3D13-477E-BECE-9B671B41A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3122" y="1522674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D1589-B102-E44C-2C77-164683716F5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17781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766-00B4-5364-B5DB-3253820D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EA17-C232-0032-56C8-4B6A7803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D403-BBED-777A-A356-EE7B9BA6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45AC-2E6F-F948-5458-A301D8E4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2F1EC-0F32-3096-B842-6C599D66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AA07-20DB-5F51-EA03-B50A9C2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455-2125-14FF-6C9A-98FF815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E8ABC-4DF0-5416-F6EB-043019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35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70BE-F98F-3CEE-AB42-BF243B5B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8460E-F423-3576-DAF5-46A1987E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06DE-C95D-725A-749C-DAC3136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EFAE-A5EC-C481-9704-730F8C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65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1ED8D-1F62-5481-1E08-B974EC45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A0EB-4866-2BFB-53C0-57959F7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1937-9488-796B-864F-C86665B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75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FCB-3F63-3EAE-063A-82BBBC9C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356-610C-0084-8354-EB27E093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C47D-C79B-AEE4-4BE1-19E10248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B911-6AEA-1742-249E-814A0A4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C05B-7AF8-33D5-F886-E8B11A9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3BD3-63B4-F86C-43AB-168B7E5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29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B7F0-C7CA-9B86-1CF4-87A75690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9B83-ED84-215A-B1F3-FAD43EE03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8FA-E22C-4B61-DDC9-CDA6F8F5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F9D2-DEF2-A35D-2345-C64FD7B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EE65-BEDA-E91F-0086-8FBF513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7FC3-2C04-97D2-47BA-BEA20DC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23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7D9-7733-C1E0-CF44-D9486EF5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FEAC-A9E7-6744-AEB5-8FF3B093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82E1-7081-0016-5C63-C200580B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47EC-10FA-7AE8-0CFB-5DEF608F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37D-E36B-8BAC-66B5-FA0A420F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24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3126A-3344-C6CB-6C33-EADD2ED6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289CD-EF3C-9054-8F0E-737DAC97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834-9D3F-2B71-FF1D-480F11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E4DA-0789-A4EC-6AB3-D8A4DCBB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556B-6D01-A617-DC07-4CA4A2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2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BFC6-A8D6-345E-6FE5-5163AA87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A2012-F01E-0793-EE3B-E9040E604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737D-0E86-053D-C24A-0FAB0A52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4518-2FF9-6945-98CE-A250B955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0A2D-42C1-15CE-F231-10D4682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29FA-6C91-506E-4DE9-4264AD34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9AB1-8BCD-AD6D-6BAD-FFD68093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AEDD-0A49-3CEC-B96B-0C7A5242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E84A-810B-2AF3-B5D5-8802EC23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AF64-B4C3-4BD7-8A14-D7481F6F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6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B9F3-C09C-1BFB-3DBC-F5519DC5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A11D-0CAD-70BD-31A8-B071A152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4A7B-34FC-16AC-5F8D-4A09022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0C5C-84AC-5DCA-61ED-18BD4283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D7E5-3654-36E0-0911-27AE51D5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315B7-9116-6410-4DD4-2DC2D0E5589B}"/>
              </a:ext>
            </a:extLst>
          </p:cNvPr>
          <p:cNvSpPr/>
          <p:nvPr userDrawn="1"/>
        </p:nvSpPr>
        <p:spPr>
          <a:xfrm>
            <a:off x="0" y="0"/>
            <a:ext cx="8130210" cy="6857999"/>
          </a:xfrm>
          <a:prstGeom prst="rect">
            <a:avLst/>
          </a:prstGeom>
          <a:solidFill>
            <a:srgbClr val="EAEAE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408385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233E-E2F7-AF09-6AA8-B332AAB0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58AD-EAE2-1880-F86A-FDACCF8DB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DBC2-B0AC-C12D-6DD6-DC2F699B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D276-C51F-3998-8A4A-E176AC2E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C5CE-F8D2-5AFC-CCE3-F4823BA4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AFE19-B24E-4B0E-4C89-3BC9173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41DB-3CF7-0691-B355-D6D3B5E4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9B9A-F764-8490-E32D-70B7805A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DB3A2-843D-C948-452D-EB7E17AB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2F926-0AE0-3146-2254-46266130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E760A-473E-8C52-D707-6FF36876E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83C91-EDEE-C92F-2392-CB87FEA5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AEEB7-219C-8201-F302-CDEA36FA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ED597-A4EB-8C4E-9139-1B4ED334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03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4A4B-01DC-1CA2-BDD8-C09CAB9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4DE55-121F-FE72-5C1F-43EFC12B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00E91-2B3B-EC98-C605-0A0EF89C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5FCB7-FA48-65D2-B98C-720A56D1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FCFA-A44B-BDD5-3C00-1C9F0200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E5ADD-D5FF-0568-187B-CD1A0097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D76B0-D03F-0B02-1609-2A09EDFD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AC9-B2E5-7C35-A5BE-11784102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8E5A-E1E9-02B1-AC9D-4AEBA849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E46DF-4E0D-7EA9-0733-277E8AFA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E0AA1-22FD-879A-C80E-77BBE282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FBAE-6F63-DAFC-69AC-762342B0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A589-0676-27DD-AEF5-5634D8E2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1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00B6-DFF2-06F8-22C2-307BB48A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C22F1-AD98-8FA4-FE9C-2A3802D25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86C63-C4F0-3D71-AE3A-17A37B2CD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0472-4326-E789-AE04-434171F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4BAF8-AC9A-5034-5563-A09ED9D6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C969-EA80-235E-C54E-A54547E8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4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89EC-3DCB-62C6-AB5E-F7FB6178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C482A-5885-BE74-D808-3207CFB5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E6EC-8851-1F91-3CA0-0FF4B171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5D04-077C-7829-0229-ABCF3B2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018F-1813-BE57-491F-19F9BDB8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7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DC938-6204-5143-249B-1888B215E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85244-4901-91B8-8B34-2185BE27E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3920-C58C-966E-9394-D9EFD934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B949-457B-DFCE-3EA7-A100230F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66BB-DBA9-5A17-556A-612506EC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962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0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Whit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026D-35FC-5541-8F6D-DE8AE4461E13}"/>
              </a:ext>
            </a:extLst>
          </p:cNvPr>
          <p:cNvSpPr/>
          <p:nvPr userDrawn="1"/>
        </p:nvSpPr>
        <p:spPr>
          <a:xfrm>
            <a:off x="4959626" y="1626669"/>
            <a:ext cx="7232374" cy="458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3074" y="544149"/>
            <a:ext cx="9831557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6948" y="1802372"/>
            <a:ext cx="572815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rtl="1">
              <a:buFontTx/>
              <a:buNone/>
              <a:defRPr>
                <a:solidFill>
                  <a:srgbClr val="FF0000"/>
                </a:solidFill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93C-190F-7F9C-47B0-BD70234B313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3931515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95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308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04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010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091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731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43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0280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155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41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261-CE7C-5AA5-8E42-342BB50E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4CC-6C41-55E8-AB33-C58B04CB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53E-D5B1-4DDE-912C-7B7728E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C5259-5725-44E2-8589-8FD4176CBB9A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lef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4783-6AB5-A69A-A214-31328B2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C141-2B7B-AA71-5596-8DB46CB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0A46E-B07A-4F25-9887-F52E6B1C7D5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lef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3137760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1592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915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455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296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961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ECD31C-007A-FE0D-1A17-AAA09342BDEC}"/>
              </a:ext>
            </a:extLst>
          </p:cNvPr>
          <p:cNvSpPr/>
          <p:nvPr userDrawn="1"/>
        </p:nvSpPr>
        <p:spPr>
          <a:xfrm>
            <a:off x="0" y="785191"/>
            <a:ext cx="12192000" cy="607280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FD2CB-E875-7B57-2B18-ED2DE3988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92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7370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35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410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1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043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315B7-9116-6410-4DD4-2DC2D0E5589B}"/>
              </a:ext>
            </a:extLst>
          </p:cNvPr>
          <p:cNvSpPr/>
          <p:nvPr userDrawn="1"/>
        </p:nvSpPr>
        <p:spPr>
          <a:xfrm>
            <a:off x="0" y="0"/>
            <a:ext cx="8110330" cy="6857999"/>
          </a:xfrm>
          <a:prstGeom prst="rect">
            <a:avLst/>
          </a:prstGeom>
          <a:solidFill>
            <a:srgbClr val="EAEAE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348ED-DB7F-B416-37B1-2E2BE0687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7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3122" y="1522674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D1589-B102-E44C-2C77-164683716F5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D0065-8457-9DE6-69BC-9085F8FFF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960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Whit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026D-35FC-5541-8F6D-DE8AE4461E13}"/>
              </a:ext>
            </a:extLst>
          </p:cNvPr>
          <p:cNvSpPr/>
          <p:nvPr userDrawn="1"/>
        </p:nvSpPr>
        <p:spPr>
          <a:xfrm>
            <a:off x="4959626" y="1626669"/>
            <a:ext cx="7232374" cy="458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3074" y="544149"/>
            <a:ext cx="9831557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6948" y="1802372"/>
            <a:ext cx="572815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rtl="1">
              <a:buFontTx/>
              <a:buNone/>
              <a:defRPr>
                <a:solidFill>
                  <a:srgbClr val="FF0000"/>
                </a:solidFill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93C-190F-7F9C-47B0-BD70234B313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4338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261-CE7C-5AA5-8E42-342BB50E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4CC-6C41-55E8-AB33-C58B04CB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53E-D5B1-4DDE-912C-7B7728E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C5259-5725-44E2-8589-8FD4176CBB9A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4783-6AB5-A69A-A214-31328B2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C141-2B7B-AA71-5596-8DB46CB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0A46E-B07A-4F25-9887-F52E6B1C7D5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229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9C1-FBAC-14D4-9A29-5ED8CD1E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36AA-2710-62DF-47AA-1D392B16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19F4-4E9B-81C9-716B-CF386E6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238C-2C74-6816-29C1-458E79BB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318-A044-ECDB-3172-DBC7146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178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C7F2-91A5-E7F1-344A-836573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476-988B-B20C-B349-7B62D7BA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0ACF-FCD6-BFD2-CAAC-113B126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BF48-6E05-0F90-1891-1228795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828-EA3E-9FCC-2F3C-9B6657D4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156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9C76-1682-7BF1-88F7-F1179C4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49E8-F671-EEB5-AD69-0FE818D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00-B221-1BBD-4E38-3399EDB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5ADC-5B52-4A62-EEA6-97CDEB80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406A-CA6B-B943-E2E3-D827167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599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C4F5-3D5A-1289-B628-EA01798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B1CF-2E28-FF25-B991-87CC7ADA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B862-83C1-790D-5740-2316CDDD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BB25-843C-CD7C-0B9D-2E92540D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7583-7E69-A6A3-9DCF-56D7CD7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F24F7-DF3C-3BD2-5F07-DC39D2B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18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766-00B4-5364-B5DB-3253820D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EA17-C232-0032-56C8-4B6A7803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D403-BBED-777A-A356-EE7B9BA6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45AC-2E6F-F948-5458-A301D8E4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2F1EC-0F32-3096-B842-6C599D66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AA07-20DB-5F51-EA03-B50A9C2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455-2125-14FF-6C9A-98FF815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E8ABC-4DF0-5416-F6EB-043019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4503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70BE-F98F-3CEE-AB42-BF243B5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8460E-F423-3576-DAF5-46A1987E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06DE-C95D-725A-749C-DAC3136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EFAE-A5EC-C481-9704-730F8C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9C1-FBAC-14D4-9A29-5ED8CD1E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36AA-2710-62DF-47AA-1D392B16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19F4-4E9B-81C9-716B-CF386E6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238C-2C74-6816-29C1-458E79BB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318-A044-ECDB-3172-DBC7146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436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1ED8D-1F62-5481-1E08-B974EC45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A0EB-4866-2BFB-53C0-57959F7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1937-9488-796B-864F-C86665B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2048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FCB-3F63-3EAE-063A-82BBBC9C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356-610C-0084-8354-EB27E093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C47D-C79B-AEE4-4BE1-19E10248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B911-6AEA-1742-249E-814A0A4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C05B-7AF8-33D5-F886-E8B11A9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3BD3-63B4-F86C-43AB-168B7E5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048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B7F0-C7CA-9B86-1CF4-87A75690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9B83-ED84-215A-B1F3-FAD43EE03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8FA-E22C-4B61-DDC9-CDA6F8F5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F9D2-DEF2-A35D-2345-C64FD7B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EE65-BEDA-E91F-0086-8FBF513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7FC3-2C04-97D2-47BA-BEA20DC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839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7D9-7733-C1E0-CF44-D9486EF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FEAC-A9E7-6744-AEB5-8FF3B093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82E1-7081-0016-5C63-C200580B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47EC-10FA-7AE8-0CFB-5DEF608F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37D-E36B-8BAC-66B5-FA0A420F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8410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3126A-3344-C6CB-6C33-EADD2ED6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289CD-EF3C-9054-8F0E-737DAC97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834-9D3F-2B71-FF1D-480F11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E4DA-0789-A4EC-6AB3-D8A4DCBB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556B-6D01-A617-DC07-4CA4A2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9644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8321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8853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738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8006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C7F2-91A5-E7F1-344A-8365737C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476-988B-B20C-B349-7B62D7BA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0ACF-FCD6-BFD2-CAAC-113B126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BF48-6E05-0F90-1891-1228795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828-EA3E-9FCC-2F3C-9B6657D4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1000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863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407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1224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0753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0879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9345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145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495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2682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8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9C76-1682-7BF1-88F7-F1179C4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49E8-F671-EEB5-AD69-0FE818D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00-B221-1BBD-4E38-3399EDB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5ADC-5B52-4A62-EEA6-97CDEB80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406A-CA6B-B943-E2E3-D827167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5661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363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193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2050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3755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2678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857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3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C4F5-3D5A-1289-B628-EA017988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B1CF-2E28-FF25-B991-87CC7ADA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B862-83C1-790D-5740-2316CDDD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BB25-843C-CD7C-0B9D-2E92540D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27-Feb-25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7583-7E69-A6A3-9DCF-56D7CD7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F24F7-DF3C-3BD2-5F07-DC39D2B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7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png">
            <a:extLst>
              <a:ext uri="{FF2B5EF4-FFF2-40B4-BE49-F238E27FC236}">
                <a16:creationId xmlns:a16="http://schemas.microsoft.com/office/drawing/2014/main" id="{B61AAAC6-53D2-4BCB-9674-7C8BA851054B}"/>
              </a:ext>
            </a:extLst>
          </p:cNvPr>
          <p:cNvPicPr/>
          <p:nvPr userDrawn="1"/>
        </p:nvPicPr>
        <p:blipFill rotWithShape="1">
          <a:blip r:embed="rId7" cstate="print"/>
          <a:srcRect b="8415"/>
          <a:stretch/>
        </p:blipFill>
        <p:spPr>
          <a:xfrm>
            <a:off x="8102321" y="1"/>
            <a:ext cx="4089679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B9FE8-6DF6-2948-BA1E-6047629D9EB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7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0FF6FD30-89D0-680B-DEA5-D617B5959C79}"/>
              </a:ext>
            </a:extLst>
          </p:cNvPr>
          <p:cNvPicPr/>
          <p:nvPr userDrawn="1"/>
        </p:nvPicPr>
        <p:blipFill rotWithShape="1">
          <a:blip r:embed="rId13" cstate="print"/>
          <a:srcRect b="8415"/>
          <a:stretch/>
        </p:blipFill>
        <p:spPr>
          <a:xfrm>
            <a:off x="0" y="4353338"/>
            <a:ext cx="1530625" cy="2504661"/>
          </a:xfrm>
          <a:prstGeom prst="rtTriangl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B8D3B-6D3B-9D14-09DD-B95643401D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59634" y="6350940"/>
            <a:ext cx="1073426" cy="348035"/>
          </a:xfrm>
          <a:prstGeom prst="rect">
            <a:avLst/>
          </a:prstGeom>
        </p:spPr>
      </p:pic>
      <p:pic>
        <p:nvPicPr>
          <p:cNvPr id="11" name="image1.png">
            <a:extLst>
              <a:ext uri="{FF2B5EF4-FFF2-40B4-BE49-F238E27FC236}">
                <a16:creationId xmlns:a16="http://schemas.microsoft.com/office/drawing/2014/main" id="{660F7867-5AA1-6D41-2461-5153C0AB861A}"/>
              </a:ext>
            </a:extLst>
          </p:cNvPr>
          <p:cNvPicPr/>
          <p:nvPr userDrawn="1"/>
        </p:nvPicPr>
        <p:blipFill rotWithShape="1">
          <a:blip r:embed="rId13" cstate="print"/>
          <a:srcRect b="8415"/>
          <a:stretch/>
        </p:blipFill>
        <p:spPr>
          <a:xfrm rot="10800000">
            <a:off x="10661375" y="0"/>
            <a:ext cx="1530625" cy="2504661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3142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9EAA1-5E7C-9F00-F477-08B15389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E46B0-41B7-A12C-F5B7-615E04B0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F001-27BE-F25E-7487-EED347EC5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FFBD-CF84-4619-A519-A16A31149126}" type="datetimeFigureOut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B926-804B-1F2A-1F74-87B1DF75F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AF9A-C110-0A6F-8E30-0710CD04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DA3C-24EB-4DCF-A31E-1C617E3F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6" y="23351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4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60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5" y="-586248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2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png">
            <a:extLst>
              <a:ext uri="{FF2B5EF4-FFF2-40B4-BE49-F238E27FC236}">
                <a16:creationId xmlns:a16="http://schemas.microsoft.com/office/drawing/2014/main" id="{B61AAAC6-53D2-4BCB-9674-7C8BA851054B}"/>
              </a:ext>
            </a:extLst>
          </p:cNvPr>
          <p:cNvPicPr/>
          <p:nvPr userDrawn="1"/>
        </p:nvPicPr>
        <p:blipFill rotWithShape="1">
          <a:blip r:embed="rId6" cstate="print"/>
          <a:srcRect b="8415"/>
          <a:stretch/>
        </p:blipFill>
        <p:spPr>
          <a:xfrm>
            <a:off x="8102321" y="1"/>
            <a:ext cx="4089679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B9FE8-6DF6-2948-BA1E-6047629D9E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4" r:id="rId3"/>
    <p:sldLayoutId id="214748370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CBCF8-5079-8906-C3E5-4E18B58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835E-83A9-2ECD-DFFF-B8172FF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D4A7-E361-E349-A1BF-5C5C80630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3140-7FA4-CD38-6C41-75C8F46B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B8D3B-6D3B-9D14-09DD-B95643401D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6" y="23351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60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5" y="-586248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7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3C0CF6-CD11-5C6C-DE62-23E7D99405F5}"/>
              </a:ext>
            </a:extLst>
          </p:cNvPr>
          <p:cNvSpPr/>
          <p:nvPr/>
        </p:nvSpPr>
        <p:spPr>
          <a:xfrm>
            <a:off x="810983" y="3140531"/>
            <a:ext cx="6509657" cy="745670"/>
          </a:xfrm>
          <a:prstGeom prst="roundRect">
            <a:avLst>
              <a:gd name="adj" fmla="val 32121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ui-sans-serif"/>
              </a:rPr>
              <a:t>NLP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CAB0C9-4980-250E-09DC-A7675D0A4FEA}"/>
              </a:ext>
            </a:extLst>
          </p:cNvPr>
          <p:cNvSpPr/>
          <p:nvPr/>
        </p:nvSpPr>
        <p:spPr>
          <a:xfrm>
            <a:off x="810984" y="2226130"/>
            <a:ext cx="6509657" cy="745670"/>
          </a:xfrm>
          <a:prstGeom prst="roundRect">
            <a:avLst>
              <a:gd name="adj" fmla="val 32121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ui-sans-serif"/>
              </a:rPr>
              <a:t>Deep Learning</a:t>
            </a:r>
            <a:endParaRPr lang="he-IL" sz="4800" b="1" dirty="0">
              <a:solidFill>
                <a:schemeClr val="tx1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03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9C29A0-326E-08EC-BD76-4C296B6FC540}"/>
              </a:ext>
            </a:extLst>
          </p:cNvPr>
          <p:cNvSpPr/>
          <p:nvPr/>
        </p:nvSpPr>
        <p:spPr>
          <a:xfrm>
            <a:off x="1807029" y="1055913"/>
            <a:ext cx="5127171" cy="384265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Tokenizer</a:t>
            </a:r>
          </a:p>
          <a:p>
            <a:pPr algn="l"/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Embedding</a:t>
            </a:r>
          </a:p>
          <a:p>
            <a:pPr algn="l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RNN</a:t>
            </a:r>
          </a:p>
          <a:p>
            <a:pPr algn="l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LSTM</a:t>
            </a:r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1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676F8D-768A-00FE-D67B-AD99B6B67771}"/>
              </a:ext>
            </a:extLst>
          </p:cNvPr>
          <p:cNvSpPr/>
          <p:nvPr/>
        </p:nvSpPr>
        <p:spPr>
          <a:xfrm>
            <a:off x="8414656" y="59872"/>
            <a:ext cx="3603173" cy="707571"/>
          </a:xfrm>
          <a:prstGeom prst="roundRect">
            <a:avLst>
              <a:gd name="adj" fmla="val 50000"/>
            </a:avLst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3600" dirty="0">
                <a:solidFill>
                  <a:schemeClr val="tx1"/>
                </a:solidFill>
              </a:rPr>
              <a:t> מודל שפה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32B69-3C08-52A7-8A88-65B4F05A7CCB}"/>
              </a:ext>
            </a:extLst>
          </p:cNvPr>
          <p:cNvSpPr txBox="1"/>
          <p:nvPr/>
        </p:nvSpPr>
        <p:spPr>
          <a:xfrm>
            <a:off x="0" y="767443"/>
            <a:ext cx="12192000" cy="6290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בעשור האחרון,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מודלים ראיית מחשב</a:t>
            </a:r>
            <a:r>
              <a:rPr lang="en-US" b="1" dirty="0">
                <a:latin typeface="Alef" panose="00000500000000000000" pitchFamily="2" charset="-79"/>
                <a:cs typeface="Alef" panose="00000500000000000000" pitchFamily="2" charset="-79"/>
              </a:rPr>
              <a:t>CV)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) 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עשו מהפכה בזיהוי תמונות, זיהוי פנים, ומערכות נהיגה אוטונומיות.</a:t>
            </a:r>
            <a:b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עם זאת,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שפה טבעית היא מורכבת יותר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– היא לא רק נתונים גולמיים (פיקסלים), אלא כוללת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הקשרים, תחביר ומשמעות.</a:t>
            </a:r>
            <a:b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בעוד שב-</a:t>
            </a:r>
            <a:r>
              <a:rPr lang="en-US" b="1" dirty="0">
                <a:latin typeface="Alef" panose="00000500000000000000" pitchFamily="2" charset="-79"/>
                <a:cs typeface="Alef" panose="00000500000000000000" pitchFamily="2" charset="-79"/>
              </a:rPr>
              <a:t>CV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מידע מוצג במבנים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חזותיים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, ב-</a:t>
            </a:r>
            <a:r>
              <a:rPr lang="en-US" b="1" dirty="0">
                <a:latin typeface="Alef" panose="00000500000000000000" pitchFamily="2" charset="-79"/>
                <a:cs typeface="Alef" panose="00000500000000000000" pitchFamily="2" charset="-79"/>
              </a:rPr>
              <a:t>NLP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הוא תלוי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בהקשרים לשוניים, סדר ויחסים בין מילים.</a:t>
            </a:r>
            <a:b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המעבר ל-</a:t>
            </a:r>
            <a:r>
              <a:rPr lang="en-US" b="1" dirty="0">
                <a:latin typeface="Alef" panose="00000500000000000000" pitchFamily="2" charset="-79"/>
                <a:cs typeface="Alef" panose="00000500000000000000" pitchFamily="2" charset="-79"/>
              </a:rPr>
              <a:t>Large Language Models (LLM)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מאפשר למחשבים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לא רק לקרוא טקסטים אלא גם להבין, לייצר ולנתח שפה אנושית.</a:t>
            </a:r>
          </a:p>
          <a:p>
            <a:pPr algn="r" rtl="1">
              <a:lnSpc>
                <a:spcPct val="150000"/>
              </a:lnSpc>
            </a:pP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בני אדם מבינים שפה דרך הקשרים, אינטואיציה וזיכרון.</a:t>
            </a:r>
            <a:b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מחשבים מבינים שפה כנתונים סמליים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– כל מילה היא מספר, כל משפט הוא </a:t>
            </a:r>
            <a:r>
              <a:rPr lang="he-IL" b="1" dirty="0">
                <a:latin typeface="Alef" panose="00000500000000000000" pitchFamily="2" charset="-79"/>
                <a:cs typeface="Alef" panose="00000500000000000000" pitchFamily="2" charset="-79"/>
              </a:rPr>
              <a:t>וקטור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b="1" dirty="0">
                <a:solidFill>
                  <a:schemeClr val="accent3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איך מחשבים מפרקים שפה?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כמו 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Computer Vision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בנוי מ-פיקסלים → תכונות נמוכות → אובייקטים, כך גם 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NLP: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אותיות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-בנויות מקודים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(ASCII/Unicode)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kumimoji="0" lang="he-IL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מילים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יחידות משמעות בסיסיות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(Tokenizer)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kumimoji="0" lang="he-IL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משפטים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- מבנה תחבירי שמביע רעיון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kumimoji="0" lang="he-IL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משמעות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דורש הקשרים רחבים יותר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(Embedding, Attention)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NLP </a:t>
            </a:r>
            <a:r>
              <a:rPr kumimoji="0" lang="he-IL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חייב להתמודד עם זה בצורה חכמה – אחרת הוא "יראה" רק רצפי מספרים ולא יבין שפה אמיתית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258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78EF-F6E8-2087-A013-EEDE3839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4970E8-575D-66D3-B4A2-A68D5B1A0B4F}"/>
              </a:ext>
            </a:extLst>
          </p:cNvPr>
          <p:cNvSpPr/>
          <p:nvPr/>
        </p:nvSpPr>
        <p:spPr>
          <a:xfrm>
            <a:off x="8414656" y="59872"/>
            <a:ext cx="3603173" cy="707571"/>
          </a:xfrm>
          <a:prstGeom prst="roundRect">
            <a:avLst>
              <a:gd name="adj" fmla="val 50000"/>
            </a:avLst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solidFill>
                  <a:schemeClr val="tx1"/>
                </a:solidFill>
              </a:rPr>
              <a:t>ASCII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C94B4-D043-FF0C-4692-BFE72E43163F}"/>
              </a:ext>
            </a:extLst>
          </p:cNvPr>
          <p:cNvSpPr txBox="1"/>
          <p:nvPr/>
        </p:nvSpPr>
        <p:spPr>
          <a:xfrm>
            <a:off x="0" y="889338"/>
            <a:ext cx="121920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Clr>
                <a:srgbClr val="33CCCC"/>
              </a:buClr>
            </a:pPr>
            <a:r>
              <a:rPr lang="en-US" sz="2400" b="1" dirty="0">
                <a:solidFill>
                  <a:srgbClr val="78D5D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ASCII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 (American Standard Code for Information Interchange)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הוא תקן מוקדם לקידוד תווים בטקסט.</a:t>
            </a:r>
          </a:p>
          <a:p>
            <a:pPr marL="342900" indent="-342900" algn="r" rtl="1">
              <a:lnSpc>
                <a:spcPct val="150000"/>
              </a:lnSpc>
              <a:buClr>
                <a:srgbClr val="33CCCC"/>
              </a:buClr>
              <a:buFont typeface="Wingdings 2" panose="05020102010507070707" pitchFamily="18" charset="2"/>
              <a:buChar char=""/>
            </a:pP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כל תו מיוצג כערך מספרי (בינארי) בגודל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7 ביטים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, מה שמאפשר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128 תווים בלבד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marL="342900" indent="-342900" algn="r" rtl="1">
              <a:lnSpc>
                <a:spcPct val="150000"/>
              </a:lnSpc>
              <a:buClr>
                <a:srgbClr val="33CCCC"/>
              </a:buClr>
              <a:buFont typeface="Wingdings 2" panose="05020102010507070707" pitchFamily="18" charset="2"/>
              <a:buChar char=""/>
            </a:pP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ASCII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כולל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אותיות לטיניות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, ספרות, סימני פיסוק, ותווי שליטה (כמו מקש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Enter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33CCCC"/>
              </a:buClr>
            </a:pP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ASCII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היה הבסיס, אבל מוגבל ל-128 תווים בלבד.</a:t>
            </a:r>
          </a:p>
          <a:p>
            <a:pPr marL="342900" indent="-342900" algn="r" rtl="1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 2" panose="05020102010507070707" pitchFamily="18" charset="2"/>
              <a:buChar char="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Unicode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מאפשר ייצוג של כל השפות והסימנים בעולם, ולכן הוא הבסיס לכל עיבוד טקסט מודרני.</a:t>
            </a:r>
          </a:p>
          <a:p>
            <a:pPr marL="342900" indent="-342900" algn="r" rtl="1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 2" panose="05020102010507070707" pitchFamily="18" charset="2"/>
              <a:buChar char=""/>
            </a:pP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ב-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NLP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,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 המידע שאנחנו מנתחים מבוסס על </a:t>
            </a:r>
            <a:r>
              <a:rPr lang="he-IL" sz="2400" b="1" dirty="0" err="1">
                <a:latin typeface="Alef" panose="00000500000000000000" pitchFamily="2" charset="-79"/>
                <a:cs typeface="Alef" panose="00000500000000000000" pitchFamily="2" charset="-79"/>
              </a:rPr>
              <a:t>יוניקוד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, וזו אחת הסיבות ששפות שונות יכולות להיות מעובדות על ידי אותו מודל.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r" rtl="1">
              <a:lnSpc>
                <a:spcPct val="150000"/>
              </a:lnSpc>
              <a:buClr>
                <a:srgbClr val="33CCCC"/>
              </a:buClr>
              <a:buFont typeface="Wingdings 2" panose="05020102010507070707" pitchFamily="18" charset="2"/>
              <a:buChar char=""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724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5BCAB-9C6D-8B0B-9AC9-95F1831A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2A2323-CCD7-E87A-5C5F-05CD774A138E}"/>
              </a:ext>
            </a:extLst>
          </p:cNvPr>
          <p:cNvSpPr/>
          <p:nvPr/>
        </p:nvSpPr>
        <p:spPr>
          <a:xfrm>
            <a:off x="8414656" y="59872"/>
            <a:ext cx="3603173" cy="707571"/>
          </a:xfrm>
          <a:prstGeom prst="roundRect">
            <a:avLst>
              <a:gd name="adj" fmla="val 50000"/>
            </a:avLst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solidFill>
                  <a:schemeClr val="tx1"/>
                </a:solidFill>
              </a:rPr>
              <a:t>Tokenizer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64A53-C9F1-8349-5FE6-4BAD675879C0}"/>
              </a:ext>
            </a:extLst>
          </p:cNvPr>
          <p:cNvSpPr txBox="1"/>
          <p:nvPr/>
        </p:nvSpPr>
        <p:spPr>
          <a:xfrm>
            <a:off x="555171" y="1157292"/>
            <a:ext cx="11231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אחרי שהמחשב מזהה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מילים בטקסט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, הוא צריך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להמיר אותן לייצוג מספרי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, כי מודלים של למידת מכונה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לא יכולים להבין טקסט ישירות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7A4E8-1E8D-1885-EE09-C137F659E9E7}"/>
              </a:ext>
            </a:extLst>
          </p:cNvPr>
          <p:cNvSpPr txBox="1"/>
          <p:nvPr/>
        </p:nvSpPr>
        <p:spPr>
          <a:xfrm>
            <a:off x="-1" y="3943170"/>
            <a:ext cx="12192000" cy="226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Alef" panose="00000500000000000000" pitchFamily="2" charset="-79"/>
                <a:cs typeface="Alef" panose="00000500000000000000" pitchFamily="2" charset="-79"/>
              </a:rPr>
              <a:t>Tokenizer </a:t>
            </a:r>
            <a:r>
              <a:rPr kumimoji="0" lang="he-IL" altLang="en-US" sz="2400" b="1" i="0" u="sng" strike="noStrike" cap="none" normalizeH="0" dirty="0">
                <a:ln>
                  <a:noFill/>
                </a:ln>
                <a:effectLst/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Alef" panose="00000500000000000000" pitchFamily="2" charset="-79"/>
                <a:cs typeface="Alef" panose="00000500000000000000" pitchFamily="2" charset="-79"/>
              </a:rPr>
              <a:t> -מיפוי מילים למספרים</a:t>
            </a:r>
            <a:endParaRPr lang="en-US" altLang="en-US" sz="2400" b="1" u="sng" dirty="0">
              <a:uFill>
                <a:solidFill>
                  <a:schemeClr val="tx2">
                    <a:lumMod val="60000"/>
                    <a:lumOff val="40000"/>
                  </a:schemeClr>
                </a:solidFill>
              </a:u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 2" panose="05020102010507070707" pitchFamily="18" charset="2"/>
              <a:buChar char="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Tokenizer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הוא הכלי שממפה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כל מילה למספר ייחודי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 2" panose="05020102010507070707" pitchFamily="18" charset="2"/>
              <a:buChar char=""/>
              <a:tabLst/>
            </a:pP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מספרים נמוכים מוקצים למילים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הכי נפוצות בטקסט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 2" panose="05020102010507070707" pitchFamily="18" charset="2"/>
              <a:buChar char=""/>
              <a:tabLst/>
            </a:pP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מילים חדשות שלא הופיעו קודם מוחלפות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ב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-OOV (&lt;OOV&gt;)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אם צריך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37556F-D211-A543-5ED7-02A384D4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5328"/>
            <a:ext cx="6430272" cy="57158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96FCA9-A8A3-593E-ECBE-F4E4275230F6}"/>
              </a:ext>
            </a:extLst>
          </p:cNvPr>
          <p:cNvCxnSpPr/>
          <p:nvPr/>
        </p:nvCxnSpPr>
        <p:spPr>
          <a:xfrm>
            <a:off x="1502229" y="3943170"/>
            <a:ext cx="0" cy="2262158"/>
          </a:xfrm>
          <a:prstGeom prst="straightConnector1">
            <a:avLst/>
          </a:prstGeom>
          <a:ln w="76200">
            <a:solidFill>
              <a:srgbClr val="F9F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3287A2-6C1D-C84E-7D4F-FFCAC221BDB4}"/>
              </a:ext>
            </a:extLst>
          </p:cNvPr>
          <p:cNvSpPr/>
          <p:nvPr/>
        </p:nvSpPr>
        <p:spPr>
          <a:xfrm>
            <a:off x="0" y="1859789"/>
            <a:ext cx="12192000" cy="226215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9A2357-F1D9-317E-4BC7-CB1448C6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41"/>
          <a:stretch/>
        </p:blipFill>
        <p:spPr>
          <a:xfrm>
            <a:off x="0" y="1891914"/>
            <a:ext cx="7469132" cy="1954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8FBF33-D17C-AF0C-63DD-7F25231C5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2995"/>
            <a:ext cx="309605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675B1-DF36-EDFB-7961-4BCCAE0C0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CDA0F-BB9B-12A9-12CE-B98D759831DC}"/>
              </a:ext>
            </a:extLst>
          </p:cNvPr>
          <p:cNvSpPr/>
          <p:nvPr/>
        </p:nvSpPr>
        <p:spPr>
          <a:xfrm>
            <a:off x="8414656" y="59872"/>
            <a:ext cx="3603173" cy="707571"/>
          </a:xfrm>
          <a:prstGeom prst="roundRect">
            <a:avLst>
              <a:gd name="adj" fmla="val 50000"/>
            </a:avLst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solidFill>
                  <a:schemeClr val="tx1"/>
                </a:solidFill>
              </a:rPr>
              <a:t>Tokenizer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98FECA-3569-E74F-4872-E96C58243B1C}"/>
              </a:ext>
            </a:extLst>
          </p:cNvPr>
          <p:cNvSpPr/>
          <p:nvPr/>
        </p:nvSpPr>
        <p:spPr>
          <a:xfrm>
            <a:off x="0" y="2503714"/>
            <a:ext cx="12192000" cy="2269671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4E255-265C-2E03-4B3C-0590E05FD27E}"/>
              </a:ext>
            </a:extLst>
          </p:cNvPr>
          <p:cNvSpPr txBox="1"/>
          <p:nvPr/>
        </p:nvSpPr>
        <p:spPr>
          <a:xfrm>
            <a:off x="1" y="4582587"/>
            <a:ext cx="12192000" cy="1708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Tokenizer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ממיר מילים למספרים לפי שכיחותן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texts_to_sequences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()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הופך משפטים לרשימות של מספרים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oov_token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מונע ממילים חדשות להימחק – הן מוחלפות ב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&lt;OOV&gt;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DAC4C-E5D5-6FC3-E383-00ED5FFC4512}"/>
              </a:ext>
            </a:extLst>
          </p:cNvPr>
          <p:cNvSpPr txBox="1"/>
          <p:nvPr/>
        </p:nvSpPr>
        <p:spPr>
          <a:xfrm>
            <a:off x="0" y="795554"/>
            <a:ext cx="12192000" cy="17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texts_to_sequences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()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הפיכת משפטים לרצפים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עכשיו, כשיש לנו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מילון מספרים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,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אפשר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להמיר טקסטים לרשימות מספרים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כך כל משפט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יוצג כרצף מספרי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שהמודל יכול להבין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CE4B9-3DB8-857F-08C2-920720CA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3714"/>
            <a:ext cx="10021699" cy="943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A95D16-30D0-A5B3-3E66-07EB0186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7099"/>
            <a:ext cx="2905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3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0A2E54-89EB-D55E-FEF2-83F230D2BACD}"/>
              </a:ext>
            </a:extLst>
          </p:cNvPr>
          <p:cNvSpPr/>
          <p:nvPr/>
        </p:nvSpPr>
        <p:spPr>
          <a:xfrm>
            <a:off x="0" y="4047818"/>
            <a:ext cx="12192000" cy="2810182"/>
          </a:xfrm>
          <a:prstGeom prst="rect">
            <a:avLst/>
          </a:prstGeom>
          <a:solidFill>
            <a:srgbClr val="F9F9F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6B2F-1230-990A-2453-A087F4E1FCA8}"/>
              </a:ext>
            </a:extLst>
          </p:cNvPr>
          <p:cNvSpPr txBox="1"/>
          <p:nvPr/>
        </p:nvSpPr>
        <p:spPr>
          <a:xfrm>
            <a:off x="43543" y="868740"/>
            <a:ext cx="12104914" cy="3285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מה היא  עושה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Tx/>
              <a:buFont typeface="Wingdings 2" panose="05020102010507070707" pitchFamily="18" charset="2"/>
              <a:buChar char="±"/>
              <a:tabLst/>
            </a:pPr>
            <a:r>
              <a:rPr kumimoji="0" lang="he-I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ממירה מילים ממספרים לווקטורים רב-ממדיים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–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כך שכל מילה מיוצגת כנקודה במרחב.</a:t>
            </a:r>
            <a:endParaRPr lang="he-IL" alt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Tx/>
              <a:buFont typeface="Wingdings 2" panose="05020102010507070707" pitchFamily="18" charset="2"/>
              <a:buChar char="±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מאפשרת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למודל ללמוד קשרים בין מילים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–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מילים דומות יהיו קרובות זו לזו.</a:t>
            </a:r>
            <a:endParaRPr lang="he-IL" alt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Tx/>
              <a:buFont typeface="Wingdings 2" panose="05020102010507070707" pitchFamily="18" charset="2"/>
              <a:buChar char="±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יוצרת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ייצוג צפוף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(Dense Representation)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במקום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One-Hot Encoding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ענק.</a:t>
            </a:r>
            <a:endParaRPr lang="he-IL" alt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Tx/>
              <a:buFont typeface="Wingdings 2" panose="05020102010507070707" pitchFamily="18" charset="2"/>
              <a:buChar char="±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פועלת כמו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he-I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טבלת חיפוש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קלט: אינדקס של מילה למשל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5).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פלט: וקטור מספרי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([0.12, -0.55, 0.87, ...]).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8CC411-AF5C-4155-F895-364F59A59B24}"/>
              </a:ext>
            </a:extLst>
          </p:cNvPr>
          <p:cNvSpPr/>
          <p:nvPr/>
        </p:nvSpPr>
        <p:spPr>
          <a:xfrm>
            <a:off x="6868886" y="59872"/>
            <a:ext cx="5148943" cy="707571"/>
          </a:xfrm>
          <a:prstGeom prst="roundRect">
            <a:avLst>
              <a:gd name="adj" fmla="val 50000"/>
            </a:avLst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kumimoji="0" lang="he-IL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שכבת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Embedding </a:t>
            </a:r>
            <a:r>
              <a:rPr kumimoji="0" lang="he-IL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8D8D8-58B2-9CF2-8038-B8E6E696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9" y="4332516"/>
            <a:ext cx="8994236" cy="23467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A75C175-2B86-BB11-94B3-33AD9AE665EA}"/>
              </a:ext>
            </a:extLst>
          </p:cNvPr>
          <p:cNvGrpSpPr/>
          <p:nvPr/>
        </p:nvGrpSpPr>
        <p:grpSpPr>
          <a:xfrm>
            <a:off x="0" y="-2"/>
            <a:ext cx="7195458" cy="889846"/>
            <a:chOff x="0" y="5968154"/>
            <a:chExt cx="7195458" cy="889846"/>
          </a:xfrm>
        </p:grpSpPr>
        <p:pic>
          <p:nvPicPr>
            <p:cNvPr id="9" name="Picture 3" descr="52 Cute Robots ideas | robot art, robot cute, robot design">
              <a:extLst>
                <a:ext uri="{FF2B5EF4-FFF2-40B4-BE49-F238E27FC236}">
                  <a16:creationId xmlns:a16="http://schemas.microsoft.com/office/drawing/2014/main" id="{52948573-0B97-DA08-13C6-57C8E0F6AA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381"/>
            <a:stretch/>
          </p:blipFill>
          <p:spPr bwMode="auto">
            <a:xfrm>
              <a:off x="0" y="5968156"/>
              <a:ext cx="4395787" cy="889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52 Cute Robots ideas | robot art, robot cute, robot design">
              <a:extLst>
                <a:ext uri="{FF2B5EF4-FFF2-40B4-BE49-F238E27FC236}">
                  <a16:creationId xmlns:a16="http://schemas.microsoft.com/office/drawing/2014/main" id="{2474AA0C-E25E-984B-FE54-A6E8F3D155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72" r="36310" b="41587"/>
            <a:stretch/>
          </p:blipFill>
          <p:spPr bwMode="auto">
            <a:xfrm>
              <a:off x="4395788" y="5968154"/>
              <a:ext cx="2799670" cy="889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700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DC884-74F4-BF44-D51B-4D5BE7956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232F2-A573-3F54-BFB2-9A4294902473}"/>
              </a:ext>
            </a:extLst>
          </p:cNvPr>
          <p:cNvSpPr txBox="1"/>
          <p:nvPr/>
        </p:nvSpPr>
        <p:spPr>
          <a:xfrm>
            <a:off x="43543" y="868740"/>
            <a:ext cx="12104914" cy="3285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sz="2000" b="1" dirty="0">
                <a:latin typeface="Alef" panose="00000500000000000000" pitchFamily="2" charset="-79"/>
                <a:cs typeface="Alef" panose="00000500000000000000" pitchFamily="2" charset="-79"/>
              </a:rPr>
              <a:t>רשתות נוירונים חוזרות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משמשות לעיבוד </a:t>
            </a:r>
            <a:r>
              <a:rPr lang="he-IL" sz="2000" b="1" dirty="0">
                <a:latin typeface="Alef" panose="00000500000000000000" pitchFamily="2" charset="-79"/>
                <a:cs typeface="Alef" panose="00000500000000000000" pitchFamily="2" charset="-79"/>
              </a:rPr>
              <a:t>רצפים (טקסט, דיבור, זמן וכו')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, עם </a:t>
            </a:r>
            <a:r>
              <a:rPr lang="he-IL" sz="2000" b="1" dirty="0">
                <a:latin typeface="Alef" panose="00000500000000000000" pitchFamily="2" charset="-79"/>
                <a:cs typeface="Alef" panose="00000500000000000000" pitchFamily="2" charset="-79"/>
              </a:rPr>
              <a:t>זיכרון פנימי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 שמעבד מידע בשלבים.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 כל צעד תלוי בקלט הנוכחי </a:t>
            </a:r>
            <a:r>
              <a:rPr lang="he-IL" sz="2000" b="1" dirty="0">
                <a:latin typeface="Alef" panose="00000500000000000000" pitchFamily="2" charset="-79"/>
                <a:cs typeface="Alef" panose="00000500000000000000" pitchFamily="2" charset="-79"/>
              </a:rPr>
              <a:t>ובמה שנלמד בשלבים הקודמים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סובלות מבעיית </a:t>
            </a:r>
            <a:r>
              <a:rPr lang="he-IL" sz="2000" b="1" dirty="0" err="1">
                <a:latin typeface="Alef" panose="00000500000000000000" pitchFamily="2" charset="-79"/>
                <a:cs typeface="Alef" panose="00000500000000000000" pitchFamily="2" charset="-79"/>
              </a:rPr>
              <a:t>הגרדיאנט</a:t>
            </a:r>
            <a:r>
              <a:rPr lang="he-IL" sz="2000" b="1" dirty="0">
                <a:latin typeface="Alef" panose="00000500000000000000" pitchFamily="2" charset="-79"/>
                <a:cs typeface="Alef" panose="00000500000000000000" pitchFamily="2" charset="-79"/>
              </a:rPr>
              <a:t> הנעלם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 (קשה לשמור מידע לאורך זמן רב).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מתאימות בעיקר לרצפים </a:t>
            </a:r>
            <a:r>
              <a:rPr lang="he-IL" sz="2000" b="1" dirty="0">
                <a:latin typeface="Alef" panose="00000500000000000000" pitchFamily="2" charset="-79"/>
                <a:cs typeface="Alef" panose="00000500000000000000" pitchFamily="2" charset="-79"/>
              </a:rPr>
              <a:t>קצרים יחסית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 כמו משפטים קצרים.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פחות יעילות מטכניקות מודרניות כמו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LSTM 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ו-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Transformer.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AB55AD-065E-D079-1CEE-E7A6C884996F}"/>
              </a:ext>
            </a:extLst>
          </p:cNvPr>
          <p:cNvSpPr/>
          <p:nvPr/>
        </p:nvSpPr>
        <p:spPr>
          <a:xfrm>
            <a:off x="6868886" y="59872"/>
            <a:ext cx="5148943" cy="707571"/>
          </a:xfrm>
          <a:prstGeom prst="roundRect">
            <a:avLst>
              <a:gd name="adj" fmla="val 50000"/>
            </a:avLst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RNN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98B5D8-E997-6ED8-5357-BDE5DDD1E168}"/>
              </a:ext>
            </a:extLst>
          </p:cNvPr>
          <p:cNvGrpSpPr/>
          <p:nvPr/>
        </p:nvGrpSpPr>
        <p:grpSpPr>
          <a:xfrm>
            <a:off x="0" y="-2"/>
            <a:ext cx="8791574" cy="889846"/>
            <a:chOff x="0" y="5968154"/>
            <a:chExt cx="8791574" cy="889846"/>
          </a:xfrm>
        </p:grpSpPr>
        <p:pic>
          <p:nvPicPr>
            <p:cNvPr id="9" name="Picture 3" descr="52 Cute Robots ideas | robot art, robot cute, robot design">
              <a:extLst>
                <a:ext uri="{FF2B5EF4-FFF2-40B4-BE49-F238E27FC236}">
                  <a16:creationId xmlns:a16="http://schemas.microsoft.com/office/drawing/2014/main" id="{ACB14A02-0EC7-D1C8-56F7-2ECECFB8F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381"/>
            <a:stretch/>
          </p:blipFill>
          <p:spPr bwMode="auto">
            <a:xfrm>
              <a:off x="0" y="5968156"/>
              <a:ext cx="4395787" cy="889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52 Cute Robots ideas | robot art, robot cute, robot design">
              <a:extLst>
                <a:ext uri="{FF2B5EF4-FFF2-40B4-BE49-F238E27FC236}">
                  <a16:creationId xmlns:a16="http://schemas.microsoft.com/office/drawing/2014/main" id="{30295B53-D604-F6BE-A6B0-EC7233BFF4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72" b="41587"/>
            <a:stretch/>
          </p:blipFill>
          <p:spPr bwMode="auto">
            <a:xfrm>
              <a:off x="4395787" y="5968154"/>
              <a:ext cx="4395787" cy="889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958165-8425-4CA2-7C86-56E3ED467F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9110" b="20606"/>
          <a:stretch/>
        </p:blipFill>
        <p:spPr>
          <a:xfrm>
            <a:off x="478887" y="3754809"/>
            <a:ext cx="8414743" cy="25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0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1DED1-DD1F-7C78-28F1-74BEDD59B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D835E-D96A-75CF-8FF3-AC959A566EAC}"/>
              </a:ext>
            </a:extLst>
          </p:cNvPr>
          <p:cNvSpPr txBox="1"/>
          <p:nvPr/>
        </p:nvSpPr>
        <p:spPr>
          <a:xfrm>
            <a:off x="43543" y="868740"/>
            <a:ext cx="12104914" cy="3285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פותרות את בעיית </a:t>
            </a:r>
            <a:r>
              <a:rPr lang="he-IL" sz="2400" b="1" dirty="0" err="1">
                <a:latin typeface="Alef" panose="00000500000000000000" pitchFamily="2" charset="-79"/>
                <a:cs typeface="Alef" panose="00000500000000000000" pitchFamily="2" charset="-79"/>
              </a:rPr>
              <a:t>הגרדיאנט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 הנעלם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של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RNN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ע"י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שימוש בזיכרון לטווח ארוך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כוללות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שערים (</a:t>
            </a:r>
            <a:r>
              <a:rPr lang="en-US" sz="2400" b="1" dirty="0">
                <a:latin typeface="Alef" panose="00000500000000000000" pitchFamily="2" charset="-79"/>
                <a:cs typeface="Alef" panose="00000500000000000000" pitchFamily="2" charset="-79"/>
              </a:rPr>
              <a:t>Gates)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לשליטה במה לזכור ומה לשכוח בכל שלב.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יכולות </a:t>
            </a:r>
            <a:r>
              <a:rPr lang="he-IL" sz="2400" b="1" dirty="0">
                <a:latin typeface="Alef" panose="00000500000000000000" pitchFamily="2" charset="-79"/>
                <a:cs typeface="Alef" panose="00000500000000000000" pitchFamily="2" charset="-79"/>
              </a:rPr>
              <a:t>לזכור מידע לאורך רצפים ארוכים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, מה שהופך אותן למתאימות יותר לטקסטים ארוכים. משמשות הרבה ב-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NLP,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תרגום מכונה, זיהוי דיבור ומערכות המלצה.</a:t>
            </a:r>
            <a:b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כבדות יותר חישובית מ-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RNN,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ולכן פחות יעילות ממודלים כמו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Transformer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F1959-8C09-C59B-C114-83619198CECA}"/>
              </a:ext>
            </a:extLst>
          </p:cNvPr>
          <p:cNvSpPr/>
          <p:nvPr/>
        </p:nvSpPr>
        <p:spPr>
          <a:xfrm>
            <a:off x="3298372" y="59872"/>
            <a:ext cx="8719458" cy="707571"/>
          </a:xfrm>
          <a:prstGeom prst="roundRect">
            <a:avLst>
              <a:gd name="adj" fmla="val 50000"/>
            </a:avLst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LSTM – Long Short-Term Memory</a:t>
            </a:r>
          </a:p>
        </p:txBody>
      </p:sp>
      <p:pic>
        <p:nvPicPr>
          <p:cNvPr id="9" name="Picture 3" descr="52 Cute Robots ideas | robot art, robot cute, robot design">
            <a:extLst>
              <a:ext uri="{FF2B5EF4-FFF2-40B4-BE49-F238E27FC236}">
                <a16:creationId xmlns:a16="http://schemas.microsoft.com/office/drawing/2014/main" id="{A886888D-23D9-97E3-B750-552529DCA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71" b="82381"/>
          <a:stretch/>
        </p:blipFill>
        <p:spPr bwMode="auto">
          <a:xfrm>
            <a:off x="0" y="0"/>
            <a:ext cx="2634343" cy="8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sights into LSTM architecture | Thorir Mar Ingolfsson">
            <a:extLst>
              <a:ext uri="{FF2B5EF4-FFF2-40B4-BE49-F238E27FC236}">
                <a16:creationId xmlns:a16="http://schemas.microsoft.com/office/drawing/2014/main" id="{68EEC71B-1EFD-576D-4702-50A2F1E7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3" y="3657599"/>
            <a:ext cx="10358530" cy="29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13229"/>
      </p:ext>
    </p:extLst>
  </p:cSld>
  <p:clrMapOvr>
    <a:masterClrMapping/>
  </p:clrMapOvr>
</p:sld>
</file>

<file path=ppt/theme/theme1.xml><?xml version="1.0" encoding="utf-8"?>
<a:theme xmlns:a="http://schemas.openxmlformats.org/drawingml/2006/main" name="SOTERIA Theme">
  <a:themeElements>
    <a:clrScheme name="Custom 5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B2D91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99336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8080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OTERIA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7.xml><?xml version="1.0" encoding="utf-8"?>
<a:theme xmlns:a="http://schemas.openxmlformats.org/drawingml/2006/main" name="3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4_Custom Design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99336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8080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27308</TotalTime>
  <Words>654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Alef</vt:lpstr>
      <vt:lpstr>Aptos</vt:lpstr>
      <vt:lpstr>Arial</vt:lpstr>
      <vt:lpstr>Calibri</vt:lpstr>
      <vt:lpstr>Calibri Light</vt:lpstr>
      <vt:lpstr>ui-sans-serif</vt:lpstr>
      <vt:lpstr>Wingdings 2</vt:lpstr>
      <vt:lpstr>SOTERIA Theme</vt:lpstr>
      <vt:lpstr>Custom Design</vt:lpstr>
      <vt:lpstr>6_Custom Design</vt:lpstr>
      <vt:lpstr>1_Custom Design</vt:lpstr>
      <vt:lpstr>2_Custom Design</vt:lpstr>
      <vt:lpstr>1_SOTERIA Theme</vt:lpstr>
      <vt:lpstr>3_Custom Design</vt:lpstr>
      <vt:lpstr>4_Custom Design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90</cp:revision>
  <dcterms:created xsi:type="dcterms:W3CDTF">2024-12-04T10:55:40Z</dcterms:created>
  <dcterms:modified xsi:type="dcterms:W3CDTF">2025-03-02T20:47:25Z</dcterms:modified>
</cp:coreProperties>
</file>