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2" r:id="rId2"/>
    <p:sldMasterId id="2147483665" r:id="rId3"/>
    <p:sldMasterId id="2147483677" r:id="rId4"/>
    <p:sldMasterId id="2147483689" r:id="rId5"/>
    <p:sldMasterId id="2147483701" r:id="rId6"/>
    <p:sldMasterId id="2147483706" r:id="rId7"/>
    <p:sldMasterId id="2147483718" r:id="rId8"/>
    <p:sldMasterId id="2147483730" r:id="rId9"/>
  </p:sldMasterIdLst>
  <p:notesMasterIdLst>
    <p:notesMasterId r:id="rId15"/>
  </p:notesMasterIdLst>
  <p:sldIdLst>
    <p:sldId id="315" r:id="rId10"/>
    <p:sldId id="320" r:id="rId11"/>
    <p:sldId id="322" r:id="rId12"/>
    <p:sldId id="321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570"/>
    <a:srgbClr val="246A9C"/>
    <a:srgbClr val="BAADCF"/>
    <a:srgbClr val="D0E8D5"/>
    <a:srgbClr val="A4D4AE"/>
    <a:srgbClr val="B5DDDA"/>
    <a:srgbClr val="66FF99"/>
    <a:srgbClr val="EBECEC"/>
    <a:srgbClr val="41807F"/>
    <a:srgbClr val="4C3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C1D7B-4F95-4689-A2B4-416E5270E87E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B17FC-3D13-477E-BECE-9B671B41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3122" y="1522674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D1589-B102-E44C-2C77-164683716F5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17781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CE61-53B5-94C8-EC37-C6743BB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BDF0B-C6B9-6720-9C4C-674C5C3E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A6698-784D-E905-0FDC-BCED6052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D42BB-97E8-F522-912B-691F22A3C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892B6-B1AA-C1C8-3CEB-7E242E927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E1AB3-9A6D-1512-752D-60DB16DE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58A2C-E802-683E-A9ED-A86C03BE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A1FDC-D689-E136-ACCA-F7C5C14C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DA41-4E92-E898-237C-4850CBB8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AB009-23F3-55ED-FE7F-23312BDD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1179A-3EE5-3212-B5CF-38820AAB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825AF-859C-93F4-7616-55E747F3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E5A88-E099-6114-36E1-7C1B4680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81195-B65B-4700-483E-E796CAF3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2F7CF-FCF4-BF2C-271C-DF1E23F9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2480-714D-67D8-E70D-B519CA75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9FF5-4484-16F3-0B04-E7D21317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ACE2-EF42-0C5C-E2E3-96CCAAA0E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485-DF8C-F5BF-E398-B6DDC64D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45D03-0B7F-4E59-E78F-DC94F6EA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D47DA-0B41-F56E-4404-2E40AF08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C66A-A226-407E-9F34-917B1EA7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CDB38-ABA9-3EB4-5B6D-11D06C2F1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FF50E-6FB0-0637-32F3-74E55315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1244C-5FB8-E48B-AFC1-26DAB74D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D4786-D5B8-A521-9E5F-24B4B3A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F1A8-BE45-BFC2-31F6-601CA782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C4D4-FCA4-809E-3187-0115A27B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35A5A-8D62-C44D-4ED3-B8077D2D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35F8-7DA2-2A81-B2FC-187CA331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798F4-1F1F-1893-0A1F-E91E5324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DE4B-A06C-A4BB-A805-99783FB2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39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3D403-7B54-D4C8-18C3-B25FBE8E3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9A43-5DFB-21DE-8385-CD0ACD39D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E20F-5FF3-B241-3CA4-FC8F55A7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01C76-5DFB-AFE6-2603-128414C9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8019-DFEB-A0A3-4B40-9A93E442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9C1-FBAC-14D4-9A29-5ED8CD1E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36AA-2710-62DF-47AA-1D392B16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19F4-4E9B-81C9-716B-CF386E6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238C-2C74-6816-29C1-458E79BB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318-A044-ECDB-3172-DBC71468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43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C7F2-91A5-E7F1-344A-836573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6476-988B-B20C-B349-7B62D7BA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0ACF-FCD6-BFD2-CAAC-113B126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BF48-6E05-0F90-1891-1228795C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828-EA3E-9FCC-2F3C-9B6657D4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100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9C76-1682-7BF1-88F7-F1179C46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49E8-F671-EEB5-AD69-0FE818D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00-B221-1BBD-4E38-3399EDB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5ADC-5B52-4A62-EEA6-97CDEB80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406A-CA6B-B943-E2E3-D827167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5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315B7-9116-6410-4DD4-2DC2D0E5589B}"/>
              </a:ext>
            </a:extLst>
          </p:cNvPr>
          <p:cNvSpPr/>
          <p:nvPr userDrawn="1"/>
        </p:nvSpPr>
        <p:spPr>
          <a:xfrm>
            <a:off x="0" y="0"/>
            <a:ext cx="8130210" cy="6857999"/>
          </a:xfrm>
          <a:prstGeom prst="rect">
            <a:avLst/>
          </a:prstGeom>
          <a:solidFill>
            <a:srgbClr val="EAEAE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408385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C4F5-3D5A-1289-B628-EA01798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B1CF-2E28-FF25-B991-87CC7ADA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B862-83C1-790D-5740-2316CDDD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BB25-843C-CD7C-0B9D-2E92540D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7583-7E69-A6A3-9DCF-56D7CD7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F24F7-DF3C-3BD2-5F07-DC39D2B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710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7766-00B4-5364-B5DB-3253820D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EA17-C232-0032-56C8-4B6A7803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D403-BBED-777A-A356-EE7B9BA6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645AC-2E6F-F948-5458-A301D8E4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2F1EC-0F32-3096-B842-6C599D66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AA07-20DB-5F51-EA03-B50A9C2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455-2125-14FF-6C9A-98FF815E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E8ABC-4DF0-5416-F6EB-043019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358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70BE-F98F-3CEE-AB42-BF243B5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8460E-F423-3576-DAF5-46A1987E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B06DE-C95D-725A-749C-DAC3136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EFAE-A5EC-C481-9704-730F8C2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659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1ED8D-1F62-5481-1E08-B974EC45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A0EB-4866-2BFB-53C0-57959F7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1937-9488-796B-864F-C86665B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7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4FCB-3F63-3EAE-063A-82BBBC9C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356-610C-0084-8354-EB27E093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C47D-C79B-AEE4-4BE1-19E10248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B911-6AEA-1742-249E-814A0A4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C05B-7AF8-33D5-F886-E8B11A9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3BD3-63B4-F86C-43AB-168B7E5A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29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B7F0-C7CA-9B86-1CF4-87A75690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9B83-ED84-215A-B1F3-FAD43EE03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8FA-E22C-4B61-DDC9-CDA6F8F5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F9D2-DEF2-A35D-2345-C64FD7B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EEE65-BEDA-E91F-0086-8FBF513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7FC3-2C04-97D2-47BA-BEA20DCF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235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7D9-7733-C1E0-CF44-D9486EF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FEAC-A9E7-6744-AEB5-8FF3B093F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82E1-7081-0016-5C63-C200580B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47EC-10FA-7AE8-0CFB-5DEF608F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137D-E36B-8BAC-66B5-FA0A420F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248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3126A-3344-C6CB-6C33-EADD2ED6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289CD-EF3C-9054-8F0E-737DAC97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834-9D3F-2B71-FF1D-480F11B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E4DA-0789-A4EC-6AB3-D8A4DCBB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556B-6D01-A617-DC07-4CA4A2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22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962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0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Whit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A026D-35FC-5541-8F6D-DE8AE4461E13}"/>
              </a:ext>
            </a:extLst>
          </p:cNvPr>
          <p:cNvSpPr/>
          <p:nvPr userDrawn="1"/>
        </p:nvSpPr>
        <p:spPr>
          <a:xfrm>
            <a:off x="4959626" y="1626669"/>
            <a:ext cx="7232374" cy="4581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3074" y="544149"/>
            <a:ext cx="9831557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96948" y="1802372"/>
            <a:ext cx="572815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rtl="1">
              <a:buFontTx/>
              <a:buNone/>
              <a:defRPr>
                <a:solidFill>
                  <a:srgbClr val="FF0000"/>
                </a:solidFill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AA93C-190F-7F9C-47B0-BD70234B313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39315153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795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308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304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010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0919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731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43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0280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155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41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7261-CE7C-5AA5-8E42-342BB50E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74CC-6C41-55E8-AB33-C58B04CB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753E-D5B1-4DDE-912C-7B7728EE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C5259-5725-44E2-8589-8FD4176CBB9A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lef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4783-6AB5-A69A-A214-31328B2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C141-2B7B-AA71-5596-8DB46CB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0A46E-B07A-4F25-9887-F52E6B1C7D5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lef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3137760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1592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15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4556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296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961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ECD31C-007A-FE0D-1A17-AAA09342BDEC}"/>
              </a:ext>
            </a:extLst>
          </p:cNvPr>
          <p:cNvSpPr/>
          <p:nvPr userDrawn="1"/>
        </p:nvSpPr>
        <p:spPr>
          <a:xfrm>
            <a:off x="0" y="785191"/>
            <a:ext cx="12192000" cy="607280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FD2CB-E875-7B57-2B18-ED2DE3988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92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7370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35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4100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1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E5A88-E099-6114-36E1-7C1B4680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81195-B65B-4700-483E-E796CAF3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2F7CF-FCF4-BF2C-271C-DF1E23F9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10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315B7-9116-6410-4DD4-2DC2D0E5589B}"/>
              </a:ext>
            </a:extLst>
          </p:cNvPr>
          <p:cNvSpPr/>
          <p:nvPr userDrawn="1"/>
        </p:nvSpPr>
        <p:spPr>
          <a:xfrm>
            <a:off x="0" y="0"/>
            <a:ext cx="8110330" cy="6857999"/>
          </a:xfrm>
          <a:prstGeom prst="rect">
            <a:avLst/>
          </a:prstGeom>
          <a:solidFill>
            <a:srgbClr val="EAEAE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348ED-DB7F-B416-37B1-2E2BE0687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7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3122" y="1522674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D1589-B102-E44C-2C77-164683716F5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D0065-8457-9DE6-69BC-9085F8FFF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960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Whit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A026D-35FC-5541-8F6D-DE8AE4461E13}"/>
              </a:ext>
            </a:extLst>
          </p:cNvPr>
          <p:cNvSpPr/>
          <p:nvPr userDrawn="1"/>
        </p:nvSpPr>
        <p:spPr>
          <a:xfrm>
            <a:off x="4959626" y="1626669"/>
            <a:ext cx="7232374" cy="4581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3074" y="544149"/>
            <a:ext cx="9831557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96948" y="1802372"/>
            <a:ext cx="572815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rtl="1">
              <a:buFontTx/>
              <a:buNone/>
              <a:defRPr>
                <a:solidFill>
                  <a:srgbClr val="FF0000"/>
                </a:solidFill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AA93C-190F-7F9C-47B0-BD70234B313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4338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7261-CE7C-5AA5-8E42-342BB50E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74CC-6C41-55E8-AB33-C58B04CB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753E-D5B1-4DDE-912C-7B7728EE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C5259-5725-44E2-8589-8FD4176CBB9A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4783-6AB5-A69A-A214-31328B2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C141-2B7B-AA71-5596-8DB46CB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0A46E-B07A-4F25-9887-F52E6B1C7D5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229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9C1-FBAC-14D4-9A29-5ED8CD1E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36AA-2710-62DF-47AA-1D392B16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19F4-4E9B-81C9-716B-CF386E6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238C-2C74-6816-29C1-458E79BB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318-A044-ECDB-3172-DBC71468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178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C7F2-91A5-E7F1-344A-836573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6476-988B-B20C-B349-7B62D7BA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0ACF-FCD6-BFD2-CAAC-113B126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BF48-6E05-0F90-1891-1228795C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828-EA3E-9FCC-2F3C-9B6657D4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156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9C76-1682-7BF1-88F7-F1179C46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49E8-F671-EEB5-AD69-0FE818D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00-B221-1BBD-4E38-3399EDB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5ADC-5B52-4A62-EEA6-97CDEB80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406A-CA6B-B943-E2E3-D827167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599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C4F5-3D5A-1289-B628-EA01798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B1CF-2E28-FF25-B991-87CC7ADA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B862-83C1-790D-5740-2316CDDD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BB25-843C-CD7C-0B9D-2E92540D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7583-7E69-A6A3-9DCF-56D7CD7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F24F7-DF3C-3BD2-5F07-DC39D2B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18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7766-00B4-5364-B5DB-3253820D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EA17-C232-0032-56C8-4B6A7803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D403-BBED-777A-A356-EE7B9BA6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645AC-2E6F-F948-5458-A301D8E4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2F1EC-0F32-3096-B842-6C599D66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AA07-20DB-5F51-EA03-B50A9C2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455-2125-14FF-6C9A-98FF815E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E8ABC-4DF0-5416-F6EB-043019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4503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70BE-F98F-3CEE-AB42-BF243B5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8460E-F423-3576-DAF5-46A1987E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B06DE-C95D-725A-749C-DAC3136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EFAE-A5EC-C481-9704-730F8C2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51D8-F584-1E11-23F2-6956DCCFF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29832-2F39-3C50-90E6-52750178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D359-2341-D15B-85F8-96CE6429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B798-07FB-519A-CEC7-71A1C3E3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FF71-5FC0-902E-6FD2-F1A8CF38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30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1ED8D-1F62-5481-1E08-B974EC45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A0EB-4866-2BFB-53C0-57959F7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1937-9488-796B-864F-C86665B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2048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4FCB-3F63-3EAE-063A-82BBBC9C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356-610C-0084-8354-EB27E093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C47D-C79B-AEE4-4BE1-19E10248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B911-6AEA-1742-249E-814A0A4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C05B-7AF8-33D5-F886-E8B11A9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3BD3-63B4-F86C-43AB-168B7E5A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048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B7F0-C7CA-9B86-1CF4-87A75690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9B83-ED84-215A-B1F3-FAD43EE03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8FA-E22C-4B61-DDC9-CDA6F8F5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F9D2-DEF2-A35D-2345-C64FD7B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EEE65-BEDA-E91F-0086-8FBF513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7FC3-2C04-97D2-47BA-BEA20DCF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839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7D9-7733-C1E0-CF44-D9486EF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FEAC-A9E7-6744-AEB5-8FF3B093F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82E1-7081-0016-5C63-C200580B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47EC-10FA-7AE8-0CFB-5DEF608F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137D-E36B-8BAC-66B5-FA0A420F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8410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3126A-3344-C6CB-6C33-EADD2ED6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289CD-EF3C-9054-8F0E-737DAC97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834-9D3F-2B71-FF1D-480F11B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E4DA-0789-A4EC-6AB3-D8A4DCBB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556B-6D01-A617-DC07-4CA4A2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9644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8321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8853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738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8006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0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C9A9-4780-B928-666C-512CA081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0CF8-BA50-CD23-F1A4-87B36E29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FE38-D4C0-8877-87B2-41BD455D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6B3B-BA8E-553C-40C1-B225BE76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9D86-7972-ED48-0648-70A6CA20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55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863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407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1224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0753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0879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9345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145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7495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2682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84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7F3A-EA04-320D-09A2-ACD72322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4931-FFBB-23EE-145B-395765A4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71D7-E8C0-DEDC-C446-6421E2C4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7942-6438-4AA4-468B-D778CF8B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6CA5-1527-2787-21CF-BC416AB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60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363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193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2050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3755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2678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857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29-Dec-24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3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8C11-F7F4-6F18-5BE5-DE4A614E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7C90-1A00-AC37-FBA8-E345052C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E4F8A-7C13-1A25-FE0D-9DA99F8F8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99808-AA61-53B6-7E38-37B73494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E86EBD-C1C5-4798-8359-D4806372DCBF}" type="datetimeFigureOut">
              <a:rPr lang="en-US" smtClean="0"/>
              <a:t>29-Dec-24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EC33C-EAAD-6EBB-E9CD-169BFDF2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4A2E-E4CB-F5B4-70E9-6A31E8B1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9EFEF-23AB-4306-BD11-1A303AA2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1.png">
            <a:extLst>
              <a:ext uri="{FF2B5EF4-FFF2-40B4-BE49-F238E27FC236}">
                <a16:creationId xmlns:a16="http://schemas.microsoft.com/office/drawing/2014/main" id="{B61AAAC6-53D2-4BCB-9674-7C8BA851054B}"/>
              </a:ext>
            </a:extLst>
          </p:cNvPr>
          <p:cNvPicPr/>
          <p:nvPr userDrawn="1"/>
        </p:nvPicPr>
        <p:blipFill rotWithShape="1">
          <a:blip r:embed="rId7" cstate="print"/>
          <a:srcRect b="8415"/>
          <a:stretch/>
        </p:blipFill>
        <p:spPr>
          <a:xfrm>
            <a:off x="8102321" y="1"/>
            <a:ext cx="4089679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B9FE8-6DF6-2948-BA1E-6047629D9EB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9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7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>
            <a:extLst>
              <a:ext uri="{FF2B5EF4-FFF2-40B4-BE49-F238E27FC236}">
                <a16:creationId xmlns:a16="http://schemas.microsoft.com/office/drawing/2014/main" id="{D0A6D842-D11B-E3D7-1E4C-838B9E985FAD}"/>
              </a:ext>
            </a:extLst>
          </p:cNvPr>
          <p:cNvPicPr/>
          <p:nvPr userDrawn="1"/>
        </p:nvPicPr>
        <p:blipFill rotWithShape="1">
          <a:blip r:embed="rId13" cstate="print"/>
          <a:srcRect t="37144" b="841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CBCF8-5079-8906-C3E5-4E18B585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835E-83A9-2ECD-DFFF-B8172FF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D4A7-E361-E349-A1BF-5C5C80630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3140-7FA4-CD38-6C41-75C8F46BB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B8D3B-6D3B-9D14-09DD-B95643401D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6" y="23351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4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60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5" y="-586248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2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1.png">
            <a:extLst>
              <a:ext uri="{FF2B5EF4-FFF2-40B4-BE49-F238E27FC236}">
                <a16:creationId xmlns:a16="http://schemas.microsoft.com/office/drawing/2014/main" id="{B61AAAC6-53D2-4BCB-9674-7C8BA851054B}"/>
              </a:ext>
            </a:extLst>
          </p:cNvPr>
          <p:cNvPicPr/>
          <p:nvPr userDrawn="1"/>
        </p:nvPicPr>
        <p:blipFill rotWithShape="1">
          <a:blip r:embed="rId6" cstate="print"/>
          <a:srcRect b="8415"/>
          <a:stretch/>
        </p:blipFill>
        <p:spPr>
          <a:xfrm>
            <a:off x="8102321" y="1"/>
            <a:ext cx="4089679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B9FE8-6DF6-2948-BA1E-6047629D9E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3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4" r:id="rId3"/>
    <p:sldLayoutId id="214748370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CBCF8-5079-8906-C3E5-4E18B585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835E-83A9-2ECD-DFFF-B8172FF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D4A7-E361-E349-A1BF-5C5C80630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3140-7FA4-CD38-6C41-75C8F46BB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B8D3B-6D3B-9D14-09DD-B95643401D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6" y="23351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60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5" y="-586248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7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752AF-EA69-55BD-9521-A9306A3C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1"/>
            <a:ext cx="80989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309983-D899-7963-202C-D4E866BFC5FB}"/>
              </a:ext>
            </a:extLst>
          </p:cNvPr>
          <p:cNvSpPr txBox="1"/>
          <p:nvPr/>
        </p:nvSpPr>
        <p:spPr>
          <a:xfrm>
            <a:off x="3441700" y="2667000"/>
            <a:ext cx="181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yfinance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087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0345A-C28E-E1EB-EE49-7E1CA29A4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5080C0-2EB7-ADA9-487C-6C56E5E3A407}"/>
              </a:ext>
            </a:extLst>
          </p:cNvPr>
          <p:cNvSpPr/>
          <p:nvPr/>
        </p:nvSpPr>
        <p:spPr>
          <a:xfrm>
            <a:off x="3886201" y="1556657"/>
            <a:ext cx="7979229" cy="3744686"/>
          </a:xfrm>
          <a:prstGeom prst="roundRect">
            <a:avLst>
              <a:gd name="adj" fmla="val 50000"/>
            </a:avLst>
          </a:prstGeom>
          <a:solidFill>
            <a:srgbClr val="FFFFFF">
              <a:alpha val="34902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Source of the </a:t>
            </a:r>
            <a:r>
              <a:rPr lang="en-US" sz="3200" dirty="0" err="1">
                <a:solidFill>
                  <a:sysClr val="windowText" lastClr="000000"/>
                </a:solidFill>
              </a:rPr>
              <a:t>DataYahoo</a:t>
            </a:r>
            <a:r>
              <a:rPr lang="en-US" sz="3200" dirty="0">
                <a:solidFill>
                  <a:sysClr val="windowText" lastClr="000000"/>
                </a:solidFill>
              </a:rPr>
              <a:t> Finance: A popular online platform providing financial data, including stock prices, cryptocurrency prices, and other market </a:t>
            </a:r>
          </a:p>
          <a:p>
            <a:r>
              <a:rPr lang="en-US" sz="3200" dirty="0" err="1">
                <a:solidFill>
                  <a:sysClr val="windowText" lastClr="000000"/>
                </a:solidFill>
              </a:rPr>
              <a:t>information.yfinance</a:t>
            </a:r>
            <a:r>
              <a:rPr lang="en-US" sz="3200" dirty="0">
                <a:solidFill>
                  <a:sysClr val="windowText" lastClr="000000"/>
                </a:solidFill>
              </a:rPr>
              <a:t>: A Python library that acts as an interface to fetch historical market data directly from Yahoo Finance.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3D676-5654-8877-25D6-9D487D4BF0E1}"/>
              </a:ext>
            </a:extLst>
          </p:cNvPr>
          <p:cNvSpPr txBox="1"/>
          <p:nvPr/>
        </p:nvSpPr>
        <p:spPr>
          <a:xfrm>
            <a:off x="1767527" y="1556657"/>
            <a:ext cx="2118674" cy="40011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Ink Free" panose="03080402000500000000" pitchFamily="66" charset="0"/>
              </a:rPr>
              <a:t>What is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Ink Free" panose="03080402000500000000" pitchFamily="66" charset="0"/>
              </a:rPr>
              <a:t>yfinance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C666F-E830-DD16-AE39-E8D46A4DB404}"/>
              </a:ext>
            </a:extLst>
          </p:cNvPr>
          <p:cNvSpPr txBox="1"/>
          <p:nvPr/>
        </p:nvSpPr>
        <p:spPr>
          <a:xfrm>
            <a:off x="123784" y="179458"/>
            <a:ext cx="3762417" cy="40011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Ink Free" panose="03080402000500000000" pitchFamily="66" charset="0"/>
              </a:rPr>
              <a:t>Conda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Ink Free" panose="03080402000500000000" pitchFamily="66" charset="0"/>
              </a:rPr>
              <a:t> install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Ink Free" panose="03080402000500000000" pitchFamily="66" charset="0"/>
              </a:rPr>
              <a:t>yfinance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3B474-8579-7049-7DA1-0BAEDB1E5907}"/>
              </a:ext>
            </a:extLst>
          </p:cNvPr>
          <p:cNvSpPr txBox="1"/>
          <p:nvPr/>
        </p:nvSpPr>
        <p:spPr>
          <a:xfrm>
            <a:off x="738827" y="5301343"/>
            <a:ext cx="3147374" cy="70788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Ink Free" panose="03080402000500000000" pitchFamily="66" charset="0"/>
              </a:rPr>
              <a:t>import yfinance as yfimport pandas as pd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Ink Free" panose="03080402000500000000" pitchFamily="66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3F4D37-7953-C55D-40C3-A8BFA04AA5B6}"/>
              </a:ext>
            </a:extLst>
          </p:cNvPr>
          <p:cNvCxnSpPr/>
          <p:nvPr/>
        </p:nvCxnSpPr>
        <p:spPr>
          <a:xfrm flipH="1">
            <a:off x="4441371" y="380997"/>
            <a:ext cx="397328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F4D7B9-3AA1-D118-4AE7-E9CDEDDFA091}"/>
              </a:ext>
            </a:extLst>
          </p:cNvPr>
          <p:cNvSpPr txBox="1"/>
          <p:nvPr/>
        </p:nvSpPr>
        <p:spPr>
          <a:xfrm>
            <a:off x="7568676" y="10181"/>
            <a:ext cx="7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install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B5C70E-2787-5D16-9655-1BB7BDF915C9}"/>
              </a:ext>
            </a:extLst>
          </p:cNvPr>
          <p:cNvCxnSpPr/>
          <p:nvPr/>
        </p:nvCxnSpPr>
        <p:spPr>
          <a:xfrm flipH="1">
            <a:off x="4379948" y="5672159"/>
            <a:ext cx="397328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7D1E02-2C3C-695F-2A6A-28479A7199E3}"/>
              </a:ext>
            </a:extLst>
          </p:cNvPr>
          <p:cNvSpPr txBox="1"/>
          <p:nvPr/>
        </p:nvSpPr>
        <p:spPr>
          <a:xfrm>
            <a:off x="7507253" y="563989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80676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79072-61CD-6D5D-EA1C-92A53B06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74472A-D6DA-9FF8-778B-45730573CE16}"/>
              </a:ext>
            </a:extLst>
          </p:cNvPr>
          <p:cNvSpPr txBox="1"/>
          <p:nvPr/>
        </p:nvSpPr>
        <p:spPr>
          <a:xfrm>
            <a:off x="182335" y="142297"/>
            <a:ext cx="8254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https://finance.yahoo.com/quote/BTC-USD/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54D6A-14F3-453E-D23E-E98F7E2D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618"/>
            <a:ext cx="12192000" cy="48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ECB0-4EFB-5289-9476-9DECA2263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6F9A8A-142C-B782-E4DA-6CD2570B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76" y="65314"/>
            <a:ext cx="7744906" cy="22672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20038C-DA2F-448B-44E1-EF911385DA1A}"/>
              </a:ext>
            </a:extLst>
          </p:cNvPr>
          <p:cNvSpPr/>
          <p:nvPr/>
        </p:nvSpPr>
        <p:spPr>
          <a:xfrm>
            <a:off x="228600" y="65314"/>
            <a:ext cx="7979229" cy="680358"/>
          </a:xfrm>
          <a:prstGeom prst="roundRect">
            <a:avLst>
              <a:gd name="adj" fmla="val 50000"/>
            </a:avLst>
          </a:prstGeom>
          <a:solidFill>
            <a:srgbClr val="FFFFFF">
              <a:alpha val="34902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85B91-1957-6654-4D91-8097B2D6BA6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970315" y="642257"/>
            <a:ext cx="2460171" cy="4408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C4CEFA-E1C2-6D0D-A089-2E6330B92C16}"/>
              </a:ext>
            </a:extLst>
          </p:cNvPr>
          <p:cNvSpPr txBox="1"/>
          <p:nvPr/>
        </p:nvSpPr>
        <p:spPr>
          <a:xfrm>
            <a:off x="228600" y="1083129"/>
            <a:ext cx="3483429" cy="255454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accent1">
                    <a:lumMod val="75000"/>
                  </a:schemeClr>
                </a:solidFill>
              </a:rPr>
              <a:t>סמל ייחודי שמייצג מניה, קרן סל 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ETF) </a:t>
            </a:r>
            <a:r>
              <a:rPr lang="he-IL" sz="2000" dirty="0">
                <a:solidFill>
                  <a:schemeClr val="accent1">
                    <a:lumMod val="75000"/>
                  </a:schemeClr>
                </a:solidFill>
              </a:rPr>
              <a:t>או נייר ערך מסוים בבורסה.</a:t>
            </a:r>
          </a:p>
          <a:p>
            <a:pPr algn="r" rtl="1"/>
            <a:r>
              <a:rPr lang="he-IL" sz="2000" b="1" dirty="0">
                <a:solidFill>
                  <a:schemeClr val="accent1">
                    <a:lumMod val="75000"/>
                  </a:schemeClr>
                </a:solidFill>
              </a:rPr>
              <a:t>לדוגמה: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AAPL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Apple Inc.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MSFT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Microsoft Corporation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TSLA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Tesla Inc.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GOOGL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Alphabet Inc. (Google)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AMZN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Amazon.com Inc.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C9FCB-B99E-61FC-33C9-FE4CD440197C}"/>
              </a:ext>
            </a:extLst>
          </p:cNvPr>
          <p:cNvSpPr txBox="1"/>
          <p:nvPr/>
        </p:nvSpPr>
        <p:spPr>
          <a:xfrm>
            <a:off x="5594977" y="2476347"/>
            <a:ext cx="6324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מה נכלל בנתונים?</a:t>
            </a:r>
          </a:p>
          <a:p>
            <a:pPr marL="285750" indent="-285750" algn="r" rt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Open: </a:t>
            </a:r>
            <a:r>
              <a:rPr lang="he-IL" sz="2400" dirty="0"/>
              <a:t>מחיר פתיחה של המניה.</a:t>
            </a:r>
          </a:p>
          <a:p>
            <a:pPr marL="285750" indent="-285750" algn="r" rt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High: </a:t>
            </a:r>
            <a:r>
              <a:rPr lang="he-IL" sz="2400" dirty="0"/>
              <a:t>המחיר הגבוה ביותר ביום.</a:t>
            </a:r>
          </a:p>
          <a:p>
            <a:pPr marL="285750" indent="-285750" algn="r" rt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Low:  </a:t>
            </a:r>
            <a:r>
              <a:rPr lang="he-IL" sz="2400" dirty="0"/>
              <a:t>המחיר הנמוך ביותר ביום.</a:t>
            </a:r>
          </a:p>
          <a:p>
            <a:pPr marL="285750" indent="-285750" algn="r" rt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Close: </a:t>
            </a:r>
            <a:r>
              <a:rPr lang="he-IL" sz="2400" dirty="0"/>
              <a:t>מחיר הסגירה של המניה.</a:t>
            </a:r>
          </a:p>
          <a:p>
            <a:pPr marL="285750" indent="-285750" algn="r" rt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Volume:  </a:t>
            </a:r>
            <a:r>
              <a:rPr lang="he-IL" sz="2400" dirty="0"/>
              <a:t>נפח המסחר באותו יום.</a:t>
            </a:r>
          </a:p>
        </p:txBody>
      </p:sp>
    </p:spTree>
    <p:extLst>
      <p:ext uri="{BB962C8B-B14F-4D97-AF65-F5344CB8AC3E}">
        <p14:creationId xmlns:p14="http://schemas.microsoft.com/office/powerpoint/2010/main" val="9266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83D4-04FA-E765-BAA9-135E8636A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0C020-B1D0-323D-FD78-64B924468C46}"/>
              </a:ext>
            </a:extLst>
          </p:cNvPr>
          <p:cNvSpPr txBox="1"/>
          <p:nvPr/>
        </p:nvSpPr>
        <p:spPr>
          <a:xfrm>
            <a:off x="4103914" y="322106"/>
            <a:ext cx="79710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שימוש ב-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to_period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he-IL" sz="2800" dirty="0"/>
              <a:t>מאפשר לנו להמיר את האינדקס (</a:t>
            </a:r>
            <a:r>
              <a:rPr lang="en-US" sz="2800" dirty="0" err="1"/>
              <a:t>DateTimeIndex</a:t>
            </a:r>
            <a:r>
              <a:rPr lang="en-US" sz="2800" dirty="0"/>
              <a:t>) </a:t>
            </a:r>
            <a:r>
              <a:rPr lang="he-IL" sz="2800" dirty="0"/>
              <a:t>) לתקופות כמו שבועות, חודשים או רבעונים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11F8A-4EFE-72D3-C507-FC7ADE98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" y="1445844"/>
            <a:ext cx="6358989" cy="3086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1DA68B-E3A7-C9CB-846D-E6847E520761}"/>
              </a:ext>
            </a:extLst>
          </p:cNvPr>
          <p:cNvSpPr txBox="1"/>
          <p:nvPr/>
        </p:nvSpPr>
        <p:spPr>
          <a:xfrm>
            <a:off x="3015343" y="5150899"/>
            <a:ext cx="8923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to_period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('W')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מציג את השבוע (לדוגמה: 2023-01-02/2023-01-08)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to_period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('M')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מציג את החודש (לדוגמה: 2023-01)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258986"/>
      </p:ext>
    </p:extLst>
  </p:cSld>
  <p:clrMapOvr>
    <a:masterClrMapping/>
  </p:clrMapOvr>
</p:sld>
</file>

<file path=ppt/theme/theme1.xml><?xml version="1.0" encoding="utf-8"?>
<a:theme xmlns:a="http://schemas.openxmlformats.org/drawingml/2006/main" name="SOTERIA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1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OTERIA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7.xml><?xml version="1.0" encoding="utf-8"?>
<a:theme xmlns:a="http://schemas.openxmlformats.org/drawingml/2006/main" name="3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4_Custom Design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99336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8080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215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Aptos</vt:lpstr>
      <vt:lpstr>Arial</vt:lpstr>
      <vt:lpstr>Arial Unicode MS</vt:lpstr>
      <vt:lpstr>Calibri</vt:lpstr>
      <vt:lpstr>Ink Free</vt:lpstr>
      <vt:lpstr>SOTERIA Theme</vt:lpstr>
      <vt:lpstr>6_Custom Design</vt:lpstr>
      <vt:lpstr>Custom Design</vt:lpstr>
      <vt:lpstr>1_Custom Design</vt:lpstr>
      <vt:lpstr>2_Custom Design</vt:lpstr>
      <vt:lpstr>1_SOTERIA Theme</vt:lpstr>
      <vt:lpstr>3_Custom Design</vt:lpstr>
      <vt:lpstr>4_Custom Design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47</cp:revision>
  <dcterms:created xsi:type="dcterms:W3CDTF">2024-12-04T10:55:40Z</dcterms:created>
  <dcterms:modified xsi:type="dcterms:W3CDTF">2024-12-29T17:30:44Z</dcterms:modified>
</cp:coreProperties>
</file>