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8" r:id="rId22"/>
    <p:sldId id="277" r:id="rId23"/>
  </p:sldIdLst>
  <p:sldSz cx="12192000" cy="6858000"/>
  <p:notesSz cx="6858000" cy="9144000"/>
  <p:embeddedFontLst>
    <p:embeddedFont>
      <p:font typeface="Arial Unicode MS" panose="020B0604020202020204" pitchFamily="34" charset="-128"/>
      <p:regular r:id="rId25"/>
    </p:embeddedFont>
    <p:embeddedFont>
      <p:font typeface="Oswald" panose="00000500000000000000" pitchFamily="2" charset="-52"/>
      <p:regular r:id="rId26"/>
      <p:bold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di443ekhWo09PjcQSkETqkGTq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4" name="Google Shape;3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BEA10A94-4F4C-899C-233D-6D3C2AF0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>
            <a:extLst>
              <a:ext uri="{FF2B5EF4-FFF2-40B4-BE49-F238E27FC236}">
                <a16:creationId xmlns:a16="http://schemas.microsoft.com/office/drawing/2014/main" id="{87B1EAE0-2131-F89C-389E-2BB45A891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>
            <a:extLst>
              <a:ext uri="{FF2B5EF4-FFF2-40B4-BE49-F238E27FC236}">
                <a16:creationId xmlns:a16="http://schemas.microsoft.com/office/drawing/2014/main" id="{5C7CAD4D-6951-7FDB-7A23-BABCF1394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839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540C651F-4602-6B97-5C1D-1F826FDEE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>
            <a:extLst>
              <a:ext uri="{FF2B5EF4-FFF2-40B4-BE49-F238E27FC236}">
                <a16:creationId xmlns:a16="http://schemas.microsoft.com/office/drawing/2014/main" id="{C404486A-6AAB-04C0-AD57-0912AD4F9A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>
            <a:extLst>
              <a:ext uri="{FF2B5EF4-FFF2-40B4-BE49-F238E27FC236}">
                <a16:creationId xmlns:a16="http://schemas.microsoft.com/office/drawing/2014/main" id="{CDC8F5D5-B033-DA33-F230-0BFCECF25F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2055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B50A81F3-9DC9-4AAC-7972-D6EB5A53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>
            <a:extLst>
              <a:ext uri="{FF2B5EF4-FFF2-40B4-BE49-F238E27FC236}">
                <a16:creationId xmlns:a16="http://schemas.microsoft.com/office/drawing/2014/main" id="{D201F9FA-0582-1CEA-FBAD-4451F59CE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>
            <a:extLst>
              <a:ext uri="{FF2B5EF4-FFF2-40B4-BE49-F238E27FC236}">
                <a16:creationId xmlns:a16="http://schemas.microsoft.com/office/drawing/2014/main" id="{71DE3CD4-9CA7-252F-B601-5117774122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20201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33924724-37A9-949C-5954-AF7685D75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>
            <a:extLst>
              <a:ext uri="{FF2B5EF4-FFF2-40B4-BE49-F238E27FC236}">
                <a16:creationId xmlns:a16="http://schemas.microsoft.com/office/drawing/2014/main" id="{C4C45962-1913-3F3B-6975-BFAF597799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>
            <a:extLst>
              <a:ext uri="{FF2B5EF4-FFF2-40B4-BE49-F238E27FC236}">
                <a16:creationId xmlns:a16="http://schemas.microsoft.com/office/drawing/2014/main" id="{390AD93E-B32B-494B-B4D7-62AB38C0F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62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3E636901-83D9-0FA3-ED1D-3B0BEA544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>
            <a:extLst>
              <a:ext uri="{FF2B5EF4-FFF2-40B4-BE49-F238E27FC236}">
                <a16:creationId xmlns:a16="http://schemas.microsoft.com/office/drawing/2014/main" id="{B863CD8A-C6A4-8213-42BF-B6B4A4DC40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>
            <a:extLst>
              <a:ext uri="{FF2B5EF4-FFF2-40B4-BE49-F238E27FC236}">
                <a16:creationId xmlns:a16="http://schemas.microsoft.com/office/drawing/2014/main" id="{8F40FD53-702B-BADD-DB85-4FBE5CA9A0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3737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12C2EA84-C147-96D9-2CD6-169B1A2B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>
            <a:extLst>
              <a:ext uri="{FF2B5EF4-FFF2-40B4-BE49-F238E27FC236}">
                <a16:creationId xmlns:a16="http://schemas.microsoft.com/office/drawing/2014/main" id="{00E1B182-4EFB-5DDF-98F6-2DEC0F6909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>
            <a:extLst>
              <a:ext uri="{FF2B5EF4-FFF2-40B4-BE49-F238E27FC236}">
                <a16:creationId xmlns:a16="http://schemas.microsoft.com/office/drawing/2014/main" id="{13E55DAE-63DE-00B6-1E66-D5AF1BFFF6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8099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25EE2F0E-DAE0-20EC-9285-7432FA2D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>
            <a:extLst>
              <a:ext uri="{FF2B5EF4-FFF2-40B4-BE49-F238E27FC236}">
                <a16:creationId xmlns:a16="http://schemas.microsoft.com/office/drawing/2014/main" id="{CA2DEC5E-549E-140F-E8EB-C401FCE3F7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>
            <a:extLst>
              <a:ext uri="{FF2B5EF4-FFF2-40B4-BE49-F238E27FC236}">
                <a16:creationId xmlns:a16="http://schemas.microsoft.com/office/drawing/2014/main" id="{091ABDE0-B55F-0AB0-91BF-EC8DAB2F4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752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>
          <a:extLst>
            <a:ext uri="{FF2B5EF4-FFF2-40B4-BE49-F238E27FC236}">
              <a16:creationId xmlns:a16="http://schemas.microsoft.com/office/drawing/2014/main" id="{5B236829-FDFF-E46A-D360-DBBD513C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>
            <a:extLst>
              <a:ext uri="{FF2B5EF4-FFF2-40B4-BE49-F238E27FC236}">
                <a16:creationId xmlns:a16="http://schemas.microsoft.com/office/drawing/2014/main" id="{B678A1F9-992C-5B09-1DE4-2D0661928C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2:notes">
            <a:extLst>
              <a:ext uri="{FF2B5EF4-FFF2-40B4-BE49-F238E27FC236}">
                <a16:creationId xmlns:a16="http://schemas.microsoft.com/office/drawing/2014/main" id="{F49C1010-6DAA-7AE2-3C62-CD2F09CDDB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480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15"/>
          <p:cNvGrpSpPr/>
          <p:nvPr/>
        </p:nvGrpSpPr>
        <p:grpSpPr>
          <a:xfrm>
            <a:off x="-2269807" y="-751383"/>
            <a:ext cx="14461808" cy="7609383"/>
            <a:chOff x="-2269807" y="-751383"/>
            <a:chExt cx="14461808" cy="7609383"/>
          </a:xfrm>
        </p:grpSpPr>
        <p:grpSp>
          <p:nvGrpSpPr>
            <p:cNvPr id="30" name="Google Shape;30;p15"/>
            <p:cNvGrpSpPr/>
            <p:nvPr/>
          </p:nvGrpSpPr>
          <p:grpSpPr>
            <a:xfrm>
              <a:off x="-16299" y="0"/>
              <a:ext cx="12208300" cy="6858000"/>
              <a:chOff x="-16299" y="0"/>
              <a:chExt cx="12208300" cy="6858000"/>
            </a:xfrm>
          </p:grpSpPr>
          <p:sp>
            <p:nvSpPr>
              <p:cNvPr id="31" name="Google Shape;31;p15"/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/>
                <a:ahLst/>
                <a:cxnLst/>
                <a:rect l="l" t="t" r="r" b="b"/>
                <a:pathLst>
                  <a:path w="12208298" h="6858000" extrusionOk="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372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5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 rot="5400000">
                <a:off x="24625" y="-4746"/>
                <a:ext cx="2819399" cy="2828891"/>
              </a:xfrm>
              <a:prstGeom prst="rtTriangle">
                <a:avLst/>
              </a:pr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 rot="5400000">
                <a:off x="4418" y="-4422"/>
                <a:ext cx="2627088" cy="2635933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5"/>
              <p:cNvSpPr/>
              <p:nvPr/>
            </p:nvSpPr>
            <p:spPr>
              <a:xfrm rot="5400000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784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5"/>
              <p:cNvSpPr/>
              <p:nvPr/>
            </p:nvSpPr>
            <p:spPr>
              <a:xfrm rot="-5400000">
                <a:off x="2667000" y="-2667001"/>
                <a:ext cx="6858000" cy="12192002"/>
              </a:xfrm>
              <a:custGeom>
                <a:avLst/>
                <a:gdLst/>
                <a:ahLst/>
                <a:cxnLst/>
                <a:rect l="l" t="t" r="r" b="b"/>
                <a:pathLst>
                  <a:path w="6858000" h="12192002" extrusionOk="0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rgbClr val="003252">
                  <a:alpha val="89803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" name="Google Shape;37;p15"/>
            <p:cNvSpPr/>
            <p:nvPr/>
          </p:nvSpPr>
          <p:spPr>
            <a:xfrm rot="-2700000" flipH="1">
              <a:off x="-1604709" y="1397837"/>
              <a:ext cx="3211378" cy="3211378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rot="-2700000">
              <a:off x="-861777" y="-3756"/>
              <a:ext cx="2676646" cy="1356876"/>
            </a:xfrm>
            <a:custGeom>
              <a:avLst/>
              <a:gdLst/>
              <a:ahLst/>
              <a:cxnLst/>
              <a:rect l="l" t="t" r="r" b="b"/>
              <a:pathLst>
                <a:path w="2676646" h="1356876" extrusionOk="0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rot="-8100000">
              <a:off x="-1226102" y="1737462"/>
              <a:ext cx="2416016" cy="2416016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40;p15"/>
            <p:cNvGrpSpPr/>
            <p:nvPr/>
          </p:nvGrpSpPr>
          <p:grpSpPr>
            <a:xfrm>
              <a:off x="-1075376" y="4357967"/>
              <a:ext cx="2150753" cy="2150753"/>
              <a:chOff x="-2269807" y="2347782"/>
              <a:chExt cx="4541574" cy="4541574"/>
            </a:xfrm>
          </p:grpSpPr>
          <p:sp>
            <p:nvSpPr>
              <p:cNvPr id="41" name="Google Shape;41;p15"/>
              <p:cNvSpPr/>
              <p:nvPr/>
            </p:nvSpPr>
            <p:spPr>
              <a:xfrm rot="-2700000" flipH="1">
                <a:off x="-1604709" y="3012880"/>
                <a:ext cx="3211378" cy="3211378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325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5"/>
              <p:cNvSpPr/>
              <p:nvPr/>
            </p:nvSpPr>
            <p:spPr>
              <a:xfrm rot="-8100000">
                <a:off x="-1226102" y="3352505"/>
                <a:ext cx="2416016" cy="2416016"/>
              </a:xfrm>
              <a:custGeom>
                <a:avLst/>
                <a:gdLst/>
                <a:ahLst/>
                <a:cxnLst/>
                <a:rect l="l" t="t" r="r" b="b"/>
                <a:pathLst>
                  <a:path w="754341" h="754341" extrusionOk="0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B677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" name="Google Shape;43;p15"/>
          <p:cNvSpPr txBox="1"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  <a:defRPr sz="6600" b="1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Category">
  <p:cSld name="5 Category">
    <p:bg>
      <p:bgPr>
        <a:solidFill>
          <a:schemeClr val="accen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5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9" name="Google Shape;189;p25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90" name="Google Shape;190;p25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5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25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3" name="Google Shape;193;p25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5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25"/>
          <p:cNvSpPr>
            <a:spLocks noGrp="1"/>
          </p:cNvSpPr>
          <p:nvPr>
            <p:ph type="pic" idx="2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25"/>
          <p:cNvSpPr>
            <a:spLocks noGrp="1"/>
          </p:cNvSpPr>
          <p:nvPr>
            <p:ph type="pic" idx="3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5"/>
          <p:cNvSpPr>
            <a:spLocks noGrp="1"/>
          </p:cNvSpPr>
          <p:nvPr>
            <p:ph type="pic" idx="4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5"/>
          <p:cNvSpPr>
            <a:spLocks noGrp="1"/>
          </p:cNvSpPr>
          <p:nvPr>
            <p:ph type="pic" idx="5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25"/>
          <p:cNvSpPr>
            <a:spLocks noGrp="1"/>
          </p:cNvSpPr>
          <p:nvPr>
            <p:ph type="pic" idx="6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solidFill>
            <a:srgbClr val="003252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5"/>
          <p:cNvSpPr txBox="1">
            <a:spLocks noGrp="1"/>
          </p:cNvSpPr>
          <p:nvPr>
            <p:ph type="body" idx="1"/>
          </p:nvPr>
        </p:nvSpPr>
        <p:spPr>
          <a:xfrm>
            <a:off x="719894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7"/>
          </p:nvPr>
        </p:nvSpPr>
        <p:spPr>
          <a:xfrm>
            <a:off x="2963912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8"/>
          </p:nvPr>
        </p:nvSpPr>
        <p:spPr>
          <a:xfrm>
            <a:off x="5207930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body" idx="9"/>
          </p:nvPr>
        </p:nvSpPr>
        <p:spPr>
          <a:xfrm>
            <a:off x="7451948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3"/>
          </p:nvPr>
        </p:nvSpPr>
        <p:spPr>
          <a:xfrm>
            <a:off x="9695965" y="4240093"/>
            <a:ext cx="1776140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05" name="Google Shape;205;p25"/>
          <p:cNvCxnSpPr/>
          <p:nvPr/>
        </p:nvCxnSpPr>
        <p:spPr>
          <a:xfrm>
            <a:off x="1242354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6" name="Google Shape;206;p25"/>
          <p:cNvCxnSpPr/>
          <p:nvPr/>
        </p:nvCxnSpPr>
        <p:spPr>
          <a:xfrm>
            <a:off x="3486372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7" name="Google Shape;207;p25"/>
          <p:cNvCxnSpPr/>
          <p:nvPr/>
        </p:nvCxnSpPr>
        <p:spPr>
          <a:xfrm>
            <a:off x="5730390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8" name="Google Shape;208;p25"/>
          <p:cNvCxnSpPr/>
          <p:nvPr/>
        </p:nvCxnSpPr>
        <p:spPr>
          <a:xfrm>
            <a:off x="7974408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9" name="Google Shape;209;p25"/>
          <p:cNvCxnSpPr/>
          <p:nvPr/>
        </p:nvCxnSpPr>
        <p:spPr>
          <a:xfrm>
            <a:off x="10218425" y="3825022"/>
            <a:ext cx="731221" cy="0"/>
          </a:xfrm>
          <a:prstGeom prst="straightConnector1">
            <a:avLst/>
          </a:prstGeom>
          <a:noFill/>
          <a:ln w="3810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25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5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3 Section">
  <p:cSld name="Photo + 3 Section">
    <p:bg>
      <p:bgPr>
        <a:solidFill>
          <a:schemeClr val="accent2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6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6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6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6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6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9" name="Google Shape;219;p26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20" name="Google Shape;220;p2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26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23" name="Google Shape;223;p26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6"/>
          <p:cNvSpPr txBox="1">
            <a:spLocks noGrp="1"/>
          </p:cNvSpPr>
          <p:nvPr>
            <p:ph type="body" idx="1"/>
          </p:nvPr>
        </p:nvSpPr>
        <p:spPr>
          <a:xfrm>
            <a:off x="54209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26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6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26"/>
          <p:cNvSpPr>
            <a:spLocks noGrp="1"/>
          </p:cNvSpPr>
          <p:nvPr>
            <p:ph type="pic" idx="2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26"/>
          <p:cNvSpPr txBox="1">
            <a:spLocks noGrp="1"/>
          </p:cNvSpPr>
          <p:nvPr>
            <p:ph type="body" idx="3"/>
          </p:nvPr>
        </p:nvSpPr>
        <p:spPr>
          <a:xfrm>
            <a:off x="4444169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body" idx="4"/>
          </p:nvPr>
        </p:nvSpPr>
        <p:spPr>
          <a:xfrm>
            <a:off x="8346244" y="4240093"/>
            <a:ext cx="32933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+ Text">
  <p:cSld name="Photo + Text">
    <p:bg>
      <p:bgPr>
        <a:solidFill>
          <a:schemeClr val="accen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7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7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7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7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38" name="Google Shape;238;p27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39" name="Google Shape;239;p2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1" name="Google Shape;241;p27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42" name="Google Shape;242;p2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27"/>
          <p:cNvSpPr txBox="1">
            <a:spLocks noGrp="1"/>
          </p:cNvSpPr>
          <p:nvPr>
            <p:ph type="body" idx="1"/>
          </p:nvPr>
        </p:nvSpPr>
        <p:spPr>
          <a:xfrm>
            <a:off x="542094" y="4240093"/>
            <a:ext cx="9402006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27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7"/>
          <p:cNvSpPr>
            <a:spLocks noGrp="1"/>
          </p:cNvSpPr>
          <p:nvPr>
            <p:ph type="pic" idx="2"/>
          </p:nvPr>
        </p:nvSpPr>
        <p:spPr>
          <a:xfrm>
            <a:off x="-2" y="1352575"/>
            <a:ext cx="12192002" cy="228989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bg>
      <p:bgPr>
        <a:solidFill>
          <a:schemeClr val="accent2"/>
        </a:solidFill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8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8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5" name="Google Shape;255;p28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56" name="Google Shape;256;p2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8" name="Google Shape;258;p28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59" name="Google Shape;259;p28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8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8"/>
          <p:cNvSpPr>
            <a:spLocks noGrp="1"/>
          </p:cNvSpPr>
          <p:nvPr>
            <p:ph type="pic" idx="2"/>
          </p:nvPr>
        </p:nvSpPr>
        <p:spPr>
          <a:xfrm>
            <a:off x="4110087" y="1444649"/>
            <a:ext cx="7548513" cy="4579079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bg>
      <p:bgPr>
        <a:solidFill>
          <a:schemeClr val="accent2"/>
        </a:solidFill>
        <a:effectLst/>
      </p:bgPr>
    </p:bg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9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9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9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2" name="Google Shape;272;p29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73" name="Google Shape;273;p29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9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5" name="Google Shape;275;p29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76" name="Google Shape;276;p29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9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29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9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29"/>
          <p:cNvSpPr txBox="1">
            <a:spLocks noGrp="1"/>
          </p:cNvSpPr>
          <p:nvPr>
            <p:ph type="body" idx="1"/>
          </p:nvPr>
        </p:nvSpPr>
        <p:spPr>
          <a:xfrm>
            <a:off x="443366" y="1444649"/>
            <a:ext cx="3365063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81" name="Google Shape;281;p29"/>
          <p:cNvSpPr txBox="1">
            <a:spLocks noGrp="1"/>
          </p:cNvSpPr>
          <p:nvPr>
            <p:ph type="body" idx="2"/>
          </p:nvPr>
        </p:nvSpPr>
        <p:spPr>
          <a:xfrm>
            <a:off x="3964290" y="1444649"/>
            <a:ext cx="7694310" cy="4579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0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0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0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0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8" name="Google Shape;288;p30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89" name="Google Shape;289;p30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0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0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1">
  <p:cSld name="Thank You 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1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1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1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8" name="Google Shape;298;p31"/>
          <p:cNvGrpSpPr/>
          <p:nvPr/>
        </p:nvGrpSpPr>
        <p:grpSpPr>
          <a:xfrm>
            <a:off x="1" y="0"/>
            <a:ext cx="6881966" cy="6858875"/>
            <a:chOff x="-5321" y="1096"/>
            <a:chExt cx="5924073" cy="5904197"/>
          </a:xfrm>
        </p:grpSpPr>
        <p:sp>
          <p:nvSpPr>
            <p:cNvPr id="299" name="Google Shape;299;p31"/>
            <p:cNvSpPr/>
            <p:nvPr/>
          </p:nvSpPr>
          <p:spPr>
            <a:xfrm rot="5400000">
              <a:off x="4618" y="-8842"/>
              <a:ext cx="5904196" cy="5924073"/>
            </a:xfrm>
            <a:prstGeom prst="rtTriangle">
              <a:avLst/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1"/>
            <p:cNvSpPr/>
            <p:nvPr/>
          </p:nvSpPr>
          <p:spPr>
            <a:xfrm rot="5400000">
              <a:off x="3941" y="-8164"/>
              <a:ext cx="5501471" cy="5519993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1"/>
            <p:cNvSpPr/>
            <p:nvPr/>
          </p:nvSpPr>
          <p:spPr>
            <a:xfrm rot="5400000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2" name="Google Shape;302;p31"/>
          <p:cNvSpPr txBox="1">
            <a:spLocks noGrp="1"/>
          </p:cNvSpPr>
          <p:nvPr>
            <p:ph type="ctrTitle"/>
          </p:nvPr>
        </p:nvSpPr>
        <p:spPr>
          <a:xfrm>
            <a:off x="5217242" y="2807208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 2">
  <p:cSld name="Thank You 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2"/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/>
            <a:ahLst/>
            <a:cxnLst/>
            <a:rect l="l" t="t" r="r" b="b"/>
            <a:pathLst>
              <a:path w="12208298" h="6858000" extrusionOk="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2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2"/>
          <p:cNvSpPr/>
          <p:nvPr/>
        </p:nvSpPr>
        <p:spPr>
          <a:xfrm rot="-5400000">
            <a:off x="2667000" y="-2667001"/>
            <a:ext cx="6858000" cy="12192002"/>
          </a:xfrm>
          <a:custGeom>
            <a:avLst/>
            <a:gdLst/>
            <a:ahLst/>
            <a:cxnLst/>
            <a:rect l="l" t="t" r="r" b="b"/>
            <a:pathLst>
              <a:path w="6858000" h="12192002" extrusionOk="0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2"/>
          <p:cNvSpPr txBox="1">
            <a:spLocks noGrp="1"/>
          </p:cNvSpPr>
          <p:nvPr>
            <p:ph type="ctrTitle"/>
          </p:nvPr>
        </p:nvSpPr>
        <p:spPr>
          <a:xfrm>
            <a:off x="6360242" y="3429000"/>
            <a:ext cx="4945598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32"/>
          <p:cNvSpPr/>
          <p:nvPr/>
        </p:nvSpPr>
        <p:spPr>
          <a:xfrm rot="-8100000">
            <a:off x="-729899" y="-1215856"/>
            <a:ext cx="6043521" cy="8427077"/>
          </a:xfrm>
          <a:custGeom>
            <a:avLst/>
            <a:gdLst/>
            <a:ahLst/>
            <a:cxnLst/>
            <a:rect l="l" t="t" r="r" b="b"/>
            <a:pathLst>
              <a:path w="6043521" h="8427077" extrusionOk="0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2"/>
          <p:cNvSpPr/>
          <p:nvPr/>
        </p:nvSpPr>
        <p:spPr>
          <a:xfrm rot="-8100000">
            <a:off x="-1145231" y="-2123853"/>
            <a:ext cx="6043521" cy="9008880"/>
          </a:xfrm>
          <a:custGeom>
            <a:avLst/>
            <a:gdLst/>
            <a:ahLst/>
            <a:cxnLst/>
            <a:rect l="l" t="t" r="r" b="b"/>
            <a:pathLst>
              <a:path w="6043521" h="9008880" extrusionOk="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2"/>
          <p:cNvSpPr/>
          <p:nvPr/>
        </p:nvSpPr>
        <p:spPr>
          <a:xfrm rot="-2700000" flipH="1">
            <a:off x="-2681153" y="-465959"/>
            <a:ext cx="8639119" cy="5739762"/>
          </a:xfrm>
          <a:custGeom>
            <a:avLst/>
            <a:gdLst/>
            <a:ahLst/>
            <a:cxnLst/>
            <a:rect l="l" t="t" r="r" b="b"/>
            <a:pathLst>
              <a:path w="8639119" h="5739762" extrusionOk="0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rgbClr val="003252">
              <a:alpha val="5098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Title + Text">
    <p:bg>
      <p:bgPr>
        <a:solidFill>
          <a:schemeClr val="accent2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6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6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6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1" name="Google Shape;51;p16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52" name="Google Shape;52;p16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444500" y="1625385"/>
            <a:ext cx="6718300" cy="4093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accen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7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17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63" name="Google Shape;63;p17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7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" name="Google Shape;65;p17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66" name="Google Shape;66;p17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7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7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8"/>
          <p:cNvSpPr/>
          <p:nvPr/>
        </p:nvSpPr>
        <p:spPr>
          <a:xfrm>
            <a:off x="0" y="0"/>
            <a:ext cx="12192000" cy="6862745"/>
          </a:xfrm>
          <a:custGeom>
            <a:avLst/>
            <a:gdLst/>
            <a:ahLst/>
            <a:cxnLst/>
            <a:rect l="l" t="t" r="r" b="b"/>
            <a:pathLst>
              <a:path w="12192000" h="6849743" extrusionOk="0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8"/>
          <p:cNvSpPr/>
          <p:nvPr/>
        </p:nvSpPr>
        <p:spPr>
          <a:xfrm rot="5400000" flipH="1">
            <a:off x="2626805" y="-2626805"/>
            <a:ext cx="6862743" cy="12116353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8"/>
          <p:cNvSpPr/>
          <p:nvPr/>
        </p:nvSpPr>
        <p:spPr>
          <a:xfrm rot="-5400000" flipH="1">
            <a:off x="5851010" y="-10649"/>
            <a:ext cx="6326154" cy="6347453"/>
          </a:xfrm>
          <a:prstGeom prst="rtTriangle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8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/>
          <p:nvPr/>
        </p:nvSpPr>
        <p:spPr>
          <a:xfrm rot="2700000">
            <a:off x="9668984" y="1404392"/>
            <a:ext cx="4406148" cy="5299239"/>
          </a:xfrm>
          <a:custGeom>
            <a:avLst/>
            <a:gdLst/>
            <a:ahLst/>
            <a:cxnLst/>
            <a:rect l="l" t="t" r="r" b="b"/>
            <a:pathLst>
              <a:path w="4406148" h="5299239" extrusionOk="0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8"/>
          <p:cNvSpPr/>
          <p:nvPr/>
        </p:nvSpPr>
        <p:spPr>
          <a:xfrm rot="8100000" flipH="1">
            <a:off x="9583575" y="1088097"/>
            <a:ext cx="5072180" cy="4843502"/>
          </a:xfrm>
          <a:custGeom>
            <a:avLst/>
            <a:gdLst/>
            <a:ahLst/>
            <a:cxnLst/>
            <a:rect l="l" t="t" r="r" b="b"/>
            <a:pathLst>
              <a:path w="5072180" h="4843502" extrusionOk="0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8"/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8"/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18"/>
          <p:cNvGrpSpPr/>
          <p:nvPr/>
        </p:nvGrpSpPr>
        <p:grpSpPr>
          <a:xfrm rot="-5400000">
            <a:off x="115697" y="-1233313"/>
            <a:ext cx="2166577" cy="2458370"/>
            <a:chOff x="10225382" y="6572118"/>
            <a:chExt cx="3924857" cy="4453454"/>
          </a:xfrm>
        </p:grpSpPr>
        <p:sp>
          <p:nvSpPr>
            <p:cNvPr id="81" name="Google Shape;81;p18"/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8"/>
          <p:cNvGrpSpPr/>
          <p:nvPr/>
        </p:nvGrpSpPr>
        <p:grpSpPr>
          <a:xfrm rot="-5400000">
            <a:off x="1826158" y="-663912"/>
            <a:ext cx="1157389" cy="1319566"/>
            <a:chOff x="10431417" y="6819549"/>
            <a:chExt cx="3512798" cy="4005019"/>
          </a:xfrm>
        </p:grpSpPr>
        <p:sp>
          <p:nvSpPr>
            <p:cNvPr id="84" name="Google Shape;84;p18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t 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9"/>
          <p:cNvSpPr/>
          <p:nvPr/>
        </p:nvSpPr>
        <p:spPr>
          <a:xfrm rot="5400000" flipH="1">
            <a:off x="2855762" y="-2473495"/>
            <a:ext cx="6862743" cy="11809733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9"/>
          <p:cNvSpPr/>
          <p:nvPr/>
        </p:nvSpPr>
        <p:spPr>
          <a:xfrm rot="5400000" flipH="1">
            <a:off x="2626806" y="-2626805"/>
            <a:ext cx="6862743" cy="12116353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9141047" y="1176875"/>
            <a:ext cx="5836234" cy="5812372"/>
            <a:chOff x="8440685" y="4125"/>
            <a:chExt cx="7184703" cy="7155327"/>
          </a:xfrm>
        </p:grpSpPr>
        <p:sp>
          <p:nvSpPr>
            <p:cNvPr id="95" name="Google Shape;95;p19"/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/>
              <a:ahLst/>
              <a:cxnLst/>
              <a:rect l="l" t="t" r="r" b="b"/>
              <a:pathLst>
                <a:path w="4406148" h="5299239" extrusionOk="0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/>
              <a:ahLst/>
              <a:cxnLst/>
              <a:rect l="l" t="t" r="r" b="b"/>
              <a:pathLst>
                <a:path w="5072180" h="4843502" extrusionOk="0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/>
          <p:nvPr/>
        </p:nvSpPr>
        <p:spPr>
          <a:xfrm rot="2700000">
            <a:off x="11438585" y="5665752"/>
            <a:ext cx="877778" cy="1755556"/>
          </a:xfrm>
          <a:custGeom>
            <a:avLst/>
            <a:gdLst/>
            <a:ahLst/>
            <a:cxnLst/>
            <a:rect l="l" t="t" r="r" b="b"/>
            <a:pathLst>
              <a:path w="877778" h="1755556" extrusionOk="0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/>
          <p:nvPr/>
        </p:nvSpPr>
        <p:spPr>
          <a:xfrm rot="8100000" flipH="1">
            <a:off x="10582265" y="5841410"/>
            <a:ext cx="2372348" cy="1186174"/>
          </a:xfrm>
          <a:custGeom>
            <a:avLst/>
            <a:gdLst/>
            <a:ahLst/>
            <a:cxnLst/>
            <a:rect l="l" t="t" r="r" b="b"/>
            <a:pathLst>
              <a:path w="2372348" h="1186174" extrusionOk="0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 rot="-5400000" flipH="1">
            <a:off x="9696647" y="6040936"/>
            <a:ext cx="1488421" cy="1643561"/>
            <a:chOff x="10225384" y="6572118"/>
            <a:chExt cx="3924856" cy="4333945"/>
          </a:xfrm>
        </p:grpSpPr>
        <p:sp>
          <p:nvSpPr>
            <p:cNvPr id="100" name="Google Shape;100;p19"/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832104" y="3886200"/>
            <a:ext cx="7781544" cy="859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B9E4F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25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/>
          <p:nvPr/>
        </p:nvSpPr>
        <p:spPr>
          <a:xfrm rot="5400000" flipH="1">
            <a:off x="2855762" y="-2473495"/>
            <a:ext cx="6862743" cy="11809733"/>
          </a:xfrm>
          <a:custGeom>
            <a:avLst/>
            <a:gdLst/>
            <a:ahLst/>
            <a:cxnLst/>
            <a:rect l="l" t="t" r="r" b="b"/>
            <a:pathLst>
              <a:path w="6862743" h="11809733" extrusionOk="0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/>
          <p:nvPr/>
        </p:nvSpPr>
        <p:spPr>
          <a:xfrm rot="5400000" flipH="1">
            <a:off x="2626806" y="-2626805"/>
            <a:ext cx="6862743" cy="12116353"/>
          </a:xfrm>
          <a:custGeom>
            <a:avLst/>
            <a:gdLst/>
            <a:ahLst/>
            <a:cxnLst/>
            <a:rect l="l" t="t" r="r" b="b"/>
            <a:pathLst>
              <a:path w="6853871" h="12116353" extrusionOk="0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rgbClr val="003252"/>
          </a:solidFill>
          <a:ln w="76200" cap="flat" cmpd="sng">
            <a:solidFill>
              <a:schemeClr val="accent1">
                <a:alpha val="54901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956993" y="923305"/>
            <a:ext cx="1005115" cy="285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AEFF"/>
              </a:buClr>
              <a:buSzPts val="18400"/>
              <a:buFont typeface="Trebuchet MS"/>
              <a:buNone/>
            </a:pPr>
            <a:r>
              <a:rPr lang="en-US" sz="18400" b="0" i="0">
                <a:solidFill>
                  <a:srgbClr val="2FAEF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0" i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bg>
      <p:bgPr>
        <a:solidFill>
          <a:schemeClr val="accent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1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1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1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21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22" name="Google Shape;122;p21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21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25" name="Google Shape;125;p21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1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21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xfrm>
            <a:off x="1409700" y="1749570"/>
            <a:ext cx="9372600" cy="3358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solidFill>
          <a:schemeClr val="accent2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3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" name="Google Shape;153;p23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54" name="Google Shape;154;p23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23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7" name="Google Shape;157;p23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3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body" idx="2"/>
          </p:nvPr>
        </p:nvSpPr>
        <p:spPr>
          <a:xfrm>
            <a:off x="6500812" y="1681163"/>
            <a:ext cx="515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None/>
              <a:defRPr sz="2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body" idx="3"/>
          </p:nvPr>
        </p:nvSpPr>
        <p:spPr>
          <a:xfrm>
            <a:off x="444500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4"/>
          </p:nvPr>
        </p:nvSpPr>
        <p:spPr>
          <a:xfrm>
            <a:off x="6475412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bg>
      <p:bgPr>
        <a:solidFill>
          <a:schemeClr val="accent2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/>
          <p:nvPr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0" y="0"/>
            <a:ext cx="12192001" cy="6884191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 rot="5400000" flipH="1">
            <a:off x="2664629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 rot="5400000" flipH="1">
            <a:off x="2664628" y="-2664627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2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173" name="Google Shape;173;p2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4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" name="Google Shape;175;p24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6" name="Google Shape;176;p2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4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24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body" idx="1"/>
          </p:nvPr>
        </p:nvSpPr>
        <p:spPr>
          <a:xfrm>
            <a:off x="443365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Arial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Font typeface="Arial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Arial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body" idx="2"/>
          </p:nvPr>
        </p:nvSpPr>
        <p:spPr>
          <a:xfrm>
            <a:off x="6474163" y="1517715"/>
            <a:ext cx="5184437" cy="4659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rebuchet MS"/>
              <a:buNone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sldNum" idx="12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4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4"/>
          <p:cNvSpPr/>
          <p:nvPr/>
        </p:nvSpPr>
        <p:spPr>
          <a:xfrm>
            <a:off x="0" y="1"/>
            <a:ext cx="12192001" cy="6857999"/>
          </a:xfrm>
          <a:custGeom>
            <a:avLst/>
            <a:gdLst/>
            <a:ahLst/>
            <a:cxnLst/>
            <a:rect l="l" t="t" r="r" b="b"/>
            <a:pathLst>
              <a:path w="12192001" h="6884191" extrusionOk="0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372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4"/>
          <p:cNvSpPr/>
          <p:nvPr/>
        </p:nvSpPr>
        <p:spPr>
          <a:xfrm rot="5400000" flipH="1">
            <a:off x="2964809" y="-2364446"/>
            <a:ext cx="6862744" cy="11591639"/>
          </a:xfrm>
          <a:custGeom>
            <a:avLst/>
            <a:gdLst/>
            <a:ahLst/>
            <a:cxnLst/>
            <a:rect l="l" t="t" r="r" b="b"/>
            <a:pathLst>
              <a:path w="6862744" h="11591639" extrusionOk="0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solidFill>
            <a:srgbClr val="289BA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4"/>
          <p:cNvSpPr/>
          <p:nvPr/>
        </p:nvSpPr>
        <p:spPr>
          <a:xfrm rot="5400000" flipH="1">
            <a:off x="2664629" y="-2669372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1B677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4"/>
          <p:cNvSpPr/>
          <p:nvPr/>
        </p:nvSpPr>
        <p:spPr>
          <a:xfrm rot="5400000" flipH="1">
            <a:off x="2664629" y="-2669372"/>
            <a:ext cx="6862744" cy="12192000"/>
          </a:xfrm>
          <a:custGeom>
            <a:avLst/>
            <a:gdLst/>
            <a:ahLst/>
            <a:cxnLst/>
            <a:rect l="l" t="t" r="r" b="b"/>
            <a:pathLst>
              <a:path w="6849744" h="12192000" extrusionOk="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rgbClr val="003252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4"/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Click to edit Master title style</a:t>
            </a:r>
            <a:endParaRPr/>
          </a:p>
        </p:txBody>
      </p:sp>
      <p:grpSp>
        <p:nvGrpSpPr>
          <p:cNvPr id="19" name="Google Shape;19;p14"/>
          <p:cNvGrpSpPr/>
          <p:nvPr/>
        </p:nvGrpSpPr>
        <p:grpSpPr>
          <a:xfrm rot="-5400000">
            <a:off x="390304" y="-431739"/>
            <a:ext cx="757355" cy="863476"/>
            <a:chOff x="10431417" y="6819549"/>
            <a:chExt cx="3512798" cy="4005019"/>
          </a:xfrm>
        </p:grpSpPr>
        <p:sp>
          <p:nvSpPr>
            <p:cNvPr id="20" name="Google Shape;20;p14"/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/>
              <a:ahLst/>
              <a:cxnLst/>
              <a:rect l="l" t="t" r="r" b="b"/>
              <a:pathLst>
                <a:path w="754341" h="754341" extrusionOk="0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4"/>
          <p:cNvGrpSpPr/>
          <p:nvPr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23" name="Google Shape;23;p14"/>
            <p:cNvSpPr/>
            <p:nvPr/>
          </p:nvSpPr>
          <p:spPr>
            <a:xfrm rot="10800000" flipH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solidFill>
              <a:srgbClr val="1B677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 rot="10800000" flipH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rgbClr val="0032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14"/>
          <p:cNvSpPr/>
          <p:nvPr/>
        </p:nvSpPr>
        <p:spPr>
          <a:xfrm flipH="1">
            <a:off x="10782300" y="5448297"/>
            <a:ext cx="1409700" cy="1409703"/>
          </a:xfrm>
          <a:custGeom>
            <a:avLst/>
            <a:gdLst/>
            <a:ahLst/>
            <a:cxnLst/>
            <a:rect l="l" t="t" r="r" b="b"/>
            <a:pathLst>
              <a:path w="754341" h="754341" extrusionOk="0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4"/>
          <p:cNvSpPr txBox="1"/>
          <p:nvPr/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sz="1000" b="0" i="0" u="none" strike="noStrike" cap="none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"/>
          <p:cNvSpPr txBox="1">
            <a:spLocks noGrp="1"/>
          </p:cNvSpPr>
          <p:nvPr>
            <p:ph type="ctrTitle"/>
          </p:nvPr>
        </p:nvSpPr>
        <p:spPr>
          <a:xfrm>
            <a:off x="2761487" y="2395728"/>
            <a:ext cx="8654777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</a:pPr>
            <a:r>
              <a:rPr lang="en-US" dirty="0"/>
              <a:t>Data Analysis project</a:t>
            </a:r>
            <a:br>
              <a:rPr lang="en-US" dirty="0"/>
            </a:br>
            <a:r>
              <a:rPr lang="en-US" sz="3200" dirty="0"/>
              <a:t>Daniel Dekhtyar</a:t>
            </a:r>
            <a:endParaRPr dirty="0"/>
          </a:p>
        </p:txBody>
      </p:sp>
      <p:pic>
        <p:nvPicPr>
          <p:cNvPr id="317" name="Google Shape;317;p1" descr="Technion Israel Institute of Technology IT Logo PNG vector in SVG, PDF, AI,  CDR forma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31925" y="3936936"/>
            <a:ext cx="3388451" cy="254329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0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398" name="Google Shape;3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635" y="2589691"/>
            <a:ext cx="10716730" cy="11070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95;p10">
            <a:extLst>
              <a:ext uri="{FF2B5EF4-FFF2-40B4-BE49-F238E27FC236}">
                <a16:creationId xmlns:a16="http://schemas.microsoft.com/office/drawing/2014/main" id="{CECF84D2-B1C9-E3A9-09AE-19C761A32B49}"/>
              </a:ext>
            </a:extLst>
          </p:cNvPr>
          <p:cNvSpPr txBox="1">
            <a:spLocks/>
          </p:cNvSpPr>
          <p:nvPr/>
        </p:nvSpPr>
        <p:spPr>
          <a:xfrm>
            <a:off x="603250" y="409684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dirty="0"/>
              <a:t>7. פירוק המידע ל-</a:t>
            </a:r>
            <a:r>
              <a:rPr lang="en-GB" dirty="0"/>
              <a:t>features (X)</a:t>
            </a:r>
            <a:r>
              <a:rPr lang="he-IL" dirty="0"/>
              <a:t> ו-</a:t>
            </a:r>
            <a:r>
              <a:rPr lang="en-GB" dirty="0"/>
              <a:t>target (y)</a:t>
            </a:r>
            <a:endParaRPr lang="en-US" dirty="0"/>
          </a:p>
        </p:txBody>
      </p:sp>
      <p:sp>
        <p:nvSpPr>
          <p:cNvPr id="5" name="Google Shape;397;p10">
            <a:extLst>
              <a:ext uri="{FF2B5EF4-FFF2-40B4-BE49-F238E27FC236}">
                <a16:creationId xmlns:a16="http://schemas.microsoft.com/office/drawing/2014/main" id="{F4A87D5B-8DD5-B628-0D09-918FC6EE6906}"/>
              </a:ext>
            </a:extLst>
          </p:cNvPr>
          <p:cNvSpPr txBox="1"/>
          <p:nvPr/>
        </p:nvSpPr>
        <p:spPr>
          <a:xfrm>
            <a:off x="1680610" y="4821274"/>
            <a:ext cx="985416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מפרקים את ה-</a:t>
            </a:r>
            <a:r>
              <a:rPr lang="en-GB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Frame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לשני </a:t>
            </a:r>
            <a:r>
              <a:rPr lang="en-GB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Frames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אחד זה ה-</a:t>
            </a:r>
            <a:r>
              <a:rPr lang="en-GB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 (X)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ואחד זה ה-</a:t>
            </a:r>
            <a:r>
              <a:rPr lang="en-GB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 (y)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1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dirty="0"/>
              <a:t> Train Test Split </a:t>
            </a:r>
            <a:r>
              <a:rPr lang="en-GB" dirty="0"/>
              <a:t>.</a:t>
            </a:r>
            <a:r>
              <a:rPr lang="en-US" dirty="0"/>
              <a:t>8</a:t>
            </a:r>
            <a:r>
              <a:rPr lang="he-IL" dirty="0"/>
              <a:t> </a:t>
            </a:r>
            <a:r>
              <a:rPr lang="en-US" dirty="0"/>
              <a:t>🎉</a:t>
            </a:r>
            <a:endParaRPr dirty="0"/>
          </a:p>
        </p:txBody>
      </p:sp>
      <p:sp>
        <p:nvSpPr>
          <p:cNvPr id="404" name="Google Shape;404;p11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406" name="Google Shape;40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2249740"/>
            <a:ext cx="11086650" cy="12977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05;p11">
            <a:extLst>
              <a:ext uri="{FF2B5EF4-FFF2-40B4-BE49-F238E27FC236}">
                <a16:creationId xmlns:a16="http://schemas.microsoft.com/office/drawing/2014/main" id="{8D242721-1E9A-810D-BD45-3C9681820677}"/>
              </a:ext>
            </a:extLst>
          </p:cNvPr>
          <p:cNvSpPr txBox="1"/>
          <p:nvPr/>
        </p:nvSpPr>
        <p:spPr>
          <a:xfrm>
            <a:off x="806739" y="4561971"/>
            <a:ext cx="1072441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הפעולה נעשתה כדי לקבל שני סוגים של </a:t>
            </a:r>
            <a:r>
              <a:rPr lang="en-GB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ו-</a:t>
            </a:r>
            <a:r>
              <a:rPr lang="en-GB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targets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סוג אחד לאימון (</a:t>
            </a:r>
            <a:r>
              <a:rPr lang="en-GB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train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), ואחד לבדיקת המודל (</a:t>
            </a:r>
            <a:r>
              <a:rPr lang="en-GB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he-IL" dirty="0"/>
              <a:t>9. </a:t>
            </a:r>
            <a:r>
              <a:rPr lang="en-GB" dirty="0"/>
              <a:t>Standard Scaler</a:t>
            </a:r>
            <a:r>
              <a:rPr lang="he-IL" dirty="0"/>
              <a:t> </a:t>
            </a:r>
            <a:r>
              <a:rPr lang="en-GB" dirty="0"/>
              <a:t>📏</a:t>
            </a:r>
            <a:endParaRPr dirty="0"/>
          </a:p>
        </p:txBody>
      </p:sp>
      <p:sp>
        <p:nvSpPr>
          <p:cNvPr id="412" name="Google Shape;412;p1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413" name="Google Shape;413;p12"/>
          <p:cNvSpPr txBox="1"/>
          <p:nvPr/>
        </p:nvSpPr>
        <p:spPr>
          <a:xfrm>
            <a:off x="326652" y="4604516"/>
            <a:ext cx="1133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הפעולה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נעשתה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כדי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שכל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המידע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האימון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יהיה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על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אותה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הסקאלה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למרות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שבמקרה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הזה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זה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לא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כזה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קריטי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כי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הכל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גם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ככה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בס"מ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אם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לא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נבצע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את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הפעולה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הזאת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אז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מידע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בקנה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מידה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אחד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למשל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כסף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מקבל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יותר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משקל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על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גבי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מידע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אחר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למשל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מס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'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חדרים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0287" y="1907473"/>
            <a:ext cx="10079813" cy="2237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999C10ED-D730-362E-7506-55E6BFDA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>
            <a:extLst>
              <a:ext uri="{FF2B5EF4-FFF2-40B4-BE49-F238E27FC236}">
                <a16:creationId xmlns:a16="http://schemas.microsoft.com/office/drawing/2014/main" id="{99F2F7EA-02BC-1161-C5B4-619BFA71C5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GB" dirty="0"/>
              <a:t>10</a:t>
            </a:r>
            <a:r>
              <a:rPr lang="he-IL" dirty="0"/>
              <a:t>. יוצרים את המודלים </a:t>
            </a:r>
            <a:r>
              <a:rPr lang="en-GB" dirty="0"/>
              <a:t>🤖</a:t>
            </a:r>
            <a:endParaRPr dirty="0"/>
          </a:p>
        </p:txBody>
      </p:sp>
      <p:sp>
        <p:nvSpPr>
          <p:cNvPr id="412" name="Google Shape;412;p12">
            <a:extLst>
              <a:ext uri="{FF2B5EF4-FFF2-40B4-BE49-F238E27FC236}">
                <a16:creationId xmlns:a16="http://schemas.microsoft.com/office/drawing/2014/main" id="{E0BCE68B-422A-0F24-BAEE-9CE5E5169B2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413" name="Google Shape;413;p12">
            <a:extLst>
              <a:ext uri="{FF2B5EF4-FFF2-40B4-BE49-F238E27FC236}">
                <a16:creationId xmlns:a16="http://schemas.microsoft.com/office/drawing/2014/main" id="{A5DDD0B1-C883-FECF-4AD5-8A07F343B706}"/>
              </a:ext>
            </a:extLst>
          </p:cNvPr>
          <p:cNvSpPr txBox="1"/>
          <p:nvPr/>
        </p:nvSpPr>
        <p:spPr>
          <a:xfrm>
            <a:off x="326652" y="4604516"/>
            <a:ext cx="113319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יצרתי שני </a:t>
            </a:r>
            <a:r>
              <a:rPr lang="he-IL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אינסטאנסים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של המודלים שאני הולך לעבוד איתם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DEBD6-58B3-299F-24E1-0A53485C4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69" y="1899887"/>
            <a:ext cx="11478461" cy="191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53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4FE113CD-10D1-438D-E634-EB44E132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>
            <a:extLst>
              <a:ext uri="{FF2B5EF4-FFF2-40B4-BE49-F238E27FC236}">
                <a16:creationId xmlns:a16="http://schemas.microsoft.com/office/drawing/2014/main" id="{6E686234-A58A-8706-C876-3BB8F0F688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GB" dirty="0"/>
              <a:t>1</a:t>
            </a:r>
            <a:r>
              <a:rPr lang="he-IL" dirty="0"/>
              <a:t>1. מאמנים את המודלים 💪</a:t>
            </a:r>
            <a:endParaRPr dirty="0"/>
          </a:p>
        </p:txBody>
      </p:sp>
      <p:sp>
        <p:nvSpPr>
          <p:cNvPr id="412" name="Google Shape;412;p12">
            <a:extLst>
              <a:ext uri="{FF2B5EF4-FFF2-40B4-BE49-F238E27FC236}">
                <a16:creationId xmlns:a16="http://schemas.microsoft.com/office/drawing/2014/main" id="{B0DB5BCA-058B-70A6-AB8A-609664D3B1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AF92B0-653C-F287-9419-C1B4A7D1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302" y="2190364"/>
            <a:ext cx="6597395" cy="216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52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2C0B6D63-D114-8BDA-735D-4501D789C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>
            <a:extLst>
              <a:ext uri="{FF2B5EF4-FFF2-40B4-BE49-F238E27FC236}">
                <a16:creationId xmlns:a16="http://schemas.microsoft.com/office/drawing/2014/main" id="{FFEACE0B-387F-AAEF-D3FA-79B7D8977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he-IL" dirty="0"/>
              <a:t>12. בודקים את דיוק המודלים 🔍</a:t>
            </a:r>
            <a:endParaRPr dirty="0"/>
          </a:p>
        </p:txBody>
      </p:sp>
      <p:sp>
        <p:nvSpPr>
          <p:cNvPr id="412" name="Google Shape;412;p12">
            <a:extLst>
              <a:ext uri="{FF2B5EF4-FFF2-40B4-BE49-F238E27FC236}">
                <a16:creationId xmlns:a16="http://schemas.microsoft.com/office/drawing/2014/main" id="{131E80E6-BB5D-8D55-6D74-74EC73C8F5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9D5126-7C36-988F-94A5-B018B825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94" y="1623065"/>
            <a:ext cx="9361211" cy="1875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178BD3-F778-B946-7EBD-DF7B4234D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311" y="3790878"/>
            <a:ext cx="5201376" cy="504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ADB436-59BF-1851-6ED2-FCFD83BCBD19}"/>
              </a:ext>
            </a:extLst>
          </p:cNvPr>
          <p:cNvSpPr txBox="1"/>
          <p:nvPr/>
        </p:nvSpPr>
        <p:spPr>
          <a:xfrm>
            <a:off x="3332652" y="5133975"/>
            <a:ext cx="7691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</a:rPr>
              <a:t>שני המודלים יצאו בדיוק של 100%.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</a:rPr>
              <a:t>הדבר ככל הנראה נובע מהעובדה שה-</a:t>
            </a:r>
            <a:r>
              <a:rPr lang="en-GB" sz="1600" dirty="0">
                <a:solidFill>
                  <a:schemeClr val="bg1"/>
                </a:solidFill>
              </a:rPr>
              <a:t>dataset</a:t>
            </a:r>
            <a:r>
              <a:rPr lang="he-IL" sz="1600" dirty="0">
                <a:solidFill>
                  <a:schemeClr val="bg1"/>
                </a:solidFill>
              </a:rPr>
              <a:t> קטן יחסית (וגם ומזה שאני מאמן מודלים נהדר :)</a:t>
            </a:r>
          </a:p>
        </p:txBody>
      </p:sp>
    </p:spTree>
    <p:extLst>
      <p:ext uri="{BB962C8B-B14F-4D97-AF65-F5344CB8AC3E}">
        <p14:creationId xmlns:p14="http://schemas.microsoft.com/office/powerpoint/2010/main" val="191531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B1ADAE97-0CDD-843D-C419-1A5F74B0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>
            <a:extLst>
              <a:ext uri="{FF2B5EF4-FFF2-40B4-BE49-F238E27FC236}">
                <a16:creationId xmlns:a16="http://schemas.microsoft.com/office/drawing/2014/main" id="{BDCD219F-4D6A-464C-C676-75E765577E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he-IL" dirty="0"/>
              <a:t>13. שינוי ה-</a:t>
            </a:r>
            <a:r>
              <a:rPr lang="en-GB" dirty="0"/>
              <a:t>Hyperparameters</a:t>
            </a:r>
            <a:r>
              <a:rPr lang="he-IL" dirty="0"/>
              <a:t> 🛠</a:t>
            </a:r>
            <a:endParaRPr dirty="0"/>
          </a:p>
        </p:txBody>
      </p:sp>
      <p:sp>
        <p:nvSpPr>
          <p:cNvPr id="412" name="Google Shape;412;p12">
            <a:extLst>
              <a:ext uri="{FF2B5EF4-FFF2-40B4-BE49-F238E27FC236}">
                <a16:creationId xmlns:a16="http://schemas.microsoft.com/office/drawing/2014/main" id="{BF0139E1-F0D4-61B3-CB32-D4B4BD5F1F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12860C-4A32-BBB4-AA57-68237C72DD2D}"/>
              </a:ext>
            </a:extLst>
          </p:cNvPr>
          <p:cNvSpPr txBox="1"/>
          <p:nvPr/>
        </p:nvSpPr>
        <p:spPr>
          <a:xfrm>
            <a:off x="729418" y="4762500"/>
            <a:ext cx="106442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sz="1600" dirty="0">
                <a:solidFill>
                  <a:schemeClr val="bg1"/>
                </a:solidFill>
              </a:rPr>
              <a:t>אני שיניתי את מספר ה"שכנים" במודל ה-</a:t>
            </a:r>
            <a:r>
              <a:rPr lang="en-GB" sz="1600" dirty="0">
                <a:solidFill>
                  <a:schemeClr val="bg1"/>
                </a:solidFill>
              </a:rPr>
              <a:t>Random Forest</a:t>
            </a:r>
            <a:endParaRPr lang="he-IL" sz="1600" dirty="0">
              <a:solidFill>
                <a:schemeClr val="bg1"/>
              </a:solidFill>
            </a:endParaRPr>
          </a:p>
          <a:p>
            <a:pPr algn="r" rtl="1"/>
            <a:r>
              <a:rPr lang="he-IL" sz="1600" dirty="0">
                <a:solidFill>
                  <a:schemeClr val="bg1"/>
                </a:solidFill>
              </a:rPr>
              <a:t>דיוק המודל ירד ל-0.633.</a:t>
            </a:r>
          </a:p>
          <a:p>
            <a:pPr algn="r" rtl="1"/>
            <a:r>
              <a:rPr lang="he-IL" sz="1600" dirty="0">
                <a:solidFill>
                  <a:schemeClr val="bg1"/>
                </a:solidFill>
              </a:rPr>
              <a:t>הסיבה לירידה בדיוק היא הגדלת מספר ה"שכנים" ובכך שהמודל מתחשב ביותר מידיי נקודות ועלול לקחת בחשבון נקודות לא רלוונטיות.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536FE-0D04-B4BB-6BFA-E9AE7481A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11" y="1871342"/>
            <a:ext cx="11078389" cy="1924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6075E-8AA7-F2E9-7AEB-E54CD3644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597" y="4093487"/>
            <a:ext cx="7201905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6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DEC0926C-5BCA-A83A-A650-14211C45F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>
            <a:extLst>
              <a:ext uri="{FF2B5EF4-FFF2-40B4-BE49-F238E27FC236}">
                <a16:creationId xmlns:a16="http://schemas.microsoft.com/office/drawing/2014/main" id="{82BB8976-9814-AA98-AD9D-B11C428C96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he-IL" dirty="0"/>
              <a:t>14. </a:t>
            </a:r>
            <a:r>
              <a:rPr lang="en-GB" dirty="0"/>
              <a:t> Confusion Matrix – Random Forest</a:t>
            </a:r>
            <a:endParaRPr dirty="0"/>
          </a:p>
        </p:txBody>
      </p:sp>
      <p:sp>
        <p:nvSpPr>
          <p:cNvPr id="412" name="Google Shape;412;p12">
            <a:extLst>
              <a:ext uri="{FF2B5EF4-FFF2-40B4-BE49-F238E27FC236}">
                <a16:creationId xmlns:a16="http://schemas.microsoft.com/office/drawing/2014/main" id="{898FFE5E-BE53-50A9-54DA-86756C66D8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34A31-7703-CE2A-FCD1-C7A7FC72E53A}"/>
              </a:ext>
            </a:extLst>
          </p:cNvPr>
          <p:cNvSpPr txBox="1"/>
          <p:nvPr/>
        </p:nvSpPr>
        <p:spPr>
          <a:xfrm>
            <a:off x="3891248" y="4929304"/>
            <a:ext cx="756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ניתן לראות שלמודל יש דיוק של 100% בלי </a:t>
            </a:r>
            <a:r>
              <a:rPr lang="en-GB" sz="1800" dirty="0">
                <a:solidFill>
                  <a:schemeClr val="bg1"/>
                </a:solidFill>
              </a:rPr>
              <a:t>False-Positive</a:t>
            </a:r>
            <a:r>
              <a:rPr lang="he-IL" sz="1800" dirty="0">
                <a:solidFill>
                  <a:schemeClr val="bg1"/>
                </a:solidFill>
              </a:rPr>
              <a:t> או </a:t>
            </a:r>
            <a:r>
              <a:rPr lang="en-GB" sz="1800" dirty="0">
                <a:solidFill>
                  <a:schemeClr val="bg1"/>
                </a:solidFill>
              </a:rPr>
              <a:t>False-Negative</a:t>
            </a:r>
            <a:r>
              <a:rPr lang="he-IL" sz="1800" dirty="0">
                <a:solidFill>
                  <a:schemeClr val="bg1"/>
                </a:solidFill>
              </a:rPr>
              <a:t>.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</a:rPr>
              <a:t>הסיבה לכך היא בגלל הכמות הנמוכה של המידע (סה"כ 150)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E99FD-072F-F4B1-D537-CC2503C38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7" y="1534603"/>
            <a:ext cx="9197935" cy="2226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4A3A5C-6E45-135D-15CE-7E6568AB0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47" y="3881425"/>
            <a:ext cx="3254203" cy="258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01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32CDB9D1-BF67-F416-1EE8-722AE8D7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>
            <a:extLst>
              <a:ext uri="{FF2B5EF4-FFF2-40B4-BE49-F238E27FC236}">
                <a16:creationId xmlns:a16="http://schemas.microsoft.com/office/drawing/2014/main" id="{5AC480E6-B585-CC34-7DC7-05CA610444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he-IL" dirty="0"/>
              <a:t>15. </a:t>
            </a:r>
            <a:r>
              <a:rPr lang="en-GB" dirty="0"/>
              <a:t> Confusion Matrix – K-nearest neighbours</a:t>
            </a:r>
            <a:endParaRPr dirty="0"/>
          </a:p>
        </p:txBody>
      </p:sp>
      <p:sp>
        <p:nvSpPr>
          <p:cNvPr id="412" name="Google Shape;412;p12">
            <a:extLst>
              <a:ext uri="{FF2B5EF4-FFF2-40B4-BE49-F238E27FC236}">
                <a16:creationId xmlns:a16="http://schemas.microsoft.com/office/drawing/2014/main" id="{C7B5B194-EA08-7AF9-6178-36661F2370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9904D-B124-7CB9-44F1-1CCD1F265260}"/>
              </a:ext>
            </a:extLst>
          </p:cNvPr>
          <p:cNvSpPr txBox="1"/>
          <p:nvPr/>
        </p:nvSpPr>
        <p:spPr>
          <a:xfrm>
            <a:off x="4192959" y="4414954"/>
            <a:ext cx="756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ניתן לראות שלמודל יש דיוק של 100% בלי </a:t>
            </a:r>
            <a:r>
              <a:rPr lang="en-GB" sz="1800" dirty="0">
                <a:solidFill>
                  <a:schemeClr val="bg1"/>
                </a:solidFill>
              </a:rPr>
              <a:t>False-Positive</a:t>
            </a:r>
            <a:r>
              <a:rPr lang="he-IL" sz="1800" dirty="0">
                <a:solidFill>
                  <a:schemeClr val="bg1"/>
                </a:solidFill>
              </a:rPr>
              <a:t> או </a:t>
            </a:r>
            <a:r>
              <a:rPr lang="en-GB" sz="1800" dirty="0">
                <a:solidFill>
                  <a:schemeClr val="bg1"/>
                </a:solidFill>
              </a:rPr>
              <a:t>False-Negative</a:t>
            </a:r>
            <a:r>
              <a:rPr lang="he-IL" sz="1800" dirty="0">
                <a:solidFill>
                  <a:schemeClr val="bg1"/>
                </a:solidFill>
              </a:rPr>
              <a:t>.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</a:rPr>
              <a:t>הסיבה לכך היא בגלל הכמות הנמוכה של המידע (סה"כ 150)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14F7D-7A99-686D-EB66-037002663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847" y="1489238"/>
            <a:ext cx="8230749" cy="2276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47B3B1-8C8B-0E2B-B00B-6CF6B1E91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47" y="3894719"/>
            <a:ext cx="3348342" cy="268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1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C6EE8137-2989-4A25-9CA4-A62581589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>
            <a:extLst>
              <a:ext uri="{FF2B5EF4-FFF2-40B4-BE49-F238E27FC236}">
                <a16:creationId xmlns:a16="http://schemas.microsoft.com/office/drawing/2014/main" id="{85A44FF8-5BAF-3E67-2105-CC1E58D15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he-IL" dirty="0"/>
              <a:t>16. </a:t>
            </a:r>
            <a:r>
              <a:rPr lang="en-GB" dirty="0"/>
              <a:t> Classification report – Random Forest</a:t>
            </a:r>
            <a:endParaRPr dirty="0"/>
          </a:p>
        </p:txBody>
      </p:sp>
      <p:sp>
        <p:nvSpPr>
          <p:cNvPr id="412" name="Google Shape;412;p12">
            <a:extLst>
              <a:ext uri="{FF2B5EF4-FFF2-40B4-BE49-F238E27FC236}">
                <a16:creationId xmlns:a16="http://schemas.microsoft.com/office/drawing/2014/main" id="{83100FE0-D096-0311-587D-C139A9EF74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B3829-1AAE-C174-D32E-AF346C2E7BD4}"/>
              </a:ext>
            </a:extLst>
          </p:cNvPr>
          <p:cNvSpPr txBox="1"/>
          <p:nvPr/>
        </p:nvSpPr>
        <p:spPr>
          <a:xfrm>
            <a:off x="3430959" y="5434129"/>
            <a:ext cx="756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גם בדוח הזה ניתן לראות שלמודל יש דיוק של 100%.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</a:rPr>
              <a:t>הסיבה לכך היא בגלל הכמות הנמוכה של המידע (סה"כ 150)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07D45-42BB-65B3-4B31-2A0C3C2E0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657257"/>
            <a:ext cx="9107171" cy="13336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41A84B-BF01-E84B-7E7A-81E7E756D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123923"/>
            <a:ext cx="4912444" cy="190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44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>
            <a:spLocks noGrp="1"/>
          </p:cNvSpPr>
          <p:nvPr>
            <p:ph type="title"/>
          </p:nvPr>
        </p:nvSpPr>
        <p:spPr>
          <a:xfrm>
            <a:off x="670688" y="895390"/>
            <a:ext cx="112141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en-US" sz="3600" i="1" dirty="0" err="1"/>
              <a:t>הסבר</a:t>
            </a:r>
            <a:r>
              <a:rPr lang="en-US" sz="3600" i="1"/>
              <a:t> קצר על הפרויקט</a:t>
            </a:r>
            <a:endParaRPr sz="3600" i="1"/>
          </a:p>
        </p:txBody>
      </p:sp>
      <p:sp>
        <p:nvSpPr>
          <p:cNvPr id="323" name="Google Shape;323;p2"/>
          <p:cNvSpPr txBox="1">
            <a:spLocks noGrp="1"/>
          </p:cNvSpPr>
          <p:nvPr>
            <p:ph type="body" idx="1"/>
          </p:nvPr>
        </p:nvSpPr>
        <p:spPr>
          <a:xfrm>
            <a:off x="531964" y="1785376"/>
            <a:ext cx="11352824" cy="423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i="1" dirty="0" err="1"/>
              <a:t>בפרויקט</a:t>
            </a:r>
            <a:r>
              <a:rPr lang="en-US" sz="2000" i="1" dirty="0"/>
              <a:t> </a:t>
            </a:r>
            <a:r>
              <a:rPr lang="en-US" sz="2000" i="1" dirty="0" err="1"/>
              <a:t>זה</a:t>
            </a:r>
            <a:r>
              <a:rPr lang="en-US" sz="2000" i="1" dirty="0"/>
              <a:t> </a:t>
            </a:r>
            <a:r>
              <a:rPr lang="en-US" sz="2000" i="1" dirty="0" err="1"/>
              <a:t>אני</a:t>
            </a:r>
            <a:r>
              <a:rPr lang="en-US" sz="2000" i="1" dirty="0"/>
              <a:t> </a:t>
            </a:r>
            <a:r>
              <a:rPr lang="en-US" sz="2000" i="1" dirty="0" err="1"/>
              <a:t>ניתחתי</a:t>
            </a:r>
            <a:r>
              <a:rPr lang="en-US" sz="2000" i="1" dirty="0"/>
              <a:t> </a:t>
            </a:r>
            <a:r>
              <a:rPr lang="en-US" sz="2000" i="1" dirty="0" err="1"/>
              <a:t>את</a:t>
            </a:r>
            <a:r>
              <a:rPr lang="en-US" sz="2000" i="1" dirty="0"/>
              <a:t> ה</a:t>
            </a:r>
            <a:r>
              <a:rPr lang="he-IL" sz="2000" i="1" dirty="0"/>
              <a:t>-</a:t>
            </a:r>
            <a:r>
              <a:rPr lang="en-US" sz="2000" i="1" dirty="0"/>
              <a:t>dataset</a:t>
            </a:r>
            <a:r>
              <a:rPr lang="he-IL" sz="2000" i="1" dirty="0"/>
              <a:t> </a:t>
            </a:r>
            <a:r>
              <a:rPr lang="en-US" sz="2000" i="1" dirty="0" err="1"/>
              <a:t>על</a:t>
            </a:r>
            <a:r>
              <a:rPr lang="en-US" sz="2000" i="1" dirty="0"/>
              <a:t> </a:t>
            </a:r>
            <a:r>
              <a:rPr lang="en-US" sz="2000" i="1" dirty="0" err="1"/>
              <a:t>מינים</a:t>
            </a:r>
            <a:r>
              <a:rPr lang="en-US" sz="2000" i="1" dirty="0"/>
              <a:t> </a:t>
            </a:r>
            <a:r>
              <a:rPr lang="en-US" sz="2000" i="1" dirty="0" err="1"/>
              <a:t>של</a:t>
            </a:r>
            <a:r>
              <a:rPr lang="en-US" sz="2000" i="1" dirty="0"/>
              <a:t> </a:t>
            </a:r>
            <a:r>
              <a:rPr lang="en-US" sz="2000" i="1" dirty="0" err="1"/>
              <a:t>איריסים</a:t>
            </a:r>
            <a:r>
              <a:rPr lang="en-US" sz="2000" i="1" dirty="0"/>
              <a:t>.</a:t>
            </a:r>
            <a:endParaRPr dirty="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i="1" dirty="0"/>
              <a:t>ה</a:t>
            </a:r>
            <a:r>
              <a:rPr lang="he-IL" sz="2000" i="1" dirty="0"/>
              <a:t>-</a:t>
            </a:r>
            <a:r>
              <a:rPr lang="en-US" sz="2000" i="1" dirty="0"/>
              <a:t>features</a:t>
            </a:r>
            <a:r>
              <a:rPr lang="he-IL" sz="2000" i="1" dirty="0"/>
              <a:t> </a:t>
            </a:r>
            <a:r>
              <a:rPr lang="en-US" sz="2000" i="1" dirty="0" err="1"/>
              <a:t>הם</a:t>
            </a:r>
            <a:r>
              <a:rPr lang="en-US" sz="2000" i="1" dirty="0"/>
              <a:t> </a:t>
            </a:r>
            <a:r>
              <a:rPr lang="en-US" sz="2000" i="1" dirty="0" err="1"/>
              <a:t>האורך</a:t>
            </a:r>
            <a:r>
              <a:rPr lang="en-US" sz="2000" i="1" dirty="0"/>
              <a:t> </a:t>
            </a:r>
            <a:r>
              <a:rPr lang="en-US" sz="2000" i="1" dirty="0" err="1"/>
              <a:t>והרוחב</a:t>
            </a:r>
            <a:r>
              <a:rPr lang="en-US" sz="2000" i="1" dirty="0"/>
              <a:t> </a:t>
            </a:r>
            <a:r>
              <a:rPr lang="en-US" sz="2000" i="1" dirty="0" err="1"/>
              <a:t>של</a:t>
            </a:r>
            <a:r>
              <a:rPr lang="en-US" sz="2000" i="1" dirty="0"/>
              <a:t> </a:t>
            </a:r>
            <a:r>
              <a:rPr lang="en-US" sz="2000" i="1" dirty="0" err="1"/>
              <a:t>עָלֵי</a:t>
            </a:r>
            <a:r>
              <a:rPr lang="en-US" sz="2000" i="1" dirty="0"/>
              <a:t> </a:t>
            </a:r>
            <a:r>
              <a:rPr lang="en-US" sz="2000" i="1" dirty="0" err="1"/>
              <a:t>כּוֹתֶרֶת</a:t>
            </a:r>
            <a:r>
              <a:rPr lang="en-US" sz="2000" i="1" dirty="0"/>
              <a:t> </a:t>
            </a:r>
            <a:r>
              <a:rPr lang="en-US" sz="2000" i="1" dirty="0" err="1"/>
              <a:t>ועָלֶי</a:t>
            </a:r>
            <a:r>
              <a:rPr lang="en-US" sz="2000" i="1" dirty="0"/>
              <a:t> </a:t>
            </a:r>
            <a:r>
              <a:rPr lang="en-US" sz="2000" i="1" dirty="0" err="1"/>
              <a:t>גָבִיע</a:t>
            </a:r>
            <a:r>
              <a:rPr lang="en-US" sz="2000" i="1" dirty="0"/>
              <a:t>ַ </a:t>
            </a:r>
            <a:r>
              <a:rPr lang="en-US" sz="2000" i="1" dirty="0" err="1"/>
              <a:t>של</a:t>
            </a:r>
            <a:r>
              <a:rPr lang="en-US" sz="2000" i="1" dirty="0"/>
              <a:t> </a:t>
            </a:r>
            <a:r>
              <a:rPr lang="en-US" sz="2000" i="1" dirty="0" err="1"/>
              <a:t>פרח</a:t>
            </a:r>
            <a:r>
              <a:rPr lang="en-US" sz="2000" i="1" dirty="0"/>
              <a:t> </a:t>
            </a:r>
            <a:r>
              <a:rPr lang="en-US" sz="2000" i="1" dirty="0" err="1"/>
              <a:t>האיריס</a:t>
            </a:r>
            <a:r>
              <a:rPr lang="en-US" sz="2000" i="1" dirty="0"/>
              <a:t>, ה</a:t>
            </a:r>
            <a:r>
              <a:rPr lang="he-IL" sz="2000" i="1" dirty="0"/>
              <a:t>-</a:t>
            </a:r>
            <a:r>
              <a:rPr lang="en-US" sz="2000" i="1" dirty="0"/>
              <a:t>target</a:t>
            </a:r>
            <a:r>
              <a:rPr lang="he-IL" sz="2000" i="1" dirty="0"/>
              <a:t> </a:t>
            </a:r>
            <a:r>
              <a:rPr lang="en-US" sz="2000" i="1" dirty="0" err="1"/>
              <a:t>זה</a:t>
            </a:r>
            <a:r>
              <a:rPr lang="en-US" sz="2000" i="1" dirty="0"/>
              <a:t> </a:t>
            </a:r>
            <a:r>
              <a:rPr lang="en-US" sz="2000" i="1" dirty="0" err="1"/>
              <a:t>למצוא</a:t>
            </a:r>
            <a:r>
              <a:rPr lang="en-US" sz="2000" i="1" dirty="0"/>
              <a:t> </a:t>
            </a:r>
            <a:r>
              <a:rPr lang="en-US" sz="2000" i="1" dirty="0" err="1"/>
              <a:t>את</a:t>
            </a:r>
            <a:r>
              <a:rPr lang="en-US" sz="2000" i="1" dirty="0"/>
              <a:t> </a:t>
            </a:r>
            <a:r>
              <a:rPr lang="he-IL" sz="2000" i="1" dirty="0"/>
              <a:t>סוג </a:t>
            </a:r>
            <a:r>
              <a:rPr lang="en-US" sz="2000" i="1" dirty="0" err="1"/>
              <a:t>האיריס</a:t>
            </a:r>
            <a:r>
              <a:rPr lang="en-US" sz="2000" i="1" dirty="0"/>
              <a:t>.</a:t>
            </a:r>
            <a:endParaRPr sz="2000" i="1" dirty="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i="1" dirty="0" err="1"/>
              <a:t>במהלך</a:t>
            </a:r>
            <a:r>
              <a:rPr lang="en-US" sz="2000" i="1" dirty="0"/>
              <a:t> </a:t>
            </a:r>
            <a:r>
              <a:rPr lang="en-US" sz="2000" i="1" dirty="0" err="1"/>
              <a:t>הפרויקט</a:t>
            </a:r>
            <a:r>
              <a:rPr lang="en-US" sz="2000" i="1" dirty="0"/>
              <a:t> </a:t>
            </a:r>
            <a:r>
              <a:rPr lang="en-US" sz="2000" i="1" dirty="0" err="1"/>
              <a:t>אני</a:t>
            </a:r>
            <a:r>
              <a:rPr lang="en-US" sz="2000" i="1" dirty="0"/>
              <a:t> ב</a:t>
            </a:r>
            <a:r>
              <a:rPr lang="he-IL" sz="2000" i="1" dirty="0"/>
              <a:t>י</a:t>
            </a:r>
            <a:r>
              <a:rPr lang="en-US" sz="2000" i="1" dirty="0" err="1"/>
              <a:t>צעתי</a:t>
            </a:r>
            <a:r>
              <a:rPr lang="en-US" sz="2000" i="1" dirty="0"/>
              <a:t> </a:t>
            </a:r>
            <a:r>
              <a:rPr lang="en-US" sz="2000" i="1" dirty="0" err="1"/>
              <a:t>ניתוח</a:t>
            </a:r>
            <a:r>
              <a:rPr lang="en-US" sz="2000" i="1" dirty="0"/>
              <a:t> </a:t>
            </a:r>
            <a:r>
              <a:rPr lang="en-US" sz="2000" i="1" dirty="0" err="1"/>
              <a:t>וניקוי</a:t>
            </a:r>
            <a:r>
              <a:rPr lang="en-US" sz="2000" i="1" dirty="0"/>
              <a:t> </a:t>
            </a:r>
            <a:r>
              <a:rPr lang="en-US" sz="2000" i="1" dirty="0" err="1"/>
              <a:t>של</a:t>
            </a:r>
            <a:r>
              <a:rPr lang="en-US" sz="2000" i="1" dirty="0"/>
              <a:t> </a:t>
            </a:r>
            <a:r>
              <a:rPr lang="en-US" sz="2000" i="1" dirty="0" err="1"/>
              <a:t>הנתונים</a:t>
            </a:r>
            <a:r>
              <a:rPr lang="en-US" sz="2000" i="1" dirty="0"/>
              <a:t> </a:t>
            </a:r>
            <a:r>
              <a:rPr lang="en-US" sz="2000" i="1" dirty="0" err="1"/>
              <a:t>לטובת</a:t>
            </a:r>
            <a:r>
              <a:rPr lang="en-US" sz="2000" i="1" dirty="0"/>
              <a:t> </a:t>
            </a:r>
            <a:r>
              <a:rPr lang="en-US" sz="2000" i="1" dirty="0" err="1"/>
              <a:t>הכנתם</a:t>
            </a:r>
            <a:r>
              <a:rPr lang="en-US" sz="2000" i="1" dirty="0"/>
              <a:t> </a:t>
            </a:r>
            <a:r>
              <a:rPr lang="en-US" sz="2000" i="1" dirty="0" err="1"/>
              <a:t>לאימון</a:t>
            </a:r>
            <a:r>
              <a:rPr lang="en-US" sz="2000" i="1" dirty="0"/>
              <a:t> </a:t>
            </a:r>
            <a:r>
              <a:rPr lang="en-US" sz="2000" i="1" dirty="0" err="1"/>
              <a:t>המודלים</a:t>
            </a:r>
            <a:r>
              <a:rPr lang="en-US" sz="2000" i="1" dirty="0"/>
              <a:t>.</a:t>
            </a:r>
            <a:endParaRPr dirty="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i="1" dirty="0" err="1"/>
              <a:t>אני</a:t>
            </a:r>
            <a:r>
              <a:rPr lang="en-US" sz="2000" i="1" dirty="0"/>
              <a:t> </a:t>
            </a:r>
            <a:r>
              <a:rPr lang="en-US" sz="2000" i="1" dirty="0" err="1"/>
              <a:t>בחרתי</a:t>
            </a:r>
            <a:r>
              <a:rPr lang="en-US" sz="2000" i="1" dirty="0"/>
              <a:t> </a:t>
            </a:r>
            <a:r>
              <a:rPr lang="en-US" sz="2000" i="1" dirty="0" err="1"/>
              <a:t>להשתמש</a:t>
            </a:r>
            <a:r>
              <a:rPr lang="en-US" sz="2000" i="1" dirty="0"/>
              <a:t> ב</a:t>
            </a:r>
            <a:r>
              <a:rPr lang="he-IL" sz="2000" i="1" dirty="0"/>
              <a:t>-</a:t>
            </a:r>
            <a:r>
              <a:rPr lang="en-US" sz="2000" i="1" dirty="0"/>
              <a:t>K-Nearest Neighbors</a:t>
            </a:r>
            <a:r>
              <a:rPr lang="he-IL" sz="2000" i="1" dirty="0"/>
              <a:t> </a:t>
            </a:r>
            <a:r>
              <a:rPr lang="en-US" sz="2000" i="1" dirty="0"/>
              <a:t>ו</a:t>
            </a:r>
            <a:r>
              <a:rPr lang="he-IL" sz="2000" i="1" dirty="0"/>
              <a:t>-</a:t>
            </a:r>
            <a:r>
              <a:rPr lang="en-US" sz="2000" i="1" dirty="0"/>
              <a:t>Random forest</a:t>
            </a:r>
            <a:r>
              <a:rPr lang="he-IL" sz="2000" i="1" dirty="0"/>
              <a:t> </a:t>
            </a:r>
            <a:r>
              <a:rPr lang="en-US" sz="2000" i="1" dirty="0" err="1"/>
              <a:t>לפרויקט</a:t>
            </a:r>
            <a:r>
              <a:rPr lang="en-US" sz="2000" i="1" dirty="0"/>
              <a:t> </a:t>
            </a:r>
            <a:r>
              <a:rPr lang="en-US" sz="2000" i="1" dirty="0" err="1"/>
              <a:t>הזה</a:t>
            </a:r>
            <a:r>
              <a:rPr lang="en-US" sz="2000" i="1" dirty="0"/>
              <a:t>.</a:t>
            </a:r>
            <a:endParaRPr dirty="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i="1" dirty="0" err="1"/>
              <a:t>הסיבה</a:t>
            </a:r>
            <a:r>
              <a:rPr lang="en-US" sz="2000" i="1" dirty="0"/>
              <a:t> </a:t>
            </a:r>
            <a:r>
              <a:rPr lang="en-US" sz="2000" i="1" dirty="0" err="1"/>
              <a:t>שלי</a:t>
            </a:r>
            <a:r>
              <a:rPr lang="en-US" sz="2000" i="1" dirty="0"/>
              <a:t> </a:t>
            </a:r>
            <a:r>
              <a:rPr lang="en-US" sz="2000" i="1" dirty="0" err="1"/>
              <a:t>לבחירה</a:t>
            </a:r>
            <a:r>
              <a:rPr lang="en-US" sz="2000" i="1" dirty="0"/>
              <a:t> </a:t>
            </a:r>
            <a:r>
              <a:rPr lang="en-US" sz="2000" i="1" dirty="0" err="1"/>
              <a:t>בשני</a:t>
            </a:r>
            <a:r>
              <a:rPr lang="en-US" sz="2000" i="1" dirty="0"/>
              <a:t> </a:t>
            </a:r>
            <a:r>
              <a:rPr lang="en-US" sz="2000" i="1" dirty="0" err="1"/>
              <a:t>המודלים</a:t>
            </a:r>
            <a:r>
              <a:rPr lang="en-US" sz="2000" i="1" dirty="0"/>
              <a:t> </a:t>
            </a:r>
            <a:r>
              <a:rPr lang="en-US" sz="2000" i="1" dirty="0" err="1"/>
              <a:t>האלו</a:t>
            </a:r>
            <a:r>
              <a:rPr lang="en-US" sz="2000" i="1" dirty="0"/>
              <a:t> </a:t>
            </a:r>
            <a:r>
              <a:rPr lang="en-US" sz="2000" i="1" dirty="0" err="1"/>
              <a:t>היא</a:t>
            </a:r>
            <a:r>
              <a:rPr lang="en-US" sz="2000" i="1" dirty="0"/>
              <a:t> </a:t>
            </a:r>
            <a:r>
              <a:rPr lang="en-US" sz="2000" i="1" dirty="0" err="1"/>
              <a:t>ששניהם</a:t>
            </a:r>
            <a:r>
              <a:rPr lang="en-US" sz="2000" i="1" dirty="0"/>
              <a:t> </a:t>
            </a:r>
            <a:r>
              <a:rPr lang="en-US" sz="2000" i="1" dirty="0" err="1"/>
              <a:t>מותאמים</a:t>
            </a:r>
            <a:r>
              <a:rPr lang="en-US" sz="2000" i="1" dirty="0"/>
              <a:t> </a:t>
            </a:r>
            <a:r>
              <a:rPr lang="en-US" sz="2000" i="1" dirty="0" err="1"/>
              <a:t>למטרות</a:t>
            </a:r>
            <a:endParaRPr dirty="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i="1" dirty="0" err="1"/>
              <a:t>סיווג</a:t>
            </a:r>
            <a:r>
              <a:rPr lang="en-US" sz="2000" i="1" dirty="0"/>
              <a:t> </a:t>
            </a:r>
            <a:r>
              <a:rPr lang="en-US" sz="2000" i="1" dirty="0" err="1"/>
              <a:t>רב-מעמדי</a:t>
            </a:r>
            <a:r>
              <a:rPr lang="en-US" sz="2000" i="1" dirty="0"/>
              <a:t> (Multi-class classification</a:t>
            </a:r>
            <a:r>
              <a:rPr lang="en-GB" sz="2000" i="1" dirty="0"/>
              <a:t>)</a:t>
            </a:r>
            <a:r>
              <a:rPr lang="he-IL" sz="2000" i="1" dirty="0"/>
              <a:t>.</a:t>
            </a:r>
            <a:endParaRPr lang="en-US" dirty="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he-IL" sz="2000" i="1" dirty="0"/>
              <a:t>הסיבות לכך ששני האלגוריתמים האלו הם הכי טובים ל-</a:t>
            </a:r>
            <a:r>
              <a:rPr lang="en-US" sz="2000" i="1" dirty="0"/>
              <a:t>Multi-class classification</a:t>
            </a:r>
            <a:r>
              <a:rPr lang="he-IL" sz="2000" i="1" dirty="0"/>
              <a:t> הן ש- </a:t>
            </a:r>
            <a:r>
              <a:rPr lang="en-US" sz="2000" i="1" dirty="0"/>
              <a:t>KNN</a:t>
            </a:r>
            <a:r>
              <a:rPr lang="he-IL" sz="2000" i="1" dirty="0"/>
              <a:t> משתמשת בשיטה</a:t>
            </a:r>
            <a:endParaRPr lang="he-IL" dirty="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i="1" dirty="0"/>
              <a:t> </a:t>
            </a:r>
            <a:r>
              <a:rPr lang="en-US" sz="2000" i="1" dirty="0" err="1"/>
              <a:t>המבוססת</a:t>
            </a:r>
            <a:r>
              <a:rPr lang="en-US" sz="2000" i="1" dirty="0"/>
              <a:t> </a:t>
            </a:r>
            <a:r>
              <a:rPr lang="en-US" sz="2000" i="1" dirty="0" err="1"/>
              <a:t>על</a:t>
            </a:r>
            <a:r>
              <a:rPr lang="en-US" sz="2000" i="1" dirty="0"/>
              <a:t> </a:t>
            </a:r>
            <a:r>
              <a:rPr lang="en-US" sz="2000" i="1" dirty="0" err="1"/>
              <a:t>המרחק</a:t>
            </a:r>
            <a:r>
              <a:rPr lang="en-US" sz="2000" i="1" dirty="0"/>
              <a:t> </a:t>
            </a:r>
            <a:r>
              <a:rPr lang="en-US" sz="2000" i="1" dirty="0" err="1"/>
              <a:t>בין</a:t>
            </a:r>
            <a:r>
              <a:rPr lang="en-US" sz="2000" i="1" dirty="0"/>
              <a:t> </a:t>
            </a:r>
            <a:r>
              <a:rPr lang="en-US" sz="2000" i="1" dirty="0" err="1"/>
              <a:t>הנקודות</a:t>
            </a:r>
            <a:r>
              <a:rPr lang="en-US" sz="2000" i="1" dirty="0"/>
              <a:t> </a:t>
            </a:r>
            <a:r>
              <a:rPr lang="en-US" sz="2000" i="1" dirty="0" err="1"/>
              <a:t>נקודות</a:t>
            </a:r>
            <a:r>
              <a:rPr lang="en-US" sz="2000" i="1" dirty="0"/>
              <a:t>. </a:t>
            </a:r>
            <a:r>
              <a:rPr lang="en-US" sz="2000" i="1" dirty="0" err="1"/>
              <a:t>דבר</a:t>
            </a:r>
            <a:r>
              <a:rPr lang="en-US" sz="2000" i="1" dirty="0"/>
              <a:t> </a:t>
            </a:r>
            <a:r>
              <a:rPr lang="en-US" sz="2000" i="1" dirty="0" err="1"/>
              <a:t>שבאופן</a:t>
            </a:r>
            <a:r>
              <a:rPr lang="en-US" sz="2000" i="1" dirty="0"/>
              <a:t> </a:t>
            </a:r>
            <a:r>
              <a:rPr lang="en-US" sz="2000" i="1" dirty="0" err="1"/>
              <a:t>טבעי</a:t>
            </a:r>
            <a:r>
              <a:rPr lang="en-US" sz="2000" i="1" dirty="0"/>
              <a:t> </a:t>
            </a:r>
            <a:r>
              <a:rPr lang="en-US" sz="2000" i="1" dirty="0" err="1"/>
              <a:t>מאפשר</a:t>
            </a:r>
            <a:r>
              <a:rPr lang="en-US" sz="2000" i="1" dirty="0"/>
              <a:t> </a:t>
            </a:r>
            <a:r>
              <a:rPr lang="en-US" sz="2000" i="1" dirty="0" err="1"/>
              <a:t>להבחין</a:t>
            </a:r>
            <a:r>
              <a:rPr lang="en-US" sz="2000" i="1" dirty="0"/>
              <a:t> </a:t>
            </a:r>
            <a:r>
              <a:rPr lang="en-US" sz="2000" i="1" dirty="0" err="1"/>
              <a:t>בין</a:t>
            </a:r>
            <a:r>
              <a:rPr lang="en-US" sz="2000" i="1" dirty="0"/>
              <a:t> </a:t>
            </a:r>
            <a:r>
              <a:rPr lang="en-US" sz="2000" i="1" dirty="0" err="1"/>
              <a:t>קלאסים</a:t>
            </a:r>
            <a:r>
              <a:rPr lang="en-US" sz="2000" i="1" dirty="0"/>
              <a:t> </a:t>
            </a:r>
            <a:r>
              <a:rPr lang="en-US" sz="2000" i="1" dirty="0" err="1"/>
              <a:t>שונים</a:t>
            </a:r>
            <a:r>
              <a:rPr lang="en-US" sz="2000" i="1" dirty="0"/>
              <a:t>.</a:t>
            </a:r>
            <a:endParaRPr dirty="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i="1" dirty="0"/>
              <a:t> Random Forest </a:t>
            </a:r>
            <a:r>
              <a:rPr lang="en-US" sz="2000" i="1" dirty="0" err="1"/>
              <a:t>מצוין</a:t>
            </a:r>
            <a:r>
              <a:rPr lang="en-US" sz="2000" i="1" dirty="0"/>
              <a:t> ל</a:t>
            </a:r>
            <a:r>
              <a:rPr lang="he-IL" sz="2000" i="1" dirty="0"/>
              <a:t>-</a:t>
            </a:r>
            <a:r>
              <a:rPr lang="en-US" sz="2000" i="1" dirty="0"/>
              <a:t> Multi-class </a:t>
            </a:r>
            <a:r>
              <a:rPr lang="en-US" sz="2000" i="1" dirty="0" err="1"/>
              <a:t>classificationכי</a:t>
            </a:r>
            <a:r>
              <a:rPr lang="en-US" sz="2000" i="1" dirty="0"/>
              <a:t> </a:t>
            </a:r>
            <a:r>
              <a:rPr lang="en-US" sz="2000" i="1" dirty="0" err="1"/>
              <a:t>הוא</a:t>
            </a:r>
            <a:r>
              <a:rPr lang="en-US" sz="2000" i="1" dirty="0"/>
              <a:t> </a:t>
            </a:r>
            <a:r>
              <a:rPr lang="en-US" sz="2000" i="1" dirty="0" err="1"/>
              <a:t>בונה</a:t>
            </a:r>
            <a:r>
              <a:rPr lang="en-US" sz="2000" i="1" dirty="0"/>
              <a:t> </a:t>
            </a:r>
            <a:r>
              <a:rPr lang="en-US" sz="2000" i="1" dirty="0" err="1"/>
              <a:t>עצי</a:t>
            </a:r>
            <a:r>
              <a:rPr lang="en-US" sz="2000" i="1" dirty="0"/>
              <a:t> </a:t>
            </a:r>
            <a:r>
              <a:rPr lang="en-US" sz="2000" i="1" dirty="0" err="1"/>
              <a:t>החלטה</a:t>
            </a:r>
            <a:r>
              <a:rPr lang="en-US" sz="2000" i="1" dirty="0"/>
              <a:t> </a:t>
            </a:r>
            <a:r>
              <a:rPr lang="en-US" sz="2000" i="1" dirty="0" err="1"/>
              <a:t>רבים</a:t>
            </a:r>
            <a:r>
              <a:rPr lang="en-US" sz="2000" i="1" dirty="0"/>
              <a:t> </a:t>
            </a:r>
            <a:r>
              <a:rPr lang="en-US" sz="2000" i="1" dirty="0" err="1"/>
              <a:t>על</a:t>
            </a:r>
            <a:r>
              <a:rPr lang="en-US" sz="2000" i="1" dirty="0"/>
              <a:t> </a:t>
            </a:r>
            <a:r>
              <a:rPr lang="en-US" sz="2000" i="1" dirty="0" err="1"/>
              <a:t>חלקים</a:t>
            </a:r>
            <a:r>
              <a:rPr lang="en-US" sz="2000" i="1" dirty="0"/>
              <a:t> </a:t>
            </a:r>
            <a:r>
              <a:rPr lang="en-US" sz="2000" i="1" dirty="0" err="1"/>
              <a:t>שונים</a:t>
            </a:r>
            <a:r>
              <a:rPr lang="en-US" sz="2000" i="1" dirty="0"/>
              <a:t> </a:t>
            </a:r>
            <a:r>
              <a:rPr lang="en-US" sz="2000" i="1" dirty="0" err="1"/>
              <a:t>של</a:t>
            </a:r>
            <a:r>
              <a:rPr lang="en-US" sz="2000" i="1" dirty="0"/>
              <a:t> </a:t>
            </a:r>
            <a:r>
              <a:rPr lang="en-US" sz="2000" i="1" dirty="0" err="1"/>
              <a:t>הנתונים</a:t>
            </a:r>
            <a:endParaRPr dirty="0"/>
          </a:p>
          <a:p>
            <a:pPr marL="0" lvl="0" indent="0" algn="r" rt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i="1" dirty="0"/>
              <a:t> </a:t>
            </a:r>
            <a:r>
              <a:rPr lang="en-US" sz="2000" i="1" dirty="0" err="1"/>
              <a:t>ומשלב</a:t>
            </a:r>
            <a:r>
              <a:rPr lang="en-US" sz="2000" i="1" dirty="0"/>
              <a:t> </a:t>
            </a:r>
            <a:r>
              <a:rPr lang="en-US" sz="2000" i="1" dirty="0" err="1"/>
              <a:t>את</a:t>
            </a:r>
            <a:r>
              <a:rPr lang="en-US" sz="2000" i="1" dirty="0"/>
              <a:t> </a:t>
            </a:r>
            <a:r>
              <a:rPr lang="en-US" sz="2000" i="1" dirty="0" err="1"/>
              <a:t>התחזיות</a:t>
            </a:r>
            <a:r>
              <a:rPr lang="en-US" sz="2000" i="1" dirty="0"/>
              <a:t> </a:t>
            </a:r>
            <a:r>
              <a:rPr lang="en-US" sz="2000" i="1" dirty="0" err="1"/>
              <a:t>שלהם</a:t>
            </a:r>
            <a:r>
              <a:rPr lang="en-US" sz="2000" i="1" dirty="0"/>
              <a:t>, </a:t>
            </a:r>
            <a:r>
              <a:rPr lang="en-US" sz="2000" i="1" dirty="0" err="1"/>
              <a:t>מה</a:t>
            </a:r>
            <a:r>
              <a:rPr lang="en-US" sz="2000" i="1" dirty="0"/>
              <a:t> </a:t>
            </a:r>
            <a:r>
              <a:rPr lang="en-US" sz="2000" i="1" dirty="0" err="1"/>
              <a:t>שעוזר</a:t>
            </a:r>
            <a:r>
              <a:rPr lang="en-US" sz="2000" i="1" dirty="0"/>
              <a:t> </a:t>
            </a:r>
            <a:r>
              <a:rPr lang="en-US" sz="2000" i="1" dirty="0" err="1"/>
              <a:t>ללכוד</a:t>
            </a:r>
            <a:r>
              <a:rPr lang="en-US" sz="2000" i="1" dirty="0"/>
              <a:t> </a:t>
            </a:r>
            <a:r>
              <a:rPr lang="en-US" sz="2000" i="1" dirty="0" err="1"/>
              <a:t>דפוסים</a:t>
            </a:r>
            <a:r>
              <a:rPr lang="en-US" sz="2000" i="1" dirty="0"/>
              <a:t> </a:t>
            </a:r>
            <a:r>
              <a:rPr lang="en-US" sz="2000" i="1" dirty="0" err="1"/>
              <a:t>מורכבים</a:t>
            </a:r>
            <a:r>
              <a:rPr lang="en-US" sz="2000" i="1" dirty="0"/>
              <a:t> </a:t>
            </a:r>
            <a:r>
              <a:rPr lang="en-US" sz="2000" i="1" dirty="0" err="1"/>
              <a:t>ולהפחית</a:t>
            </a:r>
            <a:r>
              <a:rPr lang="en-US" sz="2000" i="1" dirty="0"/>
              <a:t> over fitting</a:t>
            </a:r>
            <a:r>
              <a:rPr lang="he-IL" sz="2000" i="1" dirty="0"/>
              <a:t>.</a:t>
            </a:r>
            <a:endParaRPr dirty="0"/>
          </a:p>
        </p:txBody>
      </p:sp>
      <p:sp>
        <p:nvSpPr>
          <p:cNvPr id="324" name="Google Shape;324;p2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>
          <a:extLst>
            <a:ext uri="{FF2B5EF4-FFF2-40B4-BE49-F238E27FC236}">
              <a16:creationId xmlns:a16="http://schemas.microsoft.com/office/drawing/2014/main" id="{279C5ABF-A87F-ED84-5549-20EC62944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2">
            <a:extLst>
              <a:ext uri="{FF2B5EF4-FFF2-40B4-BE49-F238E27FC236}">
                <a16:creationId xmlns:a16="http://schemas.microsoft.com/office/drawing/2014/main" id="{44906390-1D12-0491-F32A-B1C21789A6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he-IL" dirty="0"/>
              <a:t>17. </a:t>
            </a:r>
            <a:r>
              <a:rPr lang="en-GB" dirty="0"/>
              <a:t> Classification report – K-nearest neighbours</a:t>
            </a:r>
            <a:endParaRPr dirty="0"/>
          </a:p>
        </p:txBody>
      </p:sp>
      <p:sp>
        <p:nvSpPr>
          <p:cNvPr id="412" name="Google Shape;412;p12">
            <a:extLst>
              <a:ext uri="{FF2B5EF4-FFF2-40B4-BE49-F238E27FC236}">
                <a16:creationId xmlns:a16="http://schemas.microsoft.com/office/drawing/2014/main" id="{467CC70D-47B7-9D46-7D98-324FA76278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3665B-2E3F-E1D0-9582-D16E21E6C9F7}"/>
              </a:ext>
            </a:extLst>
          </p:cNvPr>
          <p:cNvSpPr txBox="1"/>
          <p:nvPr/>
        </p:nvSpPr>
        <p:spPr>
          <a:xfrm>
            <a:off x="3802434" y="5291254"/>
            <a:ext cx="7564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1800" dirty="0">
                <a:solidFill>
                  <a:schemeClr val="bg1"/>
                </a:solidFill>
              </a:rPr>
              <a:t>גם בדוח הזה ניתן לראות שלמודל יש דיוק של 100%.</a:t>
            </a:r>
          </a:p>
          <a:p>
            <a:pPr algn="r" rtl="1"/>
            <a:r>
              <a:rPr lang="he-IL" sz="1800" dirty="0">
                <a:solidFill>
                  <a:schemeClr val="bg1"/>
                </a:solidFill>
              </a:rPr>
              <a:t>הסיבה לכך היא בגלל הכמות הנמוכה של המידע (סה"כ 150)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65326-484A-DDEB-1B44-0CDEA5DDF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681947"/>
            <a:ext cx="7821116" cy="13432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F7FD33-8E5C-7F02-2815-E8584AC66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3238905"/>
            <a:ext cx="5134692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49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"/>
          <p:cNvSpPr txBox="1">
            <a:spLocks noGrp="1"/>
          </p:cNvSpPr>
          <p:nvPr>
            <p:ph type="title"/>
          </p:nvPr>
        </p:nvSpPr>
        <p:spPr>
          <a:xfrm>
            <a:off x="720725" y="352930"/>
            <a:ext cx="11214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rebuchet MS"/>
              <a:buNone/>
            </a:pPr>
            <a:r>
              <a:rPr lang="he-IL" sz="4000" dirty="0"/>
              <a:t>תיאור המודלים והשוואה בניהם</a:t>
            </a:r>
            <a:endParaRPr sz="4000" dirty="0"/>
          </a:p>
        </p:txBody>
      </p:sp>
      <p:sp>
        <p:nvSpPr>
          <p:cNvPr id="420" name="Google Shape;420;p13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421" name="Google Shape;421;p13"/>
          <p:cNvSpPr txBox="1"/>
          <p:nvPr/>
        </p:nvSpPr>
        <p:spPr>
          <a:xfrm>
            <a:off x="314325" y="1621362"/>
            <a:ext cx="11750675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</a:rPr>
              <a:t>Random Forest </a:t>
            </a:r>
            <a:r>
              <a:rPr lang="he-IL" sz="2400" dirty="0">
                <a:solidFill>
                  <a:schemeClr val="bg1"/>
                </a:solidFill>
              </a:rPr>
              <a:t> - אלגוריתם שמאפשר ליצור עצי החלטה רבים על תת-קבוצות רנדומליות של נתונים ומשלב את התוצאות שלהם כדי ליצור תחזיות מדויקות יותר מאשר אם נשתמש רק בעץ אחד.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</a:rPr>
              <a:t>K-Nearest </a:t>
            </a:r>
            <a:r>
              <a:rPr lang="en-GB" sz="2400" dirty="0" err="1">
                <a:solidFill>
                  <a:schemeClr val="bg1"/>
                </a:solidFill>
              </a:rPr>
              <a:t>Neighbors</a:t>
            </a:r>
            <a:r>
              <a:rPr lang="en-GB" sz="2400" dirty="0">
                <a:solidFill>
                  <a:schemeClr val="bg1"/>
                </a:solidFill>
              </a:rPr>
              <a:t> (KNN) </a:t>
            </a:r>
            <a:r>
              <a:rPr lang="he-IL" sz="2400" dirty="0">
                <a:solidFill>
                  <a:schemeClr val="bg1"/>
                </a:solidFill>
              </a:rPr>
              <a:t> - אלגוריתם שמסווג נקודה חדשה על ידי הסתכלות על סוג הנקודות הנפוצות ביותר בקרב </a:t>
            </a:r>
            <a:r>
              <a:rPr lang="en-US" sz="2400" dirty="0">
                <a:solidFill>
                  <a:schemeClr val="bg1"/>
                </a:solidFill>
              </a:rPr>
              <a:t>K</a:t>
            </a:r>
            <a:r>
              <a:rPr lang="he-IL" sz="2400" dirty="0">
                <a:solidFill>
                  <a:schemeClr val="bg1"/>
                </a:solidFill>
              </a:rPr>
              <a:t> (הנקודה החדשה).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lang="en-GB" sz="2400" dirty="0">
              <a:solidFill>
                <a:schemeClr val="bg1"/>
              </a:solidFill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400" dirty="0">
                <a:solidFill>
                  <a:schemeClr val="bg1"/>
                </a:solidFill>
              </a:rPr>
              <a:t>ב-</a:t>
            </a:r>
            <a:r>
              <a:rPr lang="en-GB" sz="2400" dirty="0">
                <a:solidFill>
                  <a:schemeClr val="bg1"/>
                </a:solidFill>
              </a:rPr>
              <a:t>dataset</a:t>
            </a:r>
            <a:r>
              <a:rPr lang="he-IL" sz="2400" dirty="0">
                <a:solidFill>
                  <a:schemeClr val="bg1"/>
                </a:solidFill>
              </a:rPr>
              <a:t> של האיריסים, </a:t>
            </a:r>
            <a:r>
              <a:rPr lang="en-GB" sz="2400" dirty="0">
                <a:solidFill>
                  <a:schemeClr val="bg1"/>
                </a:solidFill>
              </a:rPr>
              <a:t>KNN </a:t>
            </a:r>
            <a:r>
              <a:rPr lang="he-IL" sz="2400" dirty="0">
                <a:solidFill>
                  <a:schemeClr val="bg1"/>
                </a:solidFill>
              </a:rPr>
              <a:t> עובד היטב על ידי סיווג דגימות בהסתמך על שכניהם במרחב עם כ-</a:t>
            </a:r>
            <a:r>
              <a:rPr lang="en-GB" sz="2400" dirty="0">
                <a:solidFill>
                  <a:schemeClr val="bg1"/>
                </a:solidFill>
              </a:rPr>
              <a:t>classes</a:t>
            </a:r>
            <a:r>
              <a:rPr lang="he-IL" sz="2400" dirty="0">
                <a:solidFill>
                  <a:schemeClr val="bg1"/>
                </a:solidFill>
              </a:rPr>
              <a:t> מופרדות בבירור.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bg1"/>
                </a:solidFill>
              </a:rPr>
              <a:t> Random Forest </a:t>
            </a:r>
            <a:r>
              <a:rPr lang="he-IL" sz="2400" dirty="0">
                <a:solidFill>
                  <a:schemeClr val="bg1"/>
                </a:solidFill>
              </a:rPr>
              <a:t>משיג דיוק גבוה דומה על ידי ממוצע של התחזיות של עצי החלטה רבים כדי ללכוד דפוסים מגוונים ולהפחית </a:t>
            </a:r>
            <a:r>
              <a:rPr lang="en-GB" sz="2400" dirty="0">
                <a:solidFill>
                  <a:schemeClr val="bg1"/>
                </a:solidFill>
              </a:rPr>
              <a:t>over fitting</a:t>
            </a:r>
            <a:r>
              <a:rPr lang="he-IL" sz="24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9A8852-0A03-CBA0-030F-C42FB7AA5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F2FF10-1F58-5050-9701-93A3B53473E8}"/>
              </a:ext>
            </a:extLst>
          </p:cNvPr>
          <p:cNvSpPr txBox="1"/>
          <p:nvPr/>
        </p:nvSpPr>
        <p:spPr>
          <a:xfrm>
            <a:off x="3788317" y="2105561"/>
            <a:ext cx="461536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6600" dirty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הסוף</a:t>
            </a:r>
            <a:endParaRPr lang="en-IL" sz="16600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475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"/>
          <p:cNvSpPr txBox="1">
            <a:spLocks noGrp="1"/>
          </p:cNvSpPr>
          <p:nvPr>
            <p:ph type="ctrTitle"/>
          </p:nvPr>
        </p:nvSpPr>
        <p:spPr>
          <a:xfrm>
            <a:off x="3238500" y="1942338"/>
            <a:ext cx="8186315" cy="124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Trebuchet MS"/>
              <a:buNone/>
            </a:pPr>
            <a:r>
              <a:rPr lang="en-US" sz="11500" dirty="0" err="1"/>
              <a:t>שלבי</a:t>
            </a:r>
            <a:r>
              <a:rPr lang="en-US" sz="11500" dirty="0"/>
              <a:t> ה</a:t>
            </a:r>
            <a:r>
              <a:rPr lang="he-IL" sz="11500" dirty="0"/>
              <a:t>-</a:t>
            </a:r>
            <a:r>
              <a:rPr lang="en-US" sz="11500" dirty="0"/>
              <a:t>EDA</a:t>
            </a:r>
            <a:endParaRPr sz="1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he-IL" dirty="0"/>
              <a:t>1.</a:t>
            </a:r>
            <a:r>
              <a:rPr lang="en-US" dirty="0"/>
              <a:t> </a:t>
            </a:r>
            <a:r>
              <a:rPr lang="en-US" dirty="0" err="1"/>
              <a:t>קודם</a:t>
            </a:r>
            <a:r>
              <a:rPr lang="en-US" dirty="0"/>
              <a:t>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הסתכלתי</a:t>
            </a:r>
            <a:r>
              <a:rPr lang="en-US" dirty="0"/>
              <a:t> </a:t>
            </a:r>
            <a:r>
              <a:rPr lang="en-US" dirty="0" err="1"/>
              <a:t>על</a:t>
            </a:r>
            <a:r>
              <a:rPr lang="en-US" dirty="0"/>
              <a:t> </a:t>
            </a:r>
            <a:r>
              <a:rPr lang="en-US" dirty="0" err="1"/>
              <a:t>המידע</a:t>
            </a:r>
            <a:r>
              <a:rPr lang="en-US" dirty="0"/>
              <a:t> </a:t>
            </a:r>
            <a:r>
              <a:rPr lang="en-US" dirty="0" err="1"/>
              <a:t>ובדקתי</a:t>
            </a:r>
            <a:r>
              <a:rPr lang="en-US" dirty="0"/>
              <a:t> </a:t>
            </a:r>
            <a:r>
              <a:rPr lang="en-US" dirty="0" err="1"/>
              <a:t>אם</a:t>
            </a:r>
            <a:r>
              <a:rPr lang="en-US" dirty="0"/>
              <a:t> </a:t>
            </a:r>
            <a:r>
              <a:rPr lang="en-US" dirty="0" err="1"/>
              <a:t>יש</a:t>
            </a:r>
            <a:r>
              <a:rPr lang="en-US" dirty="0"/>
              <a:t> </a:t>
            </a:r>
            <a:r>
              <a:rPr lang="en-US" dirty="0" err="1"/>
              <a:t>בו</a:t>
            </a:r>
            <a:r>
              <a:rPr lang="en-US" dirty="0"/>
              <a:t> </a:t>
            </a:r>
            <a:r>
              <a:rPr lang="en-US" dirty="0" err="1"/>
              <a:t>מידע</a:t>
            </a:r>
            <a:r>
              <a:rPr lang="en-US" dirty="0"/>
              <a:t> </a:t>
            </a:r>
            <a:r>
              <a:rPr lang="en-US" dirty="0" err="1"/>
              <a:t>חסר</a:t>
            </a:r>
            <a:endParaRPr dirty="0"/>
          </a:p>
        </p:txBody>
      </p:sp>
      <p:sp>
        <p:nvSpPr>
          <p:cNvPr id="336" name="Google Shape;336;p4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337" name="Google Shape;3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6991" y="1463825"/>
            <a:ext cx="1846917" cy="309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"/>
          <p:cNvSpPr txBox="1"/>
          <p:nvPr/>
        </p:nvSpPr>
        <p:spPr>
          <a:xfrm>
            <a:off x="5031935" y="5247008"/>
            <a:ext cx="552907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לאחר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בדיקה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קצרה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התברר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שאין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מידע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חסר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מרוב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התרגשות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התחלתי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לדבר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באיטלקית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וצעקתי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Perfetto</a:t>
            </a:r>
            <a:r>
              <a:rPr lang="he-IL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!</a:t>
            </a:r>
            <a:endParaRPr dirty="0"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</a:rPr>
              <a:t>אחרי</a:t>
            </a:r>
            <a:r>
              <a:rPr lang="en-US" sz="1800" dirty="0">
                <a:solidFill>
                  <a:schemeClr val="lt1"/>
                </a:solidFill>
              </a:rPr>
              <a:t> </a:t>
            </a:r>
            <a:r>
              <a:rPr lang="en-US" sz="1800" dirty="0" err="1">
                <a:solidFill>
                  <a:schemeClr val="lt1"/>
                </a:solidFill>
              </a:rPr>
              <a:t>שההתרגשות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ירדה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המשכתי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לשלב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הבא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3692" y="1571366"/>
            <a:ext cx="5544324" cy="185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he-IL" dirty="0"/>
              <a:t>2.</a:t>
            </a:r>
            <a:r>
              <a:rPr lang="en-US" dirty="0"/>
              <a:t> </a:t>
            </a:r>
            <a:r>
              <a:rPr lang="en-US" dirty="0" err="1"/>
              <a:t>בדקתי</a:t>
            </a:r>
            <a:r>
              <a:rPr lang="en-US" dirty="0"/>
              <a:t> </a:t>
            </a:r>
            <a:r>
              <a:rPr lang="en-US" dirty="0" err="1"/>
              <a:t>את</a:t>
            </a:r>
            <a:r>
              <a:rPr lang="en-US" dirty="0"/>
              <a:t> ה</a:t>
            </a:r>
            <a:r>
              <a:rPr lang="he-IL" dirty="0"/>
              <a:t>-</a:t>
            </a:r>
            <a:r>
              <a:rPr lang="en-US" dirty="0"/>
              <a:t>dtype</a:t>
            </a:r>
            <a:r>
              <a:rPr lang="he-IL" dirty="0"/>
              <a:t> </a:t>
            </a:r>
            <a:r>
              <a:rPr lang="en-US" dirty="0" err="1"/>
              <a:t>של</a:t>
            </a:r>
            <a:r>
              <a:rPr lang="en-US" dirty="0"/>
              <a:t> </a:t>
            </a:r>
            <a:r>
              <a:rPr lang="en-US" dirty="0" err="1"/>
              <a:t>כל</a:t>
            </a:r>
            <a:r>
              <a:rPr lang="en-US" dirty="0"/>
              <a:t> </a:t>
            </a:r>
            <a:r>
              <a:rPr lang="en-US" dirty="0" err="1"/>
              <a:t>המידע</a:t>
            </a:r>
            <a:r>
              <a:rPr lang="en-US" dirty="0"/>
              <a:t> </a:t>
            </a:r>
            <a:r>
              <a:rPr lang="en-US" dirty="0" err="1"/>
              <a:t>בטבלה</a:t>
            </a:r>
            <a:endParaRPr dirty="0"/>
          </a:p>
        </p:txBody>
      </p:sp>
      <p:sp>
        <p:nvSpPr>
          <p:cNvPr id="345" name="Google Shape;345;p5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46" name="Google Shape;3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840" y="1552911"/>
            <a:ext cx="9202307" cy="1255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0840" y="3010231"/>
            <a:ext cx="3397422" cy="2195976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5"/>
          <p:cNvSpPr txBox="1"/>
          <p:nvPr/>
        </p:nvSpPr>
        <p:spPr>
          <a:xfrm>
            <a:off x="4852437" y="5533494"/>
            <a:ext cx="61991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ראיתי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שרוב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הנתונים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הם</a:t>
            </a:r>
            <a:r>
              <a:rPr lang="he-IL" sz="1800" dirty="0">
                <a:solidFill>
                  <a:schemeClr val="lt1"/>
                </a:solidFill>
              </a:rPr>
              <a:t> </a:t>
            </a:r>
            <a:r>
              <a:rPr lang="en-GB" sz="1800" dirty="0">
                <a:solidFill>
                  <a:schemeClr val="lt1"/>
                </a:solidFill>
              </a:rPr>
              <a:t>float64</a:t>
            </a:r>
            <a:r>
              <a:rPr lang="he-IL" sz="1800" dirty="0">
                <a:solidFill>
                  <a:schemeClr val="lt1"/>
                </a:solidFill>
              </a:rPr>
              <a:t> ו-</a:t>
            </a:r>
            <a:r>
              <a:rPr lang="en-GB" sz="1800" dirty="0">
                <a:solidFill>
                  <a:schemeClr val="lt1"/>
                </a:solidFill>
              </a:rPr>
              <a:t>species</a:t>
            </a:r>
            <a:r>
              <a:rPr lang="he-IL" sz="1800" dirty="0">
                <a:solidFill>
                  <a:schemeClr val="lt1"/>
                </a:solidFill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הוא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היחיד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מסוג</a:t>
            </a:r>
            <a:r>
              <a:rPr lang="en-US" sz="18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object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355" name="Google Shape;35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00" y="1574922"/>
            <a:ext cx="5396685" cy="1150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2893" y="1978504"/>
            <a:ext cx="3181794" cy="342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4500" y="3143812"/>
            <a:ext cx="6921718" cy="1014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4500" y="4780876"/>
            <a:ext cx="5396685" cy="902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598499" y="4371616"/>
            <a:ext cx="2756188" cy="1721337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6"/>
          <p:cNvSpPr txBox="1"/>
          <p:nvPr/>
        </p:nvSpPr>
        <p:spPr>
          <a:xfrm>
            <a:off x="40280" y="1326910"/>
            <a:ext cx="3561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6"/>
          <p:cNvSpPr txBox="1"/>
          <p:nvPr/>
        </p:nvSpPr>
        <p:spPr>
          <a:xfrm>
            <a:off x="40280" y="2868570"/>
            <a:ext cx="3561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6"/>
          <p:cNvSpPr txBox="1"/>
          <p:nvPr/>
        </p:nvSpPr>
        <p:spPr>
          <a:xfrm>
            <a:off x="40280" y="4473022"/>
            <a:ext cx="3561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53;p6">
            <a:extLst>
              <a:ext uri="{FF2B5EF4-FFF2-40B4-BE49-F238E27FC236}">
                <a16:creationId xmlns:a16="http://schemas.microsoft.com/office/drawing/2014/main" id="{C11145C0-27AE-D642-48D9-3E563EBEF675}"/>
              </a:ext>
            </a:extLst>
          </p:cNvPr>
          <p:cNvSpPr txBox="1">
            <a:spLocks/>
          </p:cNvSpPr>
          <p:nvPr/>
        </p:nvSpPr>
        <p:spPr>
          <a:xfrm>
            <a:off x="488950" y="460315"/>
            <a:ext cx="112141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dirty="0"/>
              <a:t>3. שיניתי את ה-</a:t>
            </a:r>
            <a:r>
              <a:rPr lang="en-GB" dirty="0"/>
              <a:t>datatype</a:t>
            </a:r>
            <a:r>
              <a:rPr lang="he-IL" dirty="0"/>
              <a:t> של </a:t>
            </a:r>
            <a:r>
              <a:rPr lang="en-GB" dirty="0"/>
              <a:t>species</a:t>
            </a:r>
            <a:r>
              <a:rPr lang="he-IL" dirty="0"/>
              <a:t> ל-</a:t>
            </a:r>
            <a:r>
              <a:rPr lang="en-GB" dirty="0"/>
              <a:t>categories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69" name="Google Shape;369;p7"/>
          <p:cNvSpPr txBox="1"/>
          <p:nvPr/>
        </p:nvSpPr>
        <p:spPr>
          <a:xfrm>
            <a:off x="6806884" y="5615016"/>
            <a:ext cx="42643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השינוי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נעשה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לטובת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הפחתת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גודל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ה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0" name="Google Shape;37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240" y="1593809"/>
            <a:ext cx="7485764" cy="1588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6240" y="4073734"/>
            <a:ext cx="6398037" cy="774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06541" y="3637978"/>
            <a:ext cx="2630203" cy="164631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67;p7">
            <a:extLst>
              <a:ext uri="{FF2B5EF4-FFF2-40B4-BE49-F238E27FC236}">
                <a16:creationId xmlns:a16="http://schemas.microsoft.com/office/drawing/2014/main" id="{6F508214-B452-8BA1-459F-C95DC54C365F}"/>
              </a:ext>
            </a:extLst>
          </p:cNvPr>
          <p:cNvSpPr txBox="1">
            <a:spLocks/>
          </p:cNvSpPr>
          <p:nvPr/>
        </p:nvSpPr>
        <p:spPr>
          <a:xfrm>
            <a:off x="702160" y="403589"/>
            <a:ext cx="112141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dirty="0"/>
              <a:t>4. שינוי ה-</a:t>
            </a:r>
            <a:r>
              <a:rPr lang="en-GB" dirty="0"/>
              <a:t>dtype</a:t>
            </a:r>
            <a:r>
              <a:rPr lang="he-IL" dirty="0"/>
              <a:t> של המשתנים המספריים מ-</a:t>
            </a:r>
            <a:r>
              <a:rPr lang="en-GB" dirty="0"/>
              <a:t>float64</a:t>
            </a:r>
            <a:r>
              <a:rPr lang="he-IL" dirty="0"/>
              <a:t> ל-</a:t>
            </a:r>
            <a:r>
              <a:rPr lang="en-GB" dirty="0"/>
              <a:t>float16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8"/>
          <p:cNvSpPr txBox="1"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</a:pPr>
            <a:r>
              <a:rPr lang="en-US" dirty="0"/>
              <a:t>Label Encoding .5</a:t>
            </a:r>
            <a:r>
              <a:rPr lang="he-IL" dirty="0"/>
              <a:t> </a:t>
            </a:r>
            <a:r>
              <a:rPr lang="en-US" dirty="0"/>
              <a:t>🔥</a:t>
            </a:r>
            <a:endParaRPr dirty="0"/>
          </a:p>
        </p:txBody>
      </p:sp>
      <p:sp>
        <p:nvSpPr>
          <p:cNvPr id="378" name="Google Shape;378;p8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380" name="Google Shape;38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23" y="1870192"/>
            <a:ext cx="5157466" cy="2136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7224" y="1607365"/>
            <a:ext cx="3747153" cy="26624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79;p8">
            <a:extLst>
              <a:ext uri="{FF2B5EF4-FFF2-40B4-BE49-F238E27FC236}">
                <a16:creationId xmlns:a16="http://schemas.microsoft.com/office/drawing/2014/main" id="{349B24A8-92D9-0B4B-6DE8-A7034D49EEE0}"/>
              </a:ext>
            </a:extLst>
          </p:cNvPr>
          <p:cNvSpPr txBox="1"/>
          <p:nvPr/>
        </p:nvSpPr>
        <p:spPr>
          <a:xfrm>
            <a:off x="1045478" y="5061552"/>
            <a:ext cx="105432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הפעולה נעשתה כדי להפוך את השמות של המינים למספרים (0-2) ובכך לאפש</a:t>
            </a:r>
            <a:r>
              <a:rPr lang="he-IL" sz="1800" dirty="0">
                <a:solidFill>
                  <a:schemeClr val="lt1"/>
                </a:solidFill>
              </a:rPr>
              <a:t>ר למודלים להשתמש בעמודה </a:t>
            </a:r>
            <a:r>
              <a:rPr lang="en-GB" sz="1800" dirty="0">
                <a:solidFill>
                  <a:schemeClr val="lt1"/>
                </a:solidFill>
              </a:rPr>
              <a:t>species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9"/>
          <p:cNvSpPr txBox="1">
            <a:spLocks noGrp="1"/>
          </p:cNvSpPr>
          <p:nvPr>
            <p:ph type="sldNum" idx="12"/>
          </p:nvPr>
        </p:nvSpPr>
        <p:spPr>
          <a:xfrm>
            <a:off x="11252200" y="6315075"/>
            <a:ext cx="406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88" name="Google Shape;38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534" y="1636176"/>
            <a:ext cx="7628467" cy="860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6534" y="2798545"/>
            <a:ext cx="3099802" cy="196061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9"/>
          <p:cNvSpPr txBox="1"/>
          <p:nvPr/>
        </p:nvSpPr>
        <p:spPr>
          <a:xfrm>
            <a:off x="5915026" y="5462616"/>
            <a:ext cx="508737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השינוי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נעשה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לטובת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הפחתת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גודל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ה</a:t>
            </a:r>
            <a:r>
              <a:rPr lang="he-IL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GB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:-) 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386;p9">
            <a:extLst>
              <a:ext uri="{FF2B5EF4-FFF2-40B4-BE49-F238E27FC236}">
                <a16:creationId xmlns:a16="http://schemas.microsoft.com/office/drawing/2014/main" id="{4C80A351-186F-0E0B-1346-C43A6CD671D3}"/>
              </a:ext>
            </a:extLst>
          </p:cNvPr>
          <p:cNvSpPr txBox="1">
            <a:spLocks/>
          </p:cNvSpPr>
          <p:nvPr/>
        </p:nvSpPr>
        <p:spPr>
          <a:xfrm>
            <a:off x="488950" y="459380"/>
            <a:ext cx="11214100" cy="5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rtl="1"/>
            <a:r>
              <a:rPr lang="he-IL" dirty="0"/>
              <a:t>6. שינוי ה-</a:t>
            </a:r>
            <a:r>
              <a:rPr lang="en-GB" dirty="0"/>
              <a:t>dtype</a:t>
            </a:r>
            <a:r>
              <a:rPr lang="he-IL" dirty="0"/>
              <a:t> של </a:t>
            </a:r>
            <a:r>
              <a:rPr lang="en-GB" dirty="0"/>
              <a:t>species</a:t>
            </a:r>
            <a:r>
              <a:rPr lang="he-IL" dirty="0"/>
              <a:t> מ-</a:t>
            </a:r>
            <a:r>
              <a:rPr lang="en-GB" dirty="0"/>
              <a:t>int64</a:t>
            </a:r>
            <a:r>
              <a:rPr lang="he-IL" dirty="0"/>
              <a:t> ל-</a:t>
            </a:r>
            <a:r>
              <a:rPr lang="en-GB" dirty="0"/>
              <a:t>int8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769</Words>
  <Application>Microsoft Office PowerPoint</Application>
  <PresentationFormat>Widescreen</PresentationFormat>
  <Paragraphs>86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 Unicode MS</vt:lpstr>
      <vt:lpstr>Oswald</vt:lpstr>
      <vt:lpstr>Arial</vt:lpstr>
      <vt:lpstr>Trebuchet MS</vt:lpstr>
      <vt:lpstr>Calibri</vt:lpstr>
      <vt:lpstr>Office Theme</vt:lpstr>
      <vt:lpstr>Data Analysis project Daniel Dekhtyar</vt:lpstr>
      <vt:lpstr>הסבר קצר על הפרויקט</vt:lpstr>
      <vt:lpstr>שלבי ה-EDA</vt:lpstr>
      <vt:lpstr>1. קודם כל הסתכלתי על המידע ובדקתי אם יש בו מידע חסר</vt:lpstr>
      <vt:lpstr>2. בדקתי את ה-dtype של כל המידע בטבלה</vt:lpstr>
      <vt:lpstr>PowerPoint Presentation</vt:lpstr>
      <vt:lpstr>PowerPoint Presentation</vt:lpstr>
      <vt:lpstr>Label Encoding .5 🔥</vt:lpstr>
      <vt:lpstr>PowerPoint Presentation</vt:lpstr>
      <vt:lpstr>PowerPoint Presentation</vt:lpstr>
      <vt:lpstr> Train Test Split .8 🎉</vt:lpstr>
      <vt:lpstr>9. Standard Scaler 📏</vt:lpstr>
      <vt:lpstr>10. יוצרים את המודלים 🤖</vt:lpstr>
      <vt:lpstr>11. מאמנים את המודלים 💪</vt:lpstr>
      <vt:lpstr>12. בודקים את דיוק המודלים 🔍</vt:lpstr>
      <vt:lpstr>13. שינוי ה-Hyperparameters 🛠</vt:lpstr>
      <vt:lpstr>14.  Confusion Matrix – Random Forest</vt:lpstr>
      <vt:lpstr>15.  Confusion Matrix – K-nearest neighbours</vt:lpstr>
      <vt:lpstr>16.  Classification report – Random Forest</vt:lpstr>
      <vt:lpstr>17.  Classification report – K-nearest neighbours</vt:lpstr>
      <vt:lpstr>תיאור המודלים והשוואה בניהם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Sivan Iluz</dc:creator>
  <cp:lastModifiedBy>Daniel D</cp:lastModifiedBy>
  <cp:revision>28</cp:revision>
  <dcterms:created xsi:type="dcterms:W3CDTF">2025-01-05T10:40:39Z</dcterms:created>
  <dcterms:modified xsi:type="dcterms:W3CDTF">2025-02-24T22:50:26Z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