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6" r:id="rId7"/>
    <p:sldId id="267" r:id="rId8"/>
    <p:sldId id="272" r:id="rId9"/>
    <p:sldId id="275" r:id="rId10"/>
    <p:sldId id="259" r:id="rId11"/>
    <p:sldId id="268" r:id="rId12"/>
    <p:sldId id="269" r:id="rId13"/>
    <p:sldId id="270" r:id="rId14"/>
    <p:sldId id="261" r:id="rId15"/>
    <p:sldId id="273" r:id="rId16"/>
    <p:sldId id="274" r:id="rId17"/>
    <p:sldId id="262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Index.aspx?QueryId=64198" TargetMode="External"/><Relationship Id="rId2" Type="http://schemas.openxmlformats.org/officeDocument/2006/relationships/hyperlink" Target="https://www.kaggle.com/szamil/who-suicide-statist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F61F2-F9B3-48F4-B8DB-63E7931A0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5600" dirty="0"/>
              <a:t>E.D.A.:</a:t>
            </a:r>
            <a:br>
              <a:rPr lang="es-ES" sz="5600" dirty="0"/>
            </a:br>
            <a:r>
              <a:rPr lang="es-ES" sz="5600" dirty="0">
                <a:solidFill>
                  <a:srgbClr val="C00000"/>
                </a:solidFill>
              </a:rPr>
              <a:t>UNEMPLOYMENT &amp; SUICIDE</a:t>
            </a:r>
            <a:br>
              <a:rPr lang="es-ES" dirty="0">
                <a:solidFill>
                  <a:srgbClr val="C00000"/>
                </a:solidFill>
              </a:rPr>
            </a:b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BC68C1-FC3B-4984-9E6D-726C36D7C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7400" dirty="0">
                <a:solidFill>
                  <a:srgbClr val="C00000"/>
                </a:solidFill>
              </a:rPr>
              <a:t>43 COUNTRIES</a:t>
            </a:r>
          </a:p>
          <a:p>
            <a:r>
              <a:rPr lang="es-ES" sz="7400" dirty="0">
                <a:solidFill>
                  <a:srgbClr val="C00000"/>
                </a:solidFill>
              </a:rPr>
              <a:t>2000-2016</a:t>
            </a:r>
          </a:p>
          <a:p>
            <a:endParaRPr lang="es-ES" dirty="0">
              <a:solidFill>
                <a:srgbClr val="C00000"/>
              </a:solidFill>
            </a:endParaRPr>
          </a:p>
          <a:p>
            <a:r>
              <a:rPr lang="es-ES" sz="5100" dirty="0" err="1"/>
              <a:t>By</a:t>
            </a:r>
            <a:r>
              <a:rPr lang="es-ES" sz="5100" dirty="0"/>
              <a:t>: Daniel Del Valle González</a:t>
            </a:r>
          </a:p>
        </p:txBody>
      </p:sp>
    </p:spTree>
    <p:extLst>
      <p:ext uri="{BB962C8B-B14F-4D97-AF65-F5344CB8AC3E}">
        <p14:creationId xmlns:p14="http://schemas.microsoft.com/office/powerpoint/2010/main" val="93431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CA32-9E36-47CA-9C3B-B5EACE8D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68" y="601532"/>
            <a:ext cx="8911687" cy="128089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SUICIDE TRENDS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7B345B-89C0-44F6-B097-2DD3226BE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468" y="1490132"/>
            <a:ext cx="8048976" cy="5363187"/>
          </a:xfrm>
        </p:spPr>
      </p:pic>
    </p:spTree>
    <p:extLst>
      <p:ext uri="{BB962C8B-B14F-4D97-AF65-F5344CB8AC3E}">
        <p14:creationId xmlns:p14="http://schemas.microsoft.com/office/powerpoint/2010/main" val="29733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6810E-6088-456B-AC40-E826204B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 descr="Gráfico, Histograma&#10;&#10;Descripción generada automáticamente">
            <a:extLst>
              <a:ext uri="{FF2B5EF4-FFF2-40B4-BE49-F238E27FC236}">
                <a16:creationId xmlns:a16="http://schemas.microsoft.com/office/drawing/2014/main" id="{3C96AF1D-4473-4E02-B1C0-962861C6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2399"/>
          </a:xfrm>
        </p:spPr>
      </p:pic>
    </p:spTree>
    <p:extLst>
      <p:ext uri="{BB962C8B-B14F-4D97-AF65-F5344CB8AC3E}">
        <p14:creationId xmlns:p14="http://schemas.microsoft.com/office/powerpoint/2010/main" val="169857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A305C7E-58F1-4150-B3B9-0D9AFEBB40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184927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8E06981-3C2B-4E83-995D-331D3825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8" y="0"/>
            <a:ext cx="9601200" cy="6858000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757ED4F-19BB-4178-B3A7-97E1C872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89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F3B7C-92F2-4964-B0EB-6329C914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CONTRASTING BOTH TRENDS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4B613EC7-DDC9-4DA4-BE84-742FB634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838" y="1352866"/>
            <a:ext cx="7321537" cy="4881024"/>
          </a:xfrm>
        </p:spPr>
      </p:pic>
    </p:spTree>
    <p:extLst>
      <p:ext uri="{BB962C8B-B14F-4D97-AF65-F5344CB8AC3E}">
        <p14:creationId xmlns:p14="http://schemas.microsoft.com/office/powerpoint/2010/main" val="179005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C2654-71A5-472B-AC44-011FB6F8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04762D9-1792-4513-B658-3CADBF73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0000" y="0"/>
            <a:ext cx="13573125" cy="6858000"/>
          </a:xfrm>
        </p:spPr>
      </p:pic>
    </p:spTree>
    <p:extLst>
      <p:ext uri="{BB962C8B-B14F-4D97-AF65-F5344CB8AC3E}">
        <p14:creationId xmlns:p14="http://schemas.microsoft.com/office/powerpoint/2010/main" val="168854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D0D3E-B63A-417C-9F4D-669E0E76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6" name="Marcador de contenido 1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7754E76-ADFB-46D4-A533-69DE85407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870" y="-165697"/>
            <a:ext cx="12344870" cy="7189394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626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607FC-9786-4B1F-B30E-1B3A921E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126" y="362339"/>
            <a:ext cx="8911687" cy="1289180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rgbClr val="C00000"/>
                </a:solidFill>
              </a:rPr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C9E27-630A-4070-8BE7-8E649A14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126" y="1240972"/>
            <a:ext cx="9119785" cy="5458408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THERE IS NEGATIVE CORRELATION BETWEEN UNEMPLOYMENT AND SUICIDE</a:t>
            </a:r>
          </a:p>
          <a:p>
            <a:pPr algn="ctr"/>
            <a:endParaRPr lang="es-ES" dirty="0"/>
          </a:p>
          <a:p>
            <a:pPr algn="ctr"/>
            <a:r>
              <a:rPr lang="es-ES" sz="2400" dirty="0"/>
              <a:t>SUICIDE HITS MALE MORE OFTEN, IN A PROPORTION OF ALMOST 5 TO 1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AGE AND UNEMPLOYMENT HAVE A NEGATIVE CORRELATION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AGE AND SUICIDE HAVE A POSITIVE CORRELATION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UNEMPLOYMENT IS ALMOST EQUAL BETWEEN GENDERS</a:t>
            </a:r>
          </a:p>
        </p:txBody>
      </p:sp>
    </p:spTree>
    <p:extLst>
      <p:ext uri="{BB962C8B-B14F-4D97-AF65-F5344CB8AC3E}">
        <p14:creationId xmlns:p14="http://schemas.microsoft.com/office/powerpoint/2010/main" val="223561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476C5-84D3-40C5-ACEF-BCE6601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BIBLIOGRAPHY: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3190F-8E41-4E21-82B3-BBC2DE6F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hlinkClick r:id="rId2"/>
              </a:rPr>
              <a:t>https://www.kaggle.com/szamil/who-suicide-statistics</a:t>
            </a:r>
          </a:p>
          <a:p>
            <a:pPr lvl="1"/>
            <a:r>
              <a:rPr lang="en-US" sz="2200" dirty="0"/>
              <a:t>Csv with suicides register from 2000 </a:t>
            </a:r>
          </a:p>
          <a:p>
            <a:endParaRPr lang="en-US" sz="2400" dirty="0">
              <a:hlinkClick r:id="rId3"/>
            </a:endParaRPr>
          </a:p>
          <a:p>
            <a:r>
              <a:rPr lang="es-ES" sz="2400" dirty="0">
                <a:hlinkClick r:id="rId3"/>
              </a:rPr>
              <a:t>https://stats.oecd.org/Index.aspx?QueryId=64198#</a:t>
            </a:r>
          </a:p>
          <a:p>
            <a:pPr lvl="1"/>
            <a:r>
              <a:rPr lang="en-US" sz="2200" dirty="0"/>
              <a:t>Csv with unemployment rates: </a:t>
            </a:r>
          </a:p>
          <a:p>
            <a:pPr marL="0" indent="0">
              <a:buNone/>
            </a:pPr>
            <a:r>
              <a:rPr lang="en-US" sz="2400" dirty="0"/>
              <a:t>     added some countries that by defect are not included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16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F7D84-BF6E-4834-890F-3F1ECE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SYSTEM CONFIGURATION: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EBE04-5849-425D-96F2-1D5B3941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PYTHON 3.9.4  64-BIT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VISUAL CODE STUDIO 1.52.1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PANDAS, NUMPY LIBRARIES (DATA TREATMENT)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PLOTLY, SEABORN LIBRARIES (GRAPHIC 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5966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D0234-B1E8-4D2B-82D5-7E81E498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E5FB2-4A13-438D-A2FC-58642FEB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22487" cy="4468536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There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a </a:t>
            </a:r>
            <a:r>
              <a:rPr lang="es-ES" sz="2800" dirty="0" err="1"/>
              <a:t>correlation</a:t>
            </a:r>
            <a:r>
              <a:rPr lang="es-ES" sz="2800" dirty="0"/>
              <a:t>, positive </a:t>
            </a:r>
            <a:r>
              <a:rPr lang="es-ES" sz="2800" dirty="0" err="1"/>
              <a:t>or</a:t>
            </a:r>
            <a:r>
              <a:rPr lang="es-ES" sz="2800" dirty="0"/>
              <a:t> </a:t>
            </a:r>
            <a:r>
              <a:rPr lang="es-ES" sz="2800" dirty="0" err="1"/>
              <a:t>negative</a:t>
            </a:r>
            <a:r>
              <a:rPr lang="es-ES" sz="2800" dirty="0"/>
              <a:t>, </a:t>
            </a:r>
            <a:r>
              <a:rPr lang="es-ES" sz="2800" dirty="0" err="1"/>
              <a:t>between</a:t>
            </a:r>
            <a:r>
              <a:rPr lang="es-ES" sz="2800" dirty="0"/>
              <a:t> </a:t>
            </a:r>
            <a:r>
              <a:rPr lang="es-ES" sz="2800" dirty="0" err="1"/>
              <a:t>Unemployment</a:t>
            </a:r>
            <a:r>
              <a:rPr lang="es-ES" sz="2800" dirty="0"/>
              <a:t> &amp; Suicide Rates.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 err="1"/>
              <a:t>Let’s</a:t>
            </a:r>
            <a:r>
              <a:rPr lang="es-ES" sz="2800" dirty="0"/>
              <a:t> try </a:t>
            </a:r>
            <a:r>
              <a:rPr lang="es-ES" sz="2800" dirty="0" err="1"/>
              <a:t>to</a:t>
            </a:r>
            <a:r>
              <a:rPr lang="es-ES" sz="2800" dirty="0"/>
              <a:t> figure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out</a:t>
            </a:r>
            <a:r>
              <a:rPr lang="es-ES" sz="2800" dirty="0"/>
              <a:t>….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F9B80E-1403-4E9E-BD78-4888969A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59" y="3145871"/>
            <a:ext cx="4565243" cy="25695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772290-19E0-4927-B7AD-78F9703D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02" y="3139802"/>
            <a:ext cx="3942826" cy="25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35230-DEA1-4654-8B8E-42A264A5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STEPS BRIEFING: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FA4B3-C207-4655-8283-C67DBF97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 – Data </a:t>
            </a:r>
            <a:r>
              <a:rPr lang="es-ES" dirty="0" err="1"/>
              <a:t>Searching</a:t>
            </a:r>
            <a:endParaRPr lang="es-ES" dirty="0"/>
          </a:p>
          <a:p>
            <a:r>
              <a:rPr lang="es-ES" dirty="0"/>
              <a:t>2 – Data </a:t>
            </a:r>
            <a:r>
              <a:rPr lang="es-ES" dirty="0" err="1"/>
              <a:t>Understanding</a:t>
            </a:r>
            <a:r>
              <a:rPr lang="es-ES" dirty="0"/>
              <a:t>, </a:t>
            </a:r>
            <a:r>
              <a:rPr lang="es-ES" dirty="0" err="1"/>
              <a:t>Cleaning</a:t>
            </a:r>
            <a:r>
              <a:rPr lang="es-ES" dirty="0"/>
              <a:t>, </a:t>
            </a:r>
            <a:r>
              <a:rPr lang="es-ES" dirty="0" err="1"/>
              <a:t>Normalising</a:t>
            </a:r>
            <a:r>
              <a:rPr lang="es-ES" dirty="0"/>
              <a:t>, </a:t>
            </a:r>
            <a:r>
              <a:rPr lang="es-ES" dirty="0" err="1"/>
              <a:t>Synchronising</a:t>
            </a:r>
            <a:r>
              <a:rPr lang="es-ES" dirty="0"/>
              <a:t> (x2 CSV)</a:t>
            </a:r>
          </a:p>
          <a:p>
            <a:r>
              <a:rPr lang="es-ES" dirty="0"/>
              <a:t>3 – </a:t>
            </a:r>
            <a:r>
              <a:rPr lang="es-ES" dirty="0" err="1"/>
              <a:t>Tendencies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  <a:p>
            <a:r>
              <a:rPr lang="es-ES" dirty="0"/>
              <a:t>4 –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  <a:p>
            <a:r>
              <a:rPr lang="es-ES" dirty="0"/>
              <a:t>5 – </a:t>
            </a:r>
            <a:r>
              <a:rPr lang="es-ES" dirty="0" err="1"/>
              <a:t>Merge</a:t>
            </a:r>
            <a:r>
              <a:rPr lang="es-ES" dirty="0"/>
              <a:t> &amp; </a:t>
            </a:r>
            <a:r>
              <a:rPr lang="es-ES" dirty="0" err="1"/>
              <a:t>Correlations</a:t>
            </a:r>
            <a:r>
              <a:rPr lang="es-ES" dirty="0"/>
              <a:t> </a:t>
            </a:r>
            <a:r>
              <a:rPr lang="es-ES" dirty="0" err="1"/>
              <a:t>Graphs</a:t>
            </a:r>
            <a:endParaRPr lang="es-ES" dirty="0"/>
          </a:p>
          <a:p>
            <a:r>
              <a:rPr lang="es-ES" dirty="0"/>
              <a:t>6 – Time </a:t>
            </a:r>
            <a:r>
              <a:rPr lang="es-ES" dirty="0" err="1"/>
              <a:t>Effort</a:t>
            </a:r>
            <a:r>
              <a:rPr lang="es-ES" dirty="0"/>
              <a:t> </a:t>
            </a:r>
            <a:r>
              <a:rPr lang="es-ES" dirty="0" err="1"/>
              <a:t>PieChart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1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DC2AA-2240-42E1-955F-BEE49FD9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141" y="377505"/>
            <a:ext cx="8911687" cy="128089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TIME EFFORT PIECHART</a:t>
            </a:r>
          </a:p>
        </p:txBody>
      </p:sp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3EADB8C-5467-421E-A29C-1B0F2C821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141" y="1464760"/>
            <a:ext cx="7289306" cy="4762943"/>
          </a:xfrm>
        </p:spPr>
      </p:pic>
    </p:spTree>
    <p:extLst>
      <p:ext uri="{BB962C8B-B14F-4D97-AF65-F5344CB8AC3E}">
        <p14:creationId xmlns:p14="http://schemas.microsoft.com/office/powerpoint/2010/main" val="303920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4EC4-8836-42E4-ACF1-137CBFA8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UNEMPLOYMENT TRENDS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D116363-8601-439A-B24D-0456BC3EA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2710"/>
            <a:ext cx="8458897" cy="5347373"/>
          </a:xfrm>
        </p:spPr>
      </p:pic>
    </p:spTree>
    <p:extLst>
      <p:ext uri="{BB962C8B-B14F-4D97-AF65-F5344CB8AC3E}">
        <p14:creationId xmlns:p14="http://schemas.microsoft.com/office/powerpoint/2010/main" val="398364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0715EA7B-230E-485B-9308-09B86055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2124A4D-5943-4B80-9B64-2600363A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214D797-E5C5-43FC-987B-46AD2036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64" y="1"/>
            <a:ext cx="9534525" cy="6858000"/>
          </a:xfrm>
          <a:prstGeom prst="rect">
            <a:avLst/>
          </a:prstGeom>
          <a:noFill/>
        </p:spPr>
      </p:pic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BAD5A12-ABF5-4A65-A4C9-22558306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21B3878-BE49-419B-B84A-C0378932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6C914A-9CEC-41BF-AA76-809D908A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97" y="0"/>
            <a:ext cx="2451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6172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3145</TotalTime>
  <Words>214</Words>
  <Application>Microsoft Office PowerPoint</Application>
  <PresentationFormat>Panorámica</PresentationFormat>
  <Paragraphs>53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Espiral</vt:lpstr>
      <vt:lpstr>E.D.A.: UNEMPLOYMENT &amp; SUICIDE </vt:lpstr>
      <vt:lpstr>HYPOTHESIS</vt:lpstr>
      <vt:lpstr>STEPS BRIEFING:</vt:lpstr>
      <vt:lpstr>TIME EFFORT PIECHART</vt:lpstr>
      <vt:lpstr>UNEMPLOYMENT TRENDS</vt:lpstr>
      <vt:lpstr>Presentación de PowerPoint</vt:lpstr>
      <vt:lpstr>Presentación de PowerPoint</vt:lpstr>
      <vt:lpstr>Presentación de PowerPoint</vt:lpstr>
      <vt:lpstr>Presentación de PowerPoint</vt:lpstr>
      <vt:lpstr>SUICIDE TRENDS</vt:lpstr>
      <vt:lpstr>Presentación de PowerPoint</vt:lpstr>
      <vt:lpstr>Presentación de PowerPoint</vt:lpstr>
      <vt:lpstr>Presentación de PowerPoint</vt:lpstr>
      <vt:lpstr>CONTRASTING BOTH TRENDS</vt:lpstr>
      <vt:lpstr>Presentación de PowerPoint</vt:lpstr>
      <vt:lpstr>Presentación de PowerPoint</vt:lpstr>
      <vt:lpstr>CONCLUSIONS</vt:lpstr>
      <vt:lpstr>BIBLIOGRAPHY:</vt:lpstr>
      <vt:lpstr>SYSTEM CONFIGURATION: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E.D.A.: UNEMPLOYMENT &amp; SUICIDE</dc:title>
  <dc:creator>Daniel</dc:creator>
  <cp:lastModifiedBy>Daniel</cp:lastModifiedBy>
  <cp:revision>37</cp:revision>
  <dcterms:created xsi:type="dcterms:W3CDTF">2021-01-08T19:52:20Z</dcterms:created>
  <dcterms:modified xsi:type="dcterms:W3CDTF">2021-01-15T01:03:03Z</dcterms:modified>
</cp:coreProperties>
</file>