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5877" y="1556792"/>
            <a:ext cx="9036496" cy="2152650"/>
          </a:xfrm>
        </p:spPr>
        <p:txBody>
          <a:bodyPr/>
          <a:lstStyle/>
          <a:p>
            <a:r>
              <a:rPr lang="ru-RU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Алгоритм Хаффмана</a:t>
            </a:r>
          </a:p>
        </p:txBody>
      </p:sp>
    </p:spTree>
    <p:extLst>
      <p:ext uri="{BB962C8B-B14F-4D97-AF65-F5344CB8AC3E}">
        <p14:creationId xmlns:p14="http://schemas.microsoft.com/office/powerpoint/2010/main" val="4253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2656"/>
            <a:ext cx="8640960" cy="6336704"/>
          </a:xfrm>
        </p:spPr>
        <p:txBody>
          <a:bodyPr>
            <a:normAutofit/>
          </a:bodyPr>
          <a:lstStyle/>
          <a:p>
            <a:r>
              <a:rPr lang="ru-RU" sz="2800" b="0" u="sng" dirty="0" smtClean="0"/>
              <a:t>Алгоритм Хаффмана </a:t>
            </a:r>
            <a:r>
              <a:rPr lang="ru-RU" sz="2800" b="0" dirty="0" smtClean="0"/>
              <a:t>- алгоритм</a:t>
            </a:r>
            <a:r>
              <a:rPr lang="ru-RU" sz="2800" b="0" dirty="0"/>
              <a:t> оптимального префиксного кодирования алфавита. Был разработан в 1952 году аспирантом Массачусетского технологического института Дэвидом Хаффманом при написании им курсовой работы. Используется во многих программах сжатия </a:t>
            </a:r>
            <a:r>
              <a:rPr lang="ru-RU" sz="2800" b="0" dirty="0" smtClean="0"/>
              <a:t>данных</a:t>
            </a:r>
          </a:p>
          <a:p>
            <a:r>
              <a:rPr lang="ru-RU" sz="2800" b="0" dirty="0"/>
              <a:t>Если сортировать элементы после каждого суммирования или использовать приоритетную очередь, то </a:t>
            </a:r>
            <a:r>
              <a:rPr lang="ru-RU" sz="2800" b="0" u="sng" dirty="0"/>
              <a:t>алгоритм будет работать за время</a:t>
            </a:r>
            <a:r>
              <a:rPr lang="ru-RU" sz="2800" b="0" dirty="0"/>
              <a:t> O(</a:t>
            </a:r>
            <a:r>
              <a:rPr lang="ru-RU" sz="2800" b="0" dirty="0" err="1"/>
              <a:t>NlogN</a:t>
            </a:r>
            <a:r>
              <a:rPr lang="ru-RU" sz="2800" b="0" dirty="0" smtClean="0"/>
              <a:t>). Такую </a:t>
            </a:r>
            <a:r>
              <a:rPr lang="ru-RU" sz="2800" b="0" dirty="0"/>
              <a:t>асимптотику можно улучшить до </a:t>
            </a:r>
            <a:r>
              <a:rPr lang="ru-RU" sz="2800" b="0" dirty="0" smtClean="0"/>
              <a:t>O(N), </a:t>
            </a:r>
            <a:r>
              <a:rPr lang="ru-RU" sz="2800" b="0" dirty="0"/>
              <a:t>используя обычные массивы.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109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1" y="404664"/>
            <a:ext cx="8784976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построения бинарного кода Хаффмана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0" dirty="0"/>
              <a:t>Построение кода Хаффмана сводится к построению соответствующего бинарного дерева по следующему алгоритму: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Ø"/>
            </a:pPr>
            <a:r>
              <a:rPr lang="ru-RU" b="0" dirty="0"/>
              <a:t>Составим список кодируемых символов, при этом будем рассматривать один символ как дерево, состоящее из одного элемента c весом, равным частоте появления символа в строке.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100" b="0" dirty="0"/>
              <a:t>Из списка выберем два узла с наименьшим весом.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100" b="0" dirty="0"/>
              <a:t>Сформируем новый узел с весом, равным сумме весов выбранных узлов, и присоединим к нему два выбранных узла в качестве детей.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100" b="0" dirty="0"/>
              <a:t>Добавим к списку только что сформированный узел вместо двух объединенных узлов.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100" b="0" dirty="0"/>
              <a:t>Если в списке больше одного узла, то повторим пункты со второго по пятый.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/>
              <a:t>Закодируем слово </a:t>
            </a:r>
            <a:r>
              <a:rPr lang="en-US" b="0" dirty="0" err="1"/>
              <a:t>abracadabraabracadabra</a:t>
            </a:r>
            <a:r>
              <a:rPr lang="en-US" b="0" dirty="0"/>
              <a:t>. </a:t>
            </a:r>
            <a:r>
              <a:rPr lang="ru-RU" b="0" dirty="0"/>
              <a:t>Тогда алфавит будет </a:t>
            </a:r>
            <a:r>
              <a:rPr lang="en-US" b="0" dirty="0"/>
              <a:t>A={</a:t>
            </a:r>
            <a:r>
              <a:rPr lang="en-US" b="0" dirty="0" err="1" smtClean="0"/>
              <a:t>a,b,r,c,d</a:t>
            </a:r>
            <a:r>
              <a:rPr lang="en-US" b="0" dirty="0" smtClean="0"/>
              <a:t>}, </a:t>
            </a:r>
            <a:r>
              <a:rPr lang="ru-RU" b="0" dirty="0"/>
              <a:t>а набор весов (частота появления символов алфавита в кодируемом слове) </a:t>
            </a:r>
            <a:r>
              <a:rPr lang="en-US" b="0" dirty="0" smtClean="0"/>
              <a:t>W</a:t>
            </a:r>
            <a:r>
              <a:rPr lang="en-US" b="0" dirty="0"/>
              <a:t>={5,2,2,1,1</a:t>
            </a:r>
            <a:r>
              <a:rPr lang="en-US" b="0" dirty="0" smtClean="0"/>
              <a:t>}</a:t>
            </a:r>
            <a:endParaRPr lang="ru-RU" b="0" dirty="0" smtClean="0"/>
          </a:p>
          <a:p>
            <a:r>
              <a:rPr lang="ru-RU" b="0" dirty="0"/>
              <a:t>В дереве Хаффмана будет </a:t>
            </a:r>
            <a:r>
              <a:rPr lang="ru-RU" b="0" dirty="0" smtClean="0"/>
              <a:t>5</a:t>
            </a:r>
            <a:r>
              <a:rPr lang="ru-RU" b="0" dirty="0"/>
              <a:t> узлов: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04338"/>
              </p:ext>
            </p:extLst>
          </p:nvPr>
        </p:nvGraphicFramePr>
        <p:xfrm>
          <a:off x="971600" y="3501008"/>
          <a:ext cx="5688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720080"/>
                <a:gridCol w="815751"/>
                <a:gridCol w="696417"/>
                <a:gridCol w="720080"/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Узел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Вес</a:t>
                      </a: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частота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1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/>
              <a:t>По алгоритму возьмем два символа с наименьшей частотой — это </a:t>
            </a:r>
            <a:r>
              <a:rPr lang="ru-RU" b="0" dirty="0" smtClean="0"/>
              <a:t>c</a:t>
            </a:r>
            <a:r>
              <a:rPr lang="ru-RU" b="0" dirty="0"/>
              <a:t> и </a:t>
            </a:r>
            <a:r>
              <a:rPr lang="ru-RU" b="0" dirty="0" smtClean="0"/>
              <a:t>d</a:t>
            </a:r>
            <a:r>
              <a:rPr lang="ru-RU" b="0" dirty="0"/>
              <a:t>. Сформируем из них новый узел </a:t>
            </a:r>
            <a:r>
              <a:rPr lang="ru-RU" b="0" dirty="0" err="1" smtClean="0"/>
              <a:t>cd</a:t>
            </a:r>
            <a:r>
              <a:rPr lang="ru-RU" b="0" dirty="0"/>
              <a:t> весом </a:t>
            </a:r>
            <a:r>
              <a:rPr lang="ru-RU" b="0" dirty="0" smtClean="0"/>
              <a:t>2</a:t>
            </a:r>
            <a:r>
              <a:rPr lang="ru-RU" b="0" dirty="0"/>
              <a:t> и добавим его к списку узлов: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5017"/>
              </p:ext>
            </p:extLst>
          </p:nvPr>
        </p:nvGraphicFramePr>
        <p:xfrm>
          <a:off x="755576" y="3356992"/>
          <a:ext cx="4824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720080"/>
                <a:gridCol w="815751"/>
                <a:gridCol w="696417"/>
                <a:gridCol w="72008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Узел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Вес</a:t>
                      </a: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частота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3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/>
              <a:t>Затем опять объединим в один узел два минимальных по весу узла — </a:t>
            </a:r>
            <a:r>
              <a:rPr lang="ru-RU" b="0" dirty="0" smtClean="0"/>
              <a:t>r</a:t>
            </a:r>
            <a:r>
              <a:rPr lang="ru-RU" b="0" dirty="0"/>
              <a:t> и </a:t>
            </a:r>
            <a:r>
              <a:rPr lang="ru-RU" b="0" dirty="0" err="1" smtClean="0"/>
              <a:t>cd</a:t>
            </a:r>
            <a:r>
              <a:rPr lang="ru-RU" b="0" dirty="0" smtClean="0"/>
              <a:t>:</a:t>
            </a:r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ru-RU" b="0" dirty="0"/>
              <a:t>Еще раз повторим эту же операцию, но для узлов </a:t>
            </a:r>
            <a:r>
              <a:rPr lang="ru-RU" b="0" dirty="0" err="1" smtClean="0"/>
              <a:t>rcd</a:t>
            </a:r>
            <a:r>
              <a:rPr lang="ru-RU" b="0" dirty="0"/>
              <a:t> и </a:t>
            </a:r>
            <a:r>
              <a:rPr lang="ru-RU" b="0" dirty="0" smtClean="0"/>
              <a:t>b</a:t>
            </a:r>
            <a:r>
              <a:rPr lang="ru-RU" b="0" dirty="0"/>
              <a:t>: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00580"/>
              </p:ext>
            </p:extLst>
          </p:nvPr>
        </p:nvGraphicFramePr>
        <p:xfrm>
          <a:off x="755576" y="2636912"/>
          <a:ext cx="41044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720080"/>
                <a:gridCol w="815751"/>
                <a:gridCol w="69641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Узел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rcd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Вес</a:t>
                      </a: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частота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71099"/>
              </p:ext>
            </p:extLst>
          </p:nvPr>
        </p:nvGraphicFramePr>
        <p:xfrm>
          <a:off x="827584" y="4581128"/>
          <a:ext cx="39604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008112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Узел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brcd</a:t>
                      </a:r>
                      <a:endParaRPr lang="ru-RU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Вес</a:t>
                      </a: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частота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/>
              <a:t>На последнем шаге объединим два узла — </a:t>
            </a:r>
            <a:r>
              <a:rPr lang="ru-RU" b="0" dirty="0" err="1" smtClean="0"/>
              <a:t>brcd</a:t>
            </a:r>
            <a:r>
              <a:rPr lang="ru-RU" b="0" dirty="0"/>
              <a:t> и </a:t>
            </a:r>
            <a:r>
              <a:rPr lang="ru-RU" b="0" dirty="0" smtClean="0"/>
              <a:t>a:</a:t>
            </a:r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ru-RU" b="0" dirty="0"/>
              <a:t>Остался один узел, значит, мы пришли к корню дерева Хаффмана (смотри рисунок). Теперь для каждого символа выберем кодовое слово (бинарная последовательность, обозначающая путь по дереву к этому символу от корня):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32570"/>
              </p:ext>
            </p:extLst>
          </p:nvPr>
        </p:nvGraphicFramePr>
        <p:xfrm>
          <a:off x="827584" y="2492896"/>
          <a:ext cx="28083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Узел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abrcd</a:t>
                      </a:r>
                      <a:endParaRPr lang="ru-RU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Вес</a:t>
                      </a: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частота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41446"/>
              </p:ext>
            </p:extLst>
          </p:nvPr>
        </p:nvGraphicFramePr>
        <p:xfrm>
          <a:off x="899592" y="515719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864096"/>
                <a:gridCol w="936104"/>
                <a:gridCol w="936104"/>
                <a:gridCol w="936104"/>
                <a:gridCol w="91142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7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/>
              <a:t>Таким образом, закодированное слово </a:t>
            </a:r>
            <a:r>
              <a:rPr lang="en-US" b="0" dirty="0"/>
              <a:t>abracadabra</a:t>
            </a:r>
            <a:r>
              <a:rPr lang="ru-RU" b="0" dirty="0"/>
              <a:t> будет выглядеть как 01110101000010010111010. Длина закодированного слова — </a:t>
            </a:r>
            <a:r>
              <a:rPr lang="ru-RU" b="0" dirty="0" smtClean="0"/>
              <a:t>23</a:t>
            </a:r>
            <a:r>
              <a:rPr lang="ru-RU" b="0" dirty="0"/>
              <a:t> бита. Стоит заметить, что если бы мы использовали алгоритм кодирования с одинаковой длиной всех кодовых слов, то закодированное слово заняло бы </a:t>
            </a:r>
            <a:r>
              <a:rPr lang="ru-RU" b="0" dirty="0" smtClean="0"/>
              <a:t>33</a:t>
            </a:r>
            <a:r>
              <a:rPr lang="ru-RU" b="0" dirty="0"/>
              <a:t> бита, что существенно больше.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5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6984776" cy="483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867</TotalTime>
  <Words>133</Words>
  <Application>Microsoft Office PowerPoint</Application>
  <PresentationFormat>Экран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Главная</vt:lpstr>
      <vt:lpstr>Алгоритм Хаффмана</vt:lpstr>
      <vt:lpstr>Презентация PowerPoint</vt:lpstr>
      <vt:lpstr>Алгоритм построения бинарного кода Хаффмана </vt:lpstr>
      <vt:lpstr>Пример:</vt:lpstr>
      <vt:lpstr>Пример:</vt:lpstr>
      <vt:lpstr>Пример:</vt:lpstr>
      <vt:lpstr>Пример:</vt:lpstr>
      <vt:lpstr>Пример:</vt:lpstr>
      <vt:lpstr>Пример: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Хаффмана</dc:title>
  <dc:creator>Малыкина Ирина Анатольевна</dc:creator>
  <cp:lastModifiedBy>Test</cp:lastModifiedBy>
  <cp:revision>8</cp:revision>
  <dcterms:modified xsi:type="dcterms:W3CDTF">2018-04-27T02:24:55Z</dcterms:modified>
</cp:coreProperties>
</file>