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31" r:id="rId3"/>
    <p:sldId id="354" r:id="rId4"/>
    <p:sldId id="333" r:id="rId5"/>
    <p:sldId id="334" r:id="rId6"/>
    <p:sldId id="335" r:id="rId7"/>
    <p:sldId id="336" r:id="rId8"/>
    <p:sldId id="337" r:id="rId9"/>
    <p:sldId id="338" r:id="rId10"/>
    <p:sldId id="355" r:id="rId11"/>
    <p:sldId id="356" r:id="rId12"/>
    <p:sldId id="341" r:id="rId13"/>
    <p:sldId id="342" r:id="rId14"/>
    <p:sldId id="343" r:id="rId15"/>
    <p:sldId id="357" r:id="rId16"/>
    <p:sldId id="345" r:id="rId17"/>
    <p:sldId id="346" r:id="rId18"/>
    <p:sldId id="347" r:id="rId19"/>
    <p:sldId id="348" r:id="rId20"/>
    <p:sldId id="349" r:id="rId21"/>
    <p:sldId id="350" r:id="rId22"/>
    <p:sldId id="359" r:id="rId23"/>
    <p:sldId id="351" r:id="rId24"/>
    <p:sldId id="352" r:id="rId25"/>
    <p:sldId id="361" r:id="rId26"/>
    <p:sldId id="362" r:id="rId27"/>
    <p:sldId id="363" r:id="rId28"/>
    <p:sldId id="364" r:id="rId29"/>
    <p:sldId id="365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3C4FF"/>
    <a:srgbClr val="FF0000"/>
    <a:srgbClr val="EC5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>
      <p:cViewPr>
        <p:scale>
          <a:sx n="114" d="100"/>
          <a:sy n="114" d="100"/>
        </p:scale>
        <p:origin x="-147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6C0AA30-C056-4740-A9B7-61FF619015CB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A377FFA-F7B6-4F00-82EC-29981BC39E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15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84C8B-125B-4A82-8526-4ED308DCDA97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70D67-7882-4AD4-961E-4D3E42BB49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B5C59-2BEB-49C1-B40E-C948B8F2D8C5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6C4A8-A3F9-46B9-8C1C-E973A65FA2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39853-2B07-41CD-875B-FC6FF298181B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15152-8A0A-4F01-9F84-5F75E5451E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CE688-8BB0-40ED-86BA-1276887B9322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C0FC6-A78E-4009-9EC6-39E3C9EE4B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926B7-268B-422B-ACA2-176A747D31EF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9F14E-2095-4962-8FDA-27322713F2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67B13-8E4B-48FA-B026-09DAFCF6B794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417DF-EBB7-4DA1-BE61-7AF6C7F354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05567-F395-47CC-88EA-62FE4D48E805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5C0BC-326E-45A5-92B0-42B3F7F404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33420-03EA-46C6-89DB-CDF59E919857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D4DF1-CF6A-4337-9FAD-63A5F5108B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C865D-8D9F-4F07-BB22-3C7550423F59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A656-F7EE-4F07-B18B-51B712D802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9C14B-94E7-4306-BF6F-E5A45525B6B0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AB1BB-EAF8-47CB-ADEF-A3F8611C4C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1977C-0D87-4D35-99E9-7EB4DD127375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EC1D6-7441-46C4-BB6E-DAE3C7E87E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A82F85-6BD8-41BE-B065-775802FD9FF9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C973FC-0C35-427B-B4A8-E4D2836CA0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5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7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Б-деревья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>
                <a:solidFill>
                  <a:srgbClr val="898989"/>
                </a:solidFill>
              </a:rPr>
              <a:t>Лекция</a:t>
            </a:r>
            <a:r>
              <a:rPr lang="en-US" smtClean="0">
                <a:solidFill>
                  <a:srgbClr val="898989"/>
                </a:solidFill>
              </a:rPr>
              <a:t> 19</a:t>
            </a:r>
            <a:endParaRPr lang="ru-RU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800" b="1" smtClean="0"/>
              <a:t>Создание корня дерева </a:t>
            </a:r>
            <a:endParaRPr lang="ru-RU" sz="3600" i="1" smtClean="0"/>
          </a:p>
        </p:txBody>
      </p:sp>
      <p:sp>
        <p:nvSpPr>
          <p:cNvPr id="126978" name="Rectangle 3"/>
          <p:cNvSpPr>
            <a:spLocks noGrp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B_tree *B;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B=(B_tree*) malloc (sizeof(B_tree));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B-&gt;key=(int*) malloc (sizeof(int));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B-&gt;n=1;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(B-&gt;key)[0]=‘M’;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B-&gt;child=NULL;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ru-RU" smtClean="0"/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5003800" y="404813"/>
            <a:ext cx="64928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M</a:t>
            </a:r>
            <a:endParaRPr lang="ru-RU" sz="2400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 smtClean="0"/>
              <a:t>Создание  дерева</a:t>
            </a:r>
          </a:p>
        </p:txBody>
      </p:sp>
      <p:sp>
        <p:nvSpPr>
          <p:cNvPr id="129026" name="Rectangle 3"/>
          <p:cNvSpPr>
            <a:spLocks noGrp="1"/>
          </p:cNvSpPr>
          <p:nvPr>
            <p:ph type="body" idx="1"/>
          </p:nvPr>
        </p:nvSpPr>
        <p:spPr>
          <a:xfrm>
            <a:off x="468313" y="2276475"/>
            <a:ext cx="8229600" cy="38877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B-&gt;child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B_tree**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malloc(sizeof(B_tree*)*2);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B-&gt;child)[0]=(B_tree*)malloc(sizeof(B_tree));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B-&gt;child)[1]=(B_tree*)malloc(sizeof(B_tree));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x=(B-&gt;child)[0];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x-&gt;n=2;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(x-&gt;key)=(int*)malloc(2*sizeof(int));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(x-&gt;key)[0]=‘D’;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(x-&gt;key)[1]=‘H’;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X-&gt;child=NULL;</a:t>
            </a:r>
          </a:p>
          <a:p>
            <a:pPr>
              <a:buFont typeface="Arial" charset="0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Аналогичные действия для вершины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ru-RU" smtClean="0"/>
          </a:p>
        </p:txBody>
      </p:sp>
      <p:grpSp>
        <p:nvGrpSpPr>
          <p:cNvPr id="129027" name="Группа 9"/>
          <p:cNvGrpSpPr>
            <a:grpSpLocks/>
          </p:cNvGrpSpPr>
          <p:nvPr/>
        </p:nvGrpSpPr>
        <p:grpSpPr bwMode="auto">
          <a:xfrm>
            <a:off x="4067175" y="404813"/>
            <a:ext cx="3643313" cy="1568450"/>
            <a:chOff x="3750463" y="3857628"/>
            <a:chExt cx="5465006" cy="1898748"/>
          </a:xfrm>
        </p:grpSpPr>
        <p:sp>
          <p:nvSpPr>
            <p:cNvPr id="4" name="Прямоугольник 3"/>
            <p:cNvSpPr>
              <a:spLocks noChangeArrowheads="1"/>
            </p:cNvSpPr>
            <p:nvPr/>
          </p:nvSpPr>
          <p:spPr bwMode="auto">
            <a:xfrm>
              <a:off x="5929322" y="3857628"/>
              <a:ext cx="642942" cy="49967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dk1"/>
                  </a:solidFill>
                  <a:latin typeface="+mn-lt"/>
                </a:rPr>
                <a:t>M</a:t>
              </a:r>
              <a:endParaRPr lang="ru-RU" sz="2400" dirty="0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750463" y="5327812"/>
              <a:ext cx="1393041" cy="3267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D H</a:t>
              </a:r>
              <a:endParaRPr lang="ru-RU" sz="24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7500958" y="5327812"/>
              <a:ext cx="1714511" cy="4285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Q T X</a:t>
              </a:r>
              <a:endParaRPr lang="ru-RU" sz="2400" dirty="0"/>
            </a:p>
          </p:txBody>
        </p:sp>
        <p:cxnSp>
          <p:nvCxnSpPr>
            <p:cNvPr id="7" name="Прямая со стрелкой 6"/>
            <p:cNvCxnSpPr>
              <a:stCxn id="4" idx="1"/>
              <a:endCxn id="5" idx="0"/>
            </p:cNvCxnSpPr>
            <p:nvPr/>
          </p:nvCxnSpPr>
          <p:spPr>
            <a:xfrm rot="10800000" flipV="1">
              <a:off x="4448175" y="4107463"/>
              <a:ext cx="1481147" cy="12203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stCxn id="4" idx="3"/>
            </p:cNvCxnSpPr>
            <p:nvPr/>
          </p:nvCxnSpPr>
          <p:spPr>
            <a:xfrm>
              <a:off x="6572264" y="4107463"/>
              <a:ext cx="1750230" cy="11819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028" name="Rectangle 11"/>
          <p:cNvSpPr>
            <a:spLocks noChangeArrowheads="1"/>
          </p:cNvSpPr>
          <p:nvPr/>
        </p:nvSpPr>
        <p:spPr bwMode="auto">
          <a:xfrm>
            <a:off x="5940425" y="5589588"/>
            <a:ext cx="1009650" cy="466725"/>
          </a:xfrm>
          <a:prstGeom prst="rect">
            <a:avLst/>
          </a:prstGeom>
          <a:solidFill>
            <a:srgbClr val="A3C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 pitchFamily="34" charset="0"/>
              </a:rPr>
              <a:t>QTX</a:t>
            </a:r>
            <a:endParaRPr lang="ru-RU" sz="240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Содержимое 2"/>
          <p:cNvSpPr>
            <a:spLocks noGrp="1"/>
          </p:cNvSpPr>
          <p:nvPr>
            <p:ph idx="1"/>
          </p:nvPr>
        </p:nvSpPr>
        <p:spPr>
          <a:xfrm>
            <a:off x="285750" y="500063"/>
            <a:ext cx="8858250" cy="52149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800" smtClean="0"/>
              <a:t>	Можно выполнить реализацию с использованием файлов,</a:t>
            </a:r>
            <a:r>
              <a:rPr lang="en-US" sz="2800" smtClean="0"/>
              <a:t>  </a:t>
            </a:r>
            <a:r>
              <a:rPr lang="ru-RU" sz="2800" smtClean="0"/>
              <a:t>где каждый ребенок есть отдельный файл. </a:t>
            </a:r>
          </a:p>
          <a:p>
            <a:pPr>
              <a:buFont typeface="Arial" charset="0"/>
              <a:buNone/>
            </a:pPr>
            <a:r>
              <a:rPr lang="ru-RU" sz="2800" smtClean="0"/>
              <a:t>	</a:t>
            </a:r>
          </a:p>
          <a:p>
            <a:pPr>
              <a:buFont typeface="Arial" charset="0"/>
              <a:buNone/>
            </a:pPr>
            <a:r>
              <a:rPr lang="ru-RU" sz="2800" smtClean="0"/>
              <a:t>В общем случае можно считать, что:</a:t>
            </a:r>
          </a:p>
          <a:p>
            <a:pPr>
              <a:buFontTx/>
              <a:buChar char="-"/>
            </a:pPr>
            <a:r>
              <a:rPr lang="ru-RU" sz="2800" smtClean="0"/>
              <a:t>имеется операция </a:t>
            </a:r>
            <a:r>
              <a:rPr lang="en-US" sz="2800" smtClean="0"/>
              <a:t>Disk_READ(x) – </a:t>
            </a:r>
            <a:r>
              <a:rPr lang="ru-RU" sz="2800" smtClean="0"/>
              <a:t>чтение с диска</a:t>
            </a:r>
            <a:r>
              <a:rPr lang="en-US" sz="2800" smtClean="0"/>
              <a:t>;</a:t>
            </a:r>
          </a:p>
          <a:p>
            <a:pPr>
              <a:buFontTx/>
              <a:buChar char="-"/>
            </a:pPr>
            <a:r>
              <a:rPr lang="en-US" sz="2800" smtClean="0"/>
              <a:t>Diks_Write(x)</a:t>
            </a:r>
            <a:r>
              <a:rPr lang="ru-RU" sz="2800" smtClean="0"/>
              <a:t> </a:t>
            </a:r>
            <a:r>
              <a:rPr lang="en-US" sz="2800" smtClean="0"/>
              <a:t>–</a:t>
            </a:r>
            <a:r>
              <a:rPr lang="ru-RU" sz="2800" smtClean="0"/>
              <a:t> запись на диск.</a:t>
            </a:r>
          </a:p>
          <a:p>
            <a:pPr>
              <a:buFont typeface="Arial" charset="0"/>
              <a:buNone/>
            </a:pPr>
            <a:endParaRPr lang="ru-RU" sz="2800" smtClean="0"/>
          </a:p>
          <a:p>
            <a:pPr>
              <a:buFont typeface="Arial" charset="0"/>
              <a:buNone/>
            </a:pPr>
            <a:r>
              <a:rPr lang="ru-RU" sz="2800" smtClean="0"/>
              <a:t>Учитываем только количество обращений к диску!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Содержимое 2"/>
          <p:cNvSpPr>
            <a:spLocks noGrp="1"/>
          </p:cNvSpPr>
          <p:nvPr>
            <p:ph idx="1"/>
          </p:nvPr>
        </p:nvSpPr>
        <p:spPr>
          <a:xfrm>
            <a:off x="214313" y="357188"/>
            <a:ext cx="8429625" cy="588010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ru-RU" b="1" i="1" smtClean="0">
                <a:solidFill>
                  <a:schemeClr val="hlink"/>
                </a:solidFill>
              </a:rPr>
              <a:t>Теорема.</a:t>
            </a:r>
            <a:r>
              <a:rPr lang="ru-RU" b="1" smtClean="0"/>
              <a:t> </a:t>
            </a:r>
            <a:r>
              <a:rPr lang="ru-RU" sz="2400" smtClean="0"/>
              <a:t>Для любого Б-дерева высоты </a:t>
            </a:r>
            <a:r>
              <a:rPr lang="en-US" sz="2400" i="1" smtClean="0"/>
              <a:t>h</a:t>
            </a:r>
            <a:r>
              <a:rPr lang="en-US" sz="2400" smtClean="0"/>
              <a:t> </a:t>
            </a:r>
            <a:r>
              <a:rPr lang="ru-RU" sz="2400" smtClean="0"/>
              <a:t>и минимальной степени </a:t>
            </a:r>
            <a:r>
              <a:rPr lang="en-US" sz="2400" i="1" smtClean="0"/>
              <a:t>t</a:t>
            </a:r>
            <a:r>
              <a:rPr lang="en-US" sz="2400" smtClean="0"/>
              <a:t> ≥ 2, </a:t>
            </a:r>
            <a:r>
              <a:rPr lang="ru-RU" sz="2400" smtClean="0"/>
              <a:t>хранящего </a:t>
            </a:r>
            <a:r>
              <a:rPr lang="en-US" sz="2400" i="1" smtClean="0"/>
              <a:t>n</a:t>
            </a:r>
            <a:r>
              <a:rPr lang="en-US" sz="2400" smtClean="0"/>
              <a:t> ≥ </a:t>
            </a:r>
            <a:r>
              <a:rPr lang="ru-RU" sz="2400" smtClean="0"/>
              <a:t>1 ключей, выполнено неравенство:</a:t>
            </a:r>
          </a:p>
          <a:p>
            <a:pPr>
              <a:buFont typeface="Arial" charset="0"/>
              <a:buNone/>
            </a:pPr>
            <a:endParaRPr lang="ru-RU" sz="2400" b="1" smtClean="0"/>
          </a:p>
          <a:p>
            <a:pPr>
              <a:buFont typeface="Arial" charset="0"/>
              <a:buNone/>
            </a:pPr>
            <a:endParaRPr lang="ru-RU" sz="2400" b="1" smtClean="0"/>
          </a:p>
          <a:p>
            <a:pPr algn="just">
              <a:buFont typeface="Arial" charset="0"/>
              <a:buNone/>
            </a:pPr>
            <a:r>
              <a:rPr lang="ru-RU" sz="2400" smtClean="0"/>
              <a:t>	</a:t>
            </a:r>
          </a:p>
          <a:p>
            <a:pPr algn="just">
              <a:buFont typeface="Arial" charset="0"/>
              <a:buNone/>
            </a:pPr>
            <a:r>
              <a:rPr lang="ru-RU" sz="2400" i="1" smtClean="0"/>
              <a:t>Высота Б-дерева </a:t>
            </a:r>
            <a:r>
              <a:rPr lang="ru-RU" sz="2400" smtClean="0"/>
              <a:t>с </a:t>
            </a:r>
            <a:r>
              <a:rPr lang="en-US" sz="2400" i="1" smtClean="0"/>
              <a:t>n</a:t>
            </a:r>
            <a:r>
              <a:rPr lang="en-US" sz="2400" smtClean="0"/>
              <a:t>-</a:t>
            </a:r>
            <a:r>
              <a:rPr lang="ru-RU" sz="2400" smtClean="0"/>
              <a:t>вершинами есть </a:t>
            </a:r>
            <a:r>
              <a:rPr lang="en-US" sz="2400" i="1" smtClean="0"/>
              <a:t>O</a:t>
            </a:r>
            <a:r>
              <a:rPr lang="en-US" sz="2400" smtClean="0"/>
              <a:t>(</a:t>
            </a:r>
            <a:r>
              <a:rPr lang="en-US" sz="2400" i="1" smtClean="0"/>
              <a:t>log</a:t>
            </a:r>
            <a:r>
              <a:rPr lang="ru-RU" sz="2400" smtClean="0"/>
              <a:t> </a:t>
            </a:r>
            <a:r>
              <a:rPr lang="en-US" sz="2400" i="1" smtClean="0"/>
              <a:t>n</a:t>
            </a:r>
            <a:r>
              <a:rPr lang="en-US" sz="2400" smtClean="0"/>
              <a:t>), </a:t>
            </a:r>
            <a:r>
              <a:rPr lang="ru-RU" sz="2400" smtClean="0"/>
              <a:t> 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но основание логарифма для Б-дерева гораздо больше, 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что примерно в </a:t>
            </a:r>
            <a:r>
              <a:rPr lang="en-US" sz="2400" i="1" smtClean="0"/>
              <a:t>log</a:t>
            </a:r>
            <a:r>
              <a:rPr lang="ru-RU" sz="2400" smtClean="0"/>
              <a:t> </a:t>
            </a:r>
            <a:r>
              <a:rPr lang="en-US" sz="2400" i="1" smtClean="0"/>
              <a:t>t</a:t>
            </a:r>
            <a:r>
              <a:rPr lang="ru-RU" sz="2400" smtClean="0"/>
              <a:t> раз сокращает количество обращений 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к диску.</a:t>
            </a:r>
          </a:p>
          <a:p>
            <a:pPr algn="just">
              <a:buFont typeface="Arial" charset="0"/>
              <a:buNone/>
            </a:pPr>
            <a:endParaRPr lang="ru-RU" sz="2400" smtClean="0"/>
          </a:p>
          <a:p>
            <a:pPr>
              <a:buFont typeface="Arial" charset="0"/>
              <a:buNone/>
            </a:pPr>
            <a:r>
              <a:rPr lang="ru-RU" sz="2400" i="1" smtClean="0"/>
              <a:t>Глубина вершины </a:t>
            </a:r>
            <a:r>
              <a:rPr lang="ru-RU" sz="2400" smtClean="0"/>
              <a:t>-  путь из корня в вершину.</a:t>
            </a:r>
          </a:p>
          <a:p>
            <a:pPr>
              <a:buFont typeface="Arial" charset="0"/>
              <a:buNone/>
            </a:pPr>
            <a:r>
              <a:rPr lang="ru-RU" sz="2400" i="1" smtClean="0"/>
              <a:t>Высота (уровень)</a:t>
            </a:r>
            <a:r>
              <a:rPr lang="ru-RU" sz="2400" i="1" smtClean="0">
                <a:solidFill>
                  <a:srgbClr val="FF0000"/>
                </a:solidFill>
              </a:rPr>
              <a:t> </a:t>
            </a:r>
            <a:r>
              <a:rPr lang="ru-RU" sz="2400" smtClean="0"/>
              <a:t>– </a:t>
            </a:r>
            <a:r>
              <a:rPr lang="en-US" sz="2400" smtClean="0"/>
              <a:t>max</a:t>
            </a:r>
            <a:r>
              <a:rPr lang="ru-RU" sz="2400" smtClean="0"/>
              <a:t> путь из вершины в лист.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2484438" y="1628775"/>
          <a:ext cx="27146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5" name="Equation" r:id="rId4" imgW="863280" imgH="393480" progId="">
                  <p:embed/>
                </p:oleObj>
              </mc:Choice>
              <mc:Fallback>
                <p:oleObj name="Equation" r:id="rId4" imgW="863280" imgH="393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28775"/>
                        <a:ext cx="27146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ru-RU" sz="32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 поиска</a:t>
            </a:r>
          </a:p>
        </p:txBody>
      </p:sp>
      <p:sp>
        <p:nvSpPr>
          <p:cNvPr id="142338" name="Содержимое 2"/>
          <p:cNvSpPr>
            <a:spLocks noGrp="1"/>
          </p:cNvSpPr>
          <p:nvPr>
            <p:ph idx="1"/>
          </p:nvPr>
        </p:nvSpPr>
        <p:spPr>
          <a:xfrm>
            <a:off x="323850" y="1052513"/>
            <a:ext cx="8640763" cy="4752975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ru-RU" sz="2400" smtClean="0"/>
              <a:t>Поиск в Б-дереве похож на поиск в двоичном  дереве.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 Разница в том,  что в вершине </a:t>
            </a:r>
            <a:r>
              <a:rPr lang="en-US" sz="2400" i="1" smtClean="0"/>
              <a:t>x</a:t>
            </a:r>
            <a:r>
              <a:rPr lang="ru-RU" sz="2400" smtClean="0"/>
              <a:t> мы  выбираем один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вариант из (</a:t>
            </a:r>
            <a:r>
              <a:rPr lang="en-US" sz="2400" i="1" smtClean="0"/>
              <a:t>n</a:t>
            </a:r>
            <a:r>
              <a:rPr lang="ru-RU" sz="2400" smtClean="0"/>
              <a:t>(</a:t>
            </a:r>
            <a:r>
              <a:rPr lang="en-US" sz="2400" i="1" smtClean="0"/>
              <a:t>x</a:t>
            </a:r>
            <a:r>
              <a:rPr lang="ru-RU" sz="2400" smtClean="0"/>
              <a:t>)</a:t>
            </a:r>
            <a:r>
              <a:rPr lang="en-US" sz="2400" smtClean="0"/>
              <a:t>+1</a:t>
            </a:r>
            <a:r>
              <a:rPr lang="ru-RU" sz="2400" smtClean="0"/>
              <a:t>), а не из двух</a:t>
            </a:r>
            <a:r>
              <a:rPr lang="en-US" sz="2400" smtClean="0"/>
              <a:t>.</a:t>
            </a:r>
            <a:endParaRPr lang="ru-RU" sz="2400" smtClean="0"/>
          </a:p>
          <a:p>
            <a:pPr algn="just">
              <a:buFont typeface="Arial" charset="0"/>
              <a:buNone/>
            </a:pPr>
            <a:r>
              <a:rPr lang="ru-RU" sz="2400" smtClean="0"/>
              <a:t>Процедура поиска получает на вход указатель </a:t>
            </a:r>
            <a:r>
              <a:rPr lang="ru-RU" sz="2400" i="1" smtClean="0"/>
              <a:t>х</a:t>
            </a:r>
            <a:r>
              <a:rPr lang="ru-RU" sz="2400" smtClean="0"/>
              <a:t> на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корень поддерева и ключ </a:t>
            </a:r>
            <a:r>
              <a:rPr lang="ru-RU" sz="2400" i="1" smtClean="0"/>
              <a:t>k</a:t>
            </a:r>
            <a:r>
              <a:rPr lang="ru-RU" sz="2400" smtClean="0"/>
              <a:t>, который мы ищем в этом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поддереве. 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Если процедура обнаруживает в дереве ключ </a:t>
            </a:r>
            <a:r>
              <a:rPr lang="ru-RU" sz="2400" i="1" smtClean="0"/>
              <a:t>k</a:t>
            </a:r>
            <a:r>
              <a:rPr lang="ru-RU" sz="2400" smtClean="0"/>
              <a:t>, то она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возвращает пару</a:t>
            </a:r>
            <a:r>
              <a:rPr lang="ru-RU" sz="2400" b="1" smtClean="0"/>
              <a:t> (</a:t>
            </a:r>
            <a:r>
              <a:rPr lang="ru-RU" sz="2400" b="1" i="1" smtClean="0"/>
              <a:t>y</a:t>
            </a:r>
            <a:r>
              <a:rPr lang="ru-RU" sz="2400" b="1" smtClean="0"/>
              <a:t>, </a:t>
            </a:r>
            <a:r>
              <a:rPr lang="ru-RU" sz="2400" b="1" i="1" smtClean="0"/>
              <a:t>i</a:t>
            </a:r>
            <a:r>
              <a:rPr lang="ru-RU" sz="2400" b="1" smtClean="0"/>
              <a:t>)</a:t>
            </a:r>
            <a:r>
              <a:rPr lang="ru-RU" sz="2400" smtClean="0"/>
              <a:t>, где </a:t>
            </a:r>
            <a:r>
              <a:rPr lang="ru-RU" sz="2400" i="1" smtClean="0"/>
              <a:t>у</a:t>
            </a:r>
            <a:r>
              <a:rPr lang="ru-RU" sz="2400" smtClean="0"/>
              <a:t> - вершина, </a:t>
            </a:r>
            <a:r>
              <a:rPr lang="ru-RU" sz="2400" i="1" smtClean="0"/>
              <a:t>i</a:t>
            </a:r>
            <a:r>
              <a:rPr lang="ru-RU" sz="2400" smtClean="0"/>
              <a:t> - порядковый номер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указателя, для которого </a:t>
            </a:r>
            <a:r>
              <a:rPr lang="ru-RU" sz="2400" i="1" smtClean="0"/>
              <a:t>key</a:t>
            </a:r>
            <a:r>
              <a:rPr lang="ru-RU" sz="2400" i="1" baseline="-25000" smtClean="0"/>
              <a:t>i</a:t>
            </a:r>
            <a:r>
              <a:rPr lang="ru-RU" sz="2400" i="1" smtClean="0"/>
              <a:t>(y</a:t>
            </a:r>
            <a:r>
              <a:rPr lang="ru-RU" sz="2400" smtClean="0"/>
              <a:t>) = </a:t>
            </a:r>
            <a:r>
              <a:rPr lang="ru-RU" sz="2400" i="1" smtClean="0"/>
              <a:t>k</a:t>
            </a:r>
            <a:r>
              <a:rPr lang="ru-RU" sz="2400" smtClean="0"/>
              <a:t>. 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Иначе операция возвращает </a:t>
            </a:r>
            <a:r>
              <a:rPr lang="en-US" sz="2400" smtClean="0"/>
              <a:t>NULL</a:t>
            </a:r>
            <a:r>
              <a:rPr lang="ru-RU" sz="2400" smtClean="0"/>
              <a:t>.</a:t>
            </a:r>
          </a:p>
          <a:p>
            <a:pPr algn="just">
              <a:buFont typeface="Arial" charset="0"/>
              <a:buNone/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3200" b="1" smtClean="0">
                <a:solidFill>
                  <a:schemeClr val="hlink"/>
                </a:solidFill>
              </a:rPr>
              <a:t>Реализация поиска</a:t>
            </a:r>
          </a:p>
        </p:txBody>
      </p:sp>
      <p:sp>
        <p:nvSpPr>
          <p:cNvPr id="137218" name="Rectangle 3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29600" cy="4895850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B_tree_search(x,k){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int i = 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 &lt; n(x)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k &gt; 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i++;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i&lt;n(x)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=key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return(x,i);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if leaf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x) return NULL;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  //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считать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)-файл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smtClean="0">
                <a:latin typeface="Courier New" pitchFamily="49" charset="0"/>
              </a:rPr>
              <a:t>Disk_READ(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</a:rPr>
              <a:t>(x));</a:t>
            </a: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	return B_tree_search(C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,k);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b="1" smtClean="0">
                <a:solidFill>
                  <a:schemeClr val="hlink"/>
                </a:solidFill>
              </a:rPr>
              <a:t>Разбиение вершины Б-дерева </a:t>
            </a:r>
          </a:p>
        </p:txBody>
      </p:sp>
      <p:sp>
        <p:nvSpPr>
          <p:cNvPr id="139266" name="Содержимое 2"/>
          <p:cNvSpPr>
            <a:spLocks noGrp="1"/>
          </p:cNvSpPr>
          <p:nvPr>
            <p:ph idx="1"/>
          </p:nvPr>
        </p:nvSpPr>
        <p:spPr>
          <a:xfrm>
            <a:off x="395288" y="1196975"/>
            <a:ext cx="820896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/>
              <a:t>Добавление эелемента в Б-дерево –</a:t>
            </a:r>
            <a:r>
              <a:rPr lang="en-US" sz="2400" smtClean="0"/>
              <a:t> </a:t>
            </a:r>
            <a:r>
              <a:rPr lang="ru-RU" sz="2400" smtClean="0"/>
              <a:t>более сложная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ru-RU" sz="2400" smtClean="0"/>
              <a:t>операция по сравнению с бинарными деревьями.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ru-RU" sz="2400" smtClean="0"/>
              <a:t>Ключевым местом является разбиение полной (с 2</a:t>
            </a:r>
            <a:r>
              <a:rPr lang="ru-RU" sz="2400" i="1" smtClean="0"/>
              <a:t>t</a:t>
            </a:r>
            <a:r>
              <a:rPr lang="ru-RU" sz="2400" smtClean="0"/>
              <a:t>-1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ru-RU" sz="2400" smtClean="0"/>
              <a:t>ключами ) вершины</a:t>
            </a:r>
            <a:r>
              <a:rPr lang="en-US" sz="2400" smtClean="0"/>
              <a:t> </a:t>
            </a:r>
            <a:r>
              <a:rPr lang="ru-RU" sz="2400" smtClean="0"/>
              <a:t>на две вершины, имеющие по </a:t>
            </a:r>
            <a:r>
              <a:rPr lang="ru-RU" sz="2400" i="1" smtClean="0"/>
              <a:t>t</a:t>
            </a:r>
            <a:r>
              <a:rPr lang="ru-RU" sz="2400" smtClean="0"/>
              <a:t>-1</a:t>
            </a:r>
          </a:p>
          <a:p>
            <a:pPr>
              <a:buFont typeface="Arial" charset="0"/>
              <a:buNone/>
            </a:pPr>
            <a:r>
              <a:rPr lang="ru-RU" sz="2400" smtClean="0"/>
              <a:t>ключей в каждой. </a:t>
            </a:r>
          </a:p>
          <a:p>
            <a:pPr>
              <a:buFont typeface="Arial" charset="0"/>
              <a:buNone/>
            </a:pPr>
            <a:r>
              <a:rPr lang="ru-RU" sz="2400" smtClean="0"/>
              <a:t>При этом ключ-медиана </a:t>
            </a:r>
            <a:r>
              <a:rPr lang="ru-RU" sz="2400" i="1" smtClean="0"/>
              <a:t>key</a:t>
            </a:r>
            <a:r>
              <a:rPr lang="en-US" sz="2400" i="1" baseline="-25000" smtClean="0"/>
              <a:t>t</a:t>
            </a:r>
            <a:r>
              <a:rPr lang="en-US" sz="2400" baseline="-25000" smtClean="0"/>
              <a:t>1</a:t>
            </a:r>
            <a:r>
              <a:rPr lang="en-US" sz="2400" smtClean="0"/>
              <a:t>(</a:t>
            </a:r>
            <a:r>
              <a:rPr lang="en-US" sz="2400" i="1" smtClean="0"/>
              <a:t>y</a:t>
            </a:r>
            <a:r>
              <a:rPr lang="en-US" sz="2400" smtClean="0"/>
              <a:t>)</a:t>
            </a:r>
            <a:r>
              <a:rPr lang="ru-RU" sz="2400" smtClean="0"/>
              <a:t> отправляется к родителю </a:t>
            </a:r>
            <a:r>
              <a:rPr lang="ru-RU" sz="2400" i="1" smtClean="0"/>
              <a:t>x</a:t>
            </a:r>
          </a:p>
          <a:p>
            <a:pPr>
              <a:buFont typeface="Arial" charset="0"/>
              <a:buNone/>
            </a:pPr>
            <a:r>
              <a:rPr lang="ru-RU" sz="2400" smtClean="0"/>
              <a:t>вершины</a:t>
            </a:r>
            <a:r>
              <a:rPr lang="en-US" sz="2400" smtClean="0"/>
              <a:t> </a:t>
            </a:r>
            <a:r>
              <a:rPr lang="en-US" sz="2400" i="1" smtClean="0"/>
              <a:t>y</a:t>
            </a:r>
            <a:r>
              <a:rPr lang="ru-RU" sz="2400" smtClean="0"/>
              <a:t> и становится разделителем двух полученных</a:t>
            </a:r>
          </a:p>
          <a:p>
            <a:pPr>
              <a:buFont typeface="Arial" charset="0"/>
              <a:buNone/>
            </a:pPr>
            <a:r>
              <a:rPr lang="ru-RU" sz="2400" smtClean="0"/>
              <a:t>вершин. Это возможно, если вершина </a:t>
            </a:r>
            <a:r>
              <a:rPr lang="ru-RU" sz="2400" i="1" smtClean="0"/>
              <a:t>х </a:t>
            </a:r>
            <a:r>
              <a:rPr lang="ru-RU" sz="2400" smtClean="0"/>
              <a:t>неполна. </a:t>
            </a:r>
          </a:p>
          <a:p>
            <a:pPr>
              <a:buFont typeface="Arial" charset="0"/>
              <a:buNone/>
            </a:pPr>
            <a:r>
              <a:rPr lang="ru-RU" sz="2400" smtClean="0"/>
              <a:t>Если </a:t>
            </a:r>
            <a:r>
              <a:rPr lang="en-US" sz="2400" i="1" smtClean="0"/>
              <a:t>y</a:t>
            </a:r>
            <a:r>
              <a:rPr lang="en-US" sz="2400" smtClean="0"/>
              <a:t> </a:t>
            </a:r>
            <a:r>
              <a:rPr lang="ru-RU" sz="2400" smtClean="0"/>
              <a:t>– корень, то высота дерева увеличивается на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ru-RU" sz="32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57375" y="1571625"/>
            <a:ext cx="1785938" cy="35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…N W…</a:t>
            </a:r>
            <a:endParaRPr lang="ru-RU" sz="2800" dirty="0"/>
          </a:p>
        </p:txBody>
      </p:sp>
      <p:cxnSp>
        <p:nvCxnSpPr>
          <p:cNvPr id="6" name="Прямая со стрелкой 5"/>
          <p:cNvCxnSpPr>
            <a:stCxn id="4" idx="2"/>
          </p:cNvCxnSpPr>
          <p:nvPr/>
        </p:nvCxnSpPr>
        <p:spPr>
          <a:xfrm rot="16200000" flipH="1">
            <a:off x="2410619" y="2267744"/>
            <a:ext cx="714375" cy="36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428750" y="2643188"/>
            <a:ext cx="2643188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800" dirty="0"/>
              <a:t>P  Q  R  S  T  U  V</a:t>
            </a:r>
            <a:endParaRPr lang="ru-RU" sz="2800" dirty="0"/>
          </a:p>
        </p:txBody>
      </p:sp>
      <p:grpSp>
        <p:nvGrpSpPr>
          <p:cNvPr id="135191" name="Группа 41"/>
          <p:cNvGrpSpPr>
            <a:grpSpLocks/>
          </p:cNvGrpSpPr>
          <p:nvPr/>
        </p:nvGrpSpPr>
        <p:grpSpPr bwMode="auto">
          <a:xfrm>
            <a:off x="714375" y="5643563"/>
            <a:ext cx="1323975" cy="665162"/>
            <a:chOff x="1214414" y="3000372"/>
            <a:chExt cx="1323999" cy="665166"/>
          </a:xfrm>
        </p:grpSpPr>
        <p:cxnSp>
          <p:nvCxnSpPr>
            <p:cNvPr id="11" name="Прямая со стрелкой 10"/>
            <p:cNvCxnSpPr/>
            <p:nvPr/>
          </p:nvCxnSpPr>
          <p:spPr>
            <a:xfrm rot="5400000">
              <a:off x="1285062" y="3215479"/>
              <a:ext cx="42862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5400000">
              <a:off x="1643843" y="3213892"/>
              <a:ext cx="42862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2286792" y="321389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2001037" y="321389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35170" name="Object 2"/>
            <p:cNvGraphicFramePr>
              <a:graphicFrameLocks noChangeAspect="1"/>
            </p:cNvGraphicFramePr>
            <p:nvPr/>
          </p:nvGraphicFramePr>
          <p:xfrm>
            <a:off x="1214414" y="3286124"/>
            <a:ext cx="231861" cy="379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7" name="Equation" r:id="rId4" imgW="139680" imgH="228600" progId="">
                    <p:embed/>
                  </p:oleObj>
                </mc:Choice>
                <mc:Fallback>
                  <p:oleObj name="Equation" r:id="rId4" imgW="139680" imgH="2286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3286124"/>
                          <a:ext cx="231861" cy="379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1" name="Object 3"/>
            <p:cNvGraphicFramePr>
              <a:graphicFrameLocks noChangeAspect="1"/>
            </p:cNvGraphicFramePr>
            <p:nvPr/>
          </p:nvGraphicFramePr>
          <p:xfrm>
            <a:off x="1550988" y="3286125"/>
            <a:ext cx="27463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8" name="Equation" r:id="rId6" imgW="164880" imgH="228600" progId="">
                    <p:embed/>
                  </p:oleObj>
                </mc:Choice>
                <mc:Fallback>
                  <p:oleObj name="Equation" r:id="rId6" imgW="164880" imgH="22860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988" y="3286125"/>
                          <a:ext cx="27463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2" name="Object 4"/>
            <p:cNvGraphicFramePr>
              <a:graphicFrameLocks noChangeAspect="1"/>
            </p:cNvGraphicFramePr>
            <p:nvPr/>
          </p:nvGraphicFramePr>
          <p:xfrm>
            <a:off x="1917700" y="3286125"/>
            <a:ext cx="254000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9" name="Equation" r:id="rId8" imgW="152280" imgH="228600" progId="">
                    <p:embed/>
                  </p:oleObj>
                </mc:Choice>
                <mc:Fallback>
                  <p:oleObj name="Equation" r:id="rId8" imgW="152280" imgH="22860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700" y="3286125"/>
                          <a:ext cx="254000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3" name="Object 5"/>
            <p:cNvGraphicFramePr>
              <a:graphicFrameLocks noChangeAspect="1"/>
            </p:cNvGraphicFramePr>
            <p:nvPr/>
          </p:nvGraphicFramePr>
          <p:xfrm>
            <a:off x="2265363" y="3286125"/>
            <a:ext cx="273050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0" name="Equation" r:id="rId10" imgW="164880" imgH="228600" progId="">
                    <p:embed/>
                  </p:oleObj>
                </mc:Choice>
                <mc:Fallback>
                  <p:oleObj name="Equation" r:id="rId10" imgW="164880" imgH="2286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363" y="3286125"/>
                          <a:ext cx="273050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5192" name="Группа 51"/>
          <p:cNvGrpSpPr>
            <a:grpSpLocks/>
          </p:cNvGrpSpPr>
          <p:nvPr/>
        </p:nvGrpSpPr>
        <p:grpSpPr bwMode="auto">
          <a:xfrm>
            <a:off x="2560638" y="3000375"/>
            <a:ext cx="1325562" cy="665163"/>
            <a:chOff x="2560638" y="3000372"/>
            <a:chExt cx="1325562" cy="665166"/>
          </a:xfrm>
        </p:grpSpPr>
        <p:cxnSp>
          <p:nvCxnSpPr>
            <p:cNvPr id="13" name="Прямая со стрелкой 12"/>
            <p:cNvCxnSpPr/>
            <p:nvPr/>
          </p:nvCxnSpPr>
          <p:spPr>
            <a:xfrm rot="5400000">
              <a:off x="3644105" y="3213892"/>
              <a:ext cx="42862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rot="5400000">
              <a:off x="2643980" y="3213892"/>
              <a:ext cx="42862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 rot="5400000">
              <a:off x="2929730" y="3213892"/>
              <a:ext cx="42862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rot="5400000">
              <a:off x="3286918" y="3213892"/>
              <a:ext cx="42862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35174" name="Object 6"/>
            <p:cNvGraphicFramePr>
              <a:graphicFrameLocks noChangeAspect="1"/>
            </p:cNvGraphicFramePr>
            <p:nvPr/>
          </p:nvGraphicFramePr>
          <p:xfrm>
            <a:off x="2560638" y="3286125"/>
            <a:ext cx="254000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1" name="Equation" r:id="rId12" imgW="152280" imgH="228600" progId="">
                    <p:embed/>
                  </p:oleObj>
                </mc:Choice>
                <mc:Fallback>
                  <p:oleObj name="Equation" r:id="rId12" imgW="152280" imgH="22860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638" y="3286125"/>
                          <a:ext cx="254000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5" name="Object 7"/>
            <p:cNvGraphicFramePr>
              <a:graphicFrameLocks noChangeAspect="1"/>
            </p:cNvGraphicFramePr>
            <p:nvPr/>
          </p:nvGraphicFramePr>
          <p:xfrm>
            <a:off x="2908300" y="3286125"/>
            <a:ext cx="274638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2" name="Equation" r:id="rId14" imgW="164880" imgH="228600" progId="">
                    <p:embed/>
                  </p:oleObj>
                </mc:Choice>
                <mc:Fallback>
                  <p:oleObj name="Equation" r:id="rId14" imgW="164880" imgH="22860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8300" y="3286125"/>
                          <a:ext cx="274638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6" name="Object 8"/>
            <p:cNvGraphicFramePr>
              <a:graphicFrameLocks noChangeAspect="1"/>
            </p:cNvGraphicFramePr>
            <p:nvPr/>
          </p:nvGraphicFramePr>
          <p:xfrm>
            <a:off x="3265488" y="3286125"/>
            <a:ext cx="27463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3" name="Equation" r:id="rId16" imgW="164880" imgH="228600" progId="">
                    <p:embed/>
                  </p:oleObj>
                </mc:Choice>
                <mc:Fallback>
                  <p:oleObj name="Equation" r:id="rId16" imgW="164880" imgH="22860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488" y="3286125"/>
                          <a:ext cx="27463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7" name="Object 9"/>
            <p:cNvGraphicFramePr>
              <a:graphicFrameLocks noChangeAspect="1"/>
            </p:cNvGraphicFramePr>
            <p:nvPr/>
          </p:nvGraphicFramePr>
          <p:xfrm>
            <a:off x="3633788" y="3286125"/>
            <a:ext cx="252412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4" name="Equation" r:id="rId18" imgW="152280" imgH="228600" progId="">
                    <p:embed/>
                  </p:oleObj>
                </mc:Choice>
                <mc:Fallback>
                  <p:oleObj name="Equation" r:id="rId18" imgW="152280" imgH="22860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788" y="3286125"/>
                          <a:ext cx="252412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Прямоугольник 26"/>
          <p:cNvSpPr/>
          <p:nvPr/>
        </p:nvSpPr>
        <p:spPr>
          <a:xfrm>
            <a:off x="1428750" y="4000500"/>
            <a:ext cx="2428875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…    N S W   …</a:t>
            </a:r>
            <a:endParaRPr lang="ru-RU" sz="28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rot="5400000">
            <a:off x="1464469" y="4536281"/>
            <a:ext cx="857250" cy="642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28688" y="5286375"/>
            <a:ext cx="1214437" cy="50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P  Q  R</a:t>
            </a:r>
            <a:endParaRPr lang="ru-RU" sz="2800" dirty="0"/>
          </a:p>
        </p:txBody>
      </p:sp>
      <p:cxnSp>
        <p:nvCxnSpPr>
          <p:cNvPr id="34" name="Прямая со стрелкой 33"/>
          <p:cNvCxnSpPr>
            <a:endCxn id="35" idx="0"/>
          </p:cNvCxnSpPr>
          <p:nvPr/>
        </p:nvCxnSpPr>
        <p:spPr>
          <a:xfrm rot="16200000" flipH="1">
            <a:off x="2910682" y="4661693"/>
            <a:ext cx="857250" cy="392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2928938" y="5286375"/>
            <a:ext cx="1214437" cy="50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T U V</a:t>
            </a:r>
            <a:endParaRPr lang="ru-RU" sz="2800" dirty="0"/>
          </a:p>
        </p:txBody>
      </p:sp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1928813" y="3571875"/>
          <a:ext cx="3571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5" name="Equation" r:id="rId20" imgW="139680" imgH="203040" progId="">
                  <p:embed/>
                </p:oleObj>
              </mc:Choice>
              <mc:Fallback>
                <p:oleObj name="Equation" r:id="rId20" imgW="139680" imgH="20304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571875"/>
                        <a:ext cx="3571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98" name="Группа 42"/>
          <p:cNvGrpSpPr>
            <a:grpSpLocks/>
          </p:cNvGrpSpPr>
          <p:nvPr/>
        </p:nvGrpSpPr>
        <p:grpSpPr bwMode="auto">
          <a:xfrm>
            <a:off x="1214438" y="3000375"/>
            <a:ext cx="1323975" cy="665163"/>
            <a:chOff x="1214414" y="3000372"/>
            <a:chExt cx="1323999" cy="665166"/>
          </a:xfrm>
        </p:grpSpPr>
        <p:cxnSp>
          <p:nvCxnSpPr>
            <p:cNvPr id="44" name="Прямая со стрелкой 43"/>
            <p:cNvCxnSpPr/>
            <p:nvPr/>
          </p:nvCxnSpPr>
          <p:spPr>
            <a:xfrm rot="5400000">
              <a:off x="1285061" y="3215480"/>
              <a:ext cx="42862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 rot="5400000">
              <a:off x="1643843" y="3213892"/>
              <a:ext cx="42862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 rot="5400000">
              <a:off x="2286792" y="3213892"/>
              <a:ext cx="42862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 rot="5400000">
              <a:off x="2001037" y="3213892"/>
              <a:ext cx="42862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35179" name="Object 11"/>
            <p:cNvGraphicFramePr>
              <a:graphicFrameLocks noChangeAspect="1"/>
            </p:cNvGraphicFramePr>
            <p:nvPr/>
          </p:nvGraphicFramePr>
          <p:xfrm>
            <a:off x="1214414" y="3286124"/>
            <a:ext cx="231861" cy="379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6" name="Equation" r:id="rId22" imgW="139680" imgH="228600" progId="">
                    <p:embed/>
                  </p:oleObj>
                </mc:Choice>
                <mc:Fallback>
                  <p:oleObj name="Equation" r:id="rId22" imgW="139680" imgH="22860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3286124"/>
                          <a:ext cx="231861" cy="379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80" name="Object 12"/>
            <p:cNvGraphicFramePr>
              <a:graphicFrameLocks noChangeAspect="1"/>
            </p:cNvGraphicFramePr>
            <p:nvPr/>
          </p:nvGraphicFramePr>
          <p:xfrm>
            <a:off x="1550988" y="3286125"/>
            <a:ext cx="27463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7" name="Equation" r:id="rId23" imgW="164880" imgH="228600" progId="">
                    <p:embed/>
                  </p:oleObj>
                </mc:Choice>
                <mc:Fallback>
                  <p:oleObj name="Equation" r:id="rId23" imgW="164880" imgH="22860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988" y="3286125"/>
                          <a:ext cx="27463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81" name="Object 13"/>
            <p:cNvGraphicFramePr>
              <a:graphicFrameLocks noChangeAspect="1"/>
            </p:cNvGraphicFramePr>
            <p:nvPr/>
          </p:nvGraphicFramePr>
          <p:xfrm>
            <a:off x="1917700" y="3286125"/>
            <a:ext cx="254000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8" name="Equation" r:id="rId24" imgW="152280" imgH="228600" progId="">
                    <p:embed/>
                  </p:oleObj>
                </mc:Choice>
                <mc:Fallback>
                  <p:oleObj name="Equation" r:id="rId24" imgW="152280" imgH="22860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700" y="3286125"/>
                          <a:ext cx="254000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82" name="Object 14"/>
            <p:cNvGraphicFramePr>
              <a:graphicFrameLocks noChangeAspect="1"/>
            </p:cNvGraphicFramePr>
            <p:nvPr/>
          </p:nvGraphicFramePr>
          <p:xfrm>
            <a:off x="2265363" y="3286125"/>
            <a:ext cx="273050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9" name="Equation" r:id="rId25" imgW="164880" imgH="228600" progId="">
                    <p:embed/>
                  </p:oleObj>
                </mc:Choice>
                <mc:Fallback>
                  <p:oleObj name="Equation" r:id="rId25" imgW="164880" imgH="22860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363" y="3286125"/>
                          <a:ext cx="273050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5199" name="Группа 52"/>
          <p:cNvGrpSpPr>
            <a:grpSpLocks/>
          </p:cNvGrpSpPr>
          <p:nvPr/>
        </p:nvGrpSpPr>
        <p:grpSpPr bwMode="auto">
          <a:xfrm>
            <a:off x="2786063" y="5643563"/>
            <a:ext cx="1325562" cy="665162"/>
            <a:chOff x="2560638" y="3000372"/>
            <a:chExt cx="1325562" cy="665166"/>
          </a:xfrm>
        </p:grpSpPr>
        <p:cxnSp>
          <p:nvCxnSpPr>
            <p:cNvPr id="54" name="Прямая со стрелкой 53"/>
            <p:cNvCxnSpPr/>
            <p:nvPr/>
          </p:nvCxnSpPr>
          <p:spPr>
            <a:xfrm rot="5400000">
              <a:off x="3644105" y="321389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/>
            <p:nvPr/>
          </p:nvCxnSpPr>
          <p:spPr>
            <a:xfrm rot="5400000">
              <a:off x="2643980" y="321389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 rot="5400000">
              <a:off x="2929730" y="321389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/>
            <p:nvPr/>
          </p:nvCxnSpPr>
          <p:spPr>
            <a:xfrm rot="5400000">
              <a:off x="3286918" y="3213892"/>
              <a:ext cx="42862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35183" name="Object 15"/>
            <p:cNvGraphicFramePr>
              <a:graphicFrameLocks noChangeAspect="1"/>
            </p:cNvGraphicFramePr>
            <p:nvPr/>
          </p:nvGraphicFramePr>
          <p:xfrm>
            <a:off x="2560638" y="3286125"/>
            <a:ext cx="254000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00" name="Equation" r:id="rId26" imgW="152280" imgH="228600" progId="">
                    <p:embed/>
                  </p:oleObj>
                </mc:Choice>
                <mc:Fallback>
                  <p:oleObj name="Equation" r:id="rId26" imgW="152280" imgH="22860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638" y="3286125"/>
                          <a:ext cx="254000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84" name="Object 16"/>
            <p:cNvGraphicFramePr>
              <a:graphicFrameLocks noChangeAspect="1"/>
            </p:cNvGraphicFramePr>
            <p:nvPr/>
          </p:nvGraphicFramePr>
          <p:xfrm>
            <a:off x="2908300" y="3286125"/>
            <a:ext cx="274638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01" name="Equation" r:id="rId27" imgW="164880" imgH="228600" progId="">
                    <p:embed/>
                  </p:oleObj>
                </mc:Choice>
                <mc:Fallback>
                  <p:oleObj name="Equation" r:id="rId27" imgW="164880" imgH="22860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8300" y="3286125"/>
                          <a:ext cx="274638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85" name="Object 17"/>
            <p:cNvGraphicFramePr>
              <a:graphicFrameLocks noChangeAspect="1"/>
            </p:cNvGraphicFramePr>
            <p:nvPr/>
          </p:nvGraphicFramePr>
          <p:xfrm>
            <a:off x="3265488" y="3286125"/>
            <a:ext cx="27463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02" name="Equation" r:id="rId28" imgW="164880" imgH="228600" progId="">
                    <p:embed/>
                  </p:oleObj>
                </mc:Choice>
                <mc:Fallback>
                  <p:oleObj name="Equation" r:id="rId28" imgW="164880" imgH="228600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488" y="3286125"/>
                          <a:ext cx="27463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86" name="Object 18"/>
            <p:cNvGraphicFramePr>
              <a:graphicFrameLocks noChangeAspect="1"/>
            </p:cNvGraphicFramePr>
            <p:nvPr/>
          </p:nvGraphicFramePr>
          <p:xfrm>
            <a:off x="3633788" y="3286125"/>
            <a:ext cx="252412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03" name="Equation" r:id="rId29" imgW="152280" imgH="228600" progId="">
                    <p:embed/>
                  </p:oleObj>
                </mc:Choice>
                <mc:Fallback>
                  <p:oleObj name="Equation" r:id="rId29" imgW="152280" imgH="22860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788" y="3286125"/>
                          <a:ext cx="252412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200" name="TextBox 61"/>
          <p:cNvSpPr txBox="1">
            <a:spLocks noChangeArrowheads="1"/>
          </p:cNvSpPr>
          <p:nvPr/>
        </p:nvSpPr>
        <p:spPr bwMode="auto">
          <a:xfrm>
            <a:off x="1571625" y="1285875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35201" name="TextBox 71"/>
          <p:cNvSpPr txBox="1">
            <a:spLocks noChangeArrowheads="1"/>
          </p:cNvSpPr>
          <p:nvPr/>
        </p:nvSpPr>
        <p:spPr bwMode="auto">
          <a:xfrm>
            <a:off x="1214438" y="221456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y=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)</a:t>
            </a:r>
            <a:endParaRPr lang="ru-RU"/>
          </a:p>
        </p:txBody>
      </p:sp>
      <p:sp>
        <p:nvSpPr>
          <p:cNvPr id="135202" name="TextBox 72"/>
          <p:cNvSpPr txBox="1">
            <a:spLocks noChangeArrowheads="1"/>
          </p:cNvSpPr>
          <p:nvPr/>
        </p:nvSpPr>
        <p:spPr bwMode="auto">
          <a:xfrm>
            <a:off x="285750" y="492918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y=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)</a:t>
            </a:r>
            <a:endParaRPr lang="ru-RU"/>
          </a:p>
        </p:txBody>
      </p:sp>
      <p:sp>
        <p:nvSpPr>
          <p:cNvPr id="135203" name="TextBox 73"/>
          <p:cNvSpPr txBox="1">
            <a:spLocks noChangeArrowheads="1"/>
          </p:cNvSpPr>
          <p:nvPr/>
        </p:nvSpPr>
        <p:spPr bwMode="auto">
          <a:xfrm>
            <a:off x="4000500" y="4929188"/>
            <a:ext cx="1328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z=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baseline="-25000">
                <a:latin typeface="Courier New" pitchFamily="49" charset="0"/>
                <a:cs typeface="Courier New" pitchFamily="49" charset="0"/>
              </a:rPr>
              <a:t>i+1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)</a:t>
            </a:r>
            <a:endParaRPr lang="ru-RU"/>
          </a:p>
        </p:txBody>
      </p:sp>
      <p:sp>
        <p:nvSpPr>
          <p:cNvPr id="135204" name="TextBox 75"/>
          <p:cNvSpPr txBox="1">
            <a:spLocks noChangeArrowheads="1"/>
          </p:cNvSpPr>
          <p:nvPr/>
        </p:nvSpPr>
        <p:spPr bwMode="auto">
          <a:xfrm rot="-5400000">
            <a:off x="1970882" y="815181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</a:t>
            </a:r>
            <a:r>
              <a:rPr lang="ru-RU"/>
              <a:t>ey</a:t>
            </a:r>
            <a:r>
              <a:rPr lang="en-US" baseline="-25000"/>
              <a:t>i-1</a:t>
            </a:r>
            <a:r>
              <a:rPr lang="en-US"/>
              <a:t>(x)</a:t>
            </a:r>
            <a:endParaRPr lang="ru-RU"/>
          </a:p>
        </p:txBody>
      </p:sp>
      <p:sp>
        <p:nvSpPr>
          <p:cNvPr id="135205" name="TextBox 76"/>
          <p:cNvSpPr txBox="1">
            <a:spLocks noChangeArrowheads="1"/>
          </p:cNvSpPr>
          <p:nvPr/>
        </p:nvSpPr>
        <p:spPr bwMode="auto">
          <a:xfrm rot="-5400000">
            <a:off x="2399507" y="815181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</a:t>
            </a:r>
            <a:r>
              <a:rPr lang="ru-RU"/>
              <a:t>ey</a:t>
            </a:r>
            <a:r>
              <a:rPr lang="en-US" baseline="-25000"/>
              <a:t>i</a:t>
            </a:r>
            <a:r>
              <a:rPr lang="en-US"/>
              <a:t>(x)</a:t>
            </a:r>
            <a:endParaRPr lang="ru-RU"/>
          </a:p>
        </p:txBody>
      </p:sp>
      <p:sp>
        <p:nvSpPr>
          <p:cNvPr id="135206" name="TextBox 77"/>
          <p:cNvSpPr txBox="1">
            <a:spLocks noChangeArrowheads="1"/>
          </p:cNvSpPr>
          <p:nvPr/>
        </p:nvSpPr>
        <p:spPr bwMode="auto">
          <a:xfrm rot="-5400000">
            <a:off x="1756569" y="4601369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</a:t>
            </a:r>
            <a:r>
              <a:rPr lang="ru-RU"/>
              <a:t>ey</a:t>
            </a:r>
            <a:r>
              <a:rPr lang="en-US" baseline="-25000"/>
              <a:t>i-1</a:t>
            </a:r>
            <a:r>
              <a:rPr lang="en-US"/>
              <a:t>(x)</a:t>
            </a:r>
            <a:endParaRPr lang="ru-RU"/>
          </a:p>
        </p:txBody>
      </p:sp>
      <p:sp>
        <p:nvSpPr>
          <p:cNvPr id="135207" name="TextBox 78"/>
          <p:cNvSpPr txBox="1">
            <a:spLocks noChangeArrowheads="1"/>
          </p:cNvSpPr>
          <p:nvPr/>
        </p:nvSpPr>
        <p:spPr bwMode="auto">
          <a:xfrm rot="-5400000">
            <a:off x="2113757" y="4601369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</a:t>
            </a:r>
            <a:r>
              <a:rPr lang="ru-RU"/>
              <a:t>ey</a:t>
            </a:r>
            <a:r>
              <a:rPr lang="en-US" baseline="-25000"/>
              <a:t>i</a:t>
            </a:r>
            <a:r>
              <a:rPr lang="en-US"/>
              <a:t>(x)</a:t>
            </a:r>
            <a:endParaRPr lang="ru-RU"/>
          </a:p>
        </p:txBody>
      </p:sp>
      <p:sp>
        <p:nvSpPr>
          <p:cNvPr id="135208" name="TextBox 79"/>
          <p:cNvSpPr txBox="1">
            <a:spLocks noChangeArrowheads="1"/>
          </p:cNvSpPr>
          <p:nvPr/>
        </p:nvSpPr>
        <p:spPr bwMode="auto">
          <a:xfrm rot="-5400000">
            <a:off x="2399507" y="4601369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</a:t>
            </a:r>
            <a:r>
              <a:rPr lang="ru-RU"/>
              <a:t>ey</a:t>
            </a:r>
            <a:r>
              <a:rPr lang="en-US" baseline="-25000"/>
              <a:t>i+1</a:t>
            </a:r>
            <a:r>
              <a:rPr lang="en-US"/>
              <a:t>(x)</a:t>
            </a:r>
            <a:endParaRPr lang="ru-RU"/>
          </a:p>
        </p:txBody>
      </p:sp>
      <p:sp>
        <p:nvSpPr>
          <p:cNvPr id="81" name="TextBox 80"/>
          <p:cNvSpPr txBox="1"/>
          <p:nvPr/>
        </p:nvSpPr>
        <p:spPr>
          <a:xfrm>
            <a:off x="4140200" y="1412875"/>
            <a:ext cx="4646613" cy="366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)-</a:t>
            </a:r>
            <a:r>
              <a:rPr lang="ru-RU" dirty="0">
                <a:latin typeface="+mn-lt"/>
                <a:cs typeface="Courier New" pitchFamily="49" charset="0"/>
              </a:rPr>
              <a:t> </a:t>
            </a:r>
            <a:r>
              <a:rPr lang="ru-RU" dirty="0" err="1">
                <a:latin typeface="+mn-lt"/>
                <a:cs typeface="Courier New" pitchFamily="49" charset="0"/>
              </a:rPr>
              <a:t>укакзатель</a:t>
            </a:r>
            <a:r>
              <a:rPr lang="ru-RU" dirty="0">
                <a:latin typeface="+mn-lt"/>
                <a:cs typeface="Courier New" pitchFamily="49" charset="0"/>
              </a:rPr>
              <a:t> на</a:t>
            </a:r>
            <a:r>
              <a:rPr lang="en-US" dirty="0">
                <a:latin typeface="+mn-lt"/>
                <a:cs typeface="Courier New" pitchFamily="49" charset="0"/>
              </a:rPr>
              <a:t> </a:t>
            </a:r>
            <a:r>
              <a:rPr lang="en-US" dirty="0" err="1">
                <a:latin typeface="+mn-lt"/>
                <a:cs typeface="Courier New" pitchFamily="49" charset="0"/>
              </a:rPr>
              <a:t>i</a:t>
            </a:r>
            <a:r>
              <a:rPr lang="ru-RU" dirty="0">
                <a:latin typeface="+mn-lt"/>
                <a:cs typeface="Courier New" pitchFamily="49" charset="0"/>
              </a:rPr>
              <a:t> –го ребенка в </a:t>
            </a:r>
            <a:r>
              <a:rPr lang="en-US" dirty="0">
                <a:latin typeface="+mn-lt"/>
                <a:cs typeface="Courier New" pitchFamily="49" charset="0"/>
              </a:rPr>
              <a:t>x</a:t>
            </a:r>
            <a:r>
              <a:rPr lang="ru-RU" dirty="0">
                <a:latin typeface="+mn-lt"/>
                <a:cs typeface="Courier New" pitchFamily="49" charset="0"/>
              </a:rPr>
              <a:t> </a:t>
            </a:r>
            <a:endParaRPr lang="ru-RU" dirty="0">
              <a:latin typeface="Arial" pitchFamily="34" charset="0"/>
            </a:endParaRPr>
          </a:p>
        </p:txBody>
      </p:sp>
      <p:sp>
        <p:nvSpPr>
          <p:cNvPr id="135210" name="TextBox 81"/>
          <p:cNvSpPr txBox="1">
            <a:spLocks noChangeArrowheads="1"/>
          </p:cNvSpPr>
          <p:nvPr/>
        </p:nvSpPr>
        <p:spPr bwMode="auto">
          <a:xfrm>
            <a:off x="4716463" y="620713"/>
            <a:ext cx="3027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Минимальная степень </a:t>
            </a:r>
            <a:r>
              <a:rPr lang="en-US"/>
              <a:t>t</a:t>
            </a:r>
            <a:r>
              <a:rPr lang="ru-RU"/>
              <a:t>=4.</a:t>
            </a:r>
          </a:p>
        </p:txBody>
      </p:sp>
      <p:sp>
        <p:nvSpPr>
          <p:cNvPr id="135211" name="TextBox 82"/>
          <p:cNvSpPr txBox="1">
            <a:spLocks noChangeArrowheads="1"/>
          </p:cNvSpPr>
          <p:nvPr/>
        </p:nvSpPr>
        <p:spPr bwMode="auto">
          <a:xfrm>
            <a:off x="4500563" y="2276475"/>
            <a:ext cx="4202112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ru-RU"/>
              <a:t>Делим вершину </a:t>
            </a:r>
            <a:r>
              <a:rPr lang="en-US"/>
              <a:t>y </a:t>
            </a:r>
            <a:r>
              <a:rPr lang="ru-RU"/>
              <a:t>на две: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</a:t>
            </a:r>
            <a:r>
              <a:rPr lang="ru-RU"/>
              <a:t>. Ключ </a:t>
            </a:r>
          </a:p>
          <a:p>
            <a:pPr algn="just"/>
            <a:r>
              <a:rPr lang="ru-RU"/>
              <a:t>медиана </a:t>
            </a:r>
            <a:r>
              <a:rPr lang="en-US" i="1"/>
              <a:t>S</a:t>
            </a:r>
            <a:r>
              <a:rPr lang="ru-RU"/>
              <a:t> вершины </a:t>
            </a:r>
            <a:r>
              <a:rPr lang="en-US" i="1"/>
              <a:t>y</a:t>
            </a:r>
            <a:r>
              <a:rPr lang="en-US"/>
              <a:t> </a:t>
            </a:r>
            <a:r>
              <a:rPr lang="ru-RU"/>
              <a:t>переходит к ее</a:t>
            </a:r>
          </a:p>
          <a:p>
            <a:pPr algn="just"/>
            <a:r>
              <a:rPr lang="ru-RU"/>
              <a:t>родителю </a:t>
            </a:r>
            <a:r>
              <a:rPr lang="en-US" i="1"/>
              <a:t>x</a:t>
            </a:r>
            <a:r>
              <a:rPr lang="ru-RU"/>
              <a:t> . Ключи, больше </a:t>
            </a:r>
            <a:r>
              <a:rPr lang="en-US" i="1"/>
              <a:t>S</a:t>
            </a:r>
            <a:r>
              <a:rPr lang="ru-RU" i="1"/>
              <a:t>, </a:t>
            </a:r>
            <a:endParaRPr lang="ru-RU"/>
          </a:p>
          <a:p>
            <a:pPr algn="just"/>
            <a:r>
              <a:rPr lang="ru-RU"/>
              <a:t>переписываются в нового ребенка </a:t>
            </a:r>
            <a:r>
              <a:rPr lang="en-US"/>
              <a:t>z </a:t>
            </a:r>
          </a:p>
          <a:p>
            <a:pPr algn="just"/>
            <a:r>
              <a:rPr lang="ru-RU"/>
              <a:t>вершины </a:t>
            </a:r>
            <a:r>
              <a:rPr lang="en-US"/>
              <a:t>x.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Содержимое 2"/>
          <p:cNvSpPr>
            <a:spLocks noGrp="1"/>
          </p:cNvSpPr>
          <p:nvPr>
            <p:ph idx="1"/>
          </p:nvPr>
        </p:nvSpPr>
        <p:spPr>
          <a:xfrm>
            <a:off x="357188" y="0"/>
            <a:ext cx="8786812" cy="6858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800" b="1" smtClean="0"/>
              <a:t>    </a:t>
            </a:r>
            <a:endParaRPr lang="en-US" sz="2800" b="1" smtClean="0"/>
          </a:p>
          <a:p>
            <a:pPr>
              <a:buFont typeface="Arial" charset="0"/>
              <a:buNone/>
            </a:pPr>
            <a:r>
              <a:rPr lang="ru-RU" sz="2400" i="1" smtClean="0"/>
              <a:t>Входные данные</a:t>
            </a:r>
            <a:r>
              <a:rPr lang="ru-RU" sz="2400" b="1" smtClean="0"/>
              <a:t>:</a:t>
            </a:r>
            <a:r>
              <a:rPr lang="ru-RU" sz="2400" smtClean="0"/>
              <a:t> неполная внутренняя вершина </a:t>
            </a:r>
            <a:r>
              <a:rPr lang="ru-RU" sz="2400" i="1" smtClean="0"/>
              <a:t>х</a:t>
            </a:r>
            <a:r>
              <a:rPr lang="ru-RU" sz="2400" smtClean="0"/>
              <a:t>, число </a:t>
            </a:r>
            <a:r>
              <a:rPr lang="en-US" sz="2400" i="1" smtClean="0"/>
              <a:t>i</a:t>
            </a:r>
            <a:r>
              <a:rPr lang="en-US" sz="2400" smtClean="0"/>
              <a:t> </a:t>
            </a:r>
            <a:r>
              <a:rPr lang="ru-RU" sz="2400" smtClean="0"/>
              <a:t>и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ru-RU" sz="2400" smtClean="0"/>
              <a:t>полная вершина </a:t>
            </a:r>
            <a:r>
              <a:rPr lang="en-US" sz="2400" i="1" smtClean="0"/>
              <a:t>y</a:t>
            </a:r>
            <a:r>
              <a:rPr lang="ru-RU" sz="2400" smtClean="0"/>
              <a:t>:</a:t>
            </a:r>
            <a:r>
              <a:rPr lang="en-US" sz="2400" smtClean="0"/>
              <a:t> </a:t>
            </a:r>
            <a:r>
              <a:rPr lang="en-US" sz="2400" i="1" smtClean="0"/>
              <a:t>y </a:t>
            </a:r>
            <a:r>
              <a:rPr lang="en-US" sz="2400" smtClean="0"/>
              <a:t>= </a:t>
            </a:r>
            <a:r>
              <a:rPr lang="ru-RU" sz="2400" i="1" smtClean="0"/>
              <a:t>С</a:t>
            </a:r>
            <a:r>
              <a:rPr lang="en-US" sz="2400" i="1" baseline="-25000" smtClean="0"/>
              <a:t>i</a:t>
            </a:r>
            <a:r>
              <a:rPr lang="ru-RU" sz="2400" smtClean="0"/>
              <a:t>(</a:t>
            </a:r>
            <a:r>
              <a:rPr lang="en-US" sz="2400" i="1" smtClean="0"/>
              <a:t>x</a:t>
            </a:r>
            <a:r>
              <a:rPr lang="en-US" sz="2400" smtClean="0"/>
              <a:t>) (c</a:t>
            </a:r>
            <a:r>
              <a:rPr lang="ru-RU" sz="2400" smtClean="0"/>
              <a:t>читаем, что </a:t>
            </a:r>
            <a:r>
              <a:rPr lang="en-US" sz="2400" i="1" smtClean="0"/>
              <a:t>x</a:t>
            </a:r>
            <a:r>
              <a:rPr lang="en-US" sz="2400" smtClean="0"/>
              <a:t> </a:t>
            </a:r>
            <a:r>
              <a:rPr lang="ru-RU" sz="2400" smtClean="0"/>
              <a:t>и </a:t>
            </a:r>
            <a:r>
              <a:rPr lang="en-US" sz="2400" smtClean="0"/>
              <a:t>y</a:t>
            </a:r>
            <a:r>
              <a:rPr lang="ru-RU" sz="2400" smtClean="0"/>
              <a:t> уже в ОП</a:t>
            </a:r>
            <a:r>
              <a:rPr lang="en-US" sz="2400" smtClean="0"/>
              <a:t>).</a:t>
            </a:r>
            <a:br>
              <a:rPr lang="en-US" sz="2400" smtClean="0"/>
            </a:br>
            <a:endParaRPr lang="ru-RU" sz="2400" smtClean="0"/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B_tree_SPLIT_Child (x, i, y)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z – 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создать узел;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файл,отвести место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leaf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)=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leaf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)=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t-1;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for(j=0;j&lt;t-1;j++)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   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(z)=key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j+t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(y);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if (!leaf(y)) 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ru-RU" sz="24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for(j=0;j&lt;t;j++)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C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(z)= C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j+t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(y);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n(y)=t-1;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Содержимое 2"/>
          <p:cNvSpPr>
            <a:spLocks noGrp="1"/>
          </p:cNvSpPr>
          <p:nvPr>
            <p:ph idx="1"/>
          </p:nvPr>
        </p:nvSpPr>
        <p:spPr>
          <a:xfrm>
            <a:off x="428625" y="357188"/>
            <a:ext cx="8572500" cy="48720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for(j=n(x)+1; j ≤ i; j--)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	 C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j+1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(x)= C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(x); </a:t>
            </a:r>
          </a:p>
          <a:p>
            <a:pPr>
              <a:buFont typeface="Arial" charset="0"/>
              <a:buNone/>
            </a:pPr>
            <a:r>
              <a:rPr lang="ru-RU" sz="2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i+1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[x]=z;</a:t>
            </a:r>
          </a:p>
          <a:p>
            <a:pPr>
              <a:buFont typeface="Arial" charset="0"/>
              <a:buNone/>
            </a:pPr>
            <a:r>
              <a:rPr lang="ru-RU" sz="2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for(j=n(x); j ≤ i; j-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  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j+1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(x)=key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Font typeface="Arial" charset="0"/>
              <a:buNone/>
            </a:pPr>
            <a:r>
              <a:rPr lang="ru-RU" sz="2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(x)=key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(y);</a:t>
            </a:r>
          </a:p>
          <a:p>
            <a:pPr>
              <a:buFont typeface="Arial" charset="0"/>
              <a:buNone/>
            </a:pPr>
            <a:r>
              <a:rPr lang="ru-RU" sz="2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n(x)=n(x)+1;</a:t>
            </a:r>
          </a:p>
          <a:p>
            <a:pPr>
              <a:buFont typeface="Arial" charset="0"/>
              <a:buNone/>
            </a:pPr>
            <a:r>
              <a:rPr lang="ru-RU" sz="2400" smtClean="0">
                <a:latin typeface="Courier New" pitchFamily="49" charset="0"/>
                <a:cs typeface="Courier New" pitchFamily="49" charset="0"/>
              </a:rPr>
              <a:t>  Переписать вершины: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 y, z, x. 						(Disk_Write [x])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endParaRPr lang="ru-RU" smtClean="0"/>
          </a:p>
        </p:txBody>
      </p:sp>
      <p:sp>
        <p:nvSpPr>
          <p:cNvPr id="146434" name="TextBox 3"/>
          <p:cNvSpPr txBox="1">
            <a:spLocks noChangeArrowheads="1"/>
          </p:cNvSpPr>
          <p:nvPr/>
        </p:nvSpPr>
        <p:spPr bwMode="auto">
          <a:xfrm>
            <a:off x="0" y="4724400"/>
            <a:ext cx="9358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Calibri" pitchFamily="34" charset="0"/>
              </a:rPr>
              <a:t>Вершина </a:t>
            </a:r>
            <a:r>
              <a:rPr lang="en-US" sz="2400" i="1">
                <a:latin typeface="Calibri" pitchFamily="34" charset="0"/>
              </a:rPr>
              <a:t>y</a:t>
            </a:r>
            <a:r>
              <a:rPr lang="ru-RU" sz="2400">
                <a:latin typeface="Calibri" pitchFamily="34" charset="0"/>
              </a:rPr>
              <a:t>-имела 2</a:t>
            </a:r>
            <a:r>
              <a:rPr lang="en-US" sz="2400" i="1">
                <a:latin typeface="Calibri" pitchFamily="34" charset="0"/>
              </a:rPr>
              <a:t>t</a:t>
            </a:r>
            <a:r>
              <a:rPr lang="ru-RU" sz="2400">
                <a:latin typeface="Calibri" pitchFamily="34" charset="0"/>
              </a:rPr>
              <a:t>-детей, после разбиения в ней осталось </a:t>
            </a:r>
            <a:r>
              <a:rPr lang="en-US" sz="2400" i="1">
                <a:latin typeface="Calibri" pitchFamily="34" charset="0"/>
              </a:rPr>
              <a:t>t</a:t>
            </a:r>
            <a:r>
              <a:rPr lang="ru-RU" sz="2400">
                <a:latin typeface="Calibri" pitchFamily="34" charset="0"/>
              </a:rPr>
              <a:t>- детей. Остальные </a:t>
            </a:r>
            <a:r>
              <a:rPr lang="en-US" sz="2400" i="1">
                <a:latin typeface="Calibri" pitchFamily="34" charset="0"/>
              </a:rPr>
              <a:t>t</a:t>
            </a:r>
            <a:r>
              <a:rPr lang="ru-RU" sz="2400">
                <a:latin typeface="Calibri" pitchFamily="34" charset="0"/>
              </a:rPr>
              <a:t>-детей стали детьми новой вершины </a:t>
            </a:r>
            <a:r>
              <a:rPr lang="en-US" sz="2400">
                <a:latin typeface="Calibri" pitchFamily="34" charset="0"/>
              </a:rPr>
              <a:t>z.</a:t>
            </a:r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Б-деревья</a:t>
            </a:r>
          </a:p>
        </p:txBody>
      </p:sp>
      <p:sp>
        <p:nvSpPr>
          <p:cNvPr id="110596" name="Содержимое 2"/>
          <p:cNvSpPr>
            <a:spLocks noGrp="1"/>
          </p:cNvSpPr>
          <p:nvPr>
            <p:ph idx="1"/>
          </p:nvPr>
        </p:nvSpPr>
        <p:spPr>
          <a:xfrm>
            <a:off x="250825" y="1125538"/>
            <a:ext cx="8715375" cy="4525962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ru-RU" sz="2400" i="1" smtClean="0">
                <a:solidFill>
                  <a:schemeClr val="hlink"/>
                </a:solidFill>
              </a:rPr>
              <a:t>Б-деревья</a:t>
            </a:r>
            <a:r>
              <a:rPr lang="ru-RU" sz="2400" smtClean="0"/>
              <a:t> </a:t>
            </a:r>
            <a:r>
              <a:rPr lang="ru-RU" sz="2400" i="1" smtClean="0"/>
              <a:t>–</a:t>
            </a:r>
            <a:r>
              <a:rPr lang="ru-RU" sz="2400" smtClean="0"/>
              <a:t> сбалансированные деревья, обеспечивающие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эффективное хранение информации на дисках  и других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 устройствах с прямым доступом.</a:t>
            </a:r>
            <a:endParaRPr lang="en-US" sz="2400" smtClean="0"/>
          </a:p>
          <a:p>
            <a:pPr algn="just">
              <a:buFont typeface="Arial" charset="0"/>
              <a:buNone/>
            </a:pPr>
            <a:r>
              <a:rPr lang="ru-RU" sz="2400" smtClean="0"/>
              <a:t>Каждая</a:t>
            </a:r>
            <a:r>
              <a:rPr lang="ru-RU" sz="2400" smtClean="0">
                <a:latin typeface="Arial" charset="0"/>
              </a:rPr>
              <a:t> </a:t>
            </a:r>
            <a:r>
              <a:rPr lang="ru-RU" sz="2400" smtClean="0"/>
              <a:t>вершина</a:t>
            </a:r>
            <a:r>
              <a:rPr lang="ru-RU" sz="2400" i="1" smtClean="0"/>
              <a:t>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i="1" smtClean="0"/>
              <a:t> в Б-дереве</a:t>
            </a:r>
            <a:r>
              <a:rPr lang="ru-RU" sz="2400" smtClean="0"/>
              <a:t> хранит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n(x)</a:t>
            </a:r>
            <a:r>
              <a:rPr lang="en-US" sz="2400" smtClean="0"/>
              <a:t>-</a:t>
            </a:r>
            <a:r>
              <a:rPr lang="ru-RU" sz="2400" smtClean="0"/>
              <a:t> элементов (ключей)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и  имеет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n(x)</a:t>
            </a:r>
            <a:r>
              <a:rPr lang="ru-RU" sz="2400" smtClean="0">
                <a:cs typeface="Times New Roman" pitchFamily="18" charset="0"/>
              </a:rPr>
              <a:t>+1 детей.</a:t>
            </a:r>
          </a:p>
          <a:p>
            <a:pPr algn="just">
              <a:buFont typeface="Arial" charset="0"/>
              <a:buNone/>
            </a:pPr>
            <a:r>
              <a:rPr lang="ru-RU" sz="2400" smtClean="0">
                <a:cs typeface="Times New Roman" pitchFamily="18" charset="0"/>
              </a:rPr>
              <a:t>Ключи служат границами, разделяющими всех ее потомков на</a:t>
            </a:r>
          </a:p>
          <a:p>
            <a:pPr algn="just">
              <a:buFont typeface="Arial" charset="0"/>
              <a:buNone/>
            </a:pP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n(x)</a:t>
            </a:r>
            <a:r>
              <a:rPr lang="ru-RU" sz="2400" smtClean="0">
                <a:cs typeface="Times New Roman" pitchFamily="18" charset="0"/>
              </a:rPr>
              <a:t>+1 групп. </a:t>
            </a:r>
          </a:p>
          <a:p>
            <a:pPr algn="just">
              <a:buFont typeface="Arial" charset="0"/>
              <a:buNone/>
            </a:pPr>
            <a:r>
              <a:rPr lang="ru-RU" sz="2400" smtClean="0">
                <a:cs typeface="Times New Roman" pitchFamily="18" charset="0"/>
              </a:rPr>
              <a:t>При поиске в Б-дереве мы сравниваем искомый ключ с </a:t>
            </a:r>
          </a:p>
          <a:p>
            <a:pPr algn="just">
              <a:buFont typeface="Arial" charset="0"/>
              <a:buNone/>
            </a:pP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n(x)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smtClean="0">
                <a:cs typeface="Times New Roman" pitchFamily="18" charset="0"/>
              </a:rPr>
              <a:t>ключами из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smtClean="0">
                <a:cs typeface="Times New Roman" pitchFamily="18" charset="0"/>
              </a:rPr>
              <a:t>и по результатам сравнения выбираем один из</a:t>
            </a:r>
          </a:p>
          <a:p>
            <a:pPr algn="just">
              <a:buFont typeface="Arial" charset="0"/>
              <a:buNone/>
            </a:pP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n(x)</a:t>
            </a:r>
            <a:r>
              <a:rPr lang="ru-RU" sz="2400" smtClean="0">
                <a:cs typeface="Times New Roman" pitchFamily="18" charset="0"/>
              </a:rPr>
              <a:t>+1-путей.</a:t>
            </a:r>
          </a:p>
          <a:p>
            <a:pPr>
              <a:buFont typeface="Arial" charset="0"/>
              <a:buNone/>
            </a:pPr>
            <a:endParaRPr lang="ru-RU" i="1" smtClean="0">
              <a:solidFill>
                <a:srgbClr val="FF0000"/>
              </a:solidFill>
            </a:endParaRPr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b="1" smtClean="0">
                <a:solidFill>
                  <a:schemeClr val="hlink"/>
                </a:solidFill>
              </a:rPr>
              <a:t>Добавление элемента в Б-дерево</a:t>
            </a:r>
          </a:p>
        </p:txBody>
      </p:sp>
      <p:sp>
        <p:nvSpPr>
          <p:cNvPr id="148482" name="Содержимое 2"/>
          <p:cNvSpPr>
            <a:spLocks noGrp="1"/>
          </p:cNvSpPr>
          <p:nvPr>
            <p:ph idx="1"/>
          </p:nvPr>
        </p:nvSpPr>
        <p:spPr>
          <a:xfrm>
            <a:off x="323850" y="1268413"/>
            <a:ext cx="8604250" cy="4525962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ru-RU" sz="2400" smtClean="0"/>
              <a:t>Процедура  </a:t>
            </a:r>
            <a:r>
              <a:rPr lang="en-US" sz="2400" i="1" smtClean="0"/>
              <a:t>B_tree_insert</a:t>
            </a:r>
            <a:r>
              <a:rPr lang="en-US" sz="2400" smtClean="0"/>
              <a:t> (</a:t>
            </a:r>
            <a:r>
              <a:rPr lang="en-US" sz="2400" i="1" smtClean="0"/>
              <a:t>T</a:t>
            </a:r>
            <a:r>
              <a:rPr lang="en-US" sz="2400" smtClean="0"/>
              <a:t>, </a:t>
            </a:r>
            <a:r>
              <a:rPr lang="en-US" sz="2400" i="1" smtClean="0"/>
              <a:t>k</a:t>
            </a:r>
            <a:r>
              <a:rPr lang="en-US" sz="2400" smtClean="0"/>
              <a:t>)</a:t>
            </a:r>
            <a:r>
              <a:rPr lang="ru-RU" sz="2400" smtClean="0"/>
              <a:t> – добавляет элемент </a:t>
            </a:r>
            <a:r>
              <a:rPr lang="en-US" sz="2400" i="1" smtClean="0"/>
              <a:t>k</a:t>
            </a:r>
            <a:r>
              <a:rPr lang="ru-RU" sz="2400" smtClean="0"/>
              <a:t> в 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Б-дерево </a:t>
            </a:r>
            <a:r>
              <a:rPr lang="en-US" sz="2400" i="1" smtClean="0"/>
              <a:t>T</a:t>
            </a:r>
            <a:r>
              <a:rPr lang="ru-RU" sz="2400" smtClean="0"/>
              <a:t>, пройдя один раз от корня к листу.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На это требуется время </a:t>
            </a:r>
            <a:r>
              <a:rPr lang="ru-RU" sz="2400" i="1" smtClean="0"/>
              <a:t>0</a:t>
            </a:r>
            <a:r>
              <a:rPr lang="ru-RU" sz="2400" smtClean="0"/>
              <a:t>(</a:t>
            </a:r>
            <a:r>
              <a:rPr lang="ru-RU" sz="2400" i="1" smtClean="0"/>
              <a:t>t log</a:t>
            </a:r>
            <a:r>
              <a:rPr lang="ru-RU" sz="2400" i="1" baseline="-25000" smtClean="0"/>
              <a:t>t</a:t>
            </a:r>
            <a:r>
              <a:rPr lang="ru-RU" sz="2400" i="1" smtClean="0"/>
              <a:t>n</a:t>
            </a:r>
            <a:r>
              <a:rPr lang="ru-RU" sz="2400" smtClean="0"/>
              <a:t>) и </a:t>
            </a:r>
            <a:r>
              <a:rPr lang="ru-RU" sz="2400" i="1" smtClean="0"/>
              <a:t>0</a:t>
            </a:r>
            <a:r>
              <a:rPr lang="ru-RU" sz="2400" smtClean="0"/>
              <a:t>(</a:t>
            </a:r>
            <a:r>
              <a:rPr lang="ru-RU" sz="2400" i="1" smtClean="0"/>
              <a:t>h</a:t>
            </a:r>
            <a:r>
              <a:rPr lang="ru-RU" sz="2400" smtClean="0"/>
              <a:t>)-обращений к диску, 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если высота дерева равна </a:t>
            </a:r>
            <a:r>
              <a:rPr lang="en-US" sz="2400" i="1" smtClean="0"/>
              <a:t>h</a:t>
            </a:r>
            <a:r>
              <a:rPr lang="en-US" sz="2400" smtClean="0"/>
              <a:t>.</a:t>
            </a:r>
            <a:r>
              <a:rPr lang="ru-RU" sz="2400" smtClean="0"/>
              <a:t> 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По</a:t>
            </a:r>
            <a:r>
              <a:rPr lang="en-US" sz="2400" smtClean="0"/>
              <a:t> </a:t>
            </a:r>
            <a:r>
              <a:rPr lang="ru-RU" sz="2400" smtClean="0"/>
              <a:t>ходу дела с помощью процедуры </a:t>
            </a:r>
            <a:r>
              <a:rPr lang="ru-RU" sz="2400" i="1" smtClean="0"/>
              <a:t>B_</a:t>
            </a:r>
            <a:r>
              <a:rPr lang="en-US" sz="2400" i="1" smtClean="0"/>
              <a:t>t</a:t>
            </a:r>
            <a:r>
              <a:rPr lang="ru-RU" sz="2400" i="1" smtClean="0"/>
              <a:t>ree_Split</a:t>
            </a:r>
            <a:r>
              <a:rPr lang="en-US" sz="2400" i="1" smtClean="0"/>
              <a:t>_child</a:t>
            </a:r>
            <a:endParaRPr lang="ru-RU" sz="2400" i="1" smtClean="0"/>
          </a:p>
          <a:p>
            <a:pPr algn="just">
              <a:buFont typeface="Arial" charset="0"/>
              <a:buNone/>
            </a:pPr>
            <a:r>
              <a:rPr lang="ru-RU" sz="2400" smtClean="0"/>
              <a:t>разделяются вершины, которые являются полными и которые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имеют неполного родителя. 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В результате, доходим до неполного листа, куда и добавляем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новый элемент.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Содержимое 2"/>
          <p:cNvSpPr>
            <a:spLocks noGrp="1"/>
          </p:cNvSpPr>
          <p:nvPr>
            <p:ph idx="1"/>
          </p:nvPr>
        </p:nvSpPr>
        <p:spPr>
          <a:xfrm>
            <a:off x="214313" y="214313"/>
            <a:ext cx="9286875" cy="664368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i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_tree_insert</a:t>
            </a:r>
            <a:r>
              <a:rPr lang="en-US" sz="2400" i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(T, k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000" i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// добавление в дерево с полным корнем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r =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root(T);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if (n(r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)=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2t-1){ 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ru-RU" sz="24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s= 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выделяем память/файл для нового узла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root(T)=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s;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//он становится корнем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leaf(s)=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n(s)=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C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(s)=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r;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B_tree_split_child (S, 1, r);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B_tree_insert_nonfull (s, k);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//добавляет 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       // элемент в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k 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в поддерево с корнем в неполной</a:t>
            </a:r>
          </a:p>
          <a:p>
            <a:pPr>
              <a:buFont typeface="Arial" charset="0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 else  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//вершине 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ru-RU" sz="24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B_tree_insert_nonfull (r, k);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ru-RU" sz="3200" b="1" smtClean="0">
                <a:solidFill>
                  <a:schemeClr val="hlink"/>
                </a:solidFill>
              </a:rPr>
              <a:t>Добавление элемента в неполную вершину</a:t>
            </a:r>
          </a:p>
        </p:txBody>
      </p:sp>
      <p:sp>
        <p:nvSpPr>
          <p:cNvPr id="152578" name="Rectangle 3"/>
          <p:cNvSpPr>
            <a:spLocks noGrp="1"/>
          </p:cNvSpPr>
          <p:nvPr>
            <p:ph type="body" idx="1"/>
          </p:nvPr>
        </p:nvSpPr>
        <p:spPr>
          <a:xfrm>
            <a:off x="0" y="981075"/>
            <a:ext cx="8893175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B_tree_insert_nonfull (r, k)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>
              <a:buFont typeface="Arial" charset="0"/>
              <a:buNone/>
            </a:pPr>
            <a:r>
              <a:rPr lang="ru-RU" sz="2400" smtClean="0"/>
              <a:t>рекурсивно вызывает себя</a:t>
            </a:r>
            <a:r>
              <a:rPr lang="en-US" sz="2400" smtClean="0"/>
              <a:t>, при необходимости,</a:t>
            </a:r>
            <a:r>
              <a:rPr lang="ru-RU" sz="2400" smtClean="0"/>
              <a:t> в</a:t>
            </a:r>
            <a:r>
              <a:rPr lang="en-US" sz="2400" smtClean="0"/>
              <a:t>ыполнив</a:t>
            </a:r>
            <a:endParaRPr lang="ru-RU" sz="2400" smtClean="0"/>
          </a:p>
          <a:p>
            <a:pPr>
              <a:buFont typeface="Arial" charset="0"/>
              <a:buNone/>
            </a:pPr>
            <a:r>
              <a:rPr lang="ru-RU" sz="2400" smtClean="0"/>
              <a:t>р</a:t>
            </a:r>
            <a:r>
              <a:rPr lang="en-US" sz="2400" smtClean="0"/>
              <a:t>азделение</a:t>
            </a:r>
            <a:r>
              <a:rPr lang="ru-RU" sz="2400" smtClean="0"/>
              <a:t>. </a:t>
            </a:r>
            <a:endParaRPr lang="en-US" sz="240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40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400" smtClean="0"/>
              <a:t>Если вершина </a:t>
            </a:r>
            <a:r>
              <a:rPr lang="en-US" sz="2400" i="1" smtClean="0"/>
              <a:t>x</a:t>
            </a:r>
            <a:r>
              <a:rPr lang="ru-RU" sz="2400" smtClean="0"/>
              <a:t> – лист, то ключ </a:t>
            </a:r>
            <a:r>
              <a:rPr lang="en-US" sz="2400" i="1" smtClean="0"/>
              <a:t>k</a:t>
            </a:r>
            <a:r>
              <a:rPr lang="ru-RU" sz="2400" smtClean="0"/>
              <a:t> в него добавляется.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40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400" smtClean="0"/>
              <a:t>Иначе </a:t>
            </a:r>
            <a:r>
              <a:rPr lang="en-US" sz="2400" i="1" smtClean="0"/>
              <a:t>k</a:t>
            </a:r>
            <a:r>
              <a:rPr lang="en-US" sz="2400" smtClean="0"/>
              <a:t> </a:t>
            </a:r>
            <a:r>
              <a:rPr lang="ru-RU" sz="2400" smtClean="0"/>
              <a:t>добавляется к поддереву, корень которого является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400" smtClean="0"/>
              <a:t>ребенком </a:t>
            </a:r>
            <a:r>
              <a:rPr lang="en-US" sz="2400" i="1" smtClean="0"/>
              <a:t>x</a:t>
            </a:r>
            <a:r>
              <a:rPr lang="ru-RU" sz="2400" smtClean="0"/>
              <a:t>. Для этого определяется нужный ребенок вершины </a:t>
            </a:r>
            <a:r>
              <a:rPr lang="en-US" sz="2400" i="1" smtClean="0"/>
              <a:t>x</a:t>
            </a:r>
            <a:r>
              <a:rPr lang="ru-RU" sz="2400" smtClean="0"/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40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400" smtClean="0"/>
              <a:t>Если ребенок – полная вершина, то он разделяется.</a:t>
            </a:r>
          </a:p>
          <a:p>
            <a:pPr>
              <a:buFont typeface="Arial" charset="0"/>
              <a:buNone/>
            </a:pPr>
            <a:endParaRPr lang="ru-RU" sz="240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Содержимое 2"/>
          <p:cNvSpPr>
            <a:spLocks noGrp="1"/>
          </p:cNvSpPr>
          <p:nvPr>
            <p:ph idx="1"/>
          </p:nvPr>
        </p:nvSpPr>
        <p:spPr>
          <a:xfrm>
            <a:off x="285750" y="214313"/>
            <a:ext cx="8858250" cy="650081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B_tree_insert_nonfull(x, k){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i = n(x);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if leaf(x){ // 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ключ вставляется в лист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	   while((i≥0)&amp;&amp;(k&lt;key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(x))){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		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i+1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(x)=key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i--;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   }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  	   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i+1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(x)=k; 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   n(x) = n(x)+1;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Disk_WRITE (x);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ru-RU" sz="2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smtClean="0">
                <a:latin typeface="Courier New" pitchFamily="49" charset="0"/>
                <a:cs typeface="Courier New" pitchFamily="49" charset="0"/>
              </a:rPr>
            </a:br>
            <a:r>
              <a:rPr lang="en-US" sz="2400" smtClean="0">
                <a:latin typeface="Courier New" pitchFamily="49" charset="0"/>
                <a:cs typeface="Courier New" pitchFamily="49" charset="0"/>
              </a:rPr>
              <a:t>else {while((i ≥ 0) &amp;&amp;(k &lt; 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(x)))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 	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i--;  // 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поиск нужного ребенка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Содержимое 2"/>
          <p:cNvSpPr>
            <a:spLocks noGrp="1"/>
          </p:cNvSpPr>
          <p:nvPr>
            <p:ph idx="1"/>
          </p:nvPr>
        </p:nvSpPr>
        <p:spPr>
          <a:xfrm>
            <a:off x="214313" y="214313"/>
            <a:ext cx="8750300" cy="44386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  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i= i+1;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ru-RU" sz="2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   Disk_READ(C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(x));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   if (n(C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(x))=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2t-1) 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			//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если ребенок–полная вершина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	B_tree_split_child (x, i, C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			// 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разделение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   if 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k &gt; key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i=i+1;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   B_tree_ insert_nonfull (C</a:t>
            </a:r>
            <a:r>
              <a:rPr lang="en-US" sz="24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(x), k);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Font typeface="Arial" charset="0"/>
              <a:buNone/>
            </a:pPr>
            <a:endParaRPr lang="ru-RU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6674" name="TextBox 3"/>
          <p:cNvSpPr txBox="1">
            <a:spLocks noChangeArrowheads="1"/>
          </p:cNvSpPr>
          <p:nvPr/>
        </p:nvSpPr>
        <p:spPr bwMode="auto">
          <a:xfrm>
            <a:off x="0" y="4000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900988" cy="561975"/>
          </a:xfrm>
        </p:spPr>
        <p:txBody>
          <a:bodyPr>
            <a:normAutofit/>
          </a:bodyPr>
          <a:lstStyle/>
          <a:p>
            <a:pPr algn="l"/>
            <a:r>
              <a:rPr lang="ru-RU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Удаление элемента из Б-дерева</a:t>
            </a:r>
          </a:p>
        </p:txBody>
      </p:sp>
      <p:grpSp>
        <p:nvGrpSpPr>
          <p:cNvPr id="158722" name="Группа 106"/>
          <p:cNvGrpSpPr>
            <a:grpSpLocks/>
          </p:cNvGrpSpPr>
          <p:nvPr/>
        </p:nvGrpSpPr>
        <p:grpSpPr bwMode="auto">
          <a:xfrm>
            <a:off x="428625" y="1285875"/>
            <a:ext cx="7929563" cy="1785938"/>
            <a:chOff x="0" y="1071546"/>
            <a:chExt cx="7929586" cy="1785950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3571885" y="1142984"/>
              <a:ext cx="785815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</a:t>
              </a:r>
              <a:endParaRPr lang="ru-RU" dirty="0"/>
            </a:p>
          </p:txBody>
        </p:sp>
        <p:cxnSp>
          <p:nvCxnSpPr>
            <p:cNvPr id="70" name="Прямая со стрелкой 69"/>
            <p:cNvCxnSpPr>
              <a:stCxn id="68" idx="1"/>
            </p:cNvCxnSpPr>
            <p:nvPr/>
          </p:nvCxnSpPr>
          <p:spPr>
            <a:xfrm rot="10800000" flipV="1">
              <a:off x="2571757" y="1285860"/>
              <a:ext cx="1000128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Прямоугольник 70"/>
            <p:cNvSpPr/>
            <p:nvPr/>
          </p:nvSpPr>
          <p:spPr>
            <a:xfrm>
              <a:off x="2143131" y="1643050"/>
              <a:ext cx="1000128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  G  M</a:t>
              </a:r>
              <a:endParaRPr lang="ru-RU" dirty="0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5929330" y="1643050"/>
              <a:ext cx="785814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  X</a:t>
              </a:r>
              <a:endParaRPr lang="ru-RU" dirty="0"/>
            </a:p>
          </p:txBody>
        </p:sp>
        <p:cxnSp>
          <p:nvCxnSpPr>
            <p:cNvPr id="77" name="Прямая со стрелкой 76"/>
            <p:cNvCxnSpPr>
              <a:stCxn id="68" idx="3"/>
              <a:endCxn id="76" idx="0"/>
            </p:cNvCxnSpPr>
            <p:nvPr/>
          </p:nvCxnSpPr>
          <p:spPr>
            <a:xfrm>
              <a:off x="4357701" y="1285860"/>
              <a:ext cx="1963743" cy="3571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Прямоугольник 82"/>
            <p:cNvSpPr/>
            <p:nvPr/>
          </p:nvSpPr>
          <p:spPr>
            <a:xfrm>
              <a:off x="1071566" y="2571744"/>
              <a:ext cx="1000128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  E  F</a:t>
              </a:r>
              <a:endParaRPr lang="ru-RU" dirty="0"/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2214569" y="2571744"/>
              <a:ext cx="1000128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J  K  L</a:t>
              </a:r>
              <a:endParaRPr lang="ru-RU" dirty="0"/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42875" y="2571744"/>
              <a:ext cx="785815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  B</a:t>
              </a:r>
              <a:endParaRPr lang="ru-RU" dirty="0"/>
            </a:p>
          </p:txBody>
        </p:sp>
        <p:sp>
          <p:nvSpPr>
            <p:cNvPr id="86" name="Прямоугольник 85"/>
            <p:cNvSpPr/>
            <p:nvPr/>
          </p:nvSpPr>
          <p:spPr>
            <a:xfrm>
              <a:off x="3357573" y="2571744"/>
              <a:ext cx="785814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  O</a:t>
              </a:r>
              <a:endParaRPr lang="ru-RU" dirty="0"/>
            </a:p>
          </p:txBody>
        </p:sp>
        <p:cxnSp>
          <p:nvCxnSpPr>
            <p:cNvPr id="88" name="Прямая со стрелкой 87"/>
            <p:cNvCxnSpPr>
              <a:stCxn id="71" idx="1"/>
              <a:endCxn id="85" idx="0"/>
            </p:cNvCxnSpPr>
            <p:nvPr/>
          </p:nvCxnSpPr>
          <p:spPr>
            <a:xfrm rot="10800000" flipV="1">
              <a:off x="534990" y="1785926"/>
              <a:ext cx="1608142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>
              <a:endCxn id="83" idx="0"/>
            </p:cNvCxnSpPr>
            <p:nvPr/>
          </p:nvCxnSpPr>
          <p:spPr>
            <a:xfrm rot="10800000" flipV="1">
              <a:off x="1571630" y="1928802"/>
              <a:ext cx="85725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/>
            <p:cNvCxnSpPr/>
            <p:nvPr/>
          </p:nvCxnSpPr>
          <p:spPr>
            <a:xfrm rot="16200000" flipH="1">
              <a:off x="2500319" y="2214554"/>
              <a:ext cx="642942" cy="714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Прямая со стрелкой 93"/>
            <p:cNvCxnSpPr>
              <a:stCxn id="71" idx="3"/>
              <a:endCxn id="86" idx="0"/>
            </p:cNvCxnSpPr>
            <p:nvPr/>
          </p:nvCxnSpPr>
          <p:spPr>
            <a:xfrm>
              <a:off x="3143259" y="1785926"/>
              <a:ext cx="606427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Прямоугольник 95"/>
            <p:cNvSpPr/>
            <p:nvPr/>
          </p:nvSpPr>
          <p:spPr>
            <a:xfrm>
              <a:off x="4572013" y="2571744"/>
              <a:ext cx="1000128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Q  R  S</a:t>
              </a:r>
              <a:endParaRPr lang="ru-RU" dirty="0"/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7143771" y="2571744"/>
              <a:ext cx="785815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Y  Z</a:t>
              </a:r>
              <a:endParaRPr lang="ru-RU" dirty="0"/>
            </a:p>
          </p:txBody>
        </p:sp>
        <p:sp>
          <p:nvSpPr>
            <p:cNvPr id="99" name="Прямоугольник 98"/>
            <p:cNvSpPr/>
            <p:nvPr/>
          </p:nvSpPr>
          <p:spPr>
            <a:xfrm>
              <a:off x="5929330" y="2571744"/>
              <a:ext cx="785814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U  V</a:t>
              </a:r>
              <a:endParaRPr lang="ru-RU" dirty="0"/>
            </a:p>
          </p:txBody>
        </p:sp>
        <p:cxnSp>
          <p:nvCxnSpPr>
            <p:cNvPr id="101" name="Прямая со стрелкой 100"/>
            <p:cNvCxnSpPr>
              <a:stCxn id="76" idx="1"/>
              <a:endCxn id="96" idx="0"/>
            </p:cNvCxnSpPr>
            <p:nvPr/>
          </p:nvCxnSpPr>
          <p:spPr>
            <a:xfrm rot="10800000" flipV="1">
              <a:off x="5072078" y="1785926"/>
              <a:ext cx="857252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76" idx="2"/>
              <a:endCxn id="99" idx="0"/>
            </p:cNvCxnSpPr>
            <p:nvPr/>
          </p:nvCxnSpPr>
          <p:spPr>
            <a:xfrm rot="5400000">
              <a:off x="6000766" y="2251067"/>
              <a:ext cx="6429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76" idx="3"/>
              <a:endCxn id="98" idx="0"/>
            </p:cNvCxnSpPr>
            <p:nvPr/>
          </p:nvCxnSpPr>
          <p:spPr>
            <a:xfrm>
              <a:off x="6715144" y="1785926"/>
              <a:ext cx="820740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8763" name="TextBox 105"/>
            <p:cNvSpPr txBox="1">
              <a:spLocks noChangeArrowheads="1"/>
            </p:cNvSpPr>
            <p:nvPr/>
          </p:nvSpPr>
          <p:spPr bwMode="auto">
            <a:xfrm>
              <a:off x="0" y="1071546"/>
              <a:ext cx="2506670" cy="70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>
                  <a:latin typeface="Calibri" pitchFamily="34" charset="0"/>
                </a:rPr>
                <a:t>(а) начальное дерево</a:t>
              </a:r>
            </a:p>
            <a:p>
              <a:r>
                <a:rPr lang="en-US" sz="2000" i="1">
                  <a:latin typeface="Calibri" pitchFamily="34" charset="0"/>
                </a:rPr>
                <a:t>t </a:t>
              </a:r>
              <a:r>
                <a:rPr lang="ru-RU" sz="2000">
                  <a:latin typeface="Calibri" pitchFamily="34" charset="0"/>
                </a:rPr>
                <a:t>=</a:t>
              </a:r>
              <a:r>
                <a:rPr lang="en-US" sz="2000">
                  <a:latin typeface="Calibri" pitchFamily="34" charset="0"/>
                </a:rPr>
                <a:t> </a:t>
              </a:r>
              <a:r>
                <a:rPr lang="ru-RU" sz="200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158723" name="Группа 107"/>
          <p:cNvGrpSpPr>
            <a:grpSpLocks/>
          </p:cNvGrpSpPr>
          <p:nvPr/>
        </p:nvGrpSpPr>
        <p:grpSpPr bwMode="auto">
          <a:xfrm>
            <a:off x="0" y="3573463"/>
            <a:ext cx="7929563" cy="1785937"/>
            <a:chOff x="0" y="1071546"/>
            <a:chExt cx="7929586" cy="1785950"/>
          </a:xfrm>
        </p:grpSpPr>
        <p:sp>
          <p:nvSpPr>
            <p:cNvPr id="109" name="Прямоугольник 108"/>
            <p:cNvSpPr/>
            <p:nvPr/>
          </p:nvSpPr>
          <p:spPr>
            <a:xfrm>
              <a:off x="3571885" y="1142984"/>
              <a:ext cx="785815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</a:t>
              </a:r>
              <a:endParaRPr lang="ru-RU" dirty="0"/>
            </a:p>
          </p:txBody>
        </p:sp>
        <p:cxnSp>
          <p:nvCxnSpPr>
            <p:cNvPr id="110" name="Прямая со стрелкой 109"/>
            <p:cNvCxnSpPr>
              <a:stCxn id="109" idx="1"/>
            </p:cNvCxnSpPr>
            <p:nvPr/>
          </p:nvCxnSpPr>
          <p:spPr>
            <a:xfrm rot="10800000" flipV="1">
              <a:off x="2571757" y="1285860"/>
              <a:ext cx="1000128" cy="357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Прямоугольник 110"/>
            <p:cNvSpPr/>
            <p:nvPr/>
          </p:nvSpPr>
          <p:spPr>
            <a:xfrm>
              <a:off x="2143131" y="1643050"/>
              <a:ext cx="1000128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  G  M</a:t>
              </a:r>
              <a:endParaRPr lang="ru-RU" dirty="0"/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5929330" y="1643050"/>
              <a:ext cx="785814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  X</a:t>
              </a:r>
              <a:endParaRPr lang="ru-RU" dirty="0"/>
            </a:p>
          </p:txBody>
        </p:sp>
        <p:cxnSp>
          <p:nvCxnSpPr>
            <p:cNvPr id="113" name="Прямая со стрелкой 112"/>
            <p:cNvCxnSpPr>
              <a:stCxn id="109" idx="3"/>
              <a:endCxn id="112" idx="0"/>
            </p:cNvCxnSpPr>
            <p:nvPr/>
          </p:nvCxnSpPr>
          <p:spPr>
            <a:xfrm>
              <a:off x="4357701" y="1285860"/>
              <a:ext cx="1963743" cy="357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113"/>
            <p:cNvSpPr/>
            <p:nvPr/>
          </p:nvSpPr>
          <p:spPr>
            <a:xfrm>
              <a:off x="1143003" y="2571744"/>
              <a:ext cx="857252" cy="285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  E</a:t>
              </a:r>
              <a:endParaRPr lang="ru-RU" dirty="0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214569" y="2571744"/>
              <a:ext cx="1000128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J  K  L</a:t>
              </a:r>
              <a:endParaRPr lang="ru-RU" dirty="0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142875" y="2571744"/>
              <a:ext cx="785815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  B</a:t>
              </a:r>
              <a:endParaRPr lang="ru-RU" dirty="0"/>
            </a:p>
          </p:txBody>
        </p:sp>
        <p:sp>
          <p:nvSpPr>
            <p:cNvPr id="117" name="Прямоугольник 116"/>
            <p:cNvSpPr/>
            <p:nvPr/>
          </p:nvSpPr>
          <p:spPr>
            <a:xfrm>
              <a:off x="3357573" y="2571744"/>
              <a:ext cx="785814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  O</a:t>
              </a:r>
              <a:endParaRPr lang="ru-RU" dirty="0"/>
            </a:p>
          </p:txBody>
        </p:sp>
        <p:cxnSp>
          <p:nvCxnSpPr>
            <p:cNvPr id="118" name="Прямая со стрелкой 117"/>
            <p:cNvCxnSpPr>
              <a:stCxn id="111" idx="1"/>
              <a:endCxn id="116" idx="0"/>
            </p:cNvCxnSpPr>
            <p:nvPr/>
          </p:nvCxnSpPr>
          <p:spPr>
            <a:xfrm rot="10800000" flipV="1">
              <a:off x="534990" y="1785926"/>
              <a:ext cx="1608142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>
              <a:endCxn id="114" idx="0"/>
            </p:cNvCxnSpPr>
            <p:nvPr/>
          </p:nvCxnSpPr>
          <p:spPr>
            <a:xfrm rot="10800000" flipV="1">
              <a:off x="1571630" y="1928802"/>
              <a:ext cx="85725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rot="16200000" flipH="1">
              <a:off x="2500319" y="2214554"/>
              <a:ext cx="642942" cy="714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>
              <a:stCxn id="111" idx="3"/>
              <a:endCxn id="117" idx="0"/>
            </p:cNvCxnSpPr>
            <p:nvPr/>
          </p:nvCxnSpPr>
          <p:spPr>
            <a:xfrm>
              <a:off x="3143259" y="1785926"/>
              <a:ext cx="606427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Прямоугольник 121"/>
            <p:cNvSpPr/>
            <p:nvPr/>
          </p:nvSpPr>
          <p:spPr>
            <a:xfrm>
              <a:off x="4572013" y="2571744"/>
              <a:ext cx="1000128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Q  R  S</a:t>
              </a:r>
              <a:endParaRPr lang="ru-RU" dirty="0"/>
            </a:p>
          </p:txBody>
        </p:sp>
        <p:sp>
          <p:nvSpPr>
            <p:cNvPr id="123" name="Прямоугольник 122"/>
            <p:cNvSpPr/>
            <p:nvPr/>
          </p:nvSpPr>
          <p:spPr>
            <a:xfrm>
              <a:off x="7143771" y="2571744"/>
              <a:ext cx="785815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Y  Z</a:t>
              </a:r>
              <a:endParaRPr lang="ru-RU" dirty="0"/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5929330" y="2571744"/>
              <a:ext cx="785814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U  V</a:t>
              </a:r>
              <a:endParaRPr lang="ru-RU" dirty="0"/>
            </a:p>
          </p:txBody>
        </p:sp>
        <p:cxnSp>
          <p:nvCxnSpPr>
            <p:cNvPr id="125" name="Прямая со стрелкой 124"/>
            <p:cNvCxnSpPr>
              <a:stCxn id="112" idx="1"/>
              <a:endCxn id="122" idx="0"/>
            </p:cNvCxnSpPr>
            <p:nvPr/>
          </p:nvCxnSpPr>
          <p:spPr>
            <a:xfrm rot="10800000" flipV="1">
              <a:off x="5072078" y="1785926"/>
              <a:ext cx="857252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>
              <a:stCxn id="112" idx="2"/>
              <a:endCxn id="124" idx="0"/>
            </p:cNvCxnSpPr>
            <p:nvPr/>
          </p:nvCxnSpPr>
          <p:spPr>
            <a:xfrm rot="5400000">
              <a:off x="6000766" y="2251067"/>
              <a:ext cx="64294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>
              <a:stCxn id="112" idx="3"/>
              <a:endCxn id="123" idx="0"/>
            </p:cNvCxnSpPr>
            <p:nvPr/>
          </p:nvCxnSpPr>
          <p:spPr>
            <a:xfrm>
              <a:off x="6715144" y="1785926"/>
              <a:ext cx="820740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8743" name="TextBox 127"/>
            <p:cNvSpPr txBox="1">
              <a:spLocks noChangeArrowheads="1"/>
            </p:cNvSpPr>
            <p:nvPr/>
          </p:nvSpPr>
          <p:spPr bwMode="auto">
            <a:xfrm>
              <a:off x="0" y="1071546"/>
              <a:ext cx="2628908" cy="457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>
                  <a:latin typeface="Calibri" pitchFamily="34" charset="0"/>
                </a:rPr>
                <a:t>(б) удалена</a:t>
              </a:r>
              <a:r>
                <a:rPr lang="en-US" sz="2000">
                  <a:latin typeface="Calibri" pitchFamily="34" charset="0"/>
                </a:rPr>
                <a:t> </a:t>
              </a:r>
              <a:r>
                <a:rPr lang="en-US" sz="2400" b="1">
                  <a:solidFill>
                    <a:schemeClr val="hlink"/>
                  </a:solidFill>
                  <a:latin typeface="Calibri" pitchFamily="34" charset="0"/>
                </a:rPr>
                <a:t>F</a:t>
              </a:r>
              <a:r>
                <a:rPr lang="ru-RU" sz="2000">
                  <a:latin typeface="Calibri" pitchFamily="34" charset="0"/>
                </a:rPr>
                <a:t> из листа</a:t>
              </a:r>
              <a:r>
                <a:rPr lang="ru-RU">
                  <a:latin typeface="Calibri" pitchFamily="3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69" name="Group 44"/>
          <p:cNvGrpSpPr>
            <a:grpSpLocks/>
          </p:cNvGrpSpPr>
          <p:nvPr/>
        </p:nvGrpSpPr>
        <p:grpSpPr bwMode="auto">
          <a:xfrm>
            <a:off x="395288" y="404813"/>
            <a:ext cx="7929562" cy="1785937"/>
            <a:chOff x="249" y="255"/>
            <a:chExt cx="4995" cy="112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499" y="300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</a:t>
              </a:r>
              <a:endParaRPr lang="ru-RU" dirty="0"/>
            </a:p>
          </p:txBody>
        </p:sp>
        <p:cxnSp>
          <p:nvCxnSpPr>
            <p:cNvPr id="6" name="Прямая со стрелкой 5"/>
            <p:cNvCxnSpPr>
              <a:stCxn id="5" idx="1"/>
            </p:cNvCxnSpPr>
            <p:nvPr/>
          </p:nvCxnSpPr>
          <p:spPr>
            <a:xfrm rot="10800000" flipV="1">
              <a:off x="1861" y="390"/>
              <a:ext cx="630" cy="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Прямоугольник 6"/>
            <p:cNvSpPr/>
            <p:nvPr/>
          </p:nvSpPr>
          <p:spPr>
            <a:xfrm>
              <a:off x="1599" y="615"/>
              <a:ext cx="630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  G  M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984" y="615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  X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5" idx="3"/>
              <a:endCxn id="8" idx="0"/>
            </p:cNvCxnSpPr>
            <p:nvPr/>
          </p:nvCxnSpPr>
          <p:spPr>
            <a:xfrm>
              <a:off x="2994" y="390"/>
              <a:ext cx="1237" cy="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/>
          </p:nvSpPr>
          <p:spPr>
            <a:xfrm>
              <a:off x="969" y="1200"/>
              <a:ext cx="540" cy="1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  E</a:t>
              </a:r>
              <a:endParaRPr lang="ru-RU" dirty="0"/>
            </a:p>
          </p:txBody>
        </p:sp>
        <p:sp>
          <p:nvSpPr>
            <p:cNvPr id="11" name="Прямоугольник 10"/>
            <p:cNvSpPr>
              <a:spLocks noChangeArrowheads="1"/>
            </p:cNvSpPr>
            <p:nvPr/>
          </p:nvSpPr>
          <p:spPr bwMode="auto">
            <a:xfrm>
              <a:off x="1644" y="1200"/>
              <a:ext cx="630" cy="180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dk1"/>
                  </a:solidFill>
                  <a:latin typeface="+mn-lt"/>
                </a:rPr>
                <a:t>J  K  L</a:t>
              </a:r>
              <a:endParaRPr lang="ru-RU" dirty="0">
                <a:solidFill>
                  <a:schemeClr val="dk1"/>
                </a:solidFill>
                <a:latin typeface="+mn-lt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39" y="1200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  B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364" y="1200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  O</a:t>
              </a:r>
              <a:endParaRPr lang="ru-RU" dirty="0"/>
            </a:p>
          </p:txBody>
        </p:sp>
        <p:cxnSp>
          <p:nvCxnSpPr>
            <p:cNvPr id="14" name="Прямая со стрелкой 13"/>
            <p:cNvCxnSpPr>
              <a:stCxn id="7" idx="1"/>
              <a:endCxn id="12" idx="0"/>
            </p:cNvCxnSpPr>
            <p:nvPr/>
          </p:nvCxnSpPr>
          <p:spPr>
            <a:xfrm rot="10800000" flipV="1">
              <a:off x="586" y="705"/>
              <a:ext cx="1013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endCxn id="10" idx="0"/>
            </p:cNvCxnSpPr>
            <p:nvPr/>
          </p:nvCxnSpPr>
          <p:spPr>
            <a:xfrm rot="10800000" flipV="1">
              <a:off x="1239" y="795"/>
              <a:ext cx="540" cy="4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rot="16200000" flipH="1">
              <a:off x="1824" y="975"/>
              <a:ext cx="405" cy="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7" idx="3"/>
              <a:endCxn id="13" idx="0"/>
            </p:cNvCxnSpPr>
            <p:nvPr/>
          </p:nvCxnSpPr>
          <p:spPr>
            <a:xfrm>
              <a:off x="2229" y="705"/>
              <a:ext cx="382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3129" y="1200"/>
              <a:ext cx="630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Q  R  S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49" y="1200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Y  Z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3984" y="1200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U  V</a:t>
              </a:r>
              <a:endParaRPr lang="ru-RU" dirty="0"/>
            </a:p>
          </p:txBody>
        </p:sp>
        <p:cxnSp>
          <p:nvCxnSpPr>
            <p:cNvPr id="21" name="Прямая со стрелкой 20"/>
            <p:cNvCxnSpPr>
              <a:stCxn id="8" idx="1"/>
              <a:endCxn id="18" idx="0"/>
            </p:cNvCxnSpPr>
            <p:nvPr/>
          </p:nvCxnSpPr>
          <p:spPr>
            <a:xfrm rot="10800000" flipV="1">
              <a:off x="3444" y="705"/>
              <a:ext cx="540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8" idx="2"/>
              <a:endCxn id="20" idx="0"/>
            </p:cNvCxnSpPr>
            <p:nvPr/>
          </p:nvCxnSpPr>
          <p:spPr>
            <a:xfrm rot="5400000">
              <a:off x="4029" y="998"/>
              <a:ext cx="40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8" idx="3"/>
              <a:endCxn id="19" idx="0"/>
            </p:cNvCxnSpPr>
            <p:nvPr/>
          </p:nvCxnSpPr>
          <p:spPr>
            <a:xfrm>
              <a:off x="4479" y="705"/>
              <a:ext cx="517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0811" name="TextBox 23"/>
            <p:cNvSpPr txBox="1">
              <a:spLocks noChangeArrowheads="1"/>
            </p:cNvSpPr>
            <p:nvPr/>
          </p:nvSpPr>
          <p:spPr bwMode="auto">
            <a:xfrm>
              <a:off x="249" y="25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ru-RU">
                <a:latin typeface="Calibri" pitchFamily="34" charset="0"/>
              </a:endParaRPr>
            </a:p>
          </p:txBody>
        </p:sp>
      </p:grpSp>
      <p:grpSp>
        <p:nvGrpSpPr>
          <p:cNvPr id="160770" name="Group 45"/>
          <p:cNvGrpSpPr>
            <a:grpSpLocks/>
          </p:cNvGrpSpPr>
          <p:nvPr/>
        </p:nvGrpSpPr>
        <p:grpSpPr bwMode="auto">
          <a:xfrm>
            <a:off x="611188" y="3500438"/>
            <a:ext cx="7786687" cy="1714500"/>
            <a:chOff x="385" y="1887"/>
            <a:chExt cx="4905" cy="1080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2545" y="1887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</a:t>
              </a:r>
              <a:endParaRPr lang="ru-RU" dirty="0"/>
            </a:p>
          </p:txBody>
        </p:sp>
        <p:cxnSp>
          <p:nvCxnSpPr>
            <p:cNvPr id="27" name="Прямая со стрелкой 26"/>
            <p:cNvCxnSpPr>
              <a:stCxn id="26" idx="1"/>
            </p:cNvCxnSpPr>
            <p:nvPr/>
          </p:nvCxnSpPr>
          <p:spPr>
            <a:xfrm rot="10800000" flipV="1">
              <a:off x="1907" y="1977"/>
              <a:ext cx="630" cy="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Прямоугольник 27"/>
            <p:cNvSpPr/>
            <p:nvPr/>
          </p:nvSpPr>
          <p:spPr>
            <a:xfrm>
              <a:off x="1645" y="2202"/>
              <a:ext cx="630" cy="1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  G  L</a:t>
              </a:r>
              <a:endParaRPr lang="ru-RU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4030" y="2202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  X</a:t>
              </a:r>
              <a:endParaRPr lang="ru-RU" dirty="0"/>
            </a:p>
          </p:txBody>
        </p:sp>
        <p:cxnSp>
          <p:nvCxnSpPr>
            <p:cNvPr id="30" name="Прямая со стрелкой 29"/>
            <p:cNvCxnSpPr>
              <a:stCxn id="26" idx="3"/>
              <a:endCxn id="29" idx="0"/>
            </p:cNvCxnSpPr>
            <p:nvPr/>
          </p:nvCxnSpPr>
          <p:spPr>
            <a:xfrm>
              <a:off x="3040" y="1977"/>
              <a:ext cx="1237" cy="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Прямоугольник 30"/>
            <p:cNvSpPr/>
            <p:nvPr/>
          </p:nvSpPr>
          <p:spPr>
            <a:xfrm>
              <a:off x="1015" y="2787"/>
              <a:ext cx="540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  E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1690" y="2787"/>
              <a:ext cx="630" cy="1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J  K</a:t>
              </a:r>
              <a:endParaRPr lang="ru-RU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385" y="2787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  B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2410" y="2787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  O</a:t>
              </a:r>
              <a:endParaRPr lang="ru-RU" dirty="0"/>
            </a:p>
          </p:txBody>
        </p:sp>
        <p:cxnSp>
          <p:nvCxnSpPr>
            <p:cNvPr id="35" name="Прямая со стрелкой 34"/>
            <p:cNvCxnSpPr>
              <a:stCxn id="28" idx="1"/>
              <a:endCxn id="33" idx="0"/>
            </p:cNvCxnSpPr>
            <p:nvPr/>
          </p:nvCxnSpPr>
          <p:spPr>
            <a:xfrm rot="10800000" flipV="1">
              <a:off x="632" y="2292"/>
              <a:ext cx="1013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endCxn id="31" idx="0"/>
            </p:cNvCxnSpPr>
            <p:nvPr/>
          </p:nvCxnSpPr>
          <p:spPr>
            <a:xfrm rot="10800000" flipV="1">
              <a:off x="1285" y="2374"/>
              <a:ext cx="540" cy="4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16200000" flipH="1">
              <a:off x="1870" y="2562"/>
              <a:ext cx="405" cy="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28" idx="3"/>
              <a:endCxn id="34" idx="0"/>
            </p:cNvCxnSpPr>
            <p:nvPr/>
          </p:nvCxnSpPr>
          <p:spPr>
            <a:xfrm>
              <a:off x="2275" y="2292"/>
              <a:ext cx="382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Прямоугольник 38"/>
            <p:cNvSpPr/>
            <p:nvPr/>
          </p:nvSpPr>
          <p:spPr>
            <a:xfrm>
              <a:off x="3175" y="2787"/>
              <a:ext cx="630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Q  R  S</a:t>
              </a:r>
              <a:endParaRPr lang="ru-RU" dirty="0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4795" y="2787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Y  Z</a:t>
              </a:r>
              <a:endParaRPr lang="ru-RU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030" y="2787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U  V</a:t>
              </a:r>
              <a:endParaRPr lang="ru-RU" dirty="0"/>
            </a:p>
          </p:txBody>
        </p:sp>
        <p:cxnSp>
          <p:nvCxnSpPr>
            <p:cNvPr id="42" name="Прямая со стрелкой 41"/>
            <p:cNvCxnSpPr>
              <a:stCxn id="29" idx="1"/>
              <a:endCxn id="39" idx="0"/>
            </p:cNvCxnSpPr>
            <p:nvPr/>
          </p:nvCxnSpPr>
          <p:spPr>
            <a:xfrm rot="10800000" flipV="1">
              <a:off x="3490" y="2292"/>
              <a:ext cx="540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29" idx="2"/>
              <a:endCxn id="41" idx="0"/>
            </p:cNvCxnSpPr>
            <p:nvPr/>
          </p:nvCxnSpPr>
          <p:spPr>
            <a:xfrm rot="5400000">
              <a:off x="4075" y="2585"/>
              <a:ext cx="40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29" idx="3"/>
              <a:endCxn id="40" idx="0"/>
            </p:cNvCxnSpPr>
            <p:nvPr/>
          </p:nvCxnSpPr>
          <p:spPr>
            <a:xfrm>
              <a:off x="4525" y="2292"/>
              <a:ext cx="517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771" name="TextBox 44"/>
          <p:cNvSpPr txBox="1">
            <a:spLocks noChangeArrowheads="1"/>
          </p:cNvSpPr>
          <p:nvPr/>
        </p:nvSpPr>
        <p:spPr bwMode="auto">
          <a:xfrm>
            <a:off x="0" y="2781300"/>
            <a:ext cx="394335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(в) </a:t>
            </a:r>
            <a:r>
              <a:rPr lang="ru-RU" sz="2000" b="1">
                <a:latin typeface="Calibri" pitchFamily="34" charset="0"/>
              </a:rPr>
              <a:t>удалена</a:t>
            </a:r>
            <a:r>
              <a:rPr lang="en-US" sz="2000" b="1">
                <a:solidFill>
                  <a:schemeClr val="hlink"/>
                </a:solidFill>
                <a:latin typeface="Calibri" pitchFamily="34" charset="0"/>
              </a:rPr>
              <a:t> </a:t>
            </a:r>
            <a:r>
              <a:rPr lang="en-US" sz="2400" b="1">
                <a:solidFill>
                  <a:schemeClr val="hlink"/>
                </a:solidFill>
                <a:latin typeface="Calibri" pitchFamily="34" charset="0"/>
              </a:rPr>
              <a:t>M</a:t>
            </a:r>
            <a:r>
              <a:rPr lang="ru-RU" sz="2000">
                <a:latin typeface="Calibri" pitchFamily="34" charset="0"/>
              </a:rPr>
              <a:t> из внутренней</a:t>
            </a:r>
          </a:p>
          <a:p>
            <a:r>
              <a:rPr lang="ru-RU" sz="2000">
                <a:latin typeface="Calibri" pitchFamily="34" charset="0"/>
              </a:rPr>
              <a:t>вершины, ребенок которой имеет </a:t>
            </a:r>
          </a:p>
          <a:p>
            <a:r>
              <a:rPr lang="ru-RU" sz="2000">
                <a:latin typeface="Calibri" pitchFamily="34" charset="0"/>
              </a:rPr>
              <a:t>не менее </a:t>
            </a:r>
            <a:r>
              <a:rPr lang="en-US" sz="2000" b="1" i="1">
                <a:latin typeface="Calibri" pitchFamily="34" charset="0"/>
              </a:rPr>
              <a:t>t</a:t>
            </a:r>
            <a:r>
              <a:rPr lang="ru-RU" sz="2000" b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элементов</a:t>
            </a:r>
          </a:p>
          <a:p>
            <a:endParaRPr lang="ru-RU">
              <a:latin typeface="Calibri" pitchFamily="34" charset="0"/>
            </a:endParaRPr>
          </a:p>
        </p:txBody>
      </p:sp>
      <p:sp>
        <p:nvSpPr>
          <p:cNvPr id="160772" name="Text Box 46"/>
          <p:cNvSpPr txBox="1">
            <a:spLocks noChangeArrowheads="1"/>
          </p:cNvSpPr>
          <p:nvPr/>
        </p:nvSpPr>
        <p:spPr bwMode="auto">
          <a:xfrm>
            <a:off x="0" y="5589588"/>
            <a:ext cx="8831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Если ребенок, следующий за удаляемым ключом, имеет не менее </a:t>
            </a:r>
            <a:r>
              <a:rPr lang="en-US" sz="2000" i="1">
                <a:latin typeface="Calibri" pitchFamily="34" charset="0"/>
              </a:rPr>
              <a:t>t</a:t>
            </a:r>
            <a:r>
              <a:rPr lang="ru-RU" sz="2000">
                <a:latin typeface="Calibri" pitchFamily="34" charset="0"/>
              </a:rPr>
              <a:t> элементов,</a:t>
            </a:r>
          </a:p>
          <a:p>
            <a:r>
              <a:rPr lang="ru-RU" sz="2000">
                <a:latin typeface="Calibri" pitchFamily="34" charset="0"/>
              </a:rPr>
              <a:t>Поступаем аналогично (в)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17" name="Группа 3"/>
          <p:cNvGrpSpPr>
            <a:grpSpLocks/>
          </p:cNvGrpSpPr>
          <p:nvPr/>
        </p:nvGrpSpPr>
        <p:grpSpPr bwMode="auto">
          <a:xfrm>
            <a:off x="500063" y="357188"/>
            <a:ext cx="7929562" cy="1785937"/>
            <a:chOff x="0" y="1071546"/>
            <a:chExt cx="7929586" cy="178595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571886" y="1142984"/>
              <a:ext cx="785814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</a:t>
              </a:r>
              <a:endParaRPr lang="ru-RU" dirty="0"/>
            </a:p>
          </p:txBody>
        </p:sp>
        <p:cxnSp>
          <p:nvCxnSpPr>
            <p:cNvPr id="6" name="Прямая со стрелкой 5"/>
            <p:cNvCxnSpPr>
              <a:stCxn id="5" idx="1"/>
            </p:cNvCxnSpPr>
            <p:nvPr/>
          </p:nvCxnSpPr>
          <p:spPr>
            <a:xfrm rot="10800000" flipV="1">
              <a:off x="2571758" y="1285860"/>
              <a:ext cx="1000128" cy="357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Прямоугольник 6"/>
            <p:cNvSpPr/>
            <p:nvPr/>
          </p:nvSpPr>
          <p:spPr>
            <a:xfrm>
              <a:off x="2143131" y="1643050"/>
              <a:ext cx="1000128" cy="285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  G  L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929330" y="1643050"/>
              <a:ext cx="785815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  X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5" idx="3"/>
              <a:endCxn id="8" idx="0"/>
            </p:cNvCxnSpPr>
            <p:nvPr/>
          </p:nvCxnSpPr>
          <p:spPr>
            <a:xfrm>
              <a:off x="4357700" y="1285860"/>
              <a:ext cx="1963744" cy="357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/>
          </p:nvSpPr>
          <p:spPr>
            <a:xfrm>
              <a:off x="1143003" y="2571744"/>
              <a:ext cx="857253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  E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214569" y="2571744"/>
              <a:ext cx="1000128" cy="285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J  K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42875" y="2571744"/>
              <a:ext cx="785814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  B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357572" y="2571744"/>
              <a:ext cx="785815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  O</a:t>
              </a:r>
              <a:endParaRPr lang="ru-RU" dirty="0"/>
            </a:p>
          </p:txBody>
        </p:sp>
        <p:cxnSp>
          <p:nvCxnSpPr>
            <p:cNvPr id="14" name="Прямая со стрелкой 13"/>
            <p:cNvCxnSpPr>
              <a:stCxn id="7" idx="1"/>
              <a:endCxn id="12" idx="0"/>
            </p:cNvCxnSpPr>
            <p:nvPr/>
          </p:nvCxnSpPr>
          <p:spPr>
            <a:xfrm rot="10800000" flipV="1">
              <a:off x="534989" y="1785926"/>
              <a:ext cx="1608143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endCxn id="10" idx="0"/>
            </p:cNvCxnSpPr>
            <p:nvPr/>
          </p:nvCxnSpPr>
          <p:spPr>
            <a:xfrm rot="10800000" flipV="1">
              <a:off x="1571630" y="1928802"/>
              <a:ext cx="857253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rot="16200000" flipH="1">
              <a:off x="2500318" y="2214554"/>
              <a:ext cx="642942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7" idx="3"/>
              <a:endCxn id="13" idx="0"/>
            </p:cNvCxnSpPr>
            <p:nvPr/>
          </p:nvCxnSpPr>
          <p:spPr>
            <a:xfrm>
              <a:off x="3143260" y="1785926"/>
              <a:ext cx="606427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4572014" y="2571744"/>
              <a:ext cx="1000128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Q  R  S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143772" y="2571744"/>
              <a:ext cx="785814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Y  Z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5929330" y="2571744"/>
              <a:ext cx="785815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U  V</a:t>
              </a:r>
              <a:endParaRPr lang="ru-RU" dirty="0"/>
            </a:p>
          </p:txBody>
        </p:sp>
        <p:cxnSp>
          <p:nvCxnSpPr>
            <p:cNvPr id="21" name="Прямая со стрелкой 20"/>
            <p:cNvCxnSpPr>
              <a:stCxn id="8" idx="1"/>
              <a:endCxn id="18" idx="0"/>
            </p:cNvCxnSpPr>
            <p:nvPr/>
          </p:nvCxnSpPr>
          <p:spPr>
            <a:xfrm rot="10800000" flipV="1">
              <a:off x="5072077" y="1785926"/>
              <a:ext cx="857253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8" idx="2"/>
              <a:endCxn id="20" idx="0"/>
            </p:cNvCxnSpPr>
            <p:nvPr/>
          </p:nvCxnSpPr>
          <p:spPr>
            <a:xfrm rot="5400000">
              <a:off x="6000767" y="2251067"/>
              <a:ext cx="64294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8" idx="3"/>
              <a:endCxn id="19" idx="0"/>
            </p:cNvCxnSpPr>
            <p:nvPr/>
          </p:nvCxnSpPr>
          <p:spPr>
            <a:xfrm>
              <a:off x="6715145" y="1785926"/>
              <a:ext cx="820739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2856" name="TextBox 23"/>
            <p:cNvSpPr txBox="1">
              <a:spLocks noChangeArrowheads="1"/>
            </p:cNvSpPr>
            <p:nvPr/>
          </p:nvSpPr>
          <p:spPr bwMode="auto">
            <a:xfrm>
              <a:off x="0" y="1071546"/>
              <a:ext cx="184151" cy="366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ru-RU">
                <a:latin typeface="Calibri" pitchFamily="34" charset="0"/>
              </a:endParaRPr>
            </a:p>
          </p:txBody>
        </p:sp>
      </p:grpSp>
      <p:grpSp>
        <p:nvGrpSpPr>
          <p:cNvPr id="162818" name="Group 42"/>
          <p:cNvGrpSpPr>
            <a:grpSpLocks/>
          </p:cNvGrpSpPr>
          <p:nvPr/>
        </p:nvGrpSpPr>
        <p:grpSpPr bwMode="auto">
          <a:xfrm>
            <a:off x="0" y="2636838"/>
            <a:ext cx="8397875" cy="2001837"/>
            <a:chOff x="0" y="1661"/>
            <a:chExt cx="5290" cy="1261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2545" y="1842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</a:t>
              </a:r>
              <a:endParaRPr lang="ru-RU" dirty="0"/>
            </a:p>
          </p:txBody>
        </p:sp>
        <p:cxnSp>
          <p:nvCxnSpPr>
            <p:cNvPr id="27" name="Прямая со стрелкой 26"/>
            <p:cNvCxnSpPr>
              <a:endCxn id="28" idx="0"/>
            </p:cNvCxnSpPr>
            <p:nvPr/>
          </p:nvCxnSpPr>
          <p:spPr>
            <a:xfrm rot="10800000" flipV="1">
              <a:off x="1780" y="1932"/>
              <a:ext cx="765" cy="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Прямоугольник 27"/>
            <p:cNvSpPr/>
            <p:nvPr/>
          </p:nvSpPr>
          <p:spPr>
            <a:xfrm>
              <a:off x="1465" y="2157"/>
              <a:ext cx="630" cy="1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   L</a:t>
              </a:r>
              <a:endParaRPr lang="ru-RU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4030" y="2157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  X</a:t>
              </a:r>
              <a:endParaRPr lang="ru-RU" dirty="0"/>
            </a:p>
          </p:txBody>
        </p:sp>
        <p:cxnSp>
          <p:nvCxnSpPr>
            <p:cNvPr id="30" name="Прямая со стрелкой 29"/>
            <p:cNvCxnSpPr>
              <a:stCxn id="26" idx="3"/>
              <a:endCxn id="29" idx="0"/>
            </p:cNvCxnSpPr>
            <p:nvPr/>
          </p:nvCxnSpPr>
          <p:spPr>
            <a:xfrm>
              <a:off x="3040" y="1932"/>
              <a:ext cx="1237" cy="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Прямоугольник 31"/>
            <p:cNvSpPr/>
            <p:nvPr/>
          </p:nvSpPr>
          <p:spPr>
            <a:xfrm>
              <a:off x="1195" y="2742"/>
              <a:ext cx="1125" cy="1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  E  J  K</a:t>
              </a:r>
              <a:endParaRPr lang="ru-RU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65" y="2742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  B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2410" y="2742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  O</a:t>
              </a:r>
              <a:endParaRPr lang="ru-RU" dirty="0"/>
            </a:p>
          </p:txBody>
        </p:sp>
        <p:cxnSp>
          <p:nvCxnSpPr>
            <p:cNvPr id="35" name="Прямая со стрелкой 34"/>
            <p:cNvCxnSpPr>
              <a:stCxn id="28" idx="1"/>
              <a:endCxn id="33" idx="0"/>
            </p:cNvCxnSpPr>
            <p:nvPr/>
          </p:nvCxnSpPr>
          <p:spPr>
            <a:xfrm rot="10800000" flipV="1">
              <a:off x="813" y="2247"/>
              <a:ext cx="652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28" idx="2"/>
              <a:endCxn id="32" idx="0"/>
            </p:cNvCxnSpPr>
            <p:nvPr/>
          </p:nvCxnSpPr>
          <p:spPr>
            <a:xfrm rot="5400000">
              <a:off x="1566" y="2528"/>
              <a:ext cx="405" cy="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28" idx="3"/>
              <a:endCxn id="34" idx="0"/>
            </p:cNvCxnSpPr>
            <p:nvPr/>
          </p:nvCxnSpPr>
          <p:spPr>
            <a:xfrm>
              <a:off x="2095" y="2247"/>
              <a:ext cx="562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Прямоугольник 38"/>
            <p:cNvSpPr/>
            <p:nvPr/>
          </p:nvSpPr>
          <p:spPr>
            <a:xfrm>
              <a:off x="3175" y="2742"/>
              <a:ext cx="630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Q  R  S</a:t>
              </a:r>
              <a:endParaRPr lang="ru-RU" dirty="0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4795" y="2742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Y  Z</a:t>
              </a:r>
              <a:endParaRPr lang="ru-RU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030" y="2742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U  V</a:t>
              </a:r>
              <a:endParaRPr lang="ru-RU" dirty="0"/>
            </a:p>
          </p:txBody>
        </p:sp>
        <p:cxnSp>
          <p:nvCxnSpPr>
            <p:cNvPr id="42" name="Прямая со стрелкой 41"/>
            <p:cNvCxnSpPr>
              <a:stCxn id="29" idx="1"/>
              <a:endCxn id="39" idx="0"/>
            </p:cNvCxnSpPr>
            <p:nvPr/>
          </p:nvCxnSpPr>
          <p:spPr>
            <a:xfrm rot="10800000" flipV="1">
              <a:off x="3490" y="2247"/>
              <a:ext cx="540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29" idx="2"/>
              <a:endCxn id="41" idx="0"/>
            </p:cNvCxnSpPr>
            <p:nvPr/>
          </p:nvCxnSpPr>
          <p:spPr>
            <a:xfrm rot="5400000">
              <a:off x="4075" y="2540"/>
              <a:ext cx="40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29" idx="3"/>
              <a:endCxn id="40" idx="0"/>
            </p:cNvCxnSpPr>
            <p:nvPr/>
          </p:nvCxnSpPr>
          <p:spPr>
            <a:xfrm>
              <a:off x="4525" y="2247"/>
              <a:ext cx="517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2836" name="TextBox 44"/>
            <p:cNvSpPr txBox="1">
              <a:spLocks noChangeArrowheads="1"/>
            </p:cNvSpPr>
            <p:nvPr/>
          </p:nvSpPr>
          <p:spPr bwMode="auto">
            <a:xfrm>
              <a:off x="0" y="1661"/>
              <a:ext cx="159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000">
                  <a:latin typeface="Calibri" pitchFamily="34" charset="0"/>
                </a:rPr>
                <a:t>(г) удалена</a:t>
              </a:r>
              <a:r>
                <a:rPr lang="en-US" sz="2000">
                  <a:latin typeface="Calibri" pitchFamily="34" charset="0"/>
                </a:rPr>
                <a:t> G</a:t>
              </a:r>
              <a:r>
                <a:rPr lang="ru-RU" sz="2000">
                  <a:latin typeface="Calibri" pitchFamily="34" charset="0"/>
                </a:rPr>
                <a:t>, ее дети</a:t>
              </a:r>
            </a:p>
            <a:p>
              <a:r>
                <a:rPr lang="ru-RU" sz="2000">
                  <a:latin typeface="Calibri" pitchFamily="34" charset="0"/>
                </a:rPr>
                <a:t>имеют по </a:t>
              </a:r>
              <a:r>
                <a:rPr lang="ru-RU" sz="2400">
                  <a:solidFill>
                    <a:schemeClr val="hlink"/>
                  </a:solidFill>
                  <a:latin typeface="Calibri" pitchFamily="34" charset="0"/>
                </a:rPr>
                <a:t> </a:t>
              </a:r>
              <a:r>
                <a:rPr lang="en-US" sz="2000" i="1">
                  <a:latin typeface="Calibri" pitchFamily="34" charset="0"/>
                </a:rPr>
                <a:t>t</a:t>
              </a:r>
              <a:r>
                <a:rPr lang="en-US" sz="2000">
                  <a:latin typeface="Calibri" pitchFamily="34" charset="0"/>
                </a:rPr>
                <a:t>-1 </a:t>
              </a:r>
              <a:r>
                <a:rPr lang="ru-RU" sz="2000">
                  <a:latin typeface="Calibri" pitchFamily="34" charset="0"/>
                </a:rPr>
                <a:t>ключу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65" name="Group 39"/>
          <p:cNvGrpSpPr>
            <a:grpSpLocks/>
          </p:cNvGrpSpPr>
          <p:nvPr/>
        </p:nvGrpSpPr>
        <p:grpSpPr bwMode="auto">
          <a:xfrm>
            <a:off x="1000125" y="500063"/>
            <a:ext cx="7500938" cy="1714500"/>
            <a:chOff x="630" y="315"/>
            <a:chExt cx="4725" cy="108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610" y="315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</a:t>
              </a:r>
              <a:endParaRPr lang="ru-RU" dirty="0"/>
            </a:p>
          </p:txBody>
        </p:sp>
        <p:cxnSp>
          <p:nvCxnSpPr>
            <p:cNvPr id="6" name="Прямая со стрелкой 5"/>
            <p:cNvCxnSpPr>
              <a:endCxn id="7" idx="0"/>
            </p:cNvCxnSpPr>
            <p:nvPr/>
          </p:nvCxnSpPr>
          <p:spPr>
            <a:xfrm rot="10800000" flipV="1">
              <a:off x="1845" y="405"/>
              <a:ext cx="765" cy="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Прямоугольник 6"/>
            <p:cNvSpPr/>
            <p:nvPr/>
          </p:nvSpPr>
          <p:spPr>
            <a:xfrm>
              <a:off x="1530" y="630"/>
              <a:ext cx="630" cy="1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   L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095" y="630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  X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5" idx="3"/>
              <a:endCxn id="8" idx="0"/>
            </p:cNvCxnSpPr>
            <p:nvPr/>
          </p:nvCxnSpPr>
          <p:spPr>
            <a:xfrm>
              <a:off x="3105" y="405"/>
              <a:ext cx="1237" cy="2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/>
          </p:nvSpPr>
          <p:spPr>
            <a:xfrm>
              <a:off x="1260" y="1215"/>
              <a:ext cx="1125" cy="1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  E  J  K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30" y="1215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  B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475" y="1215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  O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>
              <a:stCxn id="7" idx="1"/>
              <a:endCxn id="11" idx="0"/>
            </p:cNvCxnSpPr>
            <p:nvPr/>
          </p:nvCxnSpPr>
          <p:spPr>
            <a:xfrm rot="10800000" flipV="1">
              <a:off x="878" y="720"/>
              <a:ext cx="652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7" idx="2"/>
              <a:endCxn id="10" idx="0"/>
            </p:cNvCxnSpPr>
            <p:nvPr/>
          </p:nvCxnSpPr>
          <p:spPr>
            <a:xfrm rot="5400000">
              <a:off x="1631" y="1001"/>
              <a:ext cx="405" cy="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7" idx="3"/>
              <a:endCxn id="12" idx="0"/>
            </p:cNvCxnSpPr>
            <p:nvPr/>
          </p:nvCxnSpPr>
          <p:spPr>
            <a:xfrm>
              <a:off x="2160" y="720"/>
              <a:ext cx="562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Прямоугольник 15"/>
            <p:cNvSpPr/>
            <p:nvPr/>
          </p:nvSpPr>
          <p:spPr>
            <a:xfrm>
              <a:off x="3240" y="1215"/>
              <a:ext cx="630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Q  R  S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860" y="1215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Y  Z</a:t>
              </a:r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095" y="1215"/>
              <a:ext cx="495" cy="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U  V</a:t>
              </a:r>
              <a:endParaRPr lang="ru-RU" dirty="0"/>
            </a:p>
          </p:txBody>
        </p:sp>
        <p:cxnSp>
          <p:nvCxnSpPr>
            <p:cNvPr id="19" name="Прямая со стрелкой 18"/>
            <p:cNvCxnSpPr>
              <a:stCxn id="8" idx="1"/>
              <a:endCxn id="16" idx="0"/>
            </p:cNvCxnSpPr>
            <p:nvPr/>
          </p:nvCxnSpPr>
          <p:spPr>
            <a:xfrm rot="10800000" flipV="1">
              <a:off x="3555" y="720"/>
              <a:ext cx="540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8" idx="2"/>
              <a:endCxn id="18" idx="0"/>
            </p:cNvCxnSpPr>
            <p:nvPr/>
          </p:nvCxnSpPr>
          <p:spPr>
            <a:xfrm rot="5400000">
              <a:off x="4140" y="1013"/>
              <a:ext cx="40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8" idx="3"/>
              <a:endCxn id="17" idx="0"/>
            </p:cNvCxnSpPr>
            <p:nvPr/>
          </p:nvCxnSpPr>
          <p:spPr>
            <a:xfrm>
              <a:off x="4590" y="720"/>
              <a:ext cx="517" cy="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4899" name="TextBox 21"/>
            <p:cNvSpPr txBox="1">
              <a:spLocks noChangeArrowheads="1"/>
            </p:cNvSpPr>
            <p:nvPr/>
          </p:nvSpPr>
          <p:spPr bwMode="auto">
            <a:xfrm>
              <a:off x="1338" y="391"/>
              <a:ext cx="1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i="1">
                  <a:latin typeface="Calibri" pitchFamily="34" charset="0"/>
                </a:rPr>
                <a:t>х</a:t>
              </a:r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4110038" y="2997200"/>
            <a:ext cx="285750" cy="357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538538" y="3783013"/>
            <a:ext cx="1285875" cy="285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   L  P  T  X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752600" y="4568825"/>
            <a:ext cx="1357313" cy="285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   J   K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752475" y="4568825"/>
            <a:ext cx="785813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  B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252788" y="4568825"/>
            <a:ext cx="785812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  O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6" idx="1"/>
            <a:endCxn id="30" idx="0"/>
          </p:cNvCxnSpPr>
          <p:nvPr/>
        </p:nvCxnSpPr>
        <p:spPr>
          <a:xfrm rot="10800000" flipV="1">
            <a:off x="1146175" y="3925888"/>
            <a:ext cx="2392363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29" idx="0"/>
          </p:cNvCxnSpPr>
          <p:nvPr/>
        </p:nvCxnSpPr>
        <p:spPr>
          <a:xfrm rot="10800000" flipV="1">
            <a:off x="2432050" y="4068763"/>
            <a:ext cx="1320800" cy="500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rot="5400000">
            <a:off x="3609976" y="4068762"/>
            <a:ext cx="500062" cy="500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4252913" y="4568825"/>
            <a:ext cx="100012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Q  R  S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6324600" y="4568825"/>
            <a:ext cx="785813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  Z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5395913" y="4568825"/>
            <a:ext cx="785812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  V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endCxn id="37" idx="0"/>
          </p:cNvCxnSpPr>
          <p:nvPr/>
        </p:nvCxnSpPr>
        <p:spPr>
          <a:xfrm>
            <a:off x="4752975" y="4056063"/>
            <a:ext cx="1036638" cy="500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6" idx="3"/>
            <a:endCxn id="36" idx="0"/>
          </p:cNvCxnSpPr>
          <p:nvPr/>
        </p:nvCxnSpPr>
        <p:spPr>
          <a:xfrm>
            <a:off x="4824413" y="3925888"/>
            <a:ext cx="1893887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879" name="TextBox 40"/>
          <p:cNvSpPr txBox="1">
            <a:spLocks noChangeArrowheads="1"/>
          </p:cNvSpPr>
          <p:nvPr/>
        </p:nvSpPr>
        <p:spPr bwMode="auto">
          <a:xfrm>
            <a:off x="250825" y="2852738"/>
            <a:ext cx="353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(д) удалена</a:t>
            </a:r>
            <a:r>
              <a:rPr lang="en-US" sz="2000">
                <a:latin typeface="Calibri" pitchFamily="34" charset="0"/>
              </a:rPr>
              <a:t> </a:t>
            </a:r>
            <a:r>
              <a:rPr lang="en-US" sz="2400">
                <a:solidFill>
                  <a:schemeClr val="hlink"/>
                </a:solidFill>
                <a:latin typeface="Calibri" pitchFamily="34" charset="0"/>
              </a:rPr>
              <a:t>D</a:t>
            </a:r>
            <a:r>
              <a:rPr lang="ru-RU" sz="2000">
                <a:latin typeface="Calibri" pitchFamily="34" charset="0"/>
              </a:rPr>
              <a:t>, в вершине </a:t>
            </a:r>
            <a:r>
              <a:rPr lang="ru-RU" sz="2000" i="1">
                <a:latin typeface="Calibri" pitchFamily="34" charset="0"/>
              </a:rPr>
              <a:t>х</a:t>
            </a:r>
            <a:r>
              <a:rPr lang="ru-RU" sz="2000">
                <a:latin typeface="Calibri" pitchFamily="34" charset="0"/>
              </a:rPr>
              <a:t> нет</a:t>
            </a:r>
          </a:p>
          <a:p>
            <a:r>
              <a:rPr lang="ru-RU" sz="2000">
                <a:latin typeface="Calibri" pitchFamily="34" charset="0"/>
              </a:rPr>
              <a:t>ключа</a:t>
            </a:r>
            <a:r>
              <a:rPr lang="ru-RU">
                <a:latin typeface="Calibri" pitchFamily="34" charset="0"/>
              </a:rPr>
              <a:t> </a:t>
            </a:r>
            <a:r>
              <a:rPr lang="en-US" b="1">
                <a:solidFill>
                  <a:schemeClr val="hlink"/>
                </a:solidFill>
              </a:rPr>
              <a:t>D</a:t>
            </a:r>
            <a:r>
              <a:rPr lang="ru-RU" b="1">
                <a:solidFill>
                  <a:schemeClr val="hlink"/>
                </a:solidFill>
              </a:rPr>
              <a:t> </a:t>
            </a:r>
            <a:r>
              <a:rPr lang="ru-RU" b="1"/>
              <a:t>и </a:t>
            </a:r>
            <a:r>
              <a:rPr lang="en-US" sz="2000" i="1"/>
              <a:t>t </a:t>
            </a:r>
            <a:r>
              <a:rPr lang="en-US" sz="2000"/>
              <a:t>= 2</a:t>
            </a:r>
            <a:endParaRPr lang="ru-RU" sz="2000"/>
          </a:p>
        </p:txBody>
      </p:sp>
      <p:cxnSp>
        <p:nvCxnSpPr>
          <p:cNvPr id="63" name="Прямая со стрелкой 62"/>
          <p:cNvCxnSpPr/>
          <p:nvPr/>
        </p:nvCxnSpPr>
        <p:spPr>
          <a:xfrm rot="5400000">
            <a:off x="4072731" y="3571082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endCxn id="35" idx="0"/>
          </p:cNvCxnSpPr>
          <p:nvPr/>
        </p:nvCxnSpPr>
        <p:spPr>
          <a:xfrm rot="16200000" flipH="1">
            <a:off x="4324351" y="4127500"/>
            <a:ext cx="500062" cy="357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Группа 22"/>
          <p:cNvGrpSpPr>
            <a:grpSpLocks/>
          </p:cNvGrpSpPr>
          <p:nvPr/>
        </p:nvGrpSpPr>
        <p:grpSpPr bwMode="auto">
          <a:xfrm>
            <a:off x="571500" y="714375"/>
            <a:ext cx="6786563" cy="1785938"/>
            <a:chOff x="0" y="1071546"/>
            <a:chExt cx="6786610" cy="1785950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3214710" y="1785926"/>
              <a:ext cx="1285884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   L  P  T  X</a:t>
              </a:r>
              <a:endParaRPr lang="ru-RU" dirty="0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1428760" y="2571744"/>
              <a:ext cx="1357322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   J   K</a:t>
              </a:r>
              <a:endParaRPr lang="ru-RU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428628" y="2571744"/>
              <a:ext cx="785818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  B</a:t>
              </a:r>
              <a:endParaRPr lang="ru-RU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2928958" y="2571744"/>
              <a:ext cx="785817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  O</a:t>
              </a:r>
              <a:endParaRPr lang="ru-RU" dirty="0"/>
            </a:p>
          </p:txBody>
        </p:sp>
        <p:cxnSp>
          <p:nvCxnSpPr>
            <p:cNvPr id="27" name="Прямая со стрелкой 26"/>
            <p:cNvCxnSpPr>
              <a:stCxn id="23" idx="1"/>
              <a:endCxn id="25" idx="0"/>
            </p:cNvCxnSpPr>
            <p:nvPr/>
          </p:nvCxnSpPr>
          <p:spPr>
            <a:xfrm rot="10800000" flipV="1">
              <a:off x="822331" y="1928802"/>
              <a:ext cx="2392380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endCxn id="24" idx="0"/>
            </p:cNvCxnSpPr>
            <p:nvPr/>
          </p:nvCxnSpPr>
          <p:spPr>
            <a:xfrm rot="10800000" flipV="1">
              <a:off x="2108215" y="2071678"/>
              <a:ext cx="1320809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rot="5400000">
              <a:off x="3286148" y="2071678"/>
              <a:ext cx="500066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Прямоугольник 29"/>
            <p:cNvSpPr/>
            <p:nvPr/>
          </p:nvSpPr>
          <p:spPr>
            <a:xfrm>
              <a:off x="3929090" y="2571744"/>
              <a:ext cx="1000132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Q  R  S</a:t>
              </a:r>
              <a:endParaRPr lang="ru-RU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6000792" y="2571744"/>
              <a:ext cx="785818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Y  Z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5072098" y="2571744"/>
              <a:ext cx="785817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U  V</a:t>
              </a:r>
              <a:endParaRPr lang="ru-RU" dirty="0"/>
            </a:p>
          </p:txBody>
        </p:sp>
        <p:cxnSp>
          <p:nvCxnSpPr>
            <p:cNvPr id="33" name="Прямая со стрелкой 32"/>
            <p:cNvCxnSpPr>
              <a:endCxn id="32" idx="0"/>
            </p:cNvCxnSpPr>
            <p:nvPr/>
          </p:nvCxnSpPr>
          <p:spPr>
            <a:xfrm>
              <a:off x="4429156" y="2071678"/>
              <a:ext cx="1036645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3" idx="3"/>
              <a:endCxn id="31" idx="0"/>
            </p:cNvCxnSpPr>
            <p:nvPr/>
          </p:nvCxnSpPr>
          <p:spPr>
            <a:xfrm>
              <a:off x="4500594" y="1928802"/>
              <a:ext cx="1893900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6941" name="TextBox 34"/>
            <p:cNvSpPr txBox="1">
              <a:spLocks noChangeArrowheads="1"/>
            </p:cNvSpPr>
            <p:nvPr/>
          </p:nvSpPr>
          <p:spPr bwMode="auto">
            <a:xfrm>
              <a:off x="0" y="1071546"/>
              <a:ext cx="36363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</a:rPr>
                <a:t>(д</a:t>
              </a:r>
              <a:r>
                <a:rPr lang="en-US">
                  <a:latin typeface="Calibri" pitchFamily="34" charset="0"/>
                </a:rPr>
                <a:t>’</a:t>
              </a:r>
              <a:r>
                <a:rPr lang="ru-RU">
                  <a:latin typeface="Calibri" pitchFamily="34" charset="0"/>
                </a:rPr>
                <a:t>) уменьшение высоты дерева</a:t>
              </a:r>
            </a:p>
          </p:txBody>
        </p:sp>
      </p:grpSp>
      <p:grpSp>
        <p:nvGrpSpPr>
          <p:cNvPr id="166914" name="Группа 22"/>
          <p:cNvGrpSpPr>
            <a:grpSpLocks/>
          </p:cNvGrpSpPr>
          <p:nvPr/>
        </p:nvGrpSpPr>
        <p:grpSpPr bwMode="auto">
          <a:xfrm>
            <a:off x="714375" y="3357563"/>
            <a:ext cx="6786563" cy="1785937"/>
            <a:chOff x="0" y="1071546"/>
            <a:chExt cx="6786610" cy="1785950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3214710" y="1785926"/>
              <a:ext cx="1285884" cy="285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   L  P  T  X</a:t>
              </a:r>
              <a:endParaRPr lang="ru-RU" dirty="0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1428760" y="2571744"/>
              <a:ext cx="1357322" cy="285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 J   K</a:t>
              </a:r>
              <a:endParaRPr lang="ru-RU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28628" y="2571744"/>
              <a:ext cx="785818" cy="285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  B</a:t>
              </a:r>
              <a:endParaRPr lang="ru-RU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928958" y="2571744"/>
              <a:ext cx="785817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  O</a:t>
              </a:r>
              <a:endParaRPr lang="ru-RU" dirty="0"/>
            </a:p>
          </p:txBody>
        </p:sp>
        <p:cxnSp>
          <p:nvCxnSpPr>
            <p:cNvPr id="46" name="Прямая со стрелкой 45"/>
            <p:cNvCxnSpPr>
              <a:stCxn id="42" idx="1"/>
              <a:endCxn id="44" idx="0"/>
            </p:cNvCxnSpPr>
            <p:nvPr/>
          </p:nvCxnSpPr>
          <p:spPr>
            <a:xfrm rot="10800000" flipV="1">
              <a:off x="822331" y="1928802"/>
              <a:ext cx="2392380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endCxn id="43" idx="0"/>
            </p:cNvCxnSpPr>
            <p:nvPr/>
          </p:nvCxnSpPr>
          <p:spPr>
            <a:xfrm rot="10800000" flipV="1">
              <a:off x="2108215" y="2071678"/>
              <a:ext cx="1320809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 rot="5400000">
              <a:off x="3286149" y="2071677"/>
              <a:ext cx="500066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Прямоугольник 48"/>
            <p:cNvSpPr/>
            <p:nvPr/>
          </p:nvSpPr>
          <p:spPr>
            <a:xfrm>
              <a:off x="3929090" y="2571744"/>
              <a:ext cx="1000132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Q  R  S</a:t>
              </a:r>
              <a:endParaRPr lang="ru-RU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6000792" y="2571744"/>
              <a:ext cx="785818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Y  Z</a:t>
              </a:r>
              <a:endParaRPr lang="ru-RU" dirty="0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5072098" y="2571744"/>
              <a:ext cx="785817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U  V</a:t>
              </a:r>
              <a:endParaRPr lang="ru-RU" dirty="0"/>
            </a:p>
          </p:txBody>
        </p:sp>
        <p:cxnSp>
          <p:nvCxnSpPr>
            <p:cNvPr id="52" name="Прямая со стрелкой 51"/>
            <p:cNvCxnSpPr>
              <a:endCxn id="51" idx="0"/>
            </p:cNvCxnSpPr>
            <p:nvPr/>
          </p:nvCxnSpPr>
          <p:spPr>
            <a:xfrm>
              <a:off x="4429156" y="2071678"/>
              <a:ext cx="1036645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42" idx="3"/>
              <a:endCxn id="50" idx="0"/>
            </p:cNvCxnSpPr>
            <p:nvPr/>
          </p:nvCxnSpPr>
          <p:spPr>
            <a:xfrm>
              <a:off x="4500594" y="1928802"/>
              <a:ext cx="1893900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6928" name="TextBox 53"/>
            <p:cNvSpPr txBox="1">
              <a:spLocks noChangeArrowheads="1"/>
            </p:cNvSpPr>
            <p:nvPr/>
          </p:nvSpPr>
          <p:spPr bwMode="auto">
            <a:xfrm>
              <a:off x="0" y="1071546"/>
              <a:ext cx="1466860" cy="366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</a:rPr>
                <a:t>(е) удалена</a:t>
              </a:r>
              <a:r>
                <a:rPr lang="en-US">
                  <a:latin typeface="Calibri" pitchFamily="34" charset="0"/>
                </a:rPr>
                <a:t> </a:t>
              </a:r>
              <a:r>
                <a:rPr lang="en-US">
                  <a:solidFill>
                    <a:schemeClr val="hlink"/>
                  </a:solidFill>
                  <a:latin typeface="Calibri" pitchFamily="34" charset="0"/>
                </a:rPr>
                <a:t>C</a:t>
              </a:r>
              <a:endParaRPr lang="ru-RU">
                <a:latin typeface="Calibri" pitchFamily="34" charset="0"/>
              </a:endParaRPr>
            </a:p>
          </p:txBody>
        </p:sp>
      </p:grpSp>
      <p:sp>
        <p:nvSpPr>
          <p:cNvPr id="166915" name="Text Box 30"/>
          <p:cNvSpPr txBox="1">
            <a:spLocks noChangeArrowheads="1"/>
          </p:cNvSpPr>
          <p:nvPr/>
        </p:nvSpPr>
        <p:spPr bwMode="auto">
          <a:xfrm>
            <a:off x="1239838" y="5751513"/>
            <a:ext cx="3916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O</a:t>
            </a:r>
            <a:r>
              <a:rPr lang="en-US" sz="2400"/>
              <a:t>(</a:t>
            </a:r>
            <a:r>
              <a:rPr lang="en-US" sz="2400" i="1"/>
              <a:t>h</a:t>
            </a:r>
            <a:r>
              <a:rPr lang="en-US" sz="2400"/>
              <a:t>) – </a:t>
            </a:r>
            <a:r>
              <a:rPr lang="ru-RU" sz="2400"/>
              <a:t>обращений к диску!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3500438" y="1143000"/>
            <a:ext cx="642937" cy="5000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M</a:t>
            </a:r>
            <a:endParaRPr lang="ru-RU" sz="2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750" y="2286000"/>
            <a:ext cx="1000125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D H</a:t>
            </a:r>
            <a:endParaRPr lang="ru-RU" sz="2400" dirty="0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5143500" y="2357438"/>
            <a:ext cx="1000125" cy="428625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Q T X</a:t>
            </a:r>
            <a:endParaRPr lang="ru-RU" sz="2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4286250"/>
            <a:ext cx="1000125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B C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28750" y="4286250"/>
            <a:ext cx="1000125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 G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214813" y="4286250"/>
            <a:ext cx="1000125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 P</a:t>
            </a:r>
            <a:endParaRPr lang="ru-RU" sz="2400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714625" y="4286250"/>
            <a:ext cx="1000125" cy="428625"/>
          </a:xfrm>
          <a:prstGeom prst="rect">
            <a:avLst/>
          </a:prstGeom>
          <a:solidFill>
            <a:srgbClr val="A3C4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J K L</a:t>
            </a:r>
            <a:endParaRPr lang="ru-RU" sz="2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5357813" y="4286250"/>
            <a:ext cx="1000125" cy="428625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R S</a:t>
            </a:r>
            <a:endParaRPr lang="ru-RU" sz="2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43688" y="4286250"/>
            <a:ext cx="1000125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V W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858125" y="4286250"/>
            <a:ext cx="1000125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Y Z</a:t>
            </a:r>
            <a:endParaRPr lang="ru-RU" sz="2400" dirty="0"/>
          </a:p>
        </p:txBody>
      </p:sp>
      <p:cxnSp>
        <p:nvCxnSpPr>
          <p:cNvPr id="15" name="Прямая со стрелкой 14"/>
          <p:cNvCxnSpPr>
            <a:stCxn id="4" idx="1"/>
            <a:endCxn id="5" idx="0"/>
          </p:cNvCxnSpPr>
          <p:nvPr/>
        </p:nvCxnSpPr>
        <p:spPr>
          <a:xfrm rot="10800000" flipV="1">
            <a:off x="1928813" y="1392238"/>
            <a:ext cx="1571625" cy="893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6" idx="0"/>
          </p:cNvCxnSpPr>
          <p:nvPr/>
        </p:nvCxnSpPr>
        <p:spPr>
          <a:xfrm>
            <a:off x="4143375" y="1357313"/>
            <a:ext cx="1500188" cy="1000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7" idx="0"/>
          </p:cNvCxnSpPr>
          <p:nvPr/>
        </p:nvCxnSpPr>
        <p:spPr>
          <a:xfrm rot="5400000">
            <a:off x="178594" y="3036094"/>
            <a:ext cx="1571625" cy="928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8" idx="0"/>
          </p:cNvCxnSpPr>
          <p:nvPr/>
        </p:nvCxnSpPr>
        <p:spPr>
          <a:xfrm rot="5400000">
            <a:off x="1141412" y="3500438"/>
            <a:ext cx="15732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0" idx="0"/>
          </p:cNvCxnSpPr>
          <p:nvPr/>
        </p:nvCxnSpPr>
        <p:spPr>
          <a:xfrm rot="16200000" flipH="1">
            <a:off x="2035969" y="3107531"/>
            <a:ext cx="1571625" cy="785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9" idx="0"/>
          </p:cNvCxnSpPr>
          <p:nvPr/>
        </p:nvCxnSpPr>
        <p:spPr>
          <a:xfrm rot="5400000">
            <a:off x="4179094" y="3321844"/>
            <a:ext cx="1500187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cxnSpLocks noChangeShapeType="1"/>
            <a:stCxn id="6" idx="2"/>
            <a:endCxn id="11" idx="0"/>
          </p:cNvCxnSpPr>
          <p:nvPr/>
        </p:nvCxnSpPr>
        <p:spPr bwMode="auto">
          <a:xfrm>
            <a:off x="5643563" y="2786063"/>
            <a:ext cx="214312" cy="1490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38" name="Прямая со стрелкой 37"/>
          <p:cNvCxnSpPr>
            <a:endCxn id="12" idx="0"/>
          </p:cNvCxnSpPr>
          <p:nvPr/>
        </p:nvCxnSpPr>
        <p:spPr>
          <a:xfrm rot="16200000" flipH="1">
            <a:off x="5715000" y="2857501"/>
            <a:ext cx="1500187" cy="135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143625" y="2786063"/>
            <a:ext cx="2214563" cy="1500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660" name="TextBox 43"/>
          <p:cNvSpPr txBox="1">
            <a:spLocks noChangeArrowheads="1"/>
          </p:cNvSpPr>
          <p:nvPr/>
        </p:nvSpPr>
        <p:spPr bwMode="auto">
          <a:xfrm>
            <a:off x="755650" y="1196975"/>
            <a:ext cx="1214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/>
              <a:t>t </a:t>
            </a:r>
            <a:r>
              <a:rPr lang="en-US" sz="2400"/>
              <a:t>= 2</a:t>
            </a:r>
            <a:endParaRPr lang="ru-RU" sz="2400"/>
          </a:p>
        </p:txBody>
      </p:sp>
      <p:sp>
        <p:nvSpPr>
          <p:cNvPr id="45" name="Прямоугольник 44"/>
          <p:cNvSpPr>
            <a:spLocks noChangeArrowheads="1"/>
          </p:cNvSpPr>
          <p:nvPr/>
        </p:nvSpPr>
        <p:spPr bwMode="auto">
          <a:xfrm>
            <a:off x="285750" y="5500688"/>
            <a:ext cx="1000125" cy="428625"/>
          </a:xfrm>
          <a:prstGeom prst="rect">
            <a:avLst/>
          </a:prstGeom>
          <a:solidFill>
            <a:srgbClr val="A3C4FF"/>
          </a:solidFill>
          <a:ln w="9525" algn="ctr">
            <a:solidFill>
              <a:srgbClr val="4A7EBB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ru-RU" sz="2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2662" name="TextBox 46"/>
          <p:cNvSpPr txBox="1">
            <a:spLocks noChangeArrowheads="1"/>
          </p:cNvSpPr>
          <p:nvPr/>
        </p:nvSpPr>
        <p:spPr bwMode="auto">
          <a:xfrm>
            <a:off x="2000250" y="557212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Полные вершины</a:t>
            </a: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1428750" y="5715000"/>
            <a:ext cx="50006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664" name="Rectangle 25"/>
          <p:cNvSpPr>
            <a:spLocks noChangeArrowheads="1"/>
          </p:cNvSpPr>
          <p:nvPr/>
        </p:nvSpPr>
        <p:spPr bwMode="auto">
          <a:xfrm>
            <a:off x="539750" y="3333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ru-RU" sz="2400" b="1">
                <a:solidFill>
                  <a:schemeClr val="hlink"/>
                </a:solidFill>
              </a:rPr>
              <a:t>Пример</a:t>
            </a:r>
            <a:r>
              <a:rPr lang="ru-RU" sz="2400" b="1" i="1">
                <a:solidFill>
                  <a:schemeClr val="hlink"/>
                </a:solidFill>
              </a:rPr>
              <a:t> </a:t>
            </a:r>
            <a:r>
              <a:rPr lang="ru-RU" sz="2400" b="1">
                <a:solidFill>
                  <a:schemeClr val="hlink"/>
                </a:solidFill>
              </a:rPr>
              <a:t>Б-дерева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ru-RU" sz="32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Определение Б-дерева</a:t>
            </a:r>
          </a:p>
        </p:txBody>
      </p:sp>
      <p:sp>
        <p:nvSpPr>
          <p:cNvPr id="114690" name="Содержимое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214937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ru-RU" sz="2400" smtClean="0"/>
              <a:t>	Для простоты будем считать, что вся дополнительная информация, связанная с ключами храниться в той же вершине дерева (на практике это не всегда так).</a:t>
            </a:r>
          </a:p>
          <a:p>
            <a:pPr algn="just">
              <a:buFont typeface="Arial" charset="0"/>
              <a:buNone/>
            </a:pPr>
            <a:r>
              <a:rPr lang="ru-RU" sz="2400" i="1" smtClean="0">
                <a:solidFill>
                  <a:srgbClr val="FF0000"/>
                </a:solidFill>
              </a:rPr>
              <a:t>	</a:t>
            </a:r>
            <a:r>
              <a:rPr lang="ru-RU" sz="2400" i="1" smtClean="0">
                <a:solidFill>
                  <a:schemeClr val="hlink"/>
                </a:solidFill>
              </a:rPr>
              <a:t>Б-дерево</a:t>
            </a:r>
            <a:r>
              <a:rPr lang="ru-RU" sz="2400" i="1" smtClean="0">
                <a:solidFill>
                  <a:srgbClr val="FF0000"/>
                </a:solidFill>
              </a:rPr>
              <a:t> </a:t>
            </a:r>
            <a:r>
              <a:rPr lang="ru-RU" sz="2400" smtClean="0"/>
              <a:t>– корневое дерево, устроенное следующим образом:</a:t>
            </a:r>
          </a:p>
          <a:p>
            <a:pPr algn="just">
              <a:buFont typeface="Arial" charset="0"/>
              <a:buAutoNum type="arabicPeriod"/>
            </a:pPr>
            <a:r>
              <a:rPr lang="ru-RU" sz="2400" smtClean="0"/>
              <a:t> Каждая вершина </a:t>
            </a:r>
            <a:r>
              <a:rPr lang="en-US" sz="2400" i="1" smtClean="0"/>
              <a:t>x</a:t>
            </a:r>
            <a:r>
              <a:rPr lang="ru-RU" sz="2400" smtClean="0"/>
              <a:t> содержит поля, в которых хранятся: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	а) </a:t>
            </a:r>
            <a:r>
              <a:rPr lang="ru-RU" sz="2400" i="1" smtClean="0"/>
              <a:t>n</a:t>
            </a:r>
            <a:r>
              <a:rPr lang="ru-RU" sz="2400" smtClean="0"/>
              <a:t> - количество ключей, хранящихся в данной вершине;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	б) сами ключи </a:t>
            </a:r>
            <a:r>
              <a:rPr lang="ru-RU" sz="2400" i="1" smtClean="0"/>
              <a:t>k</a:t>
            </a:r>
            <a:r>
              <a:rPr lang="ru-RU" sz="2400" baseline="-25000" smtClean="0"/>
              <a:t>0</a:t>
            </a:r>
            <a:r>
              <a:rPr lang="ru-RU" sz="2400" smtClean="0"/>
              <a:t> ≤ </a:t>
            </a:r>
            <a:r>
              <a:rPr lang="ru-RU" sz="2400" i="1" smtClean="0"/>
              <a:t>k</a:t>
            </a:r>
            <a:r>
              <a:rPr lang="en-US" sz="2400" baseline="-25000" smtClean="0"/>
              <a:t>1</a:t>
            </a:r>
            <a:r>
              <a:rPr lang="ru-RU" sz="2400" smtClean="0"/>
              <a:t> ≤ </a:t>
            </a:r>
            <a:r>
              <a:rPr lang="en-US" sz="2400" smtClean="0"/>
              <a:t>…</a:t>
            </a:r>
            <a:r>
              <a:rPr lang="ru-RU" sz="2400" smtClean="0"/>
              <a:t> ≤ </a:t>
            </a:r>
            <a:r>
              <a:rPr lang="ru-RU" sz="2400" i="1" smtClean="0"/>
              <a:t>k</a:t>
            </a:r>
            <a:r>
              <a:rPr lang="en-US" sz="2400" i="1" baseline="-25000" smtClean="0"/>
              <a:t>n</a:t>
            </a:r>
            <a:r>
              <a:rPr lang="en-US" sz="2400" baseline="-25000" smtClean="0"/>
              <a:t>-1</a:t>
            </a:r>
            <a:r>
              <a:rPr lang="ru-RU" sz="2400" smtClean="0"/>
              <a:t> в неубывающем порядке;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 	в) булевское значегие </a:t>
            </a:r>
            <a:r>
              <a:rPr lang="ru-RU" sz="2400" i="1" smtClean="0"/>
              <a:t>leaf</a:t>
            </a:r>
            <a:r>
              <a:rPr lang="ru-RU" sz="2400" smtClean="0"/>
              <a:t>[x], истинное, если вершина </a:t>
            </a:r>
            <a:r>
              <a:rPr lang="en-US" sz="2400" i="1" smtClean="0"/>
              <a:t>x</a:t>
            </a:r>
            <a:r>
              <a:rPr lang="ru-RU" sz="2400" smtClean="0"/>
              <a:t> - лист;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2. Если </a:t>
            </a:r>
            <a:r>
              <a:rPr lang="en-US" sz="2400" i="1" smtClean="0"/>
              <a:t>x</a:t>
            </a:r>
            <a:r>
              <a:rPr lang="ru-RU" sz="2400" smtClean="0"/>
              <a:t> – внутренняя вершина, то она также содержит </a:t>
            </a:r>
            <a:r>
              <a:rPr lang="en-US" sz="2400" i="1" smtClean="0"/>
              <a:t>n</a:t>
            </a:r>
            <a:r>
              <a:rPr lang="ru-RU" sz="2400" smtClean="0"/>
              <a:t>(</a:t>
            </a:r>
            <a:r>
              <a:rPr lang="en-US" sz="2400" i="1" smtClean="0"/>
              <a:t>x</a:t>
            </a:r>
            <a:r>
              <a:rPr lang="ru-RU" sz="2400" smtClean="0"/>
              <a:t>)</a:t>
            </a:r>
            <a:r>
              <a:rPr lang="en-US" sz="2400" smtClean="0"/>
              <a:t>+1-</a:t>
            </a:r>
            <a:r>
              <a:rPr lang="ru-RU" sz="2400" smtClean="0"/>
              <a:t>указателей: </a:t>
            </a:r>
            <a:r>
              <a:rPr lang="en-US" sz="2400" i="1" smtClean="0"/>
              <a:t>C</a:t>
            </a:r>
            <a:r>
              <a:rPr lang="ru-RU" sz="2400" baseline="-25000" smtClean="0"/>
              <a:t>0</a:t>
            </a:r>
            <a:r>
              <a:rPr lang="ru-RU" sz="2400" smtClean="0"/>
              <a:t>,</a:t>
            </a:r>
            <a:r>
              <a:rPr lang="en-US" sz="2400" smtClean="0"/>
              <a:t> </a:t>
            </a:r>
            <a:r>
              <a:rPr lang="en-US" sz="2400" i="1" smtClean="0"/>
              <a:t>C</a:t>
            </a:r>
            <a:r>
              <a:rPr lang="ru-RU" sz="2400" baseline="-25000" smtClean="0"/>
              <a:t>1</a:t>
            </a:r>
            <a:r>
              <a:rPr lang="ru-RU" sz="2400" smtClean="0"/>
              <a:t>,…,</a:t>
            </a:r>
            <a:r>
              <a:rPr lang="en-US" sz="2400" smtClean="0"/>
              <a:t> </a:t>
            </a:r>
            <a:r>
              <a:rPr lang="en-US" sz="2400" i="1" smtClean="0"/>
              <a:t>C</a:t>
            </a:r>
            <a:r>
              <a:rPr lang="en-US" sz="2400" i="1" baseline="-25000" smtClean="0"/>
              <a:t>n</a:t>
            </a:r>
            <a:r>
              <a:rPr lang="en-US" sz="2400" baseline="-25000" smtClean="0"/>
              <a:t>(</a:t>
            </a:r>
            <a:r>
              <a:rPr lang="en-US" sz="2400" i="1" baseline="-25000" smtClean="0"/>
              <a:t>x</a:t>
            </a:r>
            <a:r>
              <a:rPr lang="en-US" sz="2400" baseline="-25000" smtClean="0"/>
              <a:t>)</a:t>
            </a:r>
            <a:r>
              <a:rPr lang="ru-RU" sz="2400" smtClean="0"/>
              <a:t> на ее детей;</a:t>
            </a:r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43988" cy="777875"/>
          </a:xfrm>
        </p:spPr>
        <p:txBody>
          <a:bodyPr/>
          <a:lstStyle/>
          <a:p>
            <a:pPr algn="l"/>
            <a:r>
              <a:rPr lang="ru-RU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Определение Б-дерева</a:t>
            </a:r>
            <a:r>
              <a:rPr lang="en-US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ru-RU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продолжение</a:t>
            </a:r>
            <a:r>
              <a:rPr lang="en-US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ru-RU" sz="240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6738" name="Содержимое 2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/>
              <a:t>3</a:t>
            </a:r>
            <a:r>
              <a:rPr lang="en-US" sz="2400" smtClean="0"/>
              <a:t>. </a:t>
            </a:r>
            <a:r>
              <a:rPr lang="ru-RU" sz="2400" smtClean="0"/>
              <a:t>Ключи </a:t>
            </a:r>
            <a:r>
              <a:rPr lang="ru-RU" sz="2400" i="1" smtClean="0"/>
              <a:t>key</a:t>
            </a:r>
            <a:r>
              <a:rPr lang="en-US" sz="2400" i="1" baseline="-25000" smtClean="0"/>
              <a:t>i</a:t>
            </a:r>
            <a:r>
              <a:rPr lang="ru-RU" sz="2400" smtClean="0"/>
              <a:t>[</a:t>
            </a:r>
            <a:r>
              <a:rPr lang="ru-RU" sz="2400" i="1" smtClean="0"/>
              <a:t>x</a:t>
            </a:r>
            <a:r>
              <a:rPr lang="ru-RU" sz="2400" smtClean="0"/>
              <a:t>] служат границами, разделяющими значения ключей в поддеревьях: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en-US" sz="2400" smtClean="0"/>
              <a:t>    </a:t>
            </a:r>
            <a:r>
              <a:rPr lang="en-US" sz="2400" i="1" smtClean="0"/>
              <a:t>k</a:t>
            </a:r>
            <a:r>
              <a:rPr lang="en-US" sz="2400" baseline="-25000" smtClean="0"/>
              <a:t>0</a:t>
            </a:r>
            <a:r>
              <a:rPr lang="ru-RU" sz="2400" smtClean="0"/>
              <a:t> ≤ </a:t>
            </a:r>
            <a:r>
              <a:rPr lang="ru-RU" sz="2400" i="1" smtClean="0"/>
              <a:t>key</a:t>
            </a:r>
            <a:r>
              <a:rPr lang="en-US" sz="2400" baseline="-25000" smtClean="0"/>
              <a:t>0</a:t>
            </a:r>
            <a:r>
              <a:rPr lang="ru-RU" sz="2400" smtClean="0"/>
              <a:t>[</a:t>
            </a:r>
            <a:r>
              <a:rPr lang="ru-RU" sz="2400" i="1" smtClean="0"/>
              <a:t>x</a:t>
            </a:r>
            <a:r>
              <a:rPr lang="ru-RU" sz="2400" smtClean="0"/>
              <a:t>] ≤ </a:t>
            </a:r>
            <a:r>
              <a:rPr lang="en-US" sz="2400" i="1" smtClean="0"/>
              <a:t>k</a:t>
            </a:r>
            <a:r>
              <a:rPr lang="en-US" sz="2400" baseline="-25000" smtClean="0"/>
              <a:t>1</a:t>
            </a:r>
            <a:r>
              <a:rPr lang="ru-RU" sz="2400" smtClean="0"/>
              <a:t> ≤ </a:t>
            </a:r>
            <a:r>
              <a:rPr lang="ru-RU" sz="2400" i="1" smtClean="0"/>
              <a:t>key</a:t>
            </a:r>
            <a:r>
              <a:rPr lang="ru-RU" sz="2400" baseline="-25000" smtClean="0"/>
              <a:t>2</a:t>
            </a:r>
            <a:r>
              <a:rPr lang="ru-RU" sz="2400" smtClean="0"/>
              <a:t>[</a:t>
            </a:r>
            <a:r>
              <a:rPr lang="ru-RU" sz="2400" i="1" smtClean="0"/>
              <a:t>x</a:t>
            </a:r>
            <a:r>
              <a:rPr lang="ru-RU" sz="2400" smtClean="0"/>
              <a:t>] ≤... ≤ </a:t>
            </a:r>
            <a:r>
              <a:rPr lang="ru-RU" sz="2400" i="1" smtClean="0"/>
              <a:t>key</a:t>
            </a:r>
            <a:r>
              <a:rPr lang="ru-RU" sz="2400" i="1" baseline="-25000" smtClean="0"/>
              <a:t>n</a:t>
            </a:r>
            <a:r>
              <a:rPr lang="ru-RU" sz="2400" baseline="-25000" smtClean="0"/>
              <a:t>[</a:t>
            </a:r>
            <a:r>
              <a:rPr lang="ru-RU" sz="2400" i="1" baseline="-25000" smtClean="0"/>
              <a:t>x</a:t>
            </a:r>
            <a:r>
              <a:rPr lang="ru-RU" sz="2400" baseline="-25000" smtClean="0"/>
              <a:t>]</a:t>
            </a:r>
            <a:r>
              <a:rPr lang="en-US" sz="2400" baseline="-25000" smtClean="0"/>
              <a:t>-1</a:t>
            </a:r>
            <a:r>
              <a:rPr lang="ru-RU" sz="2400" smtClean="0"/>
              <a:t>[</a:t>
            </a:r>
            <a:r>
              <a:rPr lang="ru-RU" sz="2400" i="1" smtClean="0"/>
              <a:t>x</a:t>
            </a:r>
            <a:r>
              <a:rPr lang="ru-RU" sz="2400" smtClean="0"/>
              <a:t>] ≤ </a:t>
            </a:r>
            <a:r>
              <a:rPr lang="ru-RU" sz="2400" i="1" smtClean="0"/>
              <a:t>K</a:t>
            </a:r>
            <a:r>
              <a:rPr lang="ru-RU" sz="2400" i="1" baseline="-25000" smtClean="0"/>
              <a:t>n</a:t>
            </a:r>
            <a:r>
              <a:rPr lang="ru-RU" sz="2400" baseline="-25000" smtClean="0"/>
              <a:t>[</a:t>
            </a:r>
            <a:r>
              <a:rPr lang="ru-RU" sz="2400" i="1" baseline="-25000" smtClean="0"/>
              <a:t>x</a:t>
            </a:r>
            <a:r>
              <a:rPr lang="ru-RU" sz="2400" baseline="-25000" smtClean="0"/>
              <a:t>]</a:t>
            </a:r>
            <a:r>
              <a:rPr lang="ru-RU" sz="2400" smtClean="0"/>
              <a:t>,</a:t>
            </a:r>
            <a:r>
              <a:rPr lang="en-US" sz="2400" smtClean="0"/>
              <a:t> </a:t>
            </a:r>
            <a:r>
              <a:rPr lang="ru-RU" sz="2400" smtClean="0"/>
              <a:t> где </a:t>
            </a:r>
            <a:r>
              <a:rPr lang="en-US" sz="2400" i="1" smtClean="0"/>
              <a:t>k</a:t>
            </a:r>
            <a:r>
              <a:rPr lang="ru-RU" sz="2400" i="1" baseline="-25000" smtClean="0"/>
              <a:t>i</a:t>
            </a:r>
            <a:r>
              <a:rPr lang="ru-RU" sz="2400" smtClean="0"/>
              <a:t> - </a:t>
            </a:r>
            <a:r>
              <a:rPr lang="en-US" sz="2400" smtClean="0"/>
              <a:t>   </a:t>
            </a:r>
            <a:r>
              <a:rPr lang="ru-RU" sz="2400" smtClean="0"/>
              <a:t>множество</a:t>
            </a:r>
            <a:r>
              <a:rPr lang="en-US" sz="2400" smtClean="0"/>
              <a:t> </a:t>
            </a:r>
            <a:r>
              <a:rPr lang="ru-RU" sz="2400" smtClean="0"/>
              <a:t>ключей, хранящихся в поддереве с корнем </a:t>
            </a:r>
            <a:r>
              <a:rPr lang="en-US" sz="2400" i="1" smtClean="0"/>
              <a:t>C</a:t>
            </a:r>
            <a:r>
              <a:rPr lang="ru-RU" sz="2400" i="1" baseline="-25000" smtClean="0"/>
              <a:t>i</a:t>
            </a:r>
            <a:r>
              <a:rPr lang="ru-RU" sz="2400" smtClean="0"/>
              <a:t>[</a:t>
            </a:r>
            <a:r>
              <a:rPr lang="ru-RU" sz="2400" i="1" smtClean="0"/>
              <a:t>x</a:t>
            </a:r>
            <a:r>
              <a:rPr lang="ru-RU" sz="2400" smtClean="0"/>
              <a:t>];</a:t>
            </a:r>
          </a:p>
          <a:p>
            <a:pPr>
              <a:buFont typeface="Arial" charset="0"/>
              <a:buNone/>
            </a:pPr>
            <a:r>
              <a:rPr lang="ru-RU" sz="2400" smtClean="0"/>
              <a:t>4. Все листья находятся на одной и той же глубине, равной высоте дерева;</a:t>
            </a:r>
          </a:p>
          <a:p>
            <a:pPr>
              <a:buFont typeface="Arial" charset="0"/>
              <a:buNone/>
            </a:pPr>
            <a:r>
              <a:rPr lang="ru-RU" sz="2400" smtClean="0"/>
              <a:t>5. Число ключей, хранящихся в одной вершине, ограничено сверху и снизу единым для Б-дерева числом </a:t>
            </a:r>
            <a:r>
              <a:rPr lang="ru-RU" sz="2400" i="1" smtClean="0"/>
              <a:t>t</a:t>
            </a:r>
            <a:r>
              <a:rPr lang="ru-RU" sz="2400" smtClean="0"/>
              <a:t> ≥ 2, которое называется - </a:t>
            </a:r>
            <a:r>
              <a:rPr lang="ru-RU" sz="2400" i="1" smtClean="0">
                <a:solidFill>
                  <a:schemeClr val="hlink"/>
                </a:solidFill>
              </a:rPr>
              <a:t>минимальной степенью Б-дерева</a:t>
            </a:r>
            <a:r>
              <a:rPr lang="ru-RU" sz="2400" smtClean="0"/>
              <a:t>. А именно:</a:t>
            </a:r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43988" cy="850900"/>
          </a:xfrm>
        </p:spPr>
        <p:txBody>
          <a:bodyPr/>
          <a:lstStyle/>
          <a:p>
            <a:pPr algn="l"/>
            <a:r>
              <a:rPr lang="ru-RU" sz="24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Определение </a:t>
            </a:r>
            <a:r>
              <a:rPr lang="ru-RU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Б-дерева</a:t>
            </a:r>
            <a:r>
              <a:rPr lang="en-US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ru-RU" sz="24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продолжение</a:t>
            </a:r>
            <a:r>
              <a:rPr lang="en-US" sz="24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ru-RU" sz="2400" b="1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8786" name="Содержимое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/>
              <a:t>а)</a:t>
            </a:r>
            <a:r>
              <a:rPr lang="en-US" sz="2400" smtClean="0"/>
              <a:t> </a:t>
            </a:r>
            <a:r>
              <a:rPr lang="ru-RU" sz="2400" smtClean="0"/>
              <a:t>каждая вершина, кроме корня содержит по меньшей мере </a:t>
            </a:r>
            <a:r>
              <a:rPr lang="ru-RU" sz="2400" i="1" smtClean="0"/>
              <a:t>t</a:t>
            </a:r>
            <a:r>
              <a:rPr lang="ru-RU" sz="2400" smtClean="0"/>
              <a:t>-1</a:t>
            </a:r>
          </a:p>
          <a:p>
            <a:pPr>
              <a:buFont typeface="Arial" charset="0"/>
              <a:buNone/>
            </a:pPr>
            <a:r>
              <a:rPr lang="ru-RU" sz="2400" smtClean="0"/>
              <a:t>ключей. Т.о. внутренняя вершина(кроме корня) имеет </a:t>
            </a:r>
            <a:r>
              <a:rPr lang="ru-RU" sz="2400" i="1" smtClean="0"/>
              <a:t>t</a:t>
            </a:r>
            <a:r>
              <a:rPr lang="ru-RU" sz="2400" smtClean="0"/>
              <a:t>-детей. </a:t>
            </a:r>
          </a:p>
          <a:p>
            <a:pPr>
              <a:buFont typeface="Arial" charset="0"/>
              <a:buNone/>
            </a:pPr>
            <a:r>
              <a:rPr lang="ru-RU" sz="2400" smtClean="0"/>
              <a:t>Если дерево не пусто, то в корне должен храниться хотя бы один</a:t>
            </a:r>
          </a:p>
          <a:p>
            <a:pPr>
              <a:buFont typeface="Arial" charset="0"/>
              <a:buNone/>
            </a:pPr>
            <a:r>
              <a:rPr lang="ru-RU" sz="2400" smtClean="0"/>
              <a:t>ключ. </a:t>
            </a:r>
          </a:p>
          <a:p>
            <a:pPr>
              <a:buFont typeface="Arial" charset="0"/>
              <a:buNone/>
            </a:pPr>
            <a:r>
              <a:rPr lang="ru-RU" sz="2400" smtClean="0"/>
              <a:t>б)  В каждой    вершине хранится не более 2</a:t>
            </a:r>
            <a:r>
              <a:rPr lang="ru-RU" sz="2400" i="1" smtClean="0"/>
              <a:t>t</a:t>
            </a:r>
            <a:r>
              <a:rPr lang="ru-RU" sz="2400" smtClean="0"/>
              <a:t>-1 ключей,  внутренняя</a:t>
            </a:r>
          </a:p>
          <a:p>
            <a:pPr>
              <a:buFont typeface="Arial" charset="0"/>
              <a:buNone/>
            </a:pPr>
            <a:r>
              <a:rPr lang="ru-RU" sz="2400" smtClean="0"/>
              <a:t>вершина имеет не более 2</a:t>
            </a:r>
            <a:r>
              <a:rPr lang="ru-RU" sz="2400" i="1" smtClean="0"/>
              <a:t>t</a:t>
            </a:r>
            <a:r>
              <a:rPr lang="ru-RU" sz="2400" smtClean="0"/>
              <a:t>-детей . Вершину, хранящую 2</a:t>
            </a:r>
            <a:r>
              <a:rPr lang="ru-RU" sz="2400" i="1" smtClean="0"/>
              <a:t>t</a:t>
            </a:r>
            <a:r>
              <a:rPr lang="ru-RU" sz="2400" smtClean="0"/>
              <a:t>-1</a:t>
            </a:r>
          </a:p>
          <a:p>
            <a:pPr>
              <a:buFont typeface="Arial" charset="0"/>
              <a:buNone/>
            </a:pPr>
            <a:r>
              <a:rPr lang="ru-RU" sz="2400" smtClean="0"/>
              <a:t>ключей, называют </a:t>
            </a:r>
            <a:r>
              <a:rPr lang="ru-RU" sz="2400" i="1" smtClean="0">
                <a:solidFill>
                  <a:schemeClr val="hlink"/>
                </a:solidFill>
              </a:rPr>
              <a:t>полной</a:t>
            </a:r>
            <a:r>
              <a:rPr lang="ru-RU" sz="2400" smtClean="0"/>
              <a:t>.</a:t>
            </a:r>
          </a:p>
          <a:p>
            <a:pPr>
              <a:buFont typeface="Arial" charset="0"/>
              <a:buNone/>
            </a:pPr>
            <a:endParaRPr lang="ru-RU" sz="2400" smtClean="0"/>
          </a:p>
          <a:p>
            <a:pPr>
              <a:buFont typeface="Arial" charset="0"/>
              <a:buNone/>
            </a:pPr>
            <a:r>
              <a:rPr lang="ru-RU" sz="2400" smtClean="0"/>
              <a:t>Например, </a:t>
            </a:r>
            <a:r>
              <a:rPr lang="ru-RU" sz="2400" i="1" smtClean="0"/>
              <a:t>t </a:t>
            </a:r>
            <a:r>
              <a:rPr lang="ru-RU" sz="2400" smtClean="0"/>
              <a:t>= 2, то у  каждой  вершины 2, 3 или 4 ребенка. </a:t>
            </a:r>
          </a:p>
          <a:p>
            <a:pPr>
              <a:buFont typeface="Arial" charset="0"/>
              <a:buNone/>
            </a:pPr>
            <a:r>
              <a:rPr lang="ru-RU" sz="2400" smtClean="0"/>
              <a:t>Такое дерево называется </a:t>
            </a:r>
            <a:r>
              <a:rPr lang="ru-RU" sz="2400" i="1" smtClean="0">
                <a:solidFill>
                  <a:schemeClr val="hlink"/>
                </a:solidFill>
              </a:rPr>
              <a:t>2-3-4 деревом</a:t>
            </a:r>
            <a:r>
              <a:rPr lang="ru-RU" sz="2400" smtClean="0"/>
              <a:t>.</a:t>
            </a:r>
          </a:p>
          <a:p>
            <a:pPr>
              <a:buFont typeface="Arial" charset="0"/>
              <a:buNone/>
            </a:pPr>
            <a:r>
              <a:rPr lang="ru-RU" sz="2400" smtClean="0"/>
              <a:t>Для эффективной работы </a:t>
            </a:r>
            <a:r>
              <a:rPr lang="en-US" sz="2400" i="1" smtClean="0"/>
              <a:t>t</a:t>
            </a:r>
            <a:r>
              <a:rPr lang="ru-RU" sz="2400" smtClean="0"/>
              <a:t> надо брать гораздо большим.</a:t>
            </a:r>
          </a:p>
          <a:p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14688" y="500063"/>
            <a:ext cx="1071562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1000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85813" y="1785938"/>
            <a:ext cx="1071562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1000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214563" y="1785938"/>
            <a:ext cx="1071562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1000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715000" y="1785938"/>
            <a:ext cx="1071563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1000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214563" y="3571875"/>
            <a:ext cx="1071562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1000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643438" y="3643313"/>
            <a:ext cx="1071562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1000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14375" y="3571875"/>
            <a:ext cx="1071563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1000</a:t>
            </a:r>
          </a:p>
        </p:txBody>
      </p:sp>
      <p:cxnSp>
        <p:nvCxnSpPr>
          <p:cNvPr id="22" name="Прямая со стрелкой 21"/>
          <p:cNvCxnSpPr>
            <a:stCxn id="7" idx="2"/>
            <a:endCxn id="15" idx="0"/>
          </p:cNvCxnSpPr>
          <p:nvPr/>
        </p:nvCxnSpPr>
        <p:spPr>
          <a:xfrm rot="5400000">
            <a:off x="2178050" y="214313"/>
            <a:ext cx="714375" cy="2428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2"/>
            <a:endCxn id="16" idx="0"/>
          </p:cNvCxnSpPr>
          <p:nvPr/>
        </p:nvCxnSpPr>
        <p:spPr>
          <a:xfrm rot="5400000">
            <a:off x="2892425" y="928688"/>
            <a:ext cx="714375" cy="1000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2"/>
            <a:endCxn id="17" idx="0"/>
          </p:cNvCxnSpPr>
          <p:nvPr/>
        </p:nvCxnSpPr>
        <p:spPr>
          <a:xfrm rot="16200000" flipH="1">
            <a:off x="4643437" y="177801"/>
            <a:ext cx="714375" cy="2501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6" idx="2"/>
            <a:endCxn id="20" idx="0"/>
          </p:cNvCxnSpPr>
          <p:nvPr/>
        </p:nvCxnSpPr>
        <p:spPr>
          <a:xfrm rot="5400000">
            <a:off x="1392238" y="2214563"/>
            <a:ext cx="1214437" cy="1500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6" idx="2"/>
            <a:endCxn id="18" idx="0"/>
          </p:cNvCxnSpPr>
          <p:nvPr/>
        </p:nvCxnSpPr>
        <p:spPr>
          <a:xfrm rot="5400000">
            <a:off x="2142331" y="2964657"/>
            <a:ext cx="12160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2"/>
            <a:endCxn id="19" idx="0"/>
          </p:cNvCxnSpPr>
          <p:nvPr/>
        </p:nvCxnSpPr>
        <p:spPr>
          <a:xfrm rot="16200000" flipH="1">
            <a:off x="3321844" y="1785144"/>
            <a:ext cx="1285875" cy="2430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846" name="Прямоугольник 32"/>
          <p:cNvSpPr>
            <a:spLocks noChangeArrowheads="1"/>
          </p:cNvSpPr>
          <p:nvPr/>
        </p:nvSpPr>
        <p:spPr bwMode="auto">
          <a:xfrm>
            <a:off x="2644775" y="2357438"/>
            <a:ext cx="6921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400" b="1"/>
              <a:t>….</a:t>
            </a:r>
          </a:p>
          <a:p>
            <a:pPr algn="ctr"/>
            <a:r>
              <a:rPr lang="ru-RU"/>
              <a:t>1001</a:t>
            </a:r>
          </a:p>
        </p:txBody>
      </p:sp>
      <p:sp>
        <p:nvSpPr>
          <p:cNvPr id="120847" name="Прямоугольник 33"/>
          <p:cNvSpPr>
            <a:spLocks noChangeArrowheads="1"/>
          </p:cNvSpPr>
          <p:nvPr/>
        </p:nvSpPr>
        <p:spPr bwMode="auto">
          <a:xfrm>
            <a:off x="858838" y="2428875"/>
            <a:ext cx="6921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000" b="1"/>
              <a:t>….</a:t>
            </a:r>
          </a:p>
          <a:p>
            <a:pPr algn="ctr"/>
            <a:r>
              <a:rPr lang="ru-RU"/>
              <a:t>1001</a:t>
            </a:r>
          </a:p>
        </p:txBody>
      </p:sp>
      <p:sp>
        <p:nvSpPr>
          <p:cNvPr id="120848" name="Прямоугольник 34"/>
          <p:cNvSpPr>
            <a:spLocks noChangeArrowheads="1"/>
          </p:cNvSpPr>
          <p:nvPr/>
        </p:nvSpPr>
        <p:spPr bwMode="auto">
          <a:xfrm>
            <a:off x="3430588" y="1143000"/>
            <a:ext cx="6921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400" b="1"/>
              <a:t>…..</a:t>
            </a:r>
          </a:p>
          <a:p>
            <a:pPr algn="ctr"/>
            <a:r>
              <a:rPr lang="ru-RU"/>
              <a:t>1001</a:t>
            </a:r>
          </a:p>
        </p:txBody>
      </p:sp>
      <p:sp>
        <p:nvSpPr>
          <p:cNvPr id="120849" name="Прямоугольник 35"/>
          <p:cNvSpPr>
            <a:spLocks noChangeArrowheads="1"/>
          </p:cNvSpPr>
          <p:nvPr/>
        </p:nvSpPr>
        <p:spPr bwMode="auto">
          <a:xfrm>
            <a:off x="6002338" y="2428875"/>
            <a:ext cx="6921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000" b="1"/>
              <a:t>….</a:t>
            </a:r>
          </a:p>
          <a:p>
            <a:pPr algn="ctr"/>
            <a:r>
              <a:rPr lang="ru-RU"/>
              <a:t>1001</a:t>
            </a:r>
          </a:p>
        </p:txBody>
      </p:sp>
      <p:sp>
        <p:nvSpPr>
          <p:cNvPr id="120850" name="TextBox 36"/>
          <p:cNvSpPr txBox="1">
            <a:spLocks noChangeArrowheads="1"/>
          </p:cNvSpPr>
          <p:nvPr/>
        </p:nvSpPr>
        <p:spPr bwMode="auto">
          <a:xfrm>
            <a:off x="4067175" y="1916113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/>
              <a:t>………</a:t>
            </a:r>
          </a:p>
        </p:txBody>
      </p:sp>
      <p:sp>
        <p:nvSpPr>
          <p:cNvPr id="120851" name="TextBox 38"/>
          <p:cNvSpPr txBox="1">
            <a:spLocks noChangeArrowheads="1"/>
          </p:cNvSpPr>
          <p:nvPr/>
        </p:nvSpPr>
        <p:spPr bwMode="auto">
          <a:xfrm>
            <a:off x="3500438" y="371475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/>
              <a:t>………</a:t>
            </a:r>
          </a:p>
        </p:txBody>
      </p:sp>
      <p:sp>
        <p:nvSpPr>
          <p:cNvPr id="120852" name="TextBox 40"/>
          <p:cNvSpPr txBox="1">
            <a:spLocks noChangeArrowheads="1"/>
          </p:cNvSpPr>
          <p:nvPr/>
        </p:nvSpPr>
        <p:spPr bwMode="auto">
          <a:xfrm>
            <a:off x="5214938" y="571500"/>
            <a:ext cx="2941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1 вершина – 1000 ключей</a:t>
            </a:r>
          </a:p>
        </p:txBody>
      </p:sp>
      <p:sp>
        <p:nvSpPr>
          <p:cNvPr id="120853" name="TextBox 41"/>
          <p:cNvSpPr txBox="1">
            <a:spLocks noChangeArrowheads="1"/>
          </p:cNvSpPr>
          <p:nvPr/>
        </p:nvSpPr>
        <p:spPr bwMode="auto">
          <a:xfrm>
            <a:off x="5286375" y="1071563"/>
            <a:ext cx="3711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1001 вершина – 1001000 ключей</a:t>
            </a:r>
          </a:p>
        </p:txBody>
      </p:sp>
      <p:sp>
        <p:nvSpPr>
          <p:cNvPr id="120854" name="TextBox 42"/>
          <p:cNvSpPr txBox="1">
            <a:spLocks noChangeArrowheads="1"/>
          </p:cNvSpPr>
          <p:nvPr/>
        </p:nvSpPr>
        <p:spPr bwMode="auto">
          <a:xfrm>
            <a:off x="4457700" y="4357688"/>
            <a:ext cx="468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1 002 001 вершина -1 002 001 000 ключей</a:t>
            </a:r>
          </a:p>
        </p:txBody>
      </p:sp>
      <p:sp>
        <p:nvSpPr>
          <p:cNvPr id="120855" name="TextBox 43"/>
          <p:cNvSpPr txBox="1">
            <a:spLocks noChangeArrowheads="1"/>
          </p:cNvSpPr>
          <p:nvPr/>
        </p:nvSpPr>
        <p:spPr bwMode="auto">
          <a:xfrm>
            <a:off x="0" y="5214938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Calibri" pitchFamily="34" charset="0"/>
              </a:rPr>
              <a:t>Б-дерево</a:t>
            </a:r>
            <a:r>
              <a:rPr lang="ru-RU">
                <a:latin typeface="Calibri" pitchFamily="34" charset="0"/>
              </a:rPr>
              <a:t> </a:t>
            </a:r>
            <a:r>
              <a:rPr lang="ru-RU" sz="2400">
                <a:latin typeface="Calibri" pitchFamily="34" charset="0"/>
              </a:rPr>
              <a:t>высоты 2 </a:t>
            </a:r>
            <a:r>
              <a:rPr lang="ru-RU" sz="2400"/>
              <a:t>–</a:t>
            </a:r>
            <a:r>
              <a:rPr lang="ru-RU" sz="2400">
                <a:latin typeface="Calibri" pitchFamily="34" charset="0"/>
              </a:rPr>
              <a:t> содержит более миллиарда ключей.     </a:t>
            </a:r>
          </a:p>
          <a:p>
            <a:r>
              <a:rPr lang="ru-RU" sz="2400">
                <a:latin typeface="Calibri" pitchFamily="34" charset="0"/>
              </a:rPr>
              <a:t>Каждая вершина содержит 1000 ключей.   </a:t>
            </a:r>
          </a:p>
          <a:p>
            <a:r>
              <a:rPr lang="ru-RU" sz="2400">
                <a:latin typeface="Calibri" pitchFamily="34" charset="0"/>
              </a:rPr>
              <a:t>Более миллиона листьев  на глубине 2</a:t>
            </a:r>
            <a:r>
              <a:rPr lang="ru-RU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Содержимое 2"/>
          <p:cNvSpPr>
            <a:spLocks noGrp="1"/>
          </p:cNvSpPr>
          <p:nvPr>
            <p:ph idx="1"/>
          </p:nvPr>
        </p:nvSpPr>
        <p:spPr>
          <a:xfrm>
            <a:off x="250825" y="357188"/>
            <a:ext cx="8642350" cy="5929312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ru-RU" sz="2400" smtClean="0"/>
              <a:t>У таких деревьев, как правило, только корень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находиться в ОП, остальное дерево – на диске.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Диск разбит на сектора (дорожки на сектора). 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Обычно записывают или считывают сектор целиком. 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Время доступа, чтобы подвести головку к нужному месту на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диске, может быть достаточно большим (до 20 миллисекунд).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Как только головка диска установлена, запись или чтение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происходит довольно быстро. 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Часто получатся, что обработка прочитанного занимает меньше</a:t>
            </a:r>
          </a:p>
          <a:p>
            <a:pPr algn="just">
              <a:buFont typeface="Arial" charset="0"/>
              <a:buNone/>
            </a:pPr>
            <a:r>
              <a:rPr lang="ru-RU" sz="2400" smtClean="0"/>
              <a:t>времени, чем поиск нужного сектора. </a:t>
            </a:r>
          </a:p>
          <a:p>
            <a:pPr algn="just">
              <a:buFont typeface="Arial" charset="0"/>
              <a:buNone/>
            </a:pPr>
            <a:r>
              <a:rPr lang="ru-RU" sz="2400" smtClean="0">
                <a:solidFill>
                  <a:schemeClr val="hlink"/>
                </a:solidFill>
              </a:rPr>
              <a:t>Важно количество обращений к диску!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ru-RU" sz="2800" b="1" smtClean="0"/>
              <a:t>Реализация в ОП</a:t>
            </a:r>
          </a:p>
        </p:txBody>
      </p:sp>
      <p:sp>
        <p:nvSpPr>
          <p:cNvPr id="124930" name="Содержимое 2"/>
          <p:cNvSpPr>
            <a:spLocks noGrp="1"/>
          </p:cNvSpPr>
          <p:nvPr>
            <p:ph idx="1"/>
          </p:nvPr>
        </p:nvSpPr>
        <p:spPr>
          <a:xfrm>
            <a:off x="468313" y="1600200"/>
            <a:ext cx="8280400" cy="4114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typedef struct tree{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int n; //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количество ключей</a:t>
            </a:r>
          </a:p>
          <a:p>
            <a:pPr>
              <a:buFont typeface="Arial" charset="0"/>
              <a:buNone/>
            </a:pPr>
            <a:r>
              <a:rPr lang="ru-RU" sz="20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int *key;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//key[0]&lt;key[1]&lt; … &lt;key[n-1]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struct tree **child; //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указатели на дет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ей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 B_tree;</a:t>
            </a:r>
            <a:endParaRPr lang="ru-RU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ru-RU" sz="2400" smtClean="0">
                <a:cs typeface="Courier New" pitchFamily="49" charset="0"/>
              </a:rPr>
              <a:t>Обозначим ссылки на детей: </a:t>
            </a:r>
            <a:r>
              <a:rPr lang="en-US" sz="2400" smtClean="0">
                <a:latin typeface="Courier New" pitchFamily="49" charset="0"/>
              </a:rPr>
              <a:t>C</a:t>
            </a:r>
            <a:r>
              <a:rPr lang="ru-RU" sz="2400" baseline="-25000" smtClean="0">
                <a:latin typeface="Courier New" pitchFamily="49" charset="0"/>
              </a:rPr>
              <a:t>i</a:t>
            </a:r>
            <a:r>
              <a:rPr lang="ru-RU" sz="2400" smtClean="0">
                <a:latin typeface="Courier New" pitchFamily="49" charset="0"/>
              </a:rPr>
              <a:t>(x).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1468</Words>
  <Application>Microsoft Office PowerPoint</Application>
  <PresentationFormat>Экран (4:3)</PresentationFormat>
  <Paragraphs>365</Paragraphs>
  <Slides>29</Slides>
  <Notes>29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Тема Office</vt:lpstr>
      <vt:lpstr>Equation</vt:lpstr>
      <vt:lpstr>Б-деревья</vt:lpstr>
      <vt:lpstr>Б-деревья</vt:lpstr>
      <vt:lpstr>Презентация PowerPoint</vt:lpstr>
      <vt:lpstr>Определение Б-дерева</vt:lpstr>
      <vt:lpstr>Определение Б-дерева(продолжение)</vt:lpstr>
      <vt:lpstr>Определение Б-дерева (продолжение)</vt:lpstr>
      <vt:lpstr>Презентация PowerPoint</vt:lpstr>
      <vt:lpstr>Презентация PowerPoint</vt:lpstr>
      <vt:lpstr>Реализация в ОП</vt:lpstr>
      <vt:lpstr>Создание корня дерева </vt:lpstr>
      <vt:lpstr>Создание  дерева</vt:lpstr>
      <vt:lpstr>Презентация PowerPoint</vt:lpstr>
      <vt:lpstr>Презентация PowerPoint</vt:lpstr>
      <vt:lpstr>Алгоритм поиска</vt:lpstr>
      <vt:lpstr>Реализация поиска</vt:lpstr>
      <vt:lpstr>Разбиение вершины Б-дерева </vt:lpstr>
      <vt:lpstr>Пример</vt:lpstr>
      <vt:lpstr>Презентация PowerPoint</vt:lpstr>
      <vt:lpstr>Презентация PowerPoint</vt:lpstr>
      <vt:lpstr>Добавление элемента в Б-дерево</vt:lpstr>
      <vt:lpstr>Презентация PowerPoint</vt:lpstr>
      <vt:lpstr>Добавление элемента в неполную вершину</vt:lpstr>
      <vt:lpstr>Презентация PowerPoint</vt:lpstr>
      <vt:lpstr>Презентация PowerPoint</vt:lpstr>
      <vt:lpstr>Удаление элемента из Б-дерева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Линейные списки: стеки, очереди, деки</dc:title>
  <dc:creator>nest</dc:creator>
  <cp:lastModifiedBy>Любовь</cp:lastModifiedBy>
  <cp:revision>236</cp:revision>
  <dcterms:created xsi:type="dcterms:W3CDTF">2009-09-24T12:02:26Z</dcterms:created>
  <dcterms:modified xsi:type="dcterms:W3CDTF">2018-05-23T07:49:36Z</dcterms:modified>
</cp:coreProperties>
</file>