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13"/>
  </p:notesMasterIdLst>
  <p:sldIdLst>
    <p:sldId id="313" r:id="rId3"/>
    <p:sldId id="256" r:id="rId4"/>
    <p:sldId id="258" r:id="rId5"/>
    <p:sldId id="259" r:id="rId6"/>
    <p:sldId id="314" r:id="rId7"/>
    <p:sldId id="315" r:id="rId8"/>
    <p:sldId id="260" r:id="rId9"/>
    <p:sldId id="263" r:id="rId10"/>
    <p:sldId id="316" r:id="rId11"/>
    <p:sldId id="276" r:id="rId12"/>
  </p:sldIdLst>
  <p:sldSz cx="9144000" cy="5143500" type="screen16x9"/>
  <p:notesSz cx="6858000" cy="9144000"/>
  <p:embeddedFontLst>
    <p:embeddedFont>
      <p:font typeface="Exo" panose="020B0604020202020204" charset="0"/>
      <p:regular r:id="rId14"/>
      <p:bold r:id="rId15"/>
      <p:italic r:id="rId16"/>
      <p:boldItalic r:id="rId17"/>
    </p:embeddedFont>
    <p:embeddedFont>
      <p:font typeface="Proxima Nova" panose="020B0604020202020204" charset="0"/>
      <p:regular r:id="rId18"/>
      <p:bold r:id="rId19"/>
      <p:italic r:id="rId20"/>
      <p:boldItalic r:id="rId21"/>
    </p:embeddedFont>
    <p:embeddedFont>
      <p:font typeface="Proxima Nova Semibold" panose="020B0604020202020204" charset="0"/>
      <p:regular r:id="rId22"/>
      <p:bold r:id="rId23"/>
      <p:boldItalic r:id="rId24"/>
    </p:embeddedFont>
    <p:embeddedFont>
      <p:font typeface="PT Sans" panose="020B05030202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5A9FB9-BED8-4ACA-8D84-927750062B52}">
  <a:tblStyle styleId="{BD5A9FB9-BED8-4ACA-8D84-927750062B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0"/>
        <p:cNvGrpSpPr/>
        <p:nvPr/>
      </p:nvGrpSpPr>
      <p:grpSpPr>
        <a:xfrm>
          <a:off x="0" y="0"/>
          <a:ext cx="0" cy="0"/>
          <a:chOff x="0" y="0"/>
          <a:chExt cx="0" cy="0"/>
        </a:xfrm>
      </p:grpSpPr>
      <p:sp>
        <p:nvSpPr>
          <p:cNvPr id="12681" name="Google Shape;12681;gedfa3e31c0_2_19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2" name="Google Shape;12682;gedfa3e31c0_2_19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5"/>
        <p:cNvGrpSpPr/>
        <p:nvPr/>
      </p:nvGrpSpPr>
      <p:grpSpPr>
        <a:xfrm>
          <a:off x="0" y="0"/>
          <a:ext cx="0" cy="0"/>
          <a:chOff x="0" y="0"/>
          <a:chExt cx="0" cy="0"/>
        </a:xfrm>
      </p:grpSpPr>
      <p:sp>
        <p:nvSpPr>
          <p:cNvPr id="3696" name="Google Shape;3696;gedfa3e31c0_2_19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7" name="Google Shape;3697;gedfa3e31c0_2_19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27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9246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57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8" r:id="rId5"/>
    <p:sldLayoutId id="2147483659" r:id="rId6"/>
    <p:sldLayoutId id="2147483663"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649"/>
        <p:cNvGrpSpPr/>
        <p:nvPr/>
      </p:nvGrpSpPr>
      <p:grpSpPr>
        <a:xfrm>
          <a:off x="0" y="0"/>
          <a:ext cx="0" cy="0"/>
          <a:chOff x="0" y="0"/>
          <a:chExt cx="0" cy="0"/>
        </a:xfrm>
      </p:grpSpPr>
      <p:sp>
        <p:nvSpPr>
          <p:cNvPr id="2650" name="Google Shape;2650;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51" name="Google Shape;2651;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6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8"/>
        <p:cNvGrpSpPr/>
        <p:nvPr/>
      </p:nvGrpSpPr>
      <p:grpSpPr>
        <a:xfrm>
          <a:off x="0" y="0"/>
          <a:ext cx="0" cy="0"/>
          <a:chOff x="0" y="0"/>
          <a:chExt cx="0" cy="0"/>
        </a:xfrm>
      </p:grpSpPr>
      <p:sp>
        <p:nvSpPr>
          <p:cNvPr id="3699" name="Google Shape;3699;p53"/>
          <p:cNvSpPr txBox="1">
            <a:spLocks noGrp="1"/>
          </p:cNvSpPr>
          <p:nvPr>
            <p:ph type="title"/>
          </p:nvPr>
        </p:nvSpPr>
        <p:spPr>
          <a:xfrm>
            <a:off x="-736130" y="1407281"/>
            <a:ext cx="8281668" cy="25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THANK  </a:t>
            </a:r>
            <a:br>
              <a:rPr lang="en" dirty="0">
                <a:solidFill>
                  <a:schemeClr val="accent2"/>
                </a:solidFill>
              </a:rPr>
            </a:br>
            <a:r>
              <a:rPr lang="en" dirty="0">
                <a:solidFill>
                  <a:schemeClr val="accent2"/>
                </a:solidFill>
              </a:rPr>
              <a:t>                </a:t>
            </a:r>
            <a:r>
              <a:rPr lang="en" dirty="0"/>
              <a:t> </a:t>
            </a:r>
            <a:endParaRPr dirty="0"/>
          </a:p>
        </p:txBody>
      </p:sp>
      <p:grpSp>
        <p:nvGrpSpPr>
          <p:cNvPr id="3700" name="Google Shape;3700;p53"/>
          <p:cNvGrpSpPr/>
          <p:nvPr/>
        </p:nvGrpSpPr>
        <p:grpSpPr>
          <a:xfrm rot="5400000">
            <a:off x="-145969" y="4476746"/>
            <a:ext cx="883262" cy="242091"/>
            <a:chOff x="2300350" y="2601250"/>
            <a:chExt cx="2275275" cy="623625"/>
          </a:xfrm>
        </p:grpSpPr>
        <p:sp>
          <p:nvSpPr>
            <p:cNvPr id="3701" name="Google Shape;3701;p5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7" name="Google Shape;3707;p53"/>
          <p:cNvGrpSpPr/>
          <p:nvPr/>
        </p:nvGrpSpPr>
        <p:grpSpPr>
          <a:xfrm>
            <a:off x="1586975" y="742171"/>
            <a:ext cx="1105976" cy="133969"/>
            <a:chOff x="8183182" y="663852"/>
            <a:chExt cx="1475028" cy="178673"/>
          </a:xfrm>
        </p:grpSpPr>
        <p:grpSp>
          <p:nvGrpSpPr>
            <p:cNvPr id="3708" name="Google Shape;3708;p53"/>
            <p:cNvGrpSpPr/>
            <p:nvPr/>
          </p:nvGrpSpPr>
          <p:grpSpPr>
            <a:xfrm>
              <a:off x="8183182" y="774425"/>
              <a:ext cx="1178025" cy="68100"/>
              <a:chOff x="2024450" y="204150"/>
              <a:chExt cx="1178025" cy="68100"/>
            </a:xfrm>
          </p:grpSpPr>
          <p:sp>
            <p:nvSpPr>
              <p:cNvPr id="3709" name="Google Shape;3709;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9" name="Google Shape;3719;p53"/>
            <p:cNvGrpSpPr/>
            <p:nvPr/>
          </p:nvGrpSpPr>
          <p:grpSpPr>
            <a:xfrm>
              <a:off x="8480185" y="663852"/>
              <a:ext cx="1178025" cy="68100"/>
              <a:chOff x="2024450" y="204150"/>
              <a:chExt cx="1178025" cy="68100"/>
            </a:xfrm>
          </p:grpSpPr>
          <p:sp>
            <p:nvSpPr>
              <p:cNvPr id="3720" name="Google Shape;3720;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30" name="Google Shape;3730;p53"/>
          <p:cNvGrpSpPr/>
          <p:nvPr/>
        </p:nvGrpSpPr>
        <p:grpSpPr>
          <a:xfrm>
            <a:off x="6436042" y="3753675"/>
            <a:ext cx="1252897" cy="51000"/>
            <a:chOff x="2915381" y="4104819"/>
            <a:chExt cx="1252897" cy="51000"/>
          </a:xfrm>
        </p:grpSpPr>
        <p:sp>
          <p:nvSpPr>
            <p:cNvPr id="3731" name="Google Shape;3731;p5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2" name="Google Shape;3762;p54"/>
          <p:cNvGrpSpPr/>
          <p:nvPr/>
        </p:nvGrpSpPr>
        <p:grpSpPr>
          <a:xfrm rot="10800000">
            <a:off x="174616" y="771063"/>
            <a:ext cx="883262" cy="242091"/>
            <a:chOff x="2300350" y="2601250"/>
            <a:chExt cx="2275275" cy="623625"/>
          </a:xfrm>
        </p:grpSpPr>
        <p:sp>
          <p:nvSpPr>
            <p:cNvPr id="3763" name="Google Shape;3763;p5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46F599F0-7AFB-47CA-2FF9-BF373EC5718C}"/>
              </a:ext>
            </a:extLst>
          </p:cNvPr>
          <p:cNvSpPr txBox="1"/>
          <p:nvPr/>
        </p:nvSpPr>
        <p:spPr>
          <a:xfrm>
            <a:off x="5044068" y="2481236"/>
            <a:ext cx="5716858" cy="1323439"/>
          </a:xfrm>
          <a:prstGeom prst="rect">
            <a:avLst/>
          </a:prstGeom>
          <a:noFill/>
        </p:spPr>
        <p:txBody>
          <a:bodyPr wrap="square">
            <a:spAutoFit/>
          </a:bodyPr>
          <a:lstStyle/>
          <a:p>
            <a:r>
              <a:rPr kumimoji="0" lang="en" sz="8000" b="1" i="0" u="none" strike="noStrike" kern="0" cap="none" spc="0" normalizeH="0" baseline="0" noProof="0" dirty="0">
                <a:ln>
                  <a:noFill/>
                </a:ln>
                <a:solidFill>
                  <a:srgbClr val="FFFFFF"/>
                </a:solidFill>
                <a:effectLst/>
                <a:uLnTx/>
                <a:uFillTx/>
                <a:latin typeface="Exo"/>
                <a:sym typeface="Exo"/>
              </a:rPr>
              <a:t>YOU</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699"/>
                                        </p:tgtEl>
                                        <p:attrNameLst>
                                          <p:attrName>style.visibility</p:attrName>
                                        </p:attrNameLst>
                                      </p:cBhvr>
                                      <p:to>
                                        <p:strVal val="visible"/>
                                      </p:to>
                                    </p:set>
                                    <p:animEffect transition="in" filter="randombar(horizontal)">
                                      <p:cBhvr>
                                        <p:cTn id="7" dur="500"/>
                                        <p:tgtEl>
                                          <p:spTgt spid="3699"/>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vertic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3730"/>
                                        </p:tgtEl>
                                        <p:attrNameLst>
                                          <p:attrName>style.visibility</p:attrName>
                                        </p:attrNameLst>
                                      </p:cBhvr>
                                      <p:to>
                                        <p:strVal val="visible"/>
                                      </p:to>
                                    </p:set>
                                    <p:animEffect transition="in" filter="randombar(horizontal)">
                                      <p:cBhvr>
                                        <p:cTn id="13" dur="500"/>
                                        <p:tgtEl>
                                          <p:spTgt spid="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9"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1938277" y="2883172"/>
            <a:ext cx="5548723"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1921869" y="3096463"/>
            <a:ext cx="5700991"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 DIGITAL SIGNAL PROCESSING PROJECT – 18EC2015</a:t>
            </a:r>
          </a:p>
          <a:p>
            <a:pPr marL="0" lvl="0" indent="0" algn="ctr" rtl="0">
              <a:spcBef>
                <a:spcPts val="0"/>
              </a:spcBef>
              <a:spcAft>
                <a:spcPts val="0"/>
              </a:spcAft>
              <a:buNone/>
            </a:pPr>
            <a:endParaRPr dirty="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4909" y="1300798"/>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accent2"/>
                </a:solidFill>
              </a:rPr>
              <a:t>IMPLEMNTAION OF AUDIO</a:t>
            </a:r>
            <a:r>
              <a:rPr lang="en" sz="2800" dirty="0"/>
              <a:t> ENCRYPTION USING PYTHON</a:t>
            </a:r>
            <a:endParaRPr sz="2800" dirty="0"/>
          </a:p>
        </p:txBody>
      </p:sp>
      <p:sp>
        <p:nvSpPr>
          <p:cNvPr id="2" name="Google Shape;2660;p33">
            <a:extLst>
              <a:ext uri="{FF2B5EF4-FFF2-40B4-BE49-F238E27FC236}">
                <a16:creationId xmlns:a16="http://schemas.microsoft.com/office/drawing/2014/main" id="{974866BB-498F-2ECE-499A-E2B39C469D49}"/>
              </a:ext>
            </a:extLst>
          </p:cNvPr>
          <p:cNvSpPr txBox="1">
            <a:spLocks/>
          </p:cNvSpPr>
          <p:nvPr/>
        </p:nvSpPr>
        <p:spPr>
          <a:xfrm>
            <a:off x="5674921" y="3677159"/>
            <a:ext cx="1999552" cy="457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PT Sans"/>
              <a:buNone/>
              <a:defRPr sz="18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9pPr>
          </a:lstStyle>
          <a:p>
            <a:pPr marL="0" indent="0"/>
            <a:r>
              <a:rPr lang="en-IN" dirty="0"/>
              <a:t>DANIEL DENCIL J </a:t>
            </a:r>
          </a:p>
          <a:p>
            <a:pPr marL="0" indent="0"/>
            <a:r>
              <a:rPr lang="en-IN" dirty="0"/>
              <a:t>URK22EC1010</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719"/>
                                        </p:tgtEl>
                                        <p:attrNameLst>
                                          <p:attrName>style.visibility</p:attrName>
                                        </p:attrNameLst>
                                      </p:cBhvr>
                                      <p:to>
                                        <p:strVal val="visible"/>
                                      </p:to>
                                    </p:set>
                                    <p:animEffect transition="in" filter="barn(inVertical)">
                                      <p:cBhvr>
                                        <p:cTn id="7" dur="500"/>
                                        <p:tgtEl>
                                          <p:spTgt spid="2719"/>
                                        </p:tgtEl>
                                      </p:cBhvr>
                                    </p:animEffect>
                                  </p:childTnLst>
                                </p:cTn>
                              </p:par>
                              <p:par>
                                <p:cTn id="8" presetID="14" presetClass="entr" presetSubtype="10" fill="hold" nodeType="withEffect">
                                  <p:stCondLst>
                                    <p:cond delay="0"/>
                                  </p:stCondLst>
                                  <p:childTnLst>
                                    <p:set>
                                      <p:cBhvr>
                                        <p:cTn id="9" dur="1" fill="hold">
                                          <p:stCondLst>
                                            <p:cond delay="0"/>
                                          </p:stCondLst>
                                        </p:cTn>
                                        <p:tgtEl>
                                          <p:spTgt spid="2660">
                                            <p:txEl>
                                              <p:pRg st="0" end="0"/>
                                            </p:txEl>
                                          </p:spTgt>
                                        </p:tgtEl>
                                        <p:attrNameLst>
                                          <p:attrName>style.visibility</p:attrName>
                                        </p:attrNameLst>
                                      </p:cBhvr>
                                      <p:to>
                                        <p:strVal val="visible"/>
                                      </p:to>
                                    </p:set>
                                    <p:animEffect transition="in" filter="randombar(horizontal)">
                                      <p:cBhvr>
                                        <p:cTn id="10" dur="500"/>
                                        <p:tgtEl>
                                          <p:spTgt spid="2660">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3" dur="500"/>
                                        <p:tgtEl>
                                          <p:spTgt spid="2">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6"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7" name="Google Shape;2737;p35"/>
          <p:cNvSpPr/>
          <p:nvPr/>
        </p:nvSpPr>
        <p:spPr>
          <a:xfrm>
            <a:off x="33918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5"/>
          <p:cNvSpPr/>
          <p:nvPr/>
        </p:nvSpPr>
        <p:spPr>
          <a:xfrm>
            <a:off x="60705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5"/>
          <p:cNvSpPr/>
          <p:nvPr/>
        </p:nvSpPr>
        <p:spPr>
          <a:xfrm>
            <a:off x="713100" y="3554992"/>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5"/>
          <p:cNvSpPr/>
          <p:nvPr/>
        </p:nvSpPr>
        <p:spPr>
          <a:xfrm>
            <a:off x="33918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60705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713100" y="1919607"/>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471628"/>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TABLE OF </a:t>
            </a:r>
            <a:r>
              <a:rPr lang="en" sz="3200" dirty="0">
                <a:solidFill>
                  <a:schemeClr val="accent2"/>
                </a:solidFill>
              </a:rPr>
              <a:t>CONTENTS</a:t>
            </a:r>
            <a:endParaRPr sz="3200" dirty="0">
              <a:solidFill>
                <a:schemeClr val="accent2"/>
              </a:solidFill>
            </a:endParaRPr>
          </a:p>
        </p:txBody>
      </p:sp>
      <p:sp>
        <p:nvSpPr>
          <p:cNvPr id="2744" name="Google Shape;2744;p35"/>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a:t>
            </a:r>
            <a:endParaRPr dirty="0"/>
          </a:p>
        </p:txBody>
      </p:sp>
      <p:sp>
        <p:nvSpPr>
          <p:cNvPr id="2747" name="Google Shape;2747;p35"/>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ABSTRACT</a:t>
            </a:r>
            <a:endParaRPr dirty="0"/>
          </a:p>
        </p:txBody>
      </p:sp>
      <p:sp>
        <p:nvSpPr>
          <p:cNvPr id="2749" name="Google Shape;2749;p35"/>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750" name="Google Shape;2750;p35"/>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ALGORITHM USED</a:t>
            </a:r>
          </a:p>
        </p:txBody>
      </p:sp>
      <p:sp>
        <p:nvSpPr>
          <p:cNvPr id="2752" name="Google Shape;2752;p35"/>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753" name="Google Shape;2753;p35"/>
          <p:cNvSpPr txBox="1">
            <a:spLocks noGrp="1"/>
          </p:cNvSpPr>
          <p:nvPr>
            <p:ph type="title" idx="13"/>
          </p:nvPr>
        </p:nvSpPr>
        <p:spPr>
          <a:xfrm>
            <a:off x="776550" y="3617845"/>
            <a:ext cx="229695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LIBRARY FUNCTION</a:t>
            </a:r>
            <a:endParaRPr dirty="0"/>
          </a:p>
        </p:txBody>
      </p:sp>
      <p:sp>
        <p:nvSpPr>
          <p:cNvPr id="2755" name="Google Shape;2755;p35"/>
          <p:cNvSpPr txBox="1">
            <a:spLocks noGrp="1"/>
          </p:cNvSpPr>
          <p:nvPr>
            <p:ph type="title" idx="15"/>
          </p:nvPr>
        </p:nvSpPr>
        <p:spPr>
          <a:xfrm>
            <a:off x="776550" y="2980641"/>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56" name="Google Shape;2756;p35"/>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COMPILER USED </a:t>
            </a:r>
            <a:endParaRPr dirty="0"/>
          </a:p>
        </p:txBody>
      </p:sp>
      <p:sp>
        <p:nvSpPr>
          <p:cNvPr id="2758" name="Google Shape;2758;p35"/>
          <p:cNvSpPr txBox="1">
            <a:spLocks noGrp="1"/>
          </p:cNvSpPr>
          <p:nvPr>
            <p:ph type="title" idx="18"/>
          </p:nvPr>
        </p:nvSpPr>
        <p:spPr>
          <a:xfrm>
            <a:off x="34711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759" name="Google Shape;2759;p35"/>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OUPUT</a:t>
            </a:r>
            <a:endParaRPr dirty="0"/>
          </a:p>
        </p:txBody>
      </p:sp>
      <p:sp>
        <p:nvSpPr>
          <p:cNvPr id="2761" name="Google Shape;2761;p35"/>
          <p:cNvSpPr txBox="1">
            <a:spLocks noGrp="1"/>
          </p:cNvSpPr>
          <p:nvPr>
            <p:ph type="title" idx="21"/>
          </p:nvPr>
        </p:nvSpPr>
        <p:spPr>
          <a:xfrm>
            <a:off x="61498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46;p35">
            <a:extLst>
              <a:ext uri="{FF2B5EF4-FFF2-40B4-BE49-F238E27FC236}">
                <a16:creationId xmlns:a16="http://schemas.microsoft.com/office/drawing/2014/main" id="{7DCC3CBA-7FEC-A430-39C9-661D4368A636}"/>
              </a:ext>
            </a:extLst>
          </p:cNvPr>
          <p:cNvSpPr txBox="1">
            <a:spLocks/>
          </p:cNvSpPr>
          <p:nvPr/>
        </p:nvSpPr>
        <p:spPr>
          <a:xfrm>
            <a:off x="760650" y="1371955"/>
            <a:ext cx="2233500" cy="4848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Exo"/>
              <a:buNone/>
              <a:defRPr sz="3500" b="1" i="0" u="none" strike="noStrike" cap="none">
                <a:solidFill>
                  <a:schemeClr val="accent2"/>
                </a:solidFill>
                <a:latin typeface="Exo"/>
                <a:ea typeface="Exo"/>
                <a:cs typeface="Exo"/>
                <a:sym typeface="Exo"/>
              </a:defRPr>
            </a:lvl1pPr>
            <a:lvl2pPr marR="0" lvl="1"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9pPr>
          </a:lstStyle>
          <a:p>
            <a:r>
              <a:rPr lang="en" dirty="0"/>
              <a:t>01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743"/>
                                        </p:tgtEl>
                                        <p:attrNameLst>
                                          <p:attrName>style.visibility</p:attrName>
                                        </p:attrNameLst>
                                      </p:cBhvr>
                                      <p:to>
                                        <p:strVal val="visible"/>
                                      </p:to>
                                    </p:set>
                                    <p:animEffect transition="in" filter="barn(inVertical)">
                                      <p:cBhvr>
                                        <p:cTn id="7" dur="500"/>
                                        <p:tgtEl>
                                          <p:spTgt spid="274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749"/>
                                        </p:tgtEl>
                                        <p:attrNameLst>
                                          <p:attrName>style.visibility</p:attrName>
                                        </p:attrNameLst>
                                      </p:cBhvr>
                                      <p:to>
                                        <p:strVal val="visible"/>
                                      </p:to>
                                    </p:set>
                                    <p:animEffect transition="in" filter="circle(in)">
                                      <p:cBhvr>
                                        <p:cTn id="13" dur="2000"/>
                                        <p:tgtEl>
                                          <p:spTgt spid="274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752"/>
                                        </p:tgtEl>
                                        <p:attrNameLst>
                                          <p:attrName>style.visibility</p:attrName>
                                        </p:attrNameLst>
                                      </p:cBhvr>
                                      <p:to>
                                        <p:strVal val="visible"/>
                                      </p:to>
                                    </p:set>
                                    <p:animEffect transition="in" filter="circle(in)">
                                      <p:cBhvr>
                                        <p:cTn id="16" dur="2000"/>
                                        <p:tgtEl>
                                          <p:spTgt spid="2752"/>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755"/>
                                        </p:tgtEl>
                                        <p:attrNameLst>
                                          <p:attrName>style.visibility</p:attrName>
                                        </p:attrNameLst>
                                      </p:cBhvr>
                                      <p:to>
                                        <p:strVal val="visible"/>
                                      </p:to>
                                    </p:set>
                                    <p:animEffect transition="in" filter="circle(in)">
                                      <p:cBhvr>
                                        <p:cTn id="19" dur="2000"/>
                                        <p:tgtEl>
                                          <p:spTgt spid="275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758"/>
                                        </p:tgtEl>
                                        <p:attrNameLst>
                                          <p:attrName>style.visibility</p:attrName>
                                        </p:attrNameLst>
                                      </p:cBhvr>
                                      <p:to>
                                        <p:strVal val="visible"/>
                                      </p:to>
                                    </p:set>
                                    <p:animEffect transition="in" filter="circle(in)">
                                      <p:cBhvr>
                                        <p:cTn id="22" dur="2000"/>
                                        <p:tgtEl>
                                          <p:spTgt spid="2758"/>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761"/>
                                        </p:tgtEl>
                                        <p:attrNameLst>
                                          <p:attrName>style.visibility</p:attrName>
                                        </p:attrNameLst>
                                      </p:cBhvr>
                                      <p:to>
                                        <p:strVal val="visible"/>
                                      </p:to>
                                    </p:set>
                                    <p:animEffect transition="in" filter="circle(in)">
                                      <p:cBhvr>
                                        <p:cTn id="25" dur="2000"/>
                                        <p:tgtEl>
                                          <p:spTgt spid="2761"/>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2742"/>
                                        </p:tgtEl>
                                        <p:attrNameLst>
                                          <p:attrName>style.visibility</p:attrName>
                                        </p:attrNameLst>
                                      </p:cBhvr>
                                      <p:to>
                                        <p:strVal val="visible"/>
                                      </p:to>
                                    </p:set>
                                    <p:animEffect transition="in" filter="barn(outVertical)">
                                      <p:cBhvr>
                                        <p:cTn id="28" dur="500"/>
                                        <p:tgtEl>
                                          <p:spTgt spid="2742"/>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2740"/>
                                        </p:tgtEl>
                                        <p:attrNameLst>
                                          <p:attrName>style.visibility</p:attrName>
                                        </p:attrNameLst>
                                      </p:cBhvr>
                                      <p:to>
                                        <p:strVal val="visible"/>
                                      </p:to>
                                    </p:set>
                                    <p:animEffect transition="in" filter="barn(outVertical)">
                                      <p:cBhvr>
                                        <p:cTn id="31" dur="500"/>
                                        <p:tgtEl>
                                          <p:spTgt spid="2740"/>
                                        </p:tgtEl>
                                      </p:cBhvr>
                                    </p:animEffect>
                                  </p:childTnLst>
                                </p:cTn>
                              </p:par>
                              <p:par>
                                <p:cTn id="32" presetID="16" presetClass="entr" presetSubtype="37" fill="hold" grpId="0" nodeType="withEffect">
                                  <p:stCondLst>
                                    <p:cond delay="0"/>
                                  </p:stCondLst>
                                  <p:childTnLst>
                                    <p:set>
                                      <p:cBhvr>
                                        <p:cTn id="33" dur="1" fill="hold">
                                          <p:stCondLst>
                                            <p:cond delay="0"/>
                                          </p:stCondLst>
                                        </p:cTn>
                                        <p:tgtEl>
                                          <p:spTgt spid="2741"/>
                                        </p:tgtEl>
                                        <p:attrNameLst>
                                          <p:attrName>style.visibility</p:attrName>
                                        </p:attrNameLst>
                                      </p:cBhvr>
                                      <p:to>
                                        <p:strVal val="visible"/>
                                      </p:to>
                                    </p:set>
                                    <p:animEffect transition="in" filter="barn(outVertical)">
                                      <p:cBhvr>
                                        <p:cTn id="34" dur="500"/>
                                        <p:tgtEl>
                                          <p:spTgt spid="2741"/>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2739"/>
                                        </p:tgtEl>
                                        <p:attrNameLst>
                                          <p:attrName>style.visibility</p:attrName>
                                        </p:attrNameLst>
                                      </p:cBhvr>
                                      <p:to>
                                        <p:strVal val="visible"/>
                                      </p:to>
                                    </p:set>
                                    <p:animEffect transition="in" filter="barn(outVertical)">
                                      <p:cBhvr>
                                        <p:cTn id="37" dur="500"/>
                                        <p:tgtEl>
                                          <p:spTgt spid="2739"/>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737"/>
                                        </p:tgtEl>
                                        <p:attrNameLst>
                                          <p:attrName>style.visibility</p:attrName>
                                        </p:attrNameLst>
                                      </p:cBhvr>
                                      <p:to>
                                        <p:strVal val="visible"/>
                                      </p:to>
                                    </p:set>
                                    <p:animEffect transition="in" filter="barn(outVertical)">
                                      <p:cBhvr>
                                        <p:cTn id="40" dur="500"/>
                                        <p:tgtEl>
                                          <p:spTgt spid="2737"/>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2738"/>
                                        </p:tgtEl>
                                        <p:attrNameLst>
                                          <p:attrName>style.visibility</p:attrName>
                                        </p:attrNameLst>
                                      </p:cBhvr>
                                      <p:to>
                                        <p:strVal val="visible"/>
                                      </p:to>
                                    </p:set>
                                    <p:animEffect transition="in" filter="barn(outVertical)">
                                      <p:cBhvr>
                                        <p:cTn id="43" dur="500"/>
                                        <p:tgtEl>
                                          <p:spTgt spid="273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744"/>
                                        </p:tgtEl>
                                        <p:attrNameLst>
                                          <p:attrName>style.visibility</p:attrName>
                                        </p:attrNameLst>
                                      </p:cBhvr>
                                      <p:to>
                                        <p:strVal val="visible"/>
                                      </p:to>
                                    </p:set>
                                    <p:animEffect transition="in" filter="wipe(left)">
                                      <p:cBhvr>
                                        <p:cTn id="46" dur="500"/>
                                        <p:tgtEl>
                                          <p:spTgt spid="274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47"/>
                                        </p:tgtEl>
                                        <p:attrNameLst>
                                          <p:attrName>style.visibility</p:attrName>
                                        </p:attrNameLst>
                                      </p:cBhvr>
                                      <p:to>
                                        <p:strVal val="visible"/>
                                      </p:to>
                                    </p:set>
                                    <p:animEffect transition="in" filter="wipe(left)">
                                      <p:cBhvr>
                                        <p:cTn id="49" dur="500"/>
                                        <p:tgtEl>
                                          <p:spTgt spid="274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750"/>
                                        </p:tgtEl>
                                        <p:attrNameLst>
                                          <p:attrName>style.visibility</p:attrName>
                                        </p:attrNameLst>
                                      </p:cBhvr>
                                      <p:to>
                                        <p:strVal val="visible"/>
                                      </p:to>
                                    </p:set>
                                    <p:animEffect transition="in" filter="wipe(left)">
                                      <p:cBhvr>
                                        <p:cTn id="52" dur="500"/>
                                        <p:tgtEl>
                                          <p:spTgt spid="275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753"/>
                                        </p:tgtEl>
                                        <p:attrNameLst>
                                          <p:attrName>style.visibility</p:attrName>
                                        </p:attrNameLst>
                                      </p:cBhvr>
                                      <p:to>
                                        <p:strVal val="visible"/>
                                      </p:to>
                                    </p:set>
                                    <p:animEffect transition="in" filter="wipe(left)">
                                      <p:cBhvr>
                                        <p:cTn id="55" dur="500"/>
                                        <p:tgtEl>
                                          <p:spTgt spid="275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756"/>
                                        </p:tgtEl>
                                        <p:attrNameLst>
                                          <p:attrName>style.visibility</p:attrName>
                                        </p:attrNameLst>
                                      </p:cBhvr>
                                      <p:to>
                                        <p:strVal val="visible"/>
                                      </p:to>
                                    </p:set>
                                    <p:animEffect transition="in" filter="wipe(left)">
                                      <p:cBhvr>
                                        <p:cTn id="58" dur="500"/>
                                        <p:tgtEl>
                                          <p:spTgt spid="275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759"/>
                                        </p:tgtEl>
                                        <p:attrNameLst>
                                          <p:attrName>style.visibility</p:attrName>
                                        </p:attrNameLst>
                                      </p:cBhvr>
                                      <p:to>
                                        <p:strVal val="visible"/>
                                      </p:to>
                                    </p:set>
                                    <p:animEffect transition="in" filter="wipe(left)">
                                      <p:cBhvr>
                                        <p:cTn id="61" dur="500"/>
                                        <p:tgtEl>
                                          <p:spTgt spid="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7" grpId="0" animBg="1"/>
      <p:bldP spid="2738" grpId="0" animBg="1"/>
      <p:bldP spid="2739" grpId="0" animBg="1"/>
      <p:bldP spid="2740" grpId="0" animBg="1"/>
      <p:bldP spid="2741" grpId="0" animBg="1"/>
      <p:bldP spid="2742" grpId="0" animBg="1"/>
      <p:bldP spid="2743" grpId="0"/>
      <p:bldP spid="2744" grpId="0"/>
      <p:bldP spid="2747" grpId="0"/>
      <p:bldP spid="2749" grpId="0"/>
      <p:bldP spid="2750" grpId="0"/>
      <p:bldP spid="2752" grpId="0"/>
      <p:bldP spid="2753" grpId="0"/>
      <p:bldP spid="2755" grpId="0"/>
      <p:bldP spid="2756" grpId="0"/>
      <p:bldP spid="2758" grpId="0"/>
      <p:bldP spid="2759" grpId="0"/>
      <p:bldP spid="2761"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663529" y="998080"/>
            <a:ext cx="440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a:t>
            </a:r>
            <a:endParaRPr dirty="0">
              <a:solidFill>
                <a:schemeClr val="accent2"/>
              </a:solidFill>
            </a:endParaRPr>
          </a:p>
        </p:txBody>
      </p:sp>
      <p:sp>
        <p:nvSpPr>
          <p:cNvPr id="2773" name="Google Shape;2773;p36"/>
          <p:cNvSpPr txBox="1">
            <a:spLocks noGrp="1"/>
          </p:cNvSpPr>
          <p:nvPr>
            <p:ph type="subTitle" idx="1"/>
          </p:nvPr>
        </p:nvSpPr>
        <p:spPr>
          <a:xfrm>
            <a:off x="883245" y="1746904"/>
            <a:ext cx="5315993" cy="2316327"/>
          </a:xfrm>
          <a:prstGeom prst="rect">
            <a:avLst/>
          </a:prstGeom>
        </p:spPr>
        <p:txBody>
          <a:bodyPr spcFirstLastPara="1" wrap="square" lIns="91425" tIns="91425" rIns="91425" bIns="91425" anchor="ctr" anchorCtr="0">
            <a:noAutofit/>
          </a:bodyPr>
          <a:lstStyle/>
          <a:p>
            <a:pPr marL="0" lvl="0" indent="0" algn="just" rtl="0">
              <a:lnSpc>
                <a:spcPct val="200000"/>
              </a:lnSpc>
              <a:spcBef>
                <a:spcPts val="0"/>
              </a:spcBef>
              <a:spcAft>
                <a:spcPts val="0"/>
              </a:spcAft>
              <a:buNone/>
            </a:pPr>
            <a:endParaRPr lang="en-US" dirty="0"/>
          </a:p>
          <a:p>
            <a:pPr marL="0" lvl="0" indent="0" algn="just" rtl="0">
              <a:lnSpc>
                <a:spcPct val="200000"/>
              </a:lnSpc>
              <a:spcBef>
                <a:spcPts val="0"/>
              </a:spcBef>
              <a:spcAft>
                <a:spcPts val="0"/>
              </a:spcAft>
              <a:buNone/>
            </a:pPr>
            <a:r>
              <a:rPr lang="en-US" dirty="0"/>
              <a:t>                                               "Securing Soundscapes" leverages AES encryption to fortify audio data privacy. This project focuses on seamlessly integrating AES into audio processing systems, ensuring secure transmission and storage. By converting raw sound data into an unreadable format, our approach addresses the urgency of securing digital audio content in today's interconnected world.</a:t>
            </a:r>
          </a:p>
          <a:p>
            <a:pPr marL="0" lvl="0" indent="0" algn="just" rtl="0">
              <a:lnSpc>
                <a:spcPct val="200000"/>
              </a:lnSpc>
              <a:spcBef>
                <a:spcPts val="0"/>
              </a:spcBef>
              <a:spcAft>
                <a:spcPts val="0"/>
              </a:spcAft>
              <a:buNone/>
            </a:pPr>
            <a:endParaRPr lang="en-US" dirty="0"/>
          </a:p>
        </p:txBody>
      </p:sp>
      <p:pic>
        <p:nvPicPr>
          <p:cNvPr id="2774" name="Google Shape;2774;p36"/>
          <p:cNvPicPr preferRelativeResize="0"/>
          <p:nvPr/>
        </p:nvPicPr>
        <p:blipFill rotWithShape="1">
          <a:blip r:embed="rId3">
            <a:alphaModFix/>
          </a:blip>
          <a:srcRect l="15592" r="15598"/>
          <a:stretch/>
        </p:blipFill>
        <p:spPr>
          <a:xfrm>
            <a:off x="6281306" y="1284430"/>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8125644" y="4732100"/>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52634" y="3996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4000582" y="1149352"/>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randombar(vertical)">
                                      <p:cBhvr>
                                        <p:cTn id="7" dur="500"/>
                                        <p:tgtEl>
                                          <p:spTgt spid="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73">
                                            <p:txEl>
                                              <p:pRg st="1" end="1"/>
                                            </p:txEl>
                                          </p:spTgt>
                                        </p:tgtEl>
                                        <p:attrNameLst>
                                          <p:attrName>style.visibility</p:attrName>
                                        </p:attrNameLst>
                                      </p:cBhvr>
                                      <p:to>
                                        <p:strVal val="visible"/>
                                      </p:to>
                                    </p:set>
                                    <p:animEffect transition="in" filter="wipe(up)">
                                      <p:cBhvr>
                                        <p:cTn id="12" dur="500"/>
                                        <p:tgtEl>
                                          <p:spTgt spid="27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386122" y="587585"/>
            <a:ext cx="440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solidFill>
                <a:schemeClr val="accent2"/>
              </a:solidFill>
            </a:endParaRPr>
          </a:p>
        </p:txBody>
      </p:sp>
      <p:sp>
        <p:nvSpPr>
          <p:cNvPr id="2773" name="Google Shape;2773;p36"/>
          <p:cNvSpPr txBox="1">
            <a:spLocks noGrp="1"/>
          </p:cNvSpPr>
          <p:nvPr>
            <p:ph type="subTitle" idx="1"/>
          </p:nvPr>
        </p:nvSpPr>
        <p:spPr>
          <a:xfrm>
            <a:off x="502631" y="1283308"/>
            <a:ext cx="4785191" cy="2777809"/>
          </a:xfrm>
          <a:prstGeom prst="rect">
            <a:avLst/>
          </a:prstGeom>
        </p:spPr>
        <p:txBody>
          <a:bodyPr spcFirstLastPara="1" wrap="square" lIns="91425" tIns="91425" rIns="91425" bIns="91425" anchor="ctr" anchorCtr="0">
            <a:noAutofit/>
          </a:bodyPr>
          <a:lstStyle/>
          <a:p>
            <a:pPr marL="0" lvl="0" indent="0" algn="just" rtl="0">
              <a:lnSpc>
                <a:spcPct val="200000"/>
              </a:lnSpc>
              <a:spcBef>
                <a:spcPts val="0"/>
              </a:spcBef>
              <a:spcAft>
                <a:spcPts val="0"/>
              </a:spcAft>
              <a:buNone/>
            </a:pPr>
            <a:br>
              <a:rPr lang="en-US" dirty="0">
                <a:latin typeface="PT Sans" panose="020B0503020203020204" pitchFamily="34" charset="0"/>
              </a:rPr>
            </a:br>
            <a:r>
              <a:rPr lang="en-US" dirty="0">
                <a:latin typeface="PT Sans" panose="020B0503020203020204" pitchFamily="34" charset="0"/>
              </a:rPr>
              <a:t>                                   </a:t>
            </a:r>
            <a:r>
              <a:rPr lang="en-US" b="0" i="0" dirty="0">
                <a:solidFill>
                  <a:srgbClr val="ECECEC"/>
                </a:solidFill>
                <a:effectLst/>
                <a:latin typeface="PT Sans" panose="020B0503020203020204" pitchFamily="34" charset="0"/>
              </a:rPr>
              <a:t>This project enhances audio data privacy using AES encryption, seamlessly integrating it into audio processing systems. By ensuring confidentiality and integrity through a symmetric key approach, the project addresses concerns of unauthorized access during transmission and storage. Key management strategies are explored for added security, contributing to advancements in information security with broad applicability in domains like telecommunications and multimedia streaming.</a:t>
            </a:r>
            <a:endParaRPr dirty="0">
              <a:latin typeface="PT Sans" panose="020B0503020203020204" pitchFamily="34" charset="0"/>
            </a:endParaRPr>
          </a:p>
        </p:txBody>
      </p:sp>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8103341" y="4724666"/>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1705863" y="13099"/>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3019879" y="706830"/>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851402" y="4435695"/>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66" name="Google Shape;3066;p42"/>
          <p:cNvPicPr preferRelativeResize="0"/>
          <p:nvPr/>
        </p:nvPicPr>
        <p:blipFill rotWithShape="1">
          <a:blip r:embed="rId3">
            <a:alphaModFix/>
          </a:blip>
          <a:srcRect t="17293" b="17300"/>
          <a:stretch/>
        </p:blipFill>
        <p:spPr>
          <a:xfrm>
            <a:off x="5457277" y="1630602"/>
            <a:ext cx="3358440" cy="2192505"/>
          </a:xfrm>
          <a:prstGeom prst="roundRect">
            <a:avLst>
              <a:gd name="adj" fmla="val 13586"/>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spTree>
    <p:extLst>
      <p:ext uri="{BB962C8B-B14F-4D97-AF65-F5344CB8AC3E}">
        <p14:creationId xmlns:p14="http://schemas.microsoft.com/office/powerpoint/2010/main" val="1414739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randombar(vertical)">
                                      <p:cBhvr>
                                        <p:cTn id="7" dur="500"/>
                                        <p:tgtEl>
                                          <p:spTgt spid="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73">
                                            <p:txEl>
                                              <p:pRg st="0" end="0"/>
                                            </p:txEl>
                                          </p:spTgt>
                                        </p:tgtEl>
                                        <p:attrNameLst>
                                          <p:attrName>style.visibility</p:attrName>
                                        </p:attrNameLst>
                                      </p:cBhvr>
                                      <p:to>
                                        <p:strVal val="visible"/>
                                      </p:to>
                                    </p:set>
                                    <p:animEffect transition="in" filter="wipe(up)">
                                      <p:cBhvr>
                                        <p:cTn id="12" dur="500"/>
                                        <p:tgtEl>
                                          <p:spTgt spid="27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66"/>
                                        </p:tgtEl>
                                        <p:attrNameLst>
                                          <p:attrName>style.visibility</p:attrName>
                                        </p:attrNameLst>
                                      </p:cBhvr>
                                      <p:to>
                                        <p:strVal val="visible"/>
                                      </p:to>
                                    </p:set>
                                    <p:animEffect transition="in" filter="fade">
                                      <p:cBhvr>
                                        <p:cTn id="17" dur="500"/>
                                        <p:tgtEl>
                                          <p:spTgt spid="3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382930" y="686270"/>
            <a:ext cx="440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ALGORITHM </a:t>
            </a:r>
            <a:r>
              <a:rPr lang="en" dirty="0">
                <a:solidFill>
                  <a:schemeClr val="accent2"/>
                </a:solidFill>
              </a:rPr>
              <a:t>USED </a:t>
            </a:r>
            <a:endParaRPr dirty="0">
              <a:solidFill>
                <a:schemeClr val="accent2"/>
              </a:solidFill>
            </a:endParaRPr>
          </a:p>
        </p:txBody>
      </p:sp>
      <p:sp>
        <p:nvSpPr>
          <p:cNvPr id="2773" name="Google Shape;2773;p36"/>
          <p:cNvSpPr txBox="1">
            <a:spLocks noGrp="1"/>
          </p:cNvSpPr>
          <p:nvPr>
            <p:ph type="subTitle" idx="1"/>
          </p:nvPr>
        </p:nvSpPr>
        <p:spPr>
          <a:xfrm>
            <a:off x="713100" y="2232235"/>
            <a:ext cx="8004727" cy="1066200"/>
          </a:xfrm>
          <a:prstGeom prst="rect">
            <a:avLst/>
          </a:prstGeom>
        </p:spPr>
        <p:txBody>
          <a:bodyPr spcFirstLastPara="1" wrap="square" lIns="91425" tIns="91425" rIns="91425" bIns="91425" anchor="ctr" anchorCtr="0">
            <a:noAutofit/>
          </a:bodyPr>
          <a:lstStyle/>
          <a:p>
            <a:pPr marL="0" lvl="0" indent="0" algn="just" rtl="0">
              <a:lnSpc>
                <a:spcPct val="200000"/>
              </a:lnSpc>
              <a:spcBef>
                <a:spcPts val="0"/>
              </a:spcBef>
              <a:spcAft>
                <a:spcPts val="0"/>
              </a:spcAft>
              <a:buNone/>
            </a:pPr>
            <a:br>
              <a:rPr lang="en-US" dirty="0">
                <a:latin typeface="PT Sans" panose="020B0503020203020204" pitchFamily="34" charset="0"/>
              </a:rPr>
            </a:br>
            <a:r>
              <a:rPr lang="en-US" dirty="0">
                <a:latin typeface="PT Sans" panose="020B0503020203020204" pitchFamily="34" charset="0"/>
              </a:rPr>
              <a:t>                                      </a:t>
            </a:r>
            <a:r>
              <a:rPr lang="en-US" b="0" i="0" dirty="0">
                <a:solidFill>
                  <a:srgbClr val="ECECEC"/>
                </a:solidFill>
                <a:effectLst/>
                <a:latin typeface="PT Sans" panose="020B0503020203020204" pitchFamily="34" charset="0"/>
              </a:rPr>
              <a:t>The project utilizes the Advanced Encryption Standard (AES) algorithm to secure audio data. AES is a symmetric key encryption algorithm, renowned for its robustness and efficiency in protecting sensitive information. It operates on fixed-size blocks of data, commonly 128 bits, using a key length of 128, 192, or 256 bits. AES employs multiple rounds of substitution, permutation, and mixing operations, providing a high level of security. The symmetric key nature ensures the same key is used for both encryption and decryption, simplifying implementation. AES is widely adopted across various applications, making it a reliable choice for safeguarding the confidentiality and integrity of audio content in this project.</a:t>
            </a:r>
            <a:endParaRPr dirty="0">
              <a:latin typeface="PT Sans" panose="020B0503020203020204" pitchFamily="34" charset="0"/>
            </a:endParaRPr>
          </a:p>
        </p:txBody>
      </p:sp>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a:off x="4231438" y="799535"/>
            <a:ext cx="883262" cy="242092"/>
            <a:chOff x="2300350" y="2601248"/>
            <a:chExt cx="2275275" cy="623627"/>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4" y="2601248"/>
              <a:ext cx="389026"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1616654" y="176650"/>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90" name="Google Shape;2790;p36"/>
          <p:cNvGrpSpPr/>
          <p:nvPr/>
        </p:nvGrpSpPr>
        <p:grpSpPr>
          <a:xfrm>
            <a:off x="8131781" y="4713211"/>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6167245" y="4751349"/>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63526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772"/>
                                        </p:tgtEl>
                                        <p:attrNameLst>
                                          <p:attrName>style.visibility</p:attrName>
                                        </p:attrNameLst>
                                      </p:cBhvr>
                                      <p:to>
                                        <p:strVal val="visible"/>
                                      </p:to>
                                    </p:set>
                                    <p:animEffect transition="in" filter="randombar(vertical)">
                                      <p:cBhvr>
                                        <p:cTn id="7" dur="500"/>
                                        <p:tgtEl>
                                          <p:spTgt spid="2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73">
                                            <p:txEl>
                                              <p:pRg st="0" end="0"/>
                                            </p:txEl>
                                          </p:spTgt>
                                        </p:tgtEl>
                                        <p:attrNameLst>
                                          <p:attrName>style.visibility</p:attrName>
                                        </p:attrNameLst>
                                      </p:cBhvr>
                                      <p:to>
                                        <p:strVal val="visible"/>
                                      </p:to>
                                    </p:set>
                                    <p:animEffect transition="in" filter="wipe(up)">
                                      <p:cBhvr>
                                        <p:cTn id="12" dur="500"/>
                                        <p:tgtEl>
                                          <p:spTgt spid="27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553140" y="147146"/>
            <a:ext cx="4472128" cy="7211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LIBRARY </a:t>
            </a:r>
            <a:r>
              <a:rPr lang="en-IN" dirty="0">
                <a:solidFill>
                  <a:schemeClr val="accent2"/>
                </a:solidFill>
              </a:rPr>
              <a:t>FUNCTION</a:t>
            </a:r>
          </a:p>
        </p:txBody>
      </p:sp>
      <p:grpSp>
        <p:nvGrpSpPr>
          <p:cNvPr id="2826" name="Google Shape;2826;p37"/>
          <p:cNvGrpSpPr/>
          <p:nvPr/>
        </p:nvGrpSpPr>
        <p:grpSpPr>
          <a:xfrm rot="5400000" flipH="1">
            <a:off x="8412434" y="453302"/>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9" name="Google Shape;2849;p37"/>
          <p:cNvGrpSpPr/>
          <p:nvPr/>
        </p:nvGrpSpPr>
        <p:grpSpPr>
          <a:xfrm rot="5400000">
            <a:off x="7948381" y="4278331"/>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339B37D-CADF-8723-F53B-25D5F22EFC98}"/>
              </a:ext>
            </a:extLst>
          </p:cNvPr>
          <p:cNvSpPr txBox="1"/>
          <p:nvPr/>
        </p:nvSpPr>
        <p:spPr>
          <a:xfrm>
            <a:off x="1007224" y="354427"/>
            <a:ext cx="6972458" cy="4812664"/>
          </a:xfrm>
          <a:prstGeom prst="rect">
            <a:avLst/>
          </a:prstGeom>
          <a:noFill/>
        </p:spPr>
        <p:txBody>
          <a:bodyPr wrap="square">
            <a:spAutoFit/>
          </a:bodyPr>
          <a:lstStyle/>
          <a:p>
            <a:pPr marL="0" lvl="0" indent="0" algn="just" rtl="0">
              <a:lnSpc>
                <a:spcPct val="150000"/>
              </a:lnSpc>
              <a:spcBef>
                <a:spcPts val="0"/>
              </a:spcBef>
              <a:spcAft>
                <a:spcPts val="0"/>
              </a:spcAft>
              <a:buNone/>
            </a:pPr>
            <a:br>
              <a:rPr lang="en-US" dirty="0">
                <a:latin typeface="PT Sans" panose="020B0503020203020204" pitchFamily="34" charset="0"/>
              </a:rPr>
            </a:br>
            <a:r>
              <a:rPr lang="en-US" dirty="0">
                <a:latin typeface="PT Sans" panose="020B0503020203020204" pitchFamily="34" charset="0"/>
              </a:rPr>
              <a:t>                                           </a:t>
            </a:r>
            <a:r>
              <a:rPr lang="en-US" b="0" i="0" dirty="0">
                <a:solidFill>
                  <a:srgbClr val="ECECEC"/>
                </a:solidFill>
                <a:effectLst/>
                <a:latin typeface="PT Sans" panose="020B0503020203020204" pitchFamily="34" charset="0"/>
              </a:rPr>
              <a:t>The "cryptography" library in Python serves as a pivotal tool in our project, contributing a robust framework for implementing cryptographic operations with a focus on data security. Specifically, the library facilitates the incorporation of Advanced Encryption Standard (AES) encryption, a cornerstone of our audio data privacy enhancement. </a:t>
            </a:r>
          </a:p>
          <a:p>
            <a:pPr marL="0" lvl="0" indent="0" algn="just" rtl="0">
              <a:lnSpc>
                <a:spcPct val="150000"/>
              </a:lnSpc>
              <a:spcBef>
                <a:spcPts val="0"/>
              </a:spcBef>
              <a:spcAft>
                <a:spcPts val="0"/>
              </a:spcAft>
              <a:buNone/>
            </a:pPr>
            <a:r>
              <a:rPr lang="en-US" sz="500" dirty="0">
                <a:solidFill>
                  <a:srgbClr val="ECECEC"/>
                </a:solidFill>
                <a:latin typeface="PT Sans" panose="020B0503020203020204" pitchFamily="34" charset="0"/>
              </a:rPr>
              <a:t>  </a:t>
            </a:r>
          </a:p>
          <a:p>
            <a:pPr marL="0" lvl="0" indent="0" algn="just" rtl="0">
              <a:lnSpc>
                <a:spcPct val="150000"/>
              </a:lnSpc>
              <a:spcBef>
                <a:spcPts val="0"/>
              </a:spcBef>
              <a:spcAft>
                <a:spcPts val="0"/>
              </a:spcAft>
              <a:buNone/>
            </a:pPr>
            <a:r>
              <a:rPr lang="en-US" b="0" i="0" dirty="0">
                <a:solidFill>
                  <a:srgbClr val="ECECEC"/>
                </a:solidFill>
                <a:effectLst/>
                <a:latin typeface="PT Sans" panose="020B0503020203020204" pitchFamily="34" charset="0"/>
              </a:rPr>
              <a:t>Through its intuitive design and high-level interface, the "cryptography" library enables the seamless integration of AES algorithms for encrypting and decrypting audio content. Leveraging symmetric key cryptography, our project ensures the confidentiality and integrity of the data during both transmission and storage. </a:t>
            </a:r>
          </a:p>
          <a:p>
            <a:pPr marL="0" lvl="0" indent="0" algn="just" rtl="0">
              <a:lnSpc>
                <a:spcPct val="150000"/>
              </a:lnSpc>
              <a:spcBef>
                <a:spcPts val="0"/>
              </a:spcBef>
              <a:spcAft>
                <a:spcPts val="0"/>
              </a:spcAft>
              <a:buNone/>
            </a:pPr>
            <a:r>
              <a:rPr lang="en-US" sz="500" dirty="0">
                <a:solidFill>
                  <a:srgbClr val="ECECEC"/>
                </a:solidFill>
                <a:latin typeface="PT Sans" panose="020B0503020203020204" pitchFamily="34" charset="0"/>
              </a:rPr>
              <a:t>  </a:t>
            </a:r>
          </a:p>
          <a:p>
            <a:pPr marL="0" lvl="0" indent="0" algn="just" rtl="0">
              <a:lnSpc>
                <a:spcPct val="150000"/>
              </a:lnSpc>
              <a:spcBef>
                <a:spcPts val="0"/>
              </a:spcBef>
              <a:spcAft>
                <a:spcPts val="0"/>
              </a:spcAft>
              <a:buNone/>
            </a:pPr>
            <a:r>
              <a:rPr lang="en-US" b="0" i="0" dirty="0">
                <a:solidFill>
                  <a:srgbClr val="ECECEC"/>
                </a:solidFill>
                <a:effectLst/>
                <a:latin typeface="PT Sans" panose="020B0503020203020204" pitchFamily="34" charset="0"/>
              </a:rPr>
              <a:t>The library's support for various cryptographic primitives, including symmetric and asymmetric encryption, hash functions, and key derivation, aligns perfectly with our objectives, making it an invaluable asset in fortifying the privacy of audio data within our Python-based implementation.</a:t>
            </a:r>
            <a:endParaRPr lang="en-US" dirty="0">
              <a:latin typeface="PT Sans" panose="020B0503020203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24"/>
                                        </p:tgtEl>
                                        <p:attrNameLst>
                                          <p:attrName>style.visibility</p:attrName>
                                        </p:attrNameLst>
                                      </p:cBhvr>
                                      <p:to>
                                        <p:strVal val="visible"/>
                                      </p:to>
                                    </p:set>
                                    <p:animEffect transition="in" filter="randombar(horizontal)">
                                      <p:cBhvr>
                                        <p:cTn id="7" dur="500"/>
                                        <p:tgtEl>
                                          <p:spTgt spid="28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up)">
                                      <p:cBhvr>
                                        <p:cTn id="15" dur="500"/>
                                        <p:tgtEl>
                                          <p:spTgt spid="3">
                                            <p:txEl>
                                              <p:pRg st="1" end="1"/>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up)">
                                      <p:cBhvr>
                                        <p:cTn id="18" dur="500"/>
                                        <p:tgtEl>
                                          <p:spTgt spid="3">
                                            <p:txEl>
                                              <p:pRg st="2" end="2"/>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up)">
                                      <p:cBhvr>
                                        <p:cTn id="21" dur="500"/>
                                        <p:tgtEl>
                                          <p:spTgt spid="3">
                                            <p:txEl>
                                              <p:pRg st="3" end="3"/>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6" name="Google Shape;2986;p40"/>
          <p:cNvSpPr txBox="1">
            <a:spLocks noGrp="1"/>
          </p:cNvSpPr>
          <p:nvPr>
            <p:ph type="title"/>
          </p:nvPr>
        </p:nvSpPr>
        <p:spPr>
          <a:xfrm>
            <a:off x="713100" y="243411"/>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COMPILER  </a:t>
            </a:r>
            <a:r>
              <a:rPr lang="en" dirty="0">
                <a:solidFill>
                  <a:schemeClr val="accent2"/>
                </a:solidFill>
              </a:rPr>
              <a:t>USED - </a:t>
            </a:r>
            <a:r>
              <a:rPr lang="en" dirty="0">
                <a:solidFill>
                  <a:schemeClr val="accent6">
                    <a:lumMod val="75000"/>
                  </a:schemeClr>
                </a:solidFill>
              </a:rPr>
              <a:t>VSCODE</a:t>
            </a:r>
            <a:endParaRPr dirty="0">
              <a:solidFill>
                <a:schemeClr val="accent6">
                  <a:lumMod val="75000"/>
                </a:schemeClr>
              </a:solidFill>
            </a:endParaRPr>
          </a:p>
        </p:txBody>
      </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5431870B-C689-79F8-1BD4-B1D7862A4B3B}"/>
              </a:ext>
            </a:extLst>
          </p:cNvPr>
          <p:cNvSpPr txBox="1"/>
          <p:nvPr/>
        </p:nvSpPr>
        <p:spPr>
          <a:xfrm>
            <a:off x="1256371" y="942491"/>
            <a:ext cx="7174529" cy="3046796"/>
          </a:xfrm>
          <a:prstGeom prst="rect">
            <a:avLst/>
          </a:prstGeom>
          <a:noFill/>
        </p:spPr>
        <p:txBody>
          <a:bodyPr wrap="square">
            <a:spAutoFit/>
          </a:bodyPr>
          <a:lstStyle/>
          <a:p>
            <a:pPr algn="just">
              <a:lnSpc>
                <a:spcPct val="200000"/>
              </a:lnSpc>
            </a:pPr>
            <a:r>
              <a:rPr lang="en-IN" i="0" dirty="0">
                <a:solidFill>
                  <a:srgbClr val="ECECEC"/>
                </a:solidFill>
                <a:effectLst/>
                <a:latin typeface="PT Sans" panose="020B0503020203020204" pitchFamily="34" charset="0"/>
              </a:rPr>
              <a:t>                                        In our Python project utilizing the "cryptography" library for audio data encryption, Visual Studio Code (</a:t>
            </a:r>
            <a:r>
              <a:rPr lang="en-IN" i="0" dirty="0" err="1">
                <a:solidFill>
                  <a:srgbClr val="ECECEC"/>
                </a:solidFill>
                <a:effectLst/>
                <a:latin typeface="PT Sans" panose="020B0503020203020204" pitchFamily="34" charset="0"/>
              </a:rPr>
              <a:t>VSCode</a:t>
            </a:r>
            <a:r>
              <a:rPr lang="en-IN" i="0" dirty="0">
                <a:solidFill>
                  <a:srgbClr val="ECECEC"/>
                </a:solidFill>
                <a:effectLst/>
                <a:latin typeface="PT Sans" panose="020B0503020203020204" pitchFamily="34" charset="0"/>
              </a:rPr>
              <a:t>) serves as the preferred development environment. </a:t>
            </a:r>
            <a:r>
              <a:rPr lang="en-IN" i="0" dirty="0" err="1">
                <a:solidFill>
                  <a:srgbClr val="ECECEC"/>
                </a:solidFill>
                <a:effectLst/>
                <a:latin typeface="PT Sans" panose="020B0503020203020204" pitchFamily="34" charset="0"/>
              </a:rPr>
              <a:t>VSCode's</a:t>
            </a:r>
            <a:r>
              <a:rPr lang="en-IN" i="0" dirty="0">
                <a:solidFill>
                  <a:srgbClr val="ECECEC"/>
                </a:solidFill>
                <a:effectLst/>
                <a:latin typeface="PT Sans" panose="020B0503020203020204" pitchFamily="34" charset="0"/>
              </a:rPr>
              <a:t> seamless integration with Python and its user-friendly interface enhance code editing and debugging. The platform-agnostic nature of </a:t>
            </a:r>
            <a:r>
              <a:rPr lang="en-IN" i="0" dirty="0" err="1">
                <a:solidFill>
                  <a:srgbClr val="ECECEC"/>
                </a:solidFill>
                <a:effectLst/>
                <a:latin typeface="PT Sans" panose="020B0503020203020204" pitchFamily="34" charset="0"/>
              </a:rPr>
              <a:t>VSCode</a:t>
            </a:r>
            <a:r>
              <a:rPr lang="en-IN" i="0" dirty="0">
                <a:solidFill>
                  <a:srgbClr val="ECECEC"/>
                </a:solidFill>
                <a:effectLst/>
                <a:latin typeface="PT Sans" panose="020B0503020203020204" pitchFamily="34" charset="0"/>
              </a:rPr>
              <a:t> facilitates collaborative development, while its rich extension ecosystem, tailored for Python, complements our chosen language and library, streamlining the implementation of AES encryption for audio data privacy.</a:t>
            </a:r>
            <a:endParaRPr lang="en-IN" dirty="0">
              <a:latin typeface="PT Sans" panose="020B0503020203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986"/>
                                        </p:tgtEl>
                                        <p:attrNameLst>
                                          <p:attrName>style.visibility</p:attrName>
                                        </p:attrNameLst>
                                      </p:cBhvr>
                                      <p:to>
                                        <p:strVal val="visible"/>
                                      </p:to>
                                    </p:set>
                                    <p:animEffect transition="in" filter="randombar(vertical)">
                                      <p:cBhvr>
                                        <p:cTn id="7" dur="500"/>
                                        <p:tgtEl>
                                          <p:spTgt spid="2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up)">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6" name="Google Shape;2986;p40"/>
          <p:cNvSpPr txBox="1">
            <a:spLocks noGrp="1"/>
          </p:cNvSpPr>
          <p:nvPr>
            <p:ph type="title"/>
          </p:nvPr>
        </p:nvSpPr>
        <p:spPr>
          <a:xfrm>
            <a:off x="713100" y="243411"/>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OUTPUT</a:t>
            </a:r>
            <a:endParaRPr dirty="0"/>
          </a:p>
        </p:txBody>
      </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6123B55-9234-F10B-1E7E-72EC89541F40}"/>
              </a:ext>
            </a:extLst>
          </p:cNvPr>
          <p:cNvPicPr>
            <a:picLocks noChangeAspect="1"/>
          </p:cNvPicPr>
          <p:nvPr/>
        </p:nvPicPr>
        <p:blipFill rotWithShape="1">
          <a:blip r:embed="rId3"/>
          <a:srcRect r="40705"/>
          <a:stretch/>
        </p:blipFill>
        <p:spPr>
          <a:xfrm>
            <a:off x="1441263" y="1028255"/>
            <a:ext cx="6832942" cy="3299134"/>
          </a:xfrm>
          <a:prstGeom prst="rect">
            <a:avLst/>
          </a:prstGeom>
        </p:spPr>
      </p:pic>
    </p:spTree>
    <p:extLst>
      <p:ext uri="{BB962C8B-B14F-4D97-AF65-F5344CB8AC3E}">
        <p14:creationId xmlns:p14="http://schemas.microsoft.com/office/powerpoint/2010/main" val="2515490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86"/>
                                        </p:tgtEl>
                                        <p:attrNameLst>
                                          <p:attrName>style.visibility</p:attrName>
                                        </p:attrNameLst>
                                      </p:cBhvr>
                                      <p:to>
                                        <p:strVal val="visible"/>
                                      </p:to>
                                    </p:set>
                                    <p:animEffect transition="in" filter="randombar(horizontal)">
                                      <p:cBhvr>
                                        <p:cTn id="7" dur="500"/>
                                        <p:tgtEl>
                                          <p:spTgt spid="298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005"/>
                                        </p:tgtEl>
                                        <p:attrNameLst>
                                          <p:attrName>style.visibility</p:attrName>
                                        </p:attrNameLst>
                                      </p:cBhvr>
                                      <p:to>
                                        <p:strVal val="visible"/>
                                      </p:to>
                                    </p:set>
                                    <p:animEffect transition="in" filter="randombar(horizontal)">
                                      <p:cBhvr>
                                        <p:cTn id="10" dur="500"/>
                                        <p:tgtEl>
                                          <p:spTgt spid="300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6" grpId="0"/>
      <p:bldP spid="3005" grpId="0" animBg="1"/>
    </p:bldLst>
  </p:timing>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2094</TotalTime>
  <Words>536</Words>
  <Application>Microsoft Office PowerPoint</Application>
  <PresentationFormat>On-screen Show (16:9)</PresentationFormat>
  <Paragraphs>35</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Exo</vt:lpstr>
      <vt:lpstr>Proxima Nova Semibold</vt:lpstr>
      <vt:lpstr>Arial</vt:lpstr>
      <vt:lpstr>PT Sans</vt:lpstr>
      <vt:lpstr>Proxima Nova</vt:lpstr>
      <vt:lpstr>Data Center Business Plan by Slidesgo</vt:lpstr>
      <vt:lpstr>Slidesgo Final Pages</vt:lpstr>
      <vt:lpstr>PowerPoint Presentation</vt:lpstr>
      <vt:lpstr>IMPLEMNTAION OF AUDIO ENCRYPTION USING PYTHON</vt:lpstr>
      <vt:lpstr>TABLE OF CONTENTS</vt:lpstr>
      <vt:lpstr>INTRODUCTION </vt:lpstr>
      <vt:lpstr>ABSTRACT</vt:lpstr>
      <vt:lpstr>ALGORITHM USED </vt:lpstr>
      <vt:lpstr>LIBRARY FUNCTION</vt:lpstr>
      <vt:lpstr>COMPILER  USED - VSCODE</vt:lpstr>
      <vt:lpstr>OUTPUT</vt:lpstr>
      <vt:lpstr>THANK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ENCRYPTION</dc:title>
  <cp:lastModifiedBy>BASIL RAYMUND A</cp:lastModifiedBy>
  <cp:revision>8</cp:revision>
  <dcterms:modified xsi:type="dcterms:W3CDTF">2024-04-02T10:44:41Z</dcterms:modified>
</cp:coreProperties>
</file>