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68" r:id="rId4"/>
    <p:sldId id="269" r:id="rId5"/>
    <p:sldId id="272" r:id="rId6"/>
    <p:sldId id="273" r:id="rId7"/>
    <p:sldId id="274" r:id="rId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DI NORA" initials="DDN" lastIdx="1" clrIdx="0">
    <p:extLst>
      <p:ext uri="{19B8F6BF-5375-455C-9EA6-DF929625EA0E}">
        <p15:presenceInfo xmlns:p15="http://schemas.microsoft.com/office/powerpoint/2012/main" userId="DANIEL DI N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p:cViewPr varScale="1">
        <p:scale>
          <a:sx n="72" d="100"/>
          <a:sy n="72" d="100"/>
        </p:scale>
        <p:origin x="576" y="66"/>
      </p:cViewPr>
      <p:guideLst>
        <p:guide pos="3840"/>
        <p:guide orient="horz" pos="2160"/>
      </p:guideLst>
    </p:cSldViewPr>
  </p:slideViewPr>
  <p:notesTextViewPr>
    <p:cViewPr>
      <p:scale>
        <a:sx n="1" d="1"/>
        <a:sy n="1" d="1"/>
      </p:scale>
      <p:origin x="0" y="0"/>
    </p:cViewPr>
  </p:notesTextViewPr>
  <p:notesViewPr>
    <p:cSldViewPr showGuides="1">
      <p:cViewPr varScale="1">
        <p:scale>
          <a:sx n="83" d="100"/>
          <a:sy n="83" d="100"/>
        </p:scale>
        <p:origin x="31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9E3CEE-003F-4557-BFD6-4E60A64CE0D9}" type="datetime1">
              <a:rPr lang="it-IT" smtClean="0"/>
              <a:t>23/04/2021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it-IT" smtClean="0"/>
              <a:t>‹N›</a:t>
            </a:fld>
            <a:endParaRPr lang="it-IT"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0A4D80D-DBB0-4E80-B9E5-08E8F0900F92}" type="datetime1">
              <a:rPr lang="it-IT" smtClean="0"/>
              <a:t>23/04/2021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it-IT" smtClean="0"/>
              <a:t>‹N›</a:t>
            </a:fld>
            <a:endParaRPr lang="it-IT"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a:t>
            </a:fld>
            <a:endParaRPr lang="it-IT" dirty="0"/>
          </a:p>
        </p:txBody>
      </p:sp>
    </p:spTree>
    <p:extLst>
      <p:ext uri="{BB962C8B-B14F-4D97-AF65-F5344CB8AC3E}">
        <p14:creationId xmlns:p14="http://schemas.microsoft.com/office/powerpoint/2010/main" val="59658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2</a:t>
            </a:fld>
            <a:endParaRPr lang="it-IT" dirty="0"/>
          </a:p>
        </p:txBody>
      </p:sp>
    </p:spTree>
    <p:extLst>
      <p:ext uri="{BB962C8B-B14F-4D97-AF65-F5344CB8AC3E}">
        <p14:creationId xmlns:p14="http://schemas.microsoft.com/office/powerpoint/2010/main" val="213636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3</a:t>
            </a:fld>
            <a:endParaRPr lang="it-IT" dirty="0"/>
          </a:p>
        </p:txBody>
      </p:sp>
    </p:spTree>
    <p:extLst>
      <p:ext uri="{BB962C8B-B14F-4D97-AF65-F5344CB8AC3E}">
        <p14:creationId xmlns:p14="http://schemas.microsoft.com/office/powerpoint/2010/main" val="31931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4</a:t>
            </a:fld>
            <a:endParaRPr lang="it-IT" dirty="0"/>
          </a:p>
        </p:txBody>
      </p:sp>
    </p:spTree>
    <p:extLst>
      <p:ext uri="{BB962C8B-B14F-4D97-AF65-F5344CB8AC3E}">
        <p14:creationId xmlns:p14="http://schemas.microsoft.com/office/powerpoint/2010/main" val="64741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69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1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r>
              <a:rPr lang="it-IT"/>
              <a:t>Fare clic per modificare lo stile del titolo dello schema</a:t>
            </a:r>
            <a:endParaRPr lang="it-IT" dirty="0"/>
          </a:p>
        </p:txBody>
      </p:sp>
      <p:sp>
        <p:nvSpPr>
          <p:cNvPr id="3" name="Sottotitolo 2"/>
          <p:cNvSpPr>
            <a:spLocks noGrp="1"/>
          </p:cNvSpPr>
          <p:nvPr>
            <p:ph type="subTitle" idx="1"/>
          </p:nvPr>
        </p:nvSpPr>
        <p:spPr>
          <a:xfrm>
            <a:off x="626225" y="5181600"/>
            <a:ext cx="4098175" cy="685800"/>
          </a:xfrm>
        </p:spPr>
        <p:txBody>
          <a:bodyPr rtlCol="0">
            <a:normAutofit/>
          </a:bodyPr>
          <a:lstStyle>
            <a:lvl1pPr marL="0" indent="0" algn="l" rtl="0">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pic>
        <p:nvPicPr>
          <p:cNvPr id="7" name="Immagine 6" descr="Tracciato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4" name="Segnaposto data 3"/>
          <p:cNvSpPr>
            <a:spLocks noGrp="1"/>
          </p:cNvSpPr>
          <p:nvPr>
            <p:ph type="dt" sz="half" idx="10"/>
          </p:nvPr>
        </p:nvSpPr>
        <p:spPr/>
        <p:txBody>
          <a:bodyPr rtlCol="0"/>
          <a:lstStyle/>
          <a:p>
            <a:pPr rtl="0"/>
            <a:fld id="{0FDF443E-F33D-4C52-AF27-143A540EFAEF}" type="datetime1">
              <a:rPr lang="it-IT" smtClean="0"/>
              <a:t>23/04/2021</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descr="Rettango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verticale 1"/>
          <p:cNvSpPr>
            <a:spLocks noGrp="1"/>
          </p:cNvSpPr>
          <p:nvPr>
            <p:ph type="title" orient="vert"/>
          </p:nvPr>
        </p:nvSpPr>
        <p:spPr>
          <a:xfrm>
            <a:off x="10058399" y="457201"/>
            <a:ext cx="2057401" cy="5943600"/>
          </a:xfrm>
        </p:spPr>
        <p:txBody>
          <a:bodyPr vert="eaVert" rtlCol="0"/>
          <a:lstStyle/>
          <a:p>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609600" y="457200"/>
            <a:ext cx="9067800" cy="5943599"/>
          </a:xfrm>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4" name="Segnaposto data 3"/>
          <p:cNvSpPr>
            <a:spLocks noGrp="1"/>
          </p:cNvSpPr>
          <p:nvPr>
            <p:ph type="dt" sz="half" idx="10"/>
          </p:nvPr>
        </p:nvSpPr>
        <p:spPr/>
        <p:txBody>
          <a:bodyPr rtlCol="0"/>
          <a:lstStyle/>
          <a:p>
            <a:pPr rtl="0"/>
            <a:fld id="{8E600AB7-B7BB-4AD9-8D6D-2F3EA9D6250F}" type="datetime1">
              <a:rPr lang="it-IT" smtClean="0"/>
              <a:t>23/04/2021</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rtl="0">
              <a:defRPr/>
            </a:lvl1pPr>
          </a:lstStyle>
          <a:p>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1pPr rtl="0">
              <a:defRPr/>
            </a:lvl1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4" name="Segnaposto data 3"/>
          <p:cNvSpPr>
            <a:spLocks noGrp="1"/>
          </p:cNvSpPr>
          <p:nvPr>
            <p:ph type="dt" sz="half" idx="10"/>
          </p:nvPr>
        </p:nvSpPr>
        <p:spPr/>
        <p:txBody>
          <a:bodyPr rtlCol="0"/>
          <a:lstStyle/>
          <a:p>
            <a:pPr rtl="0"/>
            <a:fld id="{DC0286FE-E7A0-4482-B921-0187F966D274}" type="datetime1">
              <a:rPr lang="it-IT" smtClean="0"/>
              <a:t>23/04/2021</a:t>
            </a:fld>
            <a:endParaRPr lang="it-IT"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Intestazione sezione">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tangolo 6" descr="Rettango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r>
              <a:rPr lang="it-IT"/>
              <a:t>Fare clic per modificare lo stile del titolo dello schema</a:t>
            </a:r>
            <a:endParaRPr lang="it-IT" dirty="0"/>
          </a:p>
        </p:txBody>
      </p:sp>
      <p:sp>
        <p:nvSpPr>
          <p:cNvPr id="3" name="Segnaposto tes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endParaRPr lang="it-IT" dirty="0"/>
          </a:p>
        </p:txBody>
      </p:sp>
      <p:sp>
        <p:nvSpPr>
          <p:cNvPr id="3" name="Segnaposto contenuto 2"/>
          <p:cNvSpPr>
            <a:spLocks noGrp="1"/>
          </p:cNvSpPr>
          <p:nvPr>
            <p:ph sz="half" idx="1"/>
          </p:nvPr>
        </p:nvSpPr>
        <p:spPr>
          <a:xfrm>
            <a:off x="1066800" y="1825624"/>
            <a:ext cx="4800600" cy="4575175"/>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egnaposto contenut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5" name="Segnaposto data 4"/>
          <p:cNvSpPr>
            <a:spLocks noGrp="1"/>
          </p:cNvSpPr>
          <p:nvPr>
            <p:ph type="dt" sz="half" idx="10"/>
          </p:nvPr>
        </p:nvSpPr>
        <p:spPr/>
        <p:txBody>
          <a:bodyPr rtlCol="0"/>
          <a:lstStyle/>
          <a:p>
            <a:pPr rtl="0"/>
            <a:fld id="{DC8C5675-8C9F-4604-B43A-016F0F3A6B92}" type="datetime1">
              <a:rPr lang="it-IT" smtClean="0"/>
              <a:t>23/04/2021</a:t>
            </a:fld>
            <a:endParaRPr lang="it-IT"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endParaRPr lang="it-IT" dirty="0"/>
          </a:p>
        </p:txBody>
      </p:sp>
      <p:sp>
        <p:nvSpPr>
          <p:cNvPr id="3" name="Segnaposto tes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Segnaposto tes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7" name="Segnaposto data 6"/>
          <p:cNvSpPr>
            <a:spLocks noGrp="1"/>
          </p:cNvSpPr>
          <p:nvPr>
            <p:ph type="dt" sz="half" idx="10"/>
          </p:nvPr>
        </p:nvSpPr>
        <p:spPr/>
        <p:txBody>
          <a:bodyPr rtlCol="0"/>
          <a:lstStyle/>
          <a:p>
            <a:pPr rtl="0"/>
            <a:fld id="{DBA18AA6-DAC6-4EE3-A4A8-F843A48529A6}" type="datetime1">
              <a:rPr lang="it-IT" smtClean="0"/>
              <a:t>23/04/2021</a:t>
            </a:fld>
            <a:endParaRPr lang="it-IT"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3" name="Segnaposto data 2"/>
          <p:cNvSpPr>
            <a:spLocks noGrp="1"/>
          </p:cNvSpPr>
          <p:nvPr>
            <p:ph type="dt" sz="half" idx="10"/>
          </p:nvPr>
        </p:nvSpPr>
        <p:spPr/>
        <p:txBody>
          <a:bodyPr rtlCol="0"/>
          <a:lstStyle/>
          <a:p>
            <a:pPr rtl="0"/>
            <a:fld id="{0A2ACC47-4924-461F-BA7E-81BD87D8769E}" type="datetime1">
              <a:rPr lang="it-IT" smtClean="0"/>
              <a:t>23/04/2021</a:t>
            </a:fld>
            <a:endParaRPr lang="it-IT"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endParaRPr lang="it-IT" dirty="0"/>
          </a:p>
        </p:txBody>
      </p:sp>
      <p:sp>
        <p:nvSpPr>
          <p:cNvPr id="2" name="Segnaposto data 1"/>
          <p:cNvSpPr>
            <a:spLocks noGrp="1"/>
          </p:cNvSpPr>
          <p:nvPr>
            <p:ph type="dt" sz="half" idx="10"/>
          </p:nvPr>
        </p:nvSpPr>
        <p:spPr/>
        <p:txBody>
          <a:bodyPr rtlCol="0"/>
          <a:lstStyle/>
          <a:p>
            <a:pPr rtl="0"/>
            <a:fld id="{69533BEF-51D4-426E-A9C7-1696B9E9BBF0}" type="datetime1">
              <a:rPr lang="it-IT" smtClean="0"/>
              <a:t>23/04/2021</a:t>
            </a:fld>
            <a:endParaRPr lang="it-IT"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smtClean="0"/>
              <a:t>‹N›</a:t>
            </a:fld>
            <a:endParaRPr lang="it-IT"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descr="Rettango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descr="Rettango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632700" y="3200400"/>
            <a:ext cx="3932237" cy="1752600"/>
          </a:xfrm>
        </p:spPr>
        <p:txBody>
          <a:bodyPr rtlCol="0" anchor="b">
            <a:normAutofit/>
          </a:bodyPr>
          <a:lstStyle>
            <a:lvl1pPr rtl="0">
              <a:defRPr sz="3600"/>
            </a:lvl1pPr>
          </a:lstStyle>
          <a:p>
            <a:r>
              <a:rPr lang="it-IT"/>
              <a:t>Fare clic per modificare lo stile del titolo dello schema</a:t>
            </a:r>
            <a:endParaRPr lang="it-IT" dirty="0"/>
          </a:p>
        </p:txBody>
      </p:sp>
      <p:sp>
        <p:nvSpPr>
          <p:cNvPr id="3" name="Segnaposto contenuto 2"/>
          <p:cNvSpPr>
            <a:spLocks noGrp="1"/>
          </p:cNvSpPr>
          <p:nvPr>
            <p:ph idx="1"/>
          </p:nvPr>
        </p:nvSpPr>
        <p:spPr>
          <a:xfrm>
            <a:off x="609600" y="457201"/>
            <a:ext cx="5943600" cy="5943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egnaposto testo 3"/>
          <p:cNvSpPr>
            <a:spLocks noGrp="1"/>
          </p:cNvSpPr>
          <p:nvPr>
            <p:ph type="body" sz="half" idx="2"/>
          </p:nvPr>
        </p:nvSpPr>
        <p:spPr>
          <a:xfrm>
            <a:off x="7632699" y="5029200"/>
            <a:ext cx="3932237" cy="1371600"/>
          </a:xfrm>
        </p:spPr>
        <p:txBody>
          <a:bodyPr rtlCol="0">
            <a:normAutofit/>
          </a:bodyPr>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descr="Rettango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descr="Rettango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635240" y="3200400"/>
            <a:ext cx="3932237" cy="1752600"/>
          </a:xfrm>
        </p:spPr>
        <p:txBody>
          <a:bodyPr rtlCol="0" anchor="b">
            <a:normAutofit/>
          </a:bodyPr>
          <a:lstStyle>
            <a:lvl1pPr>
              <a:defRPr sz="3600"/>
            </a:lvl1pPr>
          </a:lstStyle>
          <a:p>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635240" y="5029200"/>
            <a:ext cx="3932237" cy="1374648"/>
          </a:xfrm>
        </p:spPr>
        <p:txBody>
          <a:bodyPr rtlCol="0"/>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rossa" descr="Barra ross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it-IT" dirty="0"/>
              <a:t>Fare clic per modificare lo stile del titolo</a:t>
            </a:r>
          </a:p>
        </p:txBody>
      </p:sp>
      <p:sp>
        <p:nvSpPr>
          <p:cNvPr id="3" name="Segnaposto tes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it-IT" dirty="0"/>
          </a:p>
        </p:txBody>
      </p:sp>
      <p:sp>
        <p:nvSpPr>
          <p:cNvPr id="4" name="Segnaposto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8EFD2C93-456F-4A6A-9C17-EC5243B30823}" type="datetime1">
              <a:rPr lang="it-IT" smtClean="0"/>
              <a:t>23/04/2021</a:t>
            </a:fld>
            <a:endParaRPr lang="it-IT" dirty="0"/>
          </a:p>
        </p:txBody>
      </p:sp>
      <p:sp>
        <p:nvSpPr>
          <p:cNvPr id="6" name="Segnaposto numero diapositiva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it-IT" smtClean="0"/>
              <a:pPr rtl="0"/>
              <a:t>‹N›</a:t>
            </a:fld>
            <a:endParaRPr lang="it-IT"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umenter.getpostman.com/view/10808728/SzS8rjb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_q-K-ObMTZvO0qUEAxROrN3bwMujwAN25sLHwJzliK0/ed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MHW3</a:t>
            </a:r>
          </a:p>
        </p:txBody>
      </p:sp>
      <p:sp>
        <p:nvSpPr>
          <p:cNvPr id="3" name="Sottotitolo 2"/>
          <p:cNvSpPr>
            <a:spLocks noGrp="1"/>
          </p:cNvSpPr>
          <p:nvPr>
            <p:ph type="subTitle" idx="1"/>
          </p:nvPr>
        </p:nvSpPr>
        <p:spPr/>
        <p:txBody>
          <a:bodyPr rtlCol="0"/>
          <a:lstStyle/>
          <a:p>
            <a:pPr rtl="0"/>
            <a:r>
              <a:rPr lang="it-IT" dirty="0" err="1"/>
              <a:t>Rest</a:t>
            </a:r>
            <a:r>
              <a:rPr lang="it-IT" dirty="0"/>
              <a:t> </a:t>
            </a:r>
            <a:r>
              <a:rPr lang="it-IT" dirty="0" err="1"/>
              <a:t>APi</a:t>
            </a:r>
            <a:endParaRPr lang="it-IT"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COVID-19 - Parte 1</a:t>
            </a:r>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1559496" y="3934136"/>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11" name="CasellaDiTesto 10">
            <a:extLst>
              <a:ext uri="{FF2B5EF4-FFF2-40B4-BE49-F238E27FC236}">
                <a16:creationId xmlns:a16="http://schemas.microsoft.com/office/drawing/2014/main" id="{CAAF0769-6132-4339-BAED-86C3BC3323F0}"/>
              </a:ext>
            </a:extLst>
          </p:cNvPr>
          <p:cNvSpPr txBox="1"/>
          <p:nvPr/>
        </p:nvSpPr>
        <p:spPr>
          <a:xfrm>
            <a:off x="263352" y="1772816"/>
            <a:ext cx="11673680" cy="1200329"/>
          </a:xfrm>
          <a:prstGeom prst="rect">
            <a:avLst/>
          </a:prstGeom>
          <a:noFill/>
        </p:spPr>
        <p:txBody>
          <a:bodyPr wrap="square" rtlCol="0">
            <a:spAutoFit/>
          </a:bodyPr>
          <a:lstStyle/>
          <a:p>
            <a:r>
              <a:rPr lang="it-IT" dirty="0"/>
              <a:t>La prima API che è stata inserita è un API per i dati del covid-19, la cui documentazione si può trovare al link (</a:t>
            </a:r>
            <a:r>
              <a:rPr lang="it-IT" dirty="0">
                <a:hlinkClick r:id="rId3"/>
              </a:rPr>
              <a:t>https://documenter.getpostman.com/view/10808728/SzS8rjbc</a:t>
            </a:r>
            <a:r>
              <a:rPr lang="it-IT" dirty="0"/>
              <a:t>). è un API che non ha bisogno di autenticazione per cui è facilmente accessibile tramite una fetch come in figura. In particolare è stata usata l’API specifica che ci restituisce un file </a:t>
            </a:r>
            <a:r>
              <a:rPr lang="it-IT" dirty="0" err="1"/>
              <a:t>json</a:t>
            </a:r>
            <a:r>
              <a:rPr lang="it-IT" dirty="0"/>
              <a:t> contenente il sommario dei casi globali nel mondo, possiamo vederlo dall’esempio in figura.  </a:t>
            </a:r>
          </a:p>
        </p:txBody>
      </p:sp>
      <p:pic>
        <p:nvPicPr>
          <p:cNvPr id="13" name="Immagine 12">
            <a:extLst>
              <a:ext uri="{FF2B5EF4-FFF2-40B4-BE49-F238E27FC236}">
                <a16:creationId xmlns:a16="http://schemas.microsoft.com/office/drawing/2014/main" id="{76BE2617-F966-497F-8D4D-84EA92CAFD60}"/>
              </a:ext>
            </a:extLst>
          </p:cNvPr>
          <p:cNvPicPr>
            <a:picLocks noChangeAspect="1"/>
          </p:cNvPicPr>
          <p:nvPr/>
        </p:nvPicPr>
        <p:blipFill>
          <a:blip r:embed="rId4"/>
          <a:stretch>
            <a:fillRect/>
          </a:stretch>
        </p:blipFill>
        <p:spPr>
          <a:xfrm>
            <a:off x="263352" y="2983242"/>
            <a:ext cx="5382376" cy="342948"/>
          </a:xfrm>
          <a:prstGeom prst="rect">
            <a:avLst/>
          </a:prstGeom>
        </p:spPr>
      </p:pic>
      <p:pic>
        <p:nvPicPr>
          <p:cNvPr id="15" name="Immagine 14">
            <a:extLst>
              <a:ext uri="{FF2B5EF4-FFF2-40B4-BE49-F238E27FC236}">
                <a16:creationId xmlns:a16="http://schemas.microsoft.com/office/drawing/2014/main" id="{271942D0-8A4D-4C50-86D8-6DC2F22A9C4C}"/>
              </a:ext>
            </a:extLst>
          </p:cNvPr>
          <p:cNvPicPr>
            <a:picLocks noChangeAspect="1"/>
          </p:cNvPicPr>
          <p:nvPr/>
        </p:nvPicPr>
        <p:blipFill>
          <a:blip r:embed="rId5"/>
          <a:stretch>
            <a:fillRect/>
          </a:stretch>
        </p:blipFill>
        <p:spPr>
          <a:xfrm>
            <a:off x="6384032" y="3566689"/>
            <a:ext cx="5382376" cy="3192091"/>
          </a:xfrm>
          <a:prstGeom prst="rect">
            <a:avLst/>
          </a:prstGeom>
        </p:spPr>
      </p:pic>
      <p:sp>
        <p:nvSpPr>
          <p:cNvPr id="18" name="CasellaDiTesto 17">
            <a:extLst>
              <a:ext uri="{FF2B5EF4-FFF2-40B4-BE49-F238E27FC236}">
                <a16:creationId xmlns:a16="http://schemas.microsoft.com/office/drawing/2014/main" id="{5CFAAF19-4D51-4BE7-9FC5-94226326AA53}"/>
              </a:ext>
            </a:extLst>
          </p:cNvPr>
          <p:cNvSpPr txBox="1"/>
          <p:nvPr/>
        </p:nvSpPr>
        <p:spPr>
          <a:xfrm>
            <a:off x="263352" y="3531811"/>
            <a:ext cx="5976664" cy="646331"/>
          </a:xfrm>
          <a:prstGeom prst="rect">
            <a:avLst/>
          </a:prstGeom>
          <a:noFill/>
        </p:spPr>
        <p:txBody>
          <a:bodyPr wrap="square" rtlCol="0">
            <a:spAutoFit/>
          </a:bodyPr>
          <a:lstStyle/>
          <a:p>
            <a:r>
              <a:rPr lang="it-IT" dirty="0"/>
              <a:t>Viene restituito un array in cui sono presenti i dati di tutte le nazioni.</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COVID-19 - Parte 2</a:t>
            </a:r>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4092915" y="4149080"/>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7" name="CasellaDiTesto 6">
            <a:extLst>
              <a:ext uri="{FF2B5EF4-FFF2-40B4-BE49-F238E27FC236}">
                <a16:creationId xmlns:a16="http://schemas.microsoft.com/office/drawing/2014/main" id="{0C94F065-A1DD-4DDE-B500-74C8D26574A0}"/>
              </a:ext>
            </a:extLst>
          </p:cNvPr>
          <p:cNvSpPr txBox="1"/>
          <p:nvPr/>
        </p:nvSpPr>
        <p:spPr>
          <a:xfrm>
            <a:off x="263352" y="1772816"/>
            <a:ext cx="7776864" cy="1754326"/>
          </a:xfrm>
          <a:prstGeom prst="rect">
            <a:avLst/>
          </a:prstGeom>
          <a:noFill/>
        </p:spPr>
        <p:txBody>
          <a:bodyPr wrap="square" rtlCol="0">
            <a:spAutoFit/>
          </a:bodyPr>
          <a:lstStyle/>
          <a:p>
            <a:r>
              <a:rPr lang="it-IT" dirty="0"/>
              <a:t>Vediamo adesso come è stata gestita la risposta.</a:t>
            </a:r>
          </a:p>
          <a:p>
            <a:r>
              <a:rPr lang="it-IT" dirty="0"/>
              <a:t>Per prima cosa è stato selezionato l’array countries dal </a:t>
            </a:r>
            <a:r>
              <a:rPr lang="it-IT" dirty="0" err="1"/>
              <a:t>json</a:t>
            </a:r>
            <a:r>
              <a:rPr lang="it-IT" dirty="0"/>
              <a:t> andando poi a scorrerlo per trovare il paese di interesse ,in questo caso l’Italia,  in seguito sono stati inseriti i dati che servivano nella pagina con le tecniche dello scorso </a:t>
            </a:r>
            <a:r>
              <a:rPr lang="it-IT" dirty="0" err="1"/>
              <a:t>homework</a:t>
            </a:r>
            <a:r>
              <a:rPr lang="it-IT" dirty="0"/>
              <a:t> quindi creando elementi tramite </a:t>
            </a:r>
            <a:r>
              <a:rPr lang="it-IT" dirty="0" err="1"/>
              <a:t>document.createElement</a:t>
            </a:r>
            <a:r>
              <a:rPr lang="it-IT" dirty="0"/>
              <a:t> e aggiungendoli tramite </a:t>
            </a:r>
            <a:r>
              <a:rPr lang="it-IT" dirty="0" err="1"/>
              <a:t>appendChild</a:t>
            </a:r>
            <a:r>
              <a:rPr lang="it-IT" dirty="0"/>
              <a:t>.</a:t>
            </a:r>
          </a:p>
        </p:txBody>
      </p:sp>
      <p:pic>
        <p:nvPicPr>
          <p:cNvPr id="5" name="Immagine 4">
            <a:extLst>
              <a:ext uri="{FF2B5EF4-FFF2-40B4-BE49-F238E27FC236}">
                <a16:creationId xmlns:a16="http://schemas.microsoft.com/office/drawing/2014/main" id="{0AB8BD07-8CF4-4EA3-BB32-018BFC09A6BE}"/>
              </a:ext>
            </a:extLst>
          </p:cNvPr>
          <p:cNvPicPr>
            <a:picLocks noChangeAspect="1"/>
          </p:cNvPicPr>
          <p:nvPr/>
        </p:nvPicPr>
        <p:blipFill>
          <a:blip r:embed="rId3"/>
          <a:stretch>
            <a:fillRect/>
          </a:stretch>
        </p:blipFill>
        <p:spPr>
          <a:xfrm>
            <a:off x="8200468" y="1498476"/>
            <a:ext cx="3991532" cy="5301208"/>
          </a:xfrm>
          <a:prstGeom prst="rect">
            <a:avLst/>
          </a:prstGeom>
        </p:spPr>
      </p:pic>
      <p:pic>
        <p:nvPicPr>
          <p:cNvPr id="4" name="Immagine 3">
            <a:extLst>
              <a:ext uri="{FF2B5EF4-FFF2-40B4-BE49-F238E27FC236}">
                <a16:creationId xmlns:a16="http://schemas.microsoft.com/office/drawing/2014/main" id="{76E7C62E-3B5D-4EB4-8F22-00D43D30F8C9}"/>
              </a:ext>
            </a:extLst>
          </p:cNvPr>
          <p:cNvPicPr>
            <a:picLocks noChangeAspect="1"/>
          </p:cNvPicPr>
          <p:nvPr/>
        </p:nvPicPr>
        <p:blipFill>
          <a:blip r:embed="rId4"/>
          <a:stretch>
            <a:fillRect/>
          </a:stretch>
        </p:blipFill>
        <p:spPr>
          <a:xfrm>
            <a:off x="275309" y="4333550"/>
            <a:ext cx="7466124" cy="1803688"/>
          </a:xfrm>
          <a:prstGeom prst="rect">
            <a:avLst/>
          </a:prstGeom>
        </p:spPr>
      </p:pic>
    </p:spTree>
    <p:extLst>
      <p:ext uri="{BB962C8B-B14F-4D97-AF65-F5344CB8AC3E}">
        <p14:creationId xmlns:p14="http://schemas.microsoft.com/office/powerpoint/2010/main" val="292321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b="0" i="0" dirty="0" err="1">
                <a:effectLst/>
                <a:latin typeface="Google Sans"/>
              </a:rPr>
              <a:t>Nutritionix</a:t>
            </a:r>
            <a:r>
              <a:rPr lang="it-IT" b="0" i="0" dirty="0">
                <a:effectLst/>
                <a:latin typeface="Google Sans"/>
              </a:rPr>
              <a:t> </a:t>
            </a:r>
            <a:r>
              <a:rPr lang="it-IT" dirty="0">
                <a:latin typeface="Google Sans"/>
              </a:rPr>
              <a:t>API</a:t>
            </a:r>
            <a:r>
              <a:rPr lang="it-IT" b="0" i="0" dirty="0">
                <a:effectLst/>
                <a:latin typeface="Google Sans"/>
              </a:rPr>
              <a:t> v2 – Parte 1 </a:t>
            </a:r>
            <a:endParaRPr lang="it-IT" dirty="0"/>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4092915" y="4149080"/>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13" name="CasellaDiTesto 12">
            <a:extLst>
              <a:ext uri="{FF2B5EF4-FFF2-40B4-BE49-F238E27FC236}">
                <a16:creationId xmlns:a16="http://schemas.microsoft.com/office/drawing/2014/main" id="{C82F64DA-B705-46F6-A988-8CF18DB2A3E6}"/>
              </a:ext>
            </a:extLst>
          </p:cNvPr>
          <p:cNvSpPr txBox="1"/>
          <p:nvPr/>
        </p:nvSpPr>
        <p:spPr>
          <a:xfrm>
            <a:off x="238108" y="1674674"/>
            <a:ext cx="11258491" cy="2031325"/>
          </a:xfrm>
          <a:prstGeom prst="rect">
            <a:avLst/>
          </a:prstGeom>
          <a:noFill/>
        </p:spPr>
        <p:txBody>
          <a:bodyPr wrap="square" rtlCol="0">
            <a:spAutoFit/>
          </a:bodyPr>
          <a:lstStyle/>
          <a:p>
            <a:r>
              <a:rPr lang="it-IT" dirty="0"/>
              <a:t>La seconda API che è stata implementata ha bisogno di una API-KEY per l’autenticazione.</a:t>
            </a:r>
          </a:p>
          <a:p>
            <a:r>
              <a:rPr lang="it-IT" dirty="0"/>
              <a:t>La documentazione di questa API è disponibile al link (</a:t>
            </a:r>
            <a:r>
              <a:rPr lang="it-IT" dirty="0">
                <a:hlinkClick r:id="rId3"/>
              </a:rPr>
              <a:t>https://docs.google.com/document/d/1_q-K-ObMTZvO0qUEAxROrN3bwMujwAN25sLHwJzliK0/edit#</a:t>
            </a:r>
            <a:r>
              <a:rPr lang="it-IT" dirty="0"/>
              <a:t>) . Per l’uso di questa API è stato predisposto un </a:t>
            </a:r>
            <a:r>
              <a:rPr lang="it-IT" dirty="0" err="1"/>
              <a:t>form</a:t>
            </a:r>
            <a:r>
              <a:rPr lang="it-IT" dirty="0"/>
              <a:t> per la ricerca dell’utente, in cui può richiedere le calorie di un alimento. Inizialmente si era pensato di farlo per un alimento base, però l’API non mostrava le calorie di alimenti normali se non con una sottoscrizione a pagamento.</a:t>
            </a:r>
          </a:p>
          <a:p>
            <a:r>
              <a:rPr lang="it-IT" dirty="0"/>
              <a:t>Per questo si è pensato di optare per mostrare le calorie di alimenti con una marca famosa andando a cercare il prodotto specifico.</a:t>
            </a:r>
          </a:p>
        </p:txBody>
      </p:sp>
      <p:pic>
        <p:nvPicPr>
          <p:cNvPr id="14" name="Immagine 13">
            <a:extLst>
              <a:ext uri="{FF2B5EF4-FFF2-40B4-BE49-F238E27FC236}">
                <a16:creationId xmlns:a16="http://schemas.microsoft.com/office/drawing/2014/main" id="{37E5F3A6-B855-4378-8352-B8A752D39272}"/>
              </a:ext>
            </a:extLst>
          </p:cNvPr>
          <p:cNvPicPr>
            <a:picLocks noChangeAspect="1"/>
          </p:cNvPicPr>
          <p:nvPr/>
        </p:nvPicPr>
        <p:blipFill>
          <a:blip r:embed="rId4"/>
          <a:stretch>
            <a:fillRect/>
          </a:stretch>
        </p:blipFill>
        <p:spPr>
          <a:xfrm>
            <a:off x="1194703" y="3982998"/>
            <a:ext cx="9802593" cy="1952898"/>
          </a:xfrm>
          <a:prstGeom prst="rect">
            <a:avLst/>
          </a:prstGeom>
        </p:spPr>
      </p:pic>
    </p:spTree>
    <p:extLst>
      <p:ext uri="{BB962C8B-B14F-4D97-AF65-F5344CB8AC3E}">
        <p14:creationId xmlns:p14="http://schemas.microsoft.com/office/powerpoint/2010/main" val="203145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b="0" i="0" dirty="0" err="1">
                <a:effectLst/>
                <a:latin typeface="Google Sans"/>
              </a:rPr>
              <a:t>Nutritionix</a:t>
            </a:r>
            <a:r>
              <a:rPr lang="it-IT" b="0" i="0" dirty="0">
                <a:effectLst/>
                <a:latin typeface="Google Sans"/>
              </a:rPr>
              <a:t> API v2 – Parte 2 (Fetch)</a:t>
            </a:r>
            <a:endParaRPr lang="it-IT" dirty="0"/>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4092915" y="4149080"/>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6" name="CasellaDiTesto 5">
            <a:extLst>
              <a:ext uri="{FF2B5EF4-FFF2-40B4-BE49-F238E27FC236}">
                <a16:creationId xmlns:a16="http://schemas.microsoft.com/office/drawing/2014/main" id="{771DD434-0B7F-4903-845A-1FE8E8FAF6F4}"/>
              </a:ext>
            </a:extLst>
          </p:cNvPr>
          <p:cNvSpPr txBox="1"/>
          <p:nvPr/>
        </p:nvSpPr>
        <p:spPr>
          <a:xfrm>
            <a:off x="238108" y="1674674"/>
            <a:ext cx="11258491" cy="1200329"/>
          </a:xfrm>
          <a:prstGeom prst="rect">
            <a:avLst/>
          </a:prstGeom>
          <a:noFill/>
        </p:spPr>
        <p:txBody>
          <a:bodyPr wrap="square" rtlCol="0">
            <a:spAutoFit/>
          </a:bodyPr>
          <a:lstStyle/>
          <a:p>
            <a:r>
              <a:rPr lang="it-IT" dirty="0"/>
              <a:t>Essendo un servizio con API key andiamo a vedere come si effettua la richiesta e come la </a:t>
            </a:r>
            <a:r>
              <a:rPr lang="it-IT" dirty="0" err="1"/>
              <a:t>richede</a:t>
            </a:r>
            <a:r>
              <a:rPr lang="it-IT" dirty="0"/>
              <a:t> l’API. </a:t>
            </a:r>
          </a:p>
          <a:p>
            <a:r>
              <a:rPr lang="it-IT" dirty="0"/>
              <a:t>La richiesta viene effettuata tramite metodo GET passando come parametro la query che si vuole fare all’API che è stata presa dal </a:t>
            </a:r>
            <a:r>
              <a:rPr lang="it-IT" dirty="0" err="1"/>
              <a:t>form</a:t>
            </a:r>
            <a:r>
              <a:rPr lang="it-IT" dirty="0"/>
              <a:t> di ricerca del sito. Nell’</a:t>
            </a:r>
            <a:r>
              <a:rPr lang="it-IT" dirty="0" err="1"/>
              <a:t>headers</a:t>
            </a:r>
            <a:r>
              <a:rPr lang="it-IT" dirty="0"/>
              <a:t> sono state specificate app-id e app-key, come da specifica dell’API per l’</a:t>
            </a:r>
            <a:r>
              <a:rPr lang="it-IT" dirty="0" err="1"/>
              <a:t>autotenticazione</a:t>
            </a:r>
            <a:r>
              <a:rPr lang="it-IT" dirty="0"/>
              <a:t>, e in più il tipo di contenuto che si vuole ricevere, in questo caso si è scelto il </a:t>
            </a:r>
            <a:r>
              <a:rPr lang="it-IT" dirty="0" err="1"/>
              <a:t>json</a:t>
            </a:r>
            <a:r>
              <a:rPr lang="it-IT" dirty="0"/>
              <a:t>. </a:t>
            </a:r>
          </a:p>
        </p:txBody>
      </p:sp>
      <p:pic>
        <p:nvPicPr>
          <p:cNvPr id="4" name="Immagine 3">
            <a:extLst>
              <a:ext uri="{FF2B5EF4-FFF2-40B4-BE49-F238E27FC236}">
                <a16:creationId xmlns:a16="http://schemas.microsoft.com/office/drawing/2014/main" id="{67B7E970-0004-43DB-A79E-76959F4C3FFE}"/>
              </a:ext>
            </a:extLst>
          </p:cNvPr>
          <p:cNvPicPr>
            <a:picLocks noChangeAspect="1"/>
          </p:cNvPicPr>
          <p:nvPr/>
        </p:nvPicPr>
        <p:blipFill>
          <a:blip r:embed="rId3"/>
          <a:stretch>
            <a:fillRect/>
          </a:stretch>
        </p:blipFill>
        <p:spPr>
          <a:xfrm>
            <a:off x="2927504" y="3274266"/>
            <a:ext cx="6336991" cy="2678380"/>
          </a:xfrm>
          <a:prstGeom prst="rect">
            <a:avLst/>
          </a:prstGeom>
        </p:spPr>
      </p:pic>
    </p:spTree>
    <p:extLst>
      <p:ext uri="{BB962C8B-B14F-4D97-AF65-F5344CB8AC3E}">
        <p14:creationId xmlns:p14="http://schemas.microsoft.com/office/powerpoint/2010/main" val="402273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b="0" i="0" dirty="0" err="1">
                <a:effectLst/>
                <a:latin typeface="Google Sans"/>
              </a:rPr>
              <a:t>Nutritionix</a:t>
            </a:r>
            <a:r>
              <a:rPr lang="it-IT" b="0" i="0" dirty="0">
                <a:effectLst/>
                <a:latin typeface="Google Sans"/>
              </a:rPr>
              <a:t> API v2 – Parte 3 (</a:t>
            </a:r>
            <a:r>
              <a:rPr lang="it-IT" b="0" i="0" dirty="0" err="1">
                <a:effectLst/>
                <a:latin typeface="Google Sans"/>
              </a:rPr>
              <a:t>jSon</a:t>
            </a:r>
            <a:r>
              <a:rPr lang="it-IT" b="0" i="0" dirty="0">
                <a:effectLst/>
                <a:latin typeface="Google Sans"/>
              </a:rPr>
              <a:t> restituito</a:t>
            </a:r>
            <a:r>
              <a:rPr lang="it-IT" dirty="0">
                <a:latin typeface="Google Sans"/>
              </a:rPr>
              <a:t>)</a:t>
            </a:r>
            <a:r>
              <a:rPr lang="it-IT" b="0" i="0" dirty="0">
                <a:effectLst/>
                <a:latin typeface="Google Sans"/>
              </a:rPr>
              <a:t> </a:t>
            </a:r>
            <a:endParaRPr lang="it-IT" dirty="0"/>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4092915" y="4149080"/>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6" name="CasellaDiTesto 5">
            <a:extLst>
              <a:ext uri="{FF2B5EF4-FFF2-40B4-BE49-F238E27FC236}">
                <a16:creationId xmlns:a16="http://schemas.microsoft.com/office/drawing/2014/main" id="{771DD434-0B7F-4903-845A-1FE8E8FAF6F4}"/>
              </a:ext>
            </a:extLst>
          </p:cNvPr>
          <p:cNvSpPr txBox="1"/>
          <p:nvPr/>
        </p:nvSpPr>
        <p:spPr>
          <a:xfrm>
            <a:off x="238109" y="1674674"/>
            <a:ext cx="4705763" cy="2308324"/>
          </a:xfrm>
          <a:prstGeom prst="rect">
            <a:avLst/>
          </a:prstGeom>
          <a:noFill/>
        </p:spPr>
        <p:txBody>
          <a:bodyPr wrap="square" rtlCol="0">
            <a:spAutoFit/>
          </a:bodyPr>
          <a:lstStyle/>
          <a:p>
            <a:r>
              <a:rPr lang="it-IT" dirty="0"/>
              <a:t>Dalla figura possiamo vedere che vengono restituiti due array uno è denominato «common» dove ci sono gli alimenti comuni, ma non è presente l’informazione riguardo alle calorie. Mentre l’altro array denominato </a:t>
            </a:r>
            <a:r>
              <a:rPr lang="it-IT" dirty="0" err="1"/>
              <a:t>branded</a:t>
            </a:r>
            <a:r>
              <a:rPr lang="it-IT" dirty="0"/>
              <a:t> contiene gli elementi di noti marchi con l’informazione riguardante le calorie al nome </a:t>
            </a:r>
            <a:r>
              <a:rPr lang="it-IT" dirty="0" err="1"/>
              <a:t>nf_calories</a:t>
            </a:r>
            <a:r>
              <a:rPr lang="it-IT" dirty="0"/>
              <a:t>. </a:t>
            </a:r>
          </a:p>
        </p:txBody>
      </p:sp>
      <p:pic>
        <p:nvPicPr>
          <p:cNvPr id="8" name="Immagine 7">
            <a:extLst>
              <a:ext uri="{FF2B5EF4-FFF2-40B4-BE49-F238E27FC236}">
                <a16:creationId xmlns:a16="http://schemas.microsoft.com/office/drawing/2014/main" id="{82C08AE6-743D-42A0-B320-4C5A3EEF07A0}"/>
              </a:ext>
            </a:extLst>
          </p:cNvPr>
          <p:cNvPicPr>
            <a:picLocks noChangeAspect="1"/>
          </p:cNvPicPr>
          <p:nvPr/>
        </p:nvPicPr>
        <p:blipFill>
          <a:blip r:embed="rId3"/>
          <a:stretch>
            <a:fillRect/>
          </a:stretch>
        </p:blipFill>
        <p:spPr>
          <a:xfrm>
            <a:off x="5087316" y="1674674"/>
            <a:ext cx="7104684" cy="4824536"/>
          </a:xfrm>
          <a:prstGeom prst="rect">
            <a:avLst/>
          </a:prstGeom>
        </p:spPr>
      </p:pic>
    </p:spTree>
    <p:extLst>
      <p:ext uri="{BB962C8B-B14F-4D97-AF65-F5344CB8AC3E}">
        <p14:creationId xmlns:p14="http://schemas.microsoft.com/office/powerpoint/2010/main" val="260573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b="0" i="0" dirty="0" err="1">
                <a:effectLst/>
                <a:latin typeface="Google Sans"/>
              </a:rPr>
              <a:t>Nutritionix</a:t>
            </a:r>
            <a:r>
              <a:rPr lang="it-IT" b="0" i="0" dirty="0">
                <a:effectLst/>
                <a:latin typeface="Google Sans"/>
              </a:rPr>
              <a:t> API v2 – Parte </a:t>
            </a:r>
            <a:r>
              <a:rPr lang="it-IT" dirty="0">
                <a:latin typeface="Google Sans"/>
              </a:rPr>
              <a:t>4</a:t>
            </a:r>
            <a:r>
              <a:rPr lang="it-IT" b="0" i="0" dirty="0">
                <a:effectLst/>
                <a:latin typeface="Google Sans"/>
              </a:rPr>
              <a:t> (</a:t>
            </a:r>
            <a:r>
              <a:rPr lang="it-IT" dirty="0">
                <a:latin typeface="Google Sans"/>
              </a:rPr>
              <a:t>Funzione on</a:t>
            </a:r>
            <a:r>
              <a:rPr lang="it-IT" b="0" i="0" dirty="0">
                <a:effectLst/>
                <a:latin typeface="Google Sans"/>
              </a:rPr>
              <a:t>jSon2</a:t>
            </a:r>
            <a:r>
              <a:rPr lang="it-IT" dirty="0">
                <a:latin typeface="Google Sans"/>
              </a:rPr>
              <a:t>)</a:t>
            </a:r>
            <a:r>
              <a:rPr lang="it-IT" b="0" i="0" dirty="0">
                <a:effectLst/>
                <a:latin typeface="Google Sans"/>
              </a:rPr>
              <a:t> </a:t>
            </a:r>
            <a:endParaRPr lang="it-IT" dirty="0"/>
          </a:p>
        </p:txBody>
      </p:sp>
      <p:sp>
        <p:nvSpPr>
          <p:cNvPr id="10" name="Segnaposto contenuto 2">
            <a:extLst>
              <a:ext uri="{FF2B5EF4-FFF2-40B4-BE49-F238E27FC236}">
                <a16:creationId xmlns:a16="http://schemas.microsoft.com/office/drawing/2014/main" id="{2E547605-5F0B-4628-AF3A-E92E20804731}"/>
              </a:ext>
            </a:extLst>
          </p:cNvPr>
          <p:cNvSpPr txBox="1">
            <a:spLocks/>
          </p:cNvSpPr>
          <p:nvPr/>
        </p:nvSpPr>
        <p:spPr>
          <a:xfrm>
            <a:off x="4092915" y="4149080"/>
            <a:ext cx="7844117" cy="4643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it-IT" dirty="0"/>
              <a:t> </a:t>
            </a:r>
          </a:p>
          <a:p>
            <a:pPr marL="0" indent="0">
              <a:buFont typeface="Arial" pitchFamily="34" charset="0"/>
              <a:buNone/>
            </a:pPr>
            <a:r>
              <a:rPr lang="it-IT" dirty="0"/>
              <a:t>                                </a:t>
            </a:r>
          </a:p>
        </p:txBody>
      </p:sp>
      <p:sp>
        <p:nvSpPr>
          <p:cNvPr id="6" name="CasellaDiTesto 5">
            <a:extLst>
              <a:ext uri="{FF2B5EF4-FFF2-40B4-BE49-F238E27FC236}">
                <a16:creationId xmlns:a16="http://schemas.microsoft.com/office/drawing/2014/main" id="{771DD434-0B7F-4903-845A-1FE8E8FAF6F4}"/>
              </a:ext>
            </a:extLst>
          </p:cNvPr>
          <p:cNvSpPr txBox="1"/>
          <p:nvPr/>
        </p:nvSpPr>
        <p:spPr>
          <a:xfrm>
            <a:off x="238109" y="1674674"/>
            <a:ext cx="4561747" cy="2308324"/>
          </a:xfrm>
          <a:prstGeom prst="rect">
            <a:avLst/>
          </a:prstGeom>
          <a:noFill/>
        </p:spPr>
        <p:txBody>
          <a:bodyPr wrap="square" rtlCol="0">
            <a:spAutoFit/>
          </a:bodyPr>
          <a:lstStyle/>
          <a:p>
            <a:r>
              <a:rPr lang="it-IT" dirty="0"/>
              <a:t>Infine nella funzione onjson2 si è andato per prima cosa a pulire </a:t>
            </a:r>
            <a:r>
              <a:rPr lang="it-IT" dirty="0" err="1"/>
              <a:t>l’html</a:t>
            </a:r>
            <a:r>
              <a:rPr lang="it-IT" dirty="0"/>
              <a:t> in caso vi fossero vecchi risultati poi si è andato a recuperare l’array </a:t>
            </a:r>
            <a:r>
              <a:rPr lang="it-IT" dirty="0" err="1"/>
              <a:t>branded</a:t>
            </a:r>
            <a:r>
              <a:rPr lang="it-IT" dirty="0"/>
              <a:t> in cui andiamo a prendere ,e in seguito a mostrare, i primi tre risultati in cui si mostra una foto contenuta nell’array stesso e sono state aggiunte le calorie con le unità e le quantità a cui fanno riferimento. </a:t>
            </a:r>
          </a:p>
        </p:txBody>
      </p:sp>
      <p:pic>
        <p:nvPicPr>
          <p:cNvPr id="4" name="Immagine 3">
            <a:extLst>
              <a:ext uri="{FF2B5EF4-FFF2-40B4-BE49-F238E27FC236}">
                <a16:creationId xmlns:a16="http://schemas.microsoft.com/office/drawing/2014/main" id="{9470FC18-C1A5-4843-8CB7-B6FE872AA662}"/>
              </a:ext>
            </a:extLst>
          </p:cNvPr>
          <p:cNvPicPr>
            <a:picLocks noChangeAspect="1"/>
          </p:cNvPicPr>
          <p:nvPr/>
        </p:nvPicPr>
        <p:blipFill>
          <a:blip r:embed="rId3"/>
          <a:stretch>
            <a:fillRect/>
          </a:stretch>
        </p:blipFill>
        <p:spPr>
          <a:xfrm>
            <a:off x="5177181" y="1524519"/>
            <a:ext cx="7010019" cy="2857899"/>
          </a:xfrm>
          <a:prstGeom prst="rect">
            <a:avLst/>
          </a:prstGeom>
        </p:spPr>
      </p:pic>
      <p:pic>
        <p:nvPicPr>
          <p:cNvPr id="7" name="Immagine 6">
            <a:extLst>
              <a:ext uri="{FF2B5EF4-FFF2-40B4-BE49-F238E27FC236}">
                <a16:creationId xmlns:a16="http://schemas.microsoft.com/office/drawing/2014/main" id="{44758744-96BF-4600-9149-E70694767E24}"/>
              </a:ext>
            </a:extLst>
          </p:cNvPr>
          <p:cNvPicPr>
            <a:picLocks noChangeAspect="1"/>
          </p:cNvPicPr>
          <p:nvPr/>
        </p:nvPicPr>
        <p:blipFill>
          <a:blip r:embed="rId4"/>
          <a:stretch>
            <a:fillRect/>
          </a:stretch>
        </p:blipFill>
        <p:spPr>
          <a:xfrm>
            <a:off x="238109" y="4357489"/>
            <a:ext cx="4939072" cy="2493345"/>
          </a:xfrm>
          <a:prstGeom prst="rect">
            <a:avLst/>
          </a:prstGeom>
        </p:spPr>
      </p:pic>
    </p:spTree>
    <p:extLst>
      <p:ext uri="{BB962C8B-B14F-4D97-AF65-F5344CB8AC3E}">
        <p14:creationId xmlns:p14="http://schemas.microsoft.com/office/powerpoint/2010/main" val="9870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 medico 16: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41_TF02901024_TF02901024.potx" id="{80EEC277-2612-4C7C-BC68-B500A54194AD}" vid="{55B59596-E949-41ED-930F-3EC4B52690FA}"/>
    </a:ext>
  </a:extLst>
</a:theme>
</file>

<file path=ppt/theme/theme2.xml><?xml version="1.0" encoding="utf-8"?>
<a:theme xmlns:a="http://schemas.openxmlformats.org/drawingml/2006/main" name="Tema di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medica (widescreen)</Template>
  <TotalTime>400</TotalTime>
  <Words>556</Words>
  <Application>Microsoft Office PowerPoint</Application>
  <PresentationFormat>Widescreen</PresentationFormat>
  <Paragraphs>35</Paragraphs>
  <Slides>7</Slides>
  <Notes>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Franklin Gothic Medium</vt:lpstr>
      <vt:lpstr>Google Sans</vt:lpstr>
      <vt:lpstr>Design medico 16:9</vt:lpstr>
      <vt:lpstr>MHW3</vt:lpstr>
      <vt:lpstr>COVID-19 - Parte 1</vt:lpstr>
      <vt:lpstr>COVID-19 - Parte 2</vt:lpstr>
      <vt:lpstr>Nutritionix API v2 – Parte 1 </vt:lpstr>
      <vt:lpstr>Nutritionix API v2 – Parte 2 (Fetch)</vt:lpstr>
      <vt:lpstr>Nutritionix API v2 – Parte 3 (jSon restituito) </vt:lpstr>
      <vt:lpstr>Nutritionix API v2 – Parte 4 (Funzione onjSon2)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DANIEL DI NORA</dc:creator>
  <cp:lastModifiedBy>DANIEL DI NORA</cp:lastModifiedBy>
  <cp:revision>30</cp:revision>
  <dcterms:created xsi:type="dcterms:W3CDTF">2021-04-12T09:08:03Z</dcterms:created>
  <dcterms:modified xsi:type="dcterms:W3CDTF">2021-04-23T20:16:08Z</dcterms:modified>
</cp:coreProperties>
</file>