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jwd9xzrRAD6yQw8badAoVN/cFm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e28900ec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5e28900ec7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28900ec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5e28900ec7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28900ec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5e28900ec7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e28900ec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5e28900ec7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28900ec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5e28900ec7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28900ec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5e28900ec7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28900ec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5e28900ec7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e28900ec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5e28900ec7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28900ec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5e28900ec7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28900ec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5e28900ec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e28900ec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5e28900ec7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e28900e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5e28900ec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e28900e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5e28900ec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e28900e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5e28900ec7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e28900e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5e28900ec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</a:t>
            </a:r>
            <a:r>
              <a:rPr lang="en-US" sz="6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</a:t>
            </a:r>
            <a:r>
              <a:rPr b="0" i="0" lang="en-US" sz="6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28900ec7_0_31"/>
          <p:cNvSpPr txBox="1"/>
          <p:nvPr/>
        </p:nvSpPr>
        <p:spPr>
          <a:xfrm>
            <a:off x="1152525" y="260350"/>
            <a:ext cx="6537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 - Da, now we are going to make a Class!</a:t>
            </a:r>
            <a:endParaRPr/>
          </a:p>
        </p:txBody>
      </p:sp>
      <p:sp>
        <p:nvSpPr>
          <p:cNvPr id="78" name="Google Shape;78;g5e28900ec7_0_31"/>
          <p:cNvSpPr txBox="1"/>
          <p:nvPr/>
        </p:nvSpPr>
        <p:spPr>
          <a:xfrm>
            <a:off x="820900" y="3243525"/>
            <a:ext cx="7131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public class Car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Rectangle upperBody;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g5e28900ec7_0_31"/>
          <p:cNvSpPr txBox="1"/>
          <p:nvPr/>
        </p:nvSpPr>
        <p:spPr>
          <a:xfrm>
            <a:off x="991925" y="1944900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separate file called Car.java, (in the same folder)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" name="Google Shape;80;g5e28900ec7_0_31"/>
          <p:cNvCxnSpPr/>
          <p:nvPr/>
        </p:nvCxnSpPr>
        <p:spPr>
          <a:xfrm rot="10800000">
            <a:off x="2257550" y="5062375"/>
            <a:ext cx="427500" cy="820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g5e28900ec7_0_31"/>
          <p:cNvSpPr txBox="1"/>
          <p:nvPr/>
        </p:nvSpPr>
        <p:spPr>
          <a:xfrm>
            <a:off x="2861100" y="5438525"/>
            <a:ext cx="3882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reserved word meaning only can use this variable in this class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e28900ec7_0_40"/>
          <p:cNvSpPr txBox="1"/>
          <p:nvPr/>
        </p:nvSpPr>
        <p:spPr>
          <a:xfrm>
            <a:off x="1152525" y="260350"/>
            <a:ext cx="6537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 - Da, now we are going to make a Class!</a:t>
            </a:r>
            <a:endParaRPr/>
          </a:p>
        </p:txBody>
      </p:sp>
      <p:sp>
        <p:nvSpPr>
          <p:cNvPr id="87" name="Google Shape;87;g5e28900ec7_0_40"/>
          <p:cNvSpPr txBox="1"/>
          <p:nvPr/>
        </p:nvSpPr>
        <p:spPr>
          <a:xfrm>
            <a:off x="820900" y="2862525"/>
            <a:ext cx="7131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public class Car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Rectangle upperBody;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Rectangle lowerBody;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Ellipse wheel1;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...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g5e28900ec7_0_40"/>
          <p:cNvSpPr txBox="1"/>
          <p:nvPr/>
        </p:nvSpPr>
        <p:spPr>
          <a:xfrm>
            <a:off x="991925" y="1944900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separate file called Car.java, (in the same folder)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28900ec7_0_48"/>
          <p:cNvSpPr txBox="1"/>
          <p:nvPr/>
        </p:nvSpPr>
        <p:spPr>
          <a:xfrm>
            <a:off x="1152525" y="260350"/>
            <a:ext cx="6537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 - Da, now we are going to make a Class!</a:t>
            </a:r>
            <a:endParaRPr/>
          </a:p>
        </p:txBody>
      </p:sp>
      <p:sp>
        <p:nvSpPr>
          <p:cNvPr id="94" name="Google Shape;94;g5e28900ec7_0_48"/>
          <p:cNvSpPr txBox="1"/>
          <p:nvPr/>
        </p:nvSpPr>
        <p:spPr>
          <a:xfrm>
            <a:off x="820900" y="1795725"/>
            <a:ext cx="7849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class definition has three parts: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AutoNum type="arabicParenR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fields (also called global variables or instance variables)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AutoNum type="arabicParenR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constructors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AutoNum type="arabicParenR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5" name="Google Shape;95;g5e28900ec7_0_48"/>
          <p:cNvCxnSpPr/>
          <p:nvPr/>
        </p:nvCxnSpPr>
        <p:spPr>
          <a:xfrm>
            <a:off x="444650" y="4428725"/>
            <a:ext cx="957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e28900ec7_0_54"/>
          <p:cNvSpPr txBox="1"/>
          <p:nvPr/>
        </p:nvSpPr>
        <p:spPr>
          <a:xfrm>
            <a:off x="2151062" y="25400"/>
            <a:ext cx="4017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Constructors…...</a:t>
            </a:r>
            <a:endParaRPr/>
          </a:p>
        </p:txBody>
      </p:sp>
      <p:sp>
        <p:nvSpPr>
          <p:cNvPr id="101" name="Google Shape;101;g5e28900ec7_0_54"/>
          <p:cNvSpPr txBox="1"/>
          <p:nvPr/>
        </p:nvSpPr>
        <p:spPr>
          <a:xfrm>
            <a:off x="234425" y="1145850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Now dealing with two files!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One file 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the Car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other file 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the Car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28900ec7_0_71"/>
          <p:cNvSpPr txBox="1"/>
          <p:nvPr/>
        </p:nvSpPr>
        <p:spPr>
          <a:xfrm>
            <a:off x="2151062" y="25400"/>
            <a:ext cx="4017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Constructors…...</a:t>
            </a:r>
            <a:endParaRPr/>
          </a:p>
        </p:txBody>
      </p:sp>
      <p:sp>
        <p:nvSpPr>
          <p:cNvPr id="107" name="Google Shape;107;g5e28900ec7_0_71"/>
          <p:cNvSpPr txBox="1"/>
          <p:nvPr/>
        </p:nvSpPr>
        <p:spPr>
          <a:xfrm>
            <a:off x="234425" y="1145850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 the file that 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the Car: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5e28900ec7_0_71"/>
          <p:cNvSpPr txBox="1"/>
          <p:nvPr/>
        </p:nvSpPr>
        <p:spPr>
          <a:xfrm>
            <a:off x="547275" y="27238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public class starter…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 args[])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Car fred = new Car(17.0, 23.0);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9" name="Google Shape;109;g5e28900ec7_0_71"/>
          <p:cNvCxnSpPr/>
          <p:nvPr/>
        </p:nvCxnSpPr>
        <p:spPr>
          <a:xfrm flipH="1" rot="10800000">
            <a:off x="5096475" y="5687900"/>
            <a:ext cx="478800" cy="49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g5e28900ec7_0_71"/>
          <p:cNvSpPr txBox="1"/>
          <p:nvPr/>
        </p:nvSpPr>
        <p:spPr>
          <a:xfrm>
            <a:off x="348500" y="5765550"/>
            <a:ext cx="5421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values have to get to the Car.java file!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28900ec7_0_79"/>
          <p:cNvSpPr txBox="1"/>
          <p:nvPr/>
        </p:nvSpPr>
        <p:spPr>
          <a:xfrm>
            <a:off x="2151062" y="25400"/>
            <a:ext cx="4017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Constructors…...</a:t>
            </a:r>
            <a:endParaRPr/>
          </a:p>
        </p:txBody>
      </p:sp>
      <p:sp>
        <p:nvSpPr>
          <p:cNvPr id="116" name="Google Shape;116;g5e28900ec7_0_79"/>
          <p:cNvSpPr txBox="1"/>
          <p:nvPr/>
        </p:nvSpPr>
        <p:spPr>
          <a:xfrm>
            <a:off x="234425" y="1145850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 the file that 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the Car: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g5e28900ec7_0_79"/>
          <p:cNvSpPr txBox="1"/>
          <p:nvPr/>
        </p:nvSpPr>
        <p:spPr>
          <a:xfrm>
            <a:off x="547275" y="27238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public class Car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// fields up here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public Car(double ex, double why)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	// create Car parts here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5e28900ec7_0_79"/>
          <p:cNvSpPr txBox="1"/>
          <p:nvPr/>
        </p:nvSpPr>
        <p:spPr>
          <a:xfrm>
            <a:off x="6481750" y="3215100"/>
            <a:ext cx="2565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constructor 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9" name="Google Shape;119;g5e28900ec7_0_79"/>
          <p:cNvCxnSpPr>
            <a:stCxn id="118" idx="1"/>
          </p:cNvCxnSpPr>
          <p:nvPr/>
        </p:nvCxnSpPr>
        <p:spPr>
          <a:xfrm flipH="1">
            <a:off x="5455750" y="3643650"/>
            <a:ext cx="1026000" cy="961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/>
        </p:nvSpPr>
        <p:spPr>
          <a:xfrm>
            <a:off x="2151046" y="25400"/>
            <a:ext cx="5408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Both Files...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162850" y="1317663"/>
            <a:ext cx="9585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 fred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new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Car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17.0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23.0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3600"/>
          </a:p>
        </p:txBody>
      </p:sp>
      <p:cxnSp>
        <p:nvCxnSpPr>
          <p:cNvPr id="126" name="Google Shape;126;p15"/>
          <p:cNvCxnSpPr/>
          <p:nvPr/>
        </p:nvCxnSpPr>
        <p:spPr>
          <a:xfrm>
            <a:off x="130175" y="2222500"/>
            <a:ext cx="8861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7" name="Google Shape;127;p15"/>
          <p:cNvSpPr txBox="1"/>
          <p:nvPr/>
        </p:nvSpPr>
        <p:spPr>
          <a:xfrm>
            <a:off x="0" y="4037012"/>
            <a:ext cx="896790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en-US" sz="3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double </a:t>
            </a:r>
            <a:r>
              <a:rPr b="0" i="0" lang="en-US" sz="32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cxnSp>
        <p:nvCxnSpPr>
          <p:cNvPr id="128" name="Google Shape;128;p15"/>
          <p:cNvCxnSpPr/>
          <p:nvPr/>
        </p:nvCxnSpPr>
        <p:spPr>
          <a:xfrm flipH="1">
            <a:off x="1128800" y="3212175"/>
            <a:ext cx="444600" cy="9234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9" name="Google Shape;129;p15"/>
          <p:cNvSpPr txBox="1"/>
          <p:nvPr/>
        </p:nvSpPr>
        <p:spPr>
          <a:xfrm>
            <a:off x="744523" y="2595550"/>
            <a:ext cx="257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5400"/>
              <a:buFont typeface="Times New Roman"/>
              <a:buNone/>
            </a:pPr>
            <a:r>
              <a:rPr b="0" i="0" lang="en-US" sz="360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void!</a:t>
            </a:r>
            <a:endParaRPr sz="3600">
              <a:solidFill>
                <a:srgbClr val="00FF00"/>
              </a:solidFill>
            </a:endParaRPr>
          </a:p>
        </p:txBody>
      </p:sp>
      <p:cxnSp>
        <p:nvCxnSpPr>
          <p:cNvPr id="130" name="Google Shape;130;p15"/>
          <p:cNvCxnSpPr/>
          <p:nvPr/>
        </p:nvCxnSpPr>
        <p:spPr>
          <a:xfrm flipH="1">
            <a:off x="1675999" y="3281362"/>
            <a:ext cx="1816500" cy="9228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1" name="Google Shape;131;p15"/>
          <p:cNvSpPr txBox="1"/>
          <p:nvPr/>
        </p:nvSpPr>
        <p:spPr>
          <a:xfrm>
            <a:off x="3548062" y="2573337"/>
            <a:ext cx="5499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b="0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name as class</a:t>
            </a:r>
            <a:endParaRPr b="0" i="0" sz="36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file</a:t>
            </a:r>
            <a:endParaRPr sz="3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2" name="Google Shape;132;p15"/>
          <p:cNvCxnSpPr/>
          <p:nvPr/>
        </p:nvCxnSpPr>
        <p:spPr>
          <a:xfrm rot="10800000">
            <a:off x="3243187" y="4638575"/>
            <a:ext cx="809700" cy="15876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3" name="Google Shape;133;p15"/>
          <p:cNvCxnSpPr/>
          <p:nvPr/>
        </p:nvCxnSpPr>
        <p:spPr>
          <a:xfrm flipH="1" rot="10800000">
            <a:off x="4412375" y="4562275"/>
            <a:ext cx="401100" cy="15915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4" name="Google Shape;134;p15"/>
          <p:cNvSpPr txBox="1"/>
          <p:nvPr/>
        </p:nvSpPr>
        <p:spPr>
          <a:xfrm>
            <a:off x="3455987" y="6153150"/>
            <a:ext cx="3930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“formal parameters”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-80950" y="612650"/>
            <a:ext cx="3399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-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starter.java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-80950" y="2212850"/>
            <a:ext cx="3227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-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Car.java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28900ec7_0_91"/>
          <p:cNvSpPr txBox="1"/>
          <p:nvPr/>
        </p:nvSpPr>
        <p:spPr>
          <a:xfrm>
            <a:off x="2151062" y="25400"/>
            <a:ext cx="4017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Constructors…...</a:t>
            </a:r>
            <a:endParaRPr/>
          </a:p>
        </p:txBody>
      </p:sp>
      <p:sp>
        <p:nvSpPr>
          <p:cNvPr id="142" name="Google Shape;142;g5e28900ec7_0_91"/>
          <p:cNvSpPr txBox="1"/>
          <p:nvPr/>
        </p:nvSpPr>
        <p:spPr>
          <a:xfrm>
            <a:off x="234425" y="1145850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 the file that 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the Car: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5e28900ec7_0_91"/>
          <p:cNvSpPr txBox="1"/>
          <p:nvPr/>
        </p:nvSpPr>
        <p:spPr>
          <a:xfrm>
            <a:off x="547275" y="2723825"/>
            <a:ext cx="8089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public class Car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Rectangle upperBody;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public Car(double ex, double why)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	upperBody = new Rectangle(ex, why,....);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	...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g5e28900ec7_0_91"/>
          <p:cNvSpPr txBox="1"/>
          <p:nvPr/>
        </p:nvSpPr>
        <p:spPr>
          <a:xfrm>
            <a:off x="6704075" y="3097600"/>
            <a:ext cx="2565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the Car!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5" name="Google Shape;145;g5e28900ec7_0_91"/>
          <p:cNvCxnSpPr>
            <a:stCxn id="144" idx="2"/>
          </p:cNvCxnSpPr>
          <p:nvPr/>
        </p:nvCxnSpPr>
        <p:spPr>
          <a:xfrm flipH="1">
            <a:off x="6977825" y="3954700"/>
            <a:ext cx="1008900" cy="126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28900ec7_0_101"/>
          <p:cNvSpPr txBox="1"/>
          <p:nvPr/>
        </p:nvSpPr>
        <p:spPr>
          <a:xfrm>
            <a:off x="1152525" y="260350"/>
            <a:ext cx="6537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 - Da, now we are going to make a Class!</a:t>
            </a:r>
            <a:endParaRPr/>
          </a:p>
        </p:txBody>
      </p:sp>
      <p:sp>
        <p:nvSpPr>
          <p:cNvPr id="151" name="Google Shape;151;g5e28900ec7_0_101"/>
          <p:cNvSpPr txBox="1"/>
          <p:nvPr/>
        </p:nvSpPr>
        <p:spPr>
          <a:xfrm>
            <a:off x="820900" y="1795725"/>
            <a:ext cx="7849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class definition has three parts: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AutoNum type="arabicParenR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fields (also called global variables or instance variables)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AutoNum type="arabicParenR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constructors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AutoNum type="arabicParenR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g5e28900ec7_0_101"/>
          <p:cNvCxnSpPr/>
          <p:nvPr/>
        </p:nvCxnSpPr>
        <p:spPr>
          <a:xfrm>
            <a:off x="444650" y="4962125"/>
            <a:ext cx="957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g5e28900ec7_0_101"/>
          <p:cNvSpPr txBox="1"/>
          <p:nvPr/>
        </p:nvSpPr>
        <p:spPr>
          <a:xfrm>
            <a:off x="1278900" y="5677950"/>
            <a:ext cx="3293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briefly...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e28900ec7_0_108"/>
          <p:cNvSpPr txBox="1"/>
          <p:nvPr/>
        </p:nvSpPr>
        <p:spPr>
          <a:xfrm>
            <a:off x="2151046" y="25400"/>
            <a:ext cx="5408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Both Files...</a:t>
            </a:r>
            <a:endParaRPr/>
          </a:p>
        </p:txBody>
      </p:sp>
      <p:sp>
        <p:nvSpPr>
          <p:cNvPr id="159" name="Google Shape;159;g5e28900ec7_0_108"/>
          <p:cNvSpPr txBox="1"/>
          <p:nvPr/>
        </p:nvSpPr>
        <p:spPr>
          <a:xfrm>
            <a:off x="162850" y="1546263"/>
            <a:ext cx="9585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 fred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new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17.0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23.0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fred.draw();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0" name="Google Shape;160;g5e28900ec7_0_108"/>
          <p:cNvCxnSpPr/>
          <p:nvPr/>
        </p:nvCxnSpPr>
        <p:spPr>
          <a:xfrm>
            <a:off x="130175" y="2679700"/>
            <a:ext cx="8861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1" name="Google Shape;161;g5e28900ec7_0_108"/>
          <p:cNvSpPr txBox="1"/>
          <p:nvPr/>
        </p:nvSpPr>
        <p:spPr>
          <a:xfrm>
            <a:off x="0" y="3351212"/>
            <a:ext cx="896790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Car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fields and constructor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draw()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/>
          </a:p>
        </p:txBody>
      </p:sp>
      <p:sp>
        <p:nvSpPr>
          <p:cNvPr id="162" name="Google Shape;162;g5e28900ec7_0_108"/>
          <p:cNvSpPr txBox="1"/>
          <p:nvPr/>
        </p:nvSpPr>
        <p:spPr>
          <a:xfrm>
            <a:off x="-80950" y="612650"/>
            <a:ext cx="3399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USES -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starter.java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5e28900ec7_0_108"/>
          <p:cNvSpPr txBox="1"/>
          <p:nvPr/>
        </p:nvSpPr>
        <p:spPr>
          <a:xfrm>
            <a:off x="-80950" y="2670050"/>
            <a:ext cx="3227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MAKES - Car.java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5e28900ec7_0_108"/>
          <p:cNvSpPr txBox="1"/>
          <p:nvPr/>
        </p:nvSpPr>
        <p:spPr>
          <a:xfrm>
            <a:off x="5609525" y="4078175"/>
            <a:ext cx="3758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method draw()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5" name="Google Shape;165;g5e28900ec7_0_108"/>
          <p:cNvCxnSpPr/>
          <p:nvPr/>
        </p:nvCxnSpPr>
        <p:spPr>
          <a:xfrm flipH="1">
            <a:off x="3334925" y="4422275"/>
            <a:ext cx="2274600" cy="51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28900ec7_0_11"/>
          <p:cNvSpPr txBox="1"/>
          <p:nvPr/>
        </p:nvSpPr>
        <p:spPr>
          <a:xfrm>
            <a:off x="1441450" y="476250"/>
            <a:ext cx="65358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if we wanted 2 Cars? Or 3, 4, 10,...</a:t>
            </a:r>
            <a:endParaRPr b="0" i="0" sz="6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28900ec7_0_129"/>
          <p:cNvSpPr txBox="1"/>
          <p:nvPr/>
        </p:nvSpPr>
        <p:spPr>
          <a:xfrm>
            <a:off x="1278826" y="0"/>
            <a:ext cx="6434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the draw() method</a:t>
            </a: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</p:txBody>
      </p:sp>
      <p:sp>
        <p:nvSpPr>
          <p:cNvPr id="171" name="Google Shape;171;g5e28900ec7_0_129"/>
          <p:cNvSpPr txBox="1"/>
          <p:nvPr/>
        </p:nvSpPr>
        <p:spPr>
          <a:xfrm>
            <a:off x="88050" y="1726462"/>
            <a:ext cx="896790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each part of the Car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draw()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upperBody.draw();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…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/>
        </p:nvSpPr>
        <p:spPr>
          <a:xfrm>
            <a:off x="1235075" y="176200"/>
            <a:ext cx="7908900" cy="30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in 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starter.java</a:t>
            </a: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construct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</a:t>
            </a: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,…or a bunch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</a:t>
            </a: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s!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941387" y="3473450"/>
            <a:ext cx="5870700" cy="3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</a:t>
            </a:r>
            <a:r>
              <a:rPr lang="en-US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</a:t>
            </a:r>
            <a:r>
              <a:rPr b="0" i="0" lang="en-US" sz="4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(50.,5.,canvas);</a:t>
            </a:r>
            <a:endParaRPr b="0" i="0" sz="4000" u="none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Car(32.,12.,canvas);</a:t>
            </a:r>
            <a:endParaRPr sz="4000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Car(43.,21.,canvas);</a:t>
            </a:r>
            <a:endParaRPr sz="4000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Car(3.,17.,canvas);</a:t>
            </a:r>
            <a:endParaRPr sz="4000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Car(57.,32.,canvas);</a:t>
            </a:r>
            <a:endParaRPr sz="4000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/>
        </p:nvSpPr>
        <p:spPr>
          <a:xfrm>
            <a:off x="1257300" y="185737"/>
            <a:ext cx="60705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 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428625" y="2085975"/>
            <a:ext cx="7726362" cy="399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your Car constructor &amp; draw() method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a bunch of Cars at different locations (test it)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more features to your Car (spoilers, windows,...) if you want and have time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/>
        </p:nvSpPr>
        <p:spPr>
          <a:xfrm>
            <a:off x="1119187" y="114300"/>
            <a:ext cx="7251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Wouldn’t it be nice if?….</a:t>
            </a:r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3337" y="2039937"/>
            <a:ext cx="8767762" cy="2287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</a:t>
            </a: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fred</a:t>
            </a: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fred</a:t>
            </a: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new 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</a:t>
            </a: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(x,y);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>
            <a:off x="261937" y="5481637"/>
            <a:ext cx="8607425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to make the class 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</a:t>
            </a: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/>
        </p:nvSpPr>
        <p:spPr>
          <a:xfrm>
            <a:off x="2219325" y="260350"/>
            <a:ext cx="4651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Class</a:t>
            </a:r>
            <a:endParaRPr/>
          </a:p>
        </p:txBody>
      </p:sp>
      <p:sp>
        <p:nvSpPr>
          <p:cNvPr id="37" name="Google Shape;37;p2"/>
          <p:cNvSpPr txBox="1"/>
          <p:nvPr/>
        </p:nvSpPr>
        <p:spPr>
          <a:xfrm>
            <a:off x="820900" y="1795725"/>
            <a:ext cx="7849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So far we have USED existing classes: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Rectangle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EasyReader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Somebody else wrote all of these classes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e28900ec7_0_1"/>
          <p:cNvSpPr txBox="1"/>
          <p:nvPr/>
        </p:nvSpPr>
        <p:spPr>
          <a:xfrm>
            <a:off x="2219325" y="260350"/>
            <a:ext cx="4651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Class</a:t>
            </a:r>
            <a:endParaRPr/>
          </a:p>
        </p:txBody>
      </p:sp>
      <p:sp>
        <p:nvSpPr>
          <p:cNvPr id="43" name="Google Shape;43;g5e28900ec7_0_1"/>
          <p:cNvSpPr txBox="1"/>
          <p:nvPr/>
        </p:nvSpPr>
        <p:spPr>
          <a:xfrm>
            <a:off x="820900" y="1795725"/>
            <a:ext cx="7849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way you know you are using a Class is the reserved word </a:t>
            </a:r>
            <a:r>
              <a:rPr i="1"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endParaRPr i="1"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Rectangle(10,12,14,16);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Text(12, 14, “pizza”);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EasyReader();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String(“cheese”);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e28900ec7_0_6"/>
          <p:cNvSpPr txBox="1"/>
          <p:nvPr/>
        </p:nvSpPr>
        <p:spPr>
          <a:xfrm>
            <a:off x="1152525" y="260350"/>
            <a:ext cx="6537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 - Da, now we are going to make a Class!</a:t>
            </a:r>
            <a:endParaRPr/>
          </a:p>
        </p:txBody>
      </p:sp>
      <p:sp>
        <p:nvSpPr>
          <p:cNvPr id="49" name="Google Shape;49;g5e28900ec7_0_6"/>
          <p:cNvSpPr txBox="1"/>
          <p:nvPr/>
        </p:nvSpPr>
        <p:spPr>
          <a:xfrm>
            <a:off x="820900" y="2786325"/>
            <a:ext cx="7131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Classes are in separate files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name of the class is the name of the file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e28900ec7_0_20"/>
          <p:cNvSpPr txBox="1"/>
          <p:nvPr/>
        </p:nvSpPr>
        <p:spPr>
          <a:xfrm>
            <a:off x="1152525" y="260350"/>
            <a:ext cx="6537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 - Da, now we are going to make a Class!</a:t>
            </a:r>
            <a:endParaRPr/>
          </a:p>
        </p:txBody>
      </p:sp>
      <p:sp>
        <p:nvSpPr>
          <p:cNvPr id="55" name="Google Shape;55;g5e28900ec7_0_20"/>
          <p:cNvSpPr txBox="1"/>
          <p:nvPr/>
        </p:nvSpPr>
        <p:spPr>
          <a:xfrm>
            <a:off x="820900" y="3243525"/>
            <a:ext cx="7131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public class Car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g5e28900ec7_0_20"/>
          <p:cNvSpPr txBox="1"/>
          <p:nvPr/>
        </p:nvSpPr>
        <p:spPr>
          <a:xfrm>
            <a:off x="991925" y="1944900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separate file called Car.java, (in the same folder)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e28900ec7_0_15"/>
          <p:cNvSpPr txBox="1"/>
          <p:nvPr/>
        </p:nvSpPr>
        <p:spPr>
          <a:xfrm>
            <a:off x="1152525" y="260350"/>
            <a:ext cx="6537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 - Da, now we are going to make a Class!</a:t>
            </a:r>
            <a:endParaRPr/>
          </a:p>
        </p:txBody>
      </p:sp>
      <p:sp>
        <p:nvSpPr>
          <p:cNvPr id="62" name="Google Shape;62;g5e28900ec7_0_15"/>
          <p:cNvSpPr txBox="1"/>
          <p:nvPr/>
        </p:nvSpPr>
        <p:spPr>
          <a:xfrm>
            <a:off x="820900" y="1795725"/>
            <a:ext cx="7849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class definition has three parts: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AutoNum type="arabicParenR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fields (also called global variables or instance variables)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AutoNum type="arabicParenR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constructors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AutoNum type="arabicParenR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" name="Google Shape;63;g5e28900ec7_0_15"/>
          <p:cNvCxnSpPr/>
          <p:nvPr/>
        </p:nvCxnSpPr>
        <p:spPr>
          <a:xfrm>
            <a:off x="444650" y="3361925"/>
            <a:ext cx="957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/>
        </p:nvSpPr>
        <p:spPr>
          <a:xfrm>
            <a:off x="973121" y="157150"/>
            <a:ext cx="7731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some variables that define the Car</a:t>
            </a: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2702150" y="3112600"/>
            <a:ext cx="1146000" cy="684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2445625" y="3788900"/>
            <a:ext cx="1607700" cy="376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/>
          <p:nvPr/>
        </p:nvSpPr>
        <p:spPr>
          <a:xfrm>
            <a:off x="2514025" y="39800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3428425" y="39800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