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g4ejTqtIOpCIruNxgCZ96zFt4h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247db6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5c247db63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247db6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5c247db63b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247db6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5c247db63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247db6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5c247db63b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247db63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5c247db63b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247db6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5c247db63b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27888b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5c27888be2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27888b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5c27888be2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27888b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5c27888be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27888b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5c27888be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c2319ce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c2319ce9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247db63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5c247db63b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27888b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5c27888be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c2319ce9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g5c2319ce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c2319ce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5c2319ce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c2319ce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5c2319ce9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247db6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5c247db63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247db6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5c247db63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247db63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5c247db6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2319ce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5c2319ce9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horstmann.com/sjsu/graphics/api/Rectangle.html#draw()" TargetMode="External"/><Relationship Id="rId4" Type="http://schemas.openxmlformats.org/officeDocument/2006/relationships/hyperlink" Target="http://horstmann.com/sjsu/graphics/api/Rectangle.html#fill()" TargetMode="External"/><Relationship Id="rId5" Type="http://schemas.openxmlformats.org/officeDocument/2006/relationships/hyperlink" Target="http://horstmann.com/sjsu/graphics/api/Rectangle.html#setColor(Color)" TargetMode="External"/><Relationship Id="rId6" Type="http://schemas.openxmlformats.org/officeDocument/2006/relationships/hyperlink" Target="http://horstmann.com/sjsu/graphics/api/Color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://horstmann.com/sjsu/graphics/api/Color.html" TargetMode="External"/><Relationship Id="rId22" Type="http://schemas.openxmlformats.org/officeDocument/2006/relationships/hyperlink" Target="http://horstmann.com/sjsu/graphics/api/Color.html" TargetMode="External"/><Relationship Id="rId21" Type="http://schemas.openxmlformats.org/officeDocument/2006/relationships/hyperlink" Target="http://horstmann.com/sjsu/graphics/api/Color.html#ORANGE" TargetMode="External"/><Relationship Id="rId24" Type="http://schemas.openxmlformats.org/officeDocument/2006/relationships/hyperlink" Target="http://horstmann.com/sjsu/graphics/api/Color.html" TargetMode="External"/><Relationship Id="rId23" Type="http://schemas.openxmlformats.org/officeDocument/2006/relationships/hyperlink" Target="http://horstmann.com/sjsu/graphics/api/Color.html#PINK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horstmann.com/sjsu/graphics/api/index.html" TargetMode="External"/><Relationship Id="rId4" Type="http://schemas.openxmlformats.org/officeDocument/2006/relationships/hyperlink" Target="http://horstmann.com/sjsu/graphics/api/Color.html" TargetMode="External"/><Relationship Id="rId9" Type="http://schemas.openxmlformats.org/officeDocument/2006/relationships/hyperlink" Target="http://horstmann.com/sjsu/graphics/api/Color.html#CYAN" TargetMode="External"/><Relationship Id="rId26" Type="http://schemas.openxmlformats.org/officeDocument/2006/relationships/hyperlink" Target="http://horstmann.com/sjsu/graphics/api/Color.html#RED" TargetMode="External"/><Relationship Id="rId25" Type="http://schemas.openxmlformats.org/officeDocument/2006/relationships/hyperlink" Target="http://horstmann.com/sjsu/graphics/api/Color.html#RED" TargetMode="External"/><Relationship Id="rId28" Type="http://schemas.openxmlformats.org/officeDocument/2006/relationships/hyperlink" Target="http://horstmann.com/sjsu/graphics/api/Color.html#WHITE" TargetMode="External"/><Relationship Id="rId27" Type="http://schemas.openxmlformats.org/officeDocument/2006/relationships/hyperlink" Target="http://horstmann.com/sjsu/graphics/api/Color.html" TargetMode="External"/><Relationship Id="rId5" Type="http://schemas.openxmlformats.org/officeDocument/2006/relationships/hyperlink" Target="http://horstmann.com/sjsu/graphics/api/Color.html#BLACK" TargetMode="External"/><Relationship Id="rId6" Type="http://schemas.openxmlformats.org/officeDocument/2006/relationships/hyperlink" Target="http://horstmann.com/sjsu/graphics/api/Color.html" TargetMode="External"/><Relationship Id="rId29" Type="http://schemas.openxmlformats.org/officeDocument/2006/relationships/hyperlink" Target="http://horstmann.com/sjsu/graphics/api/Color.html#YELLOW" TargetMode="External"/><Relationship Id="rId7" Type="http://schemas.openxmlformats.org/officeDocument/2006/relationships/hyperlink" Target="http://horstmann.com/sjsu/graphics/api/Color.html#BLUE" TargetMode="External"/><Relationship Id="rId8" Type="http://schemas.openxmlformats.org/officeDocument/2006/relationships/hyperlink" Target="http://horstmann.com/sjsu/graphics/api/Color.html" TargetMode="External"/><Relationship Id="rId11" Type="http://schemas.openxmlformats.org/officeDocument/2006/relationships/hyperlink" Target="http://horstmann.com/sjsu/graphics/api/Color.html#DARK_GRAY" TargetMode="External"/><Relationship Id="rId10" Type="http://schemas.openxmlformats.org/officeDocument/2006/relationships/hyperlink" Target="http://horstmann.com/sjsu/graphics/api/Color.html" TargetMode="External"/><Relationship Id="rId13" Type="http://schemas.openxmlformats.org/officeDocument/2006/relationships/hyperlink" Target="http://horstmann.com/sjsu/graphics/api/Color.html#GRAY" TargetMode="External"/><Relationship Id="rId12" Type="http://schemas.openxmlformats.org/officeDocument/2006/relationships/hyperlink" Target="http://horstmann.com/sjsu/graphics/api/Color.html" TargetMode="External"/><Relationship Id="rId15" Type="http://schemas.openxmlformats.org/officeDocument/2006/relationships/hyperlink" Target="http://horstmann.com/sjsu/graphics/api/Color.html#GREEN" TargetMode="External"/><Relationship Id="rId14" Type="http://schemas.openxmlformats.org/officeDocument/2006/relationships/hyperlink" Target="http://horstmann.com/sjsu/graphics/api/Color.html" TargetMode="External"/><Relationship Id="rId17" Type="http://schemas.openxmlformats.org/officeDocument/2006/relationships/hyperlink" Target="http://horstmann.com/sjsu/graphics/api/Color.html#LIGHT_GRAY" TargetMode="External"/><Relationship Id="rId16" Type="http://schemas.openxmlformats.org/officeDocument/2006/relationships/hyperlink" Target="http://horstmann.com/sjsu/graphics/api/Color.html" TargetMode="External"/><Relationship Id="rId19" Type="http://schemas.openxmlformats.org/officeDocument/2006/relationships/hyperlink" Target="http://horstmann.com/sjsu/graphics/api/Color.html#MAGENTA" TargetMode="External"/><Relationship Id="rId18" Type="http://schemas.openxmlformats.org/officeDocument/2006/relationships/hyperlink" Target="http://horstmann.com/sjsu/graphics/api/Colo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horstmann.com/sjsu/graphics/api/index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horstmann.com/sjsu/graphics/api/index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horstmann.com/sjsu/graphics/api/index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orstmann.com/sjsu/graphics/api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horstmann.com/sjsu/graphics/api/Rectangle.html#draw()" TargetMode="External"/><Relationship Id="rId4" Type="http://schemas.openxmlformats.org/officeDocument/2006/relationships/hyperlink" Target="http://horstmann.com/sjsu/graphics/api/Rectangle.html#fill()" TargetMode="External"/><Relationship Id="rId5" Type="http://schemas.openxmlformats.org/officeDocument/2006/relationships/hyperlink" Target="http://horstmann.com/sjsu/graphics/api/Rectangle.html#setColor(Color)" TargetMode="External"/><Relationship Id="rId6" Type="http://schemas.openxmlformats.org/officeDocument/2006/relationships/hyperlink" Target="http://horstmann.com/sjsu/graphics/api/Col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Rectangle class methods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247db63b_0_38"/>
          <p:cNvSpPr txBox="1"/>
          <p:nvPr/>
        </p:nvSpPr>
        <p:spPr>
          <a:xfrm>
            <a:off x="0" y="446075"/>
            <a:ext cx="97626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void </a:t>
            </a:r>
            <a:r>
              <a:rPr b="1" lang="en-US" sz="2400" u="sng">
                <a:solidFill>
                  <a:srgbClr val="4C6B87"/>
                </a:solidFill>
                <a:hlinkClick r:id="rId3"/>
              </a:rPr>
              <a:t>draw</a:t>
            </a:r>
            <a:r>
              <a:rPr lang="en-US" sz="2400">
                <a:solidFill>
                  <a:srgbClr val="353833"/>
                </a:solidFill>
              </a:rPr>
              <a:t>()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Draws this rectangle.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void </a:t>
            </a:r>
            <a:r>
              <a:rPr b="1" lang="en-US" sz="2400" u="sng">
                <a:solidFill>
                  <a:srgbClr val="4C6B87"/>
                </a:solidFill>
                <a:hlinkClick r:id="rId4"/>
              </a:rPr>
              <a:t>fill</a:t>
            </a:r>
            <a:r>
              <a:rPr lang="en-US" sz="2400">
                <a:solidFill>
                  <a:srgbClr val="353833"/>
                </a:solidFill>
              </a:rPr>
              <a:t>()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Fills this rectangle.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void </a:t>
            </a:r>
            <a:r>
              <a:rPr b="1" lang="en-US" sz="2400" u="sng">
                <a:solidFill>
                  <a:srgbClr val="4C6B87"/>
                </a:solidFill>
                <a:hlinkClick r:id="rId5"/>
              </a:rPr>
              <a:t>setColor</a:t>
            </a:r>
            <a:r>
              <a:rPr lang="en-US" sz="2400">
                <a:solidFill>
                  <a:srgbClr val="353833"/>
                </a:solidFill>
              </a:rPr>
              <a:t>(</a:t>
            </a:r>
            <a:r>
              <a:rPr b="1" lang="en-US" sz="2400" u="sng">
                <a:solidFill>
                  <a:srgbClr val="4C6B87"/>
                </a:solidFill>
                <a:hlinkClick r:id="rId6"/>
              </a:rPr>
              <a:t>Color</a:t>
            </a:r>
            <a:r>
              <a:rPr lang="en-US" sz="2400">
                <a:solidFill>
                  <a:srgbClr val="353833"/>
                </a:solidFill>
              </a:rPr>
              <a:t> newColor)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Sets the color of this rectangle.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5c247db63b_0_38"/>
          <p:cNvSpPr/>
          <p:nvPr/>
        </p:nvSpPr>
        <p:spPr>
          <a:xfrm>
            <a:off x="-225900" y="4471600"/>
            <a:ext cx="6357900" cy="180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247db63b_0_43"/>
          <p:cNvSpPr txBox="1"/>
          <p:nvPr/>
        </p:nvSpPr>
        <p:spPr>
          <a:xfrm>
            <a:off x="0" y="446075"/>
            <a:ext cx="97626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53833"/>
                </a:solidFill>
              </a:rPr>
              <a:t>method definition:  </a:t>
            </a:r>
            <a:r>
              <a:rPr lang="en-US" sz="2400">
                <a:solidFill>
                  <a:srgbClr val="353833"/>
                </a:solidFill>
              </a:rPr>
              <a:t>                   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5c247db63b_0_43"/>
          <p:cNvSpPr txBox="1"/>
          <p:nvPr/>
        </p:nvSpPr>
        <p:spPr>
          <a:xfrm>
            <a:off x="355525" y="2674150"/>
            <a:ext cx="1935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g5c247db63b_0_43"/>
          <p:cNvCxnSpPr/>
          <p:nvPr/>
        </p:nvCxnSpPr>
        <p:spPr>
          <a:xfrm flipH="1" rot="10800000">
            <a:off x="355525" y="3566125"/>
            <a:ext cx="580500" cy="94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g5c247db63b_0_43"/>
          <p:cNvCxnSpPr/>
          <p:nvPr/>
        </p:nvCxnSpPr>
        <p:spPr>
          <a:xfrm flipH="1" rot="10800000">
            <a:off x="3591500" y="3595825"/>
            <a:ext cx="398700" cy="890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g5c247db63b_0_43"/>
          <p:cNvSpPr txBox="1"/>
          <p:nvPr/>
        </p:nvSpPr>
        <p:spPr>
          <a:xfrm>
            <a:off x="2871050" y="4364925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g5c247db63b_0_43"/>
          <p:cNvCxnSpPr/>
          <p:nvPr/>
        </p:nvCxnSpPr>
        <p:spPr>
          <a:xfrm rot="10800000">
            <a:off x="7166000" y="3655675"/>
            <a:ext cx="402000" cy="770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g5c247db63b_0_43"/>
          <p:cNvSpPr txBox="1"/>
          <p:nvPr/>
        </p:nvSpPr>
        <p:spPr>
          <a:xfrm>
            <a:off x="6792575" y="4364925"/>
            <a:ext cx="2017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5c247db63b_0_43"/>
          <p:cNvSpPr txBox="1"/>
          <p:nvPr/>
        </p:nvSpPr>
        <p:spPr>
          <a:xfrm>
            <a:off x="66350" y="4364925"/>
            <a:ext cx="1935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5c247db63b_0_43"/>
          <p:cNvSpPr txBox="1"/>
          <p:nvPr/>
        </p:nvSpPr>
        <p:spPr>
          <a:xfrm>
            <a:off x="2662525" y="2655250"/>
            <a:ext cx="7261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setColor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(Color newColor)</a:t>
            </a: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247db63b_0_56"/>
          <p:cNvSpPr txBox="1"/>
          <p:nvPr/>
        </p:nvSpPr>
        <p:spPr>
          <a:xfrm>
            <a:off x="0" y="446075"/>
            <a:ext cx="97626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53833"/>
                </a:solidFill>
              </a:rPr>
              <a:t>method definition:</a:t>
            </a:r>
            <a:r>
              <a:rPr lang="en-US" sz="2400">
                <a:solidFill>
                  <a:srgbClr val="353833"/>
                </a:solidFill>
              </a:rPr>
              <a:t>                                                       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5c247db63b_0_56"/>
          <p:cNvSpPr txBox="1"/>
          <p:nvPr/>
        </p:nvSpPr>
        <p:spPr>
          <a:xfrm>
            <a:off x="355525" y="2674150"/>
            <a:ext cx="1935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" name="Google Shape;132;g5c247db63b_0_56"/>
          <p:cNvCxnSpPr/>
          <p:nvPr/>
        </p:nvCxnSpPr>
        <p:spPr>
          <a:xfrm flipH="1" rot="10800000">
            <a:off x="355525" y="3566125"/>
            <a:ext cx="580500" cy="94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g5c247db63b_0_56"/>
          <p:cNvCxnSpPr/>
          <p:nvPr/>
        </p:nvCxnSpPr>
        <p:spPr>
          <a:xfrm flipH="1" rot="10800000">
            <a:off x="3591500" y="3595825"/>
            <a:ext cx="398700" cy="890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g5c247db63b_0_56"/>
          <p:cNvSpPr txBox="1"/>
          <p:nvPr/>
        </p:nvSpPr>
        <p:spPr>
          <a:xfrm>
            <a:off x="2871050" y="4364925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" name="Google Shape;135;g5c247db63b_0_56"/>
          <p:cNvCxnSpPr/>
          <p:nvPr/>
        </p:nvCxnSpPr>
        <p:spPr>
          <a:xfrm rot="10800000">
            <a:off x="7166000" y="3655675"/>
            <a:ext cx="402000" cy="770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g5c247db63b_0_56"/>
          <p:cNvSpPr txBox="1"/>
          <p:nvPr/>
        </p:nvSpPr>
        <p:spPr>
          <a:xfrm>
            <a:off x="6792575" y="4364925"/>
            <a:ext cx="2017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5c247db63b_0_56"/>
          <p:cNvSpPr txBox="1"/>
          <p:nvPr/>
        </p:nvSpPr>
        <p:spPr>
          <a:xfrm>
            <a:off x="66350" y="4364925"/>
            <a:ext cx="1935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5c247db63b_0_56"/>
          <p:cNvSpPr txBox="1"/>
          <p:nvPr/>
        </p:nvSpPr>
        <p:spPr>
          <a:xfrm>
            <a:off x="2662525" y="2655250"/>
            <a:ext cx="7261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setColor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(Color newColor)</a:t>
            </a: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5c247db63b_0_56"/>
          <p:cNvSpPr/>
          <p:nvPr/>
        </p:nvSpPr>
        <p:spPr>
          <a:xfrm>
            <a:off x="4840925" y="2279800"/>
            <a:ext cx="4437600" cy="164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247db63b_0_69"/>
          <p:cNvSpPr txBox="1"/>
          <p:nvPr/>
        </p:nvSpPr>
        <p:spPr>
          <a:xfrm>
            <a:off x="0" y="446075"/>
            <a:ext cx="97626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                                                                        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5c247db63b_0_69"/>
          <p:cNvSpPr txBox="1"/>
          <p:nvPr/>
        </p:nvSpPr>
        <p:spPr>
          <a:xfrm>
            <a:off x="564775" y="5437475"/>
            <a:ext cx="445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martha;</a:t>
            </a: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g5c247db63b_0_69"/>
          <p:cNvSpPr txBox="1"/>
          <p:nvPr/>
        </p:nvSpPr>
        <p:spPr>
          <a:xfrm>
            <a:off x="564775" y="4523075"/>
            <a:ext cx="445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sam;</a:t>
            </a: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5c247db63b_0_69"/>
          <p:cNvSpPr txBox="1"/>
          <p:nvPr/>
        </p:nvSpPr>
        <p:spPr>
          <a:xfrm>
            <a:off x="564775" y="1932275"/>
            <a:ext cx="445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fred;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5c247db63b_0_69"/>
          <p:cNvSpPr txBox="1"/>
          <p:nvPr/>
        </p:nvSpPr>
        <p:spPr>
          <a:xfrm>
            <a:off x="564775" y="2770475"/>
            <a:ext cx="445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sue; 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5c247db63b_0_69"/>
          <p:cNvSpPr txBox="1"/>
          <p:nvPr/>
        </p:nvSpPr>
        <p:spPr>
          <a:xfrm>
            <a:off x="4485950" y="1824675"/>
            <a:ext cx="887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9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5c247db63b_0_69"/>
          <p:cNvSpPr txBox="1"/>
          <p:nvPr/>
        </p:nvSpPr>
        <p:spPr>
          <a:xfrm>
            <a:off x="5373350" y="2381400"/>
            <a:ext cx="1904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primitives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5c247db63b_0_69"/>
          <p:cNvSpPr txBox="1"/>
          <p:nvPr/>
        </p:nvSpPr>
        <p:spPr>
          <a:xfrm>
            <a:off x="4790750" y="4567875"/>
            <a:ext cx="887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9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5c247db63b_0_69"/>
          <p:cNvSpPr txBox="1"/>
          <p:nvPr/>
        </p:nvSpPr>
        <p:spPr>
          <a:xfrm>
            <a:off x="5590300" y="5156875"/>
            <a:ext cx="1904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247db63b_0_89"/>
          <p:cNvSpPr txBox="1"/>
          <p:nvPr/>
        </p:nvSpPr>
        <p:spPr>
          <a:xfrm>
            <a:off x="609600" y="1055675"/>
            <a:ext cx="81687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                                                                        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5c247db63b_0_89"/>
          <p:cNvSpPr txBox="1"/>
          <p:nvPr/>
        </p:nvSpPr>
        <p:spPr>
          <a:xfrm>
            <a:off x="781725" y="2569675"/>
            <a:ext cx="445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newColor;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martha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5c247db63b_0_89"/>
          <p:cNvSpPr txBox="1"/>
          <p:nvPr/>
        </p:nvSpPr>
        <p:spPr>
          <a:xfrm>
            <a:off x="2949225" y="5081575"/>
            <a:ext cx="272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goes here?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5c247db63b_0_89"/>
          <p:cNvCxnSpPr/>
          <p:nvPr/>
        </p:nvCxnSpPr>
        <p:spPr>
          <a:xfrm rot="10800000">
            <a:off x="4258400" y="4021975"/>
            <a:ext cx="32100" cy="111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247db63b_0_104"/>
          <p:cNvSpPr txBox="1"/>
          <p:nvPr/>
        </p:nvSpPr>
        <p:spPr>
          <a:xfrm>
            <a:off x="0" y="446075"/>
            <a:ext cx="97626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                                                                        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5c247db63b_0_104"/>
          <p:cNvSpPr txBox="1"/>
          <p:nvPr/>
        </p:nvSpPr>
        <p:spPr>
          <a:xfrm>
            <a:off x="1323200" y="1094600"/>
            <a:ext cx="734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4C6B87"/>
              </a:solidFill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5"/>
              </a:rPr>
              <a:t>BLACK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6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7"/>
              </a:rPr>
              <a:t>BLUE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8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9"/>
              </a:rPr>
              <a:t>CYAN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10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11"/>
              </a:rPr>
              <a:t>DARK_GRAY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12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13"/>
              </a:rPr>
              <a:t>GRAY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14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15"/>
              </a:rPr>
              <a:t>GREEN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16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17"/>
              </a:rPr>
              <a:t>LIGHT_GRAY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18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19"/>
              </a:rPr>
              <a:t>MAGENTA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20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21"/>
              </a:rPr>
              <a:t>ORANGE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22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23"/>
              </a:rPr>
              <a:t>PINK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24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25"/>
              </a:rPr>
              <a:t>R</a:t>
            </a:r>
            <a:r>
              <a:rPr b="1" lang="en-US" u="sng">
                <a:solidFill>
                  <a:srgbClr val="4C6B87"/>
                </a:solidFill>
                <a:hlinkClick r:id="rId26"/>
              </a:rPr>
              <a:t>ED</a:t>
            </a:r>
            <a:r>
              <a:rPr lang="en-US">
                <a:solidFill>
                  <a:srgbClr val="353833"/>
                </a:solidFill>
              </a:rPr>
              <a:t> </a:t>
            </a:r>
            <a:endParaRPr b="1" u="sng">
              <a:solidFill>
                <a:srgbClr val="4C6B87"/>
              </a:solidFill>
              <a:hlinkClick r:id="rId27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28"/>
              </a:rPr>
              <a:t>WHITE</a:t>
            </a:r>
            <a:r>
              <a:rPr lang="en-US">
                <a:solidFill>
                  <a:srgbClr val="353833"/>
                </a:solidFill>
              </a:rPr>
              <a:t> </a:t>
            </a:r>
            <a:endParaRPr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4C6B87"/>
                </a:solidFill>
                <a:hlinkClick r:id="rId29"/>
              </a:rPr>
              <a:t>YELLOW</a:t>
            </a:r>
            <a:r>
              <a:rPr lang="en-US">
                <a:solidFill>
                  <a:srgbClr val="353833"/>
                </a:solidFill>
              </a:rPr>
              <a:t> </a:t>
            </a:r>
            <a:endParaRPr>
              <a:solidFill>
                <a:srgbClr val="353833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27888be2_0_20"/>
          <p:cNvSpPr txBox="1"/>
          <p:nvPr/>
        </p:nvSpPr>
        <p:spPr>
          <a:xfrm>
            <a:off x="0" y="446075"/>
            <a:ext cx="97626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look inside Color.java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static final Color RED = new Color(255, 0, 0);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static final Color GREEN = new Color(0, 255, 0);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static final Color BLUE = new Color(0, 0, 255);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static final Color WHITE = new Color(255, 255, 255);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static final Color LIGHT_GRAY = new Color(192, 192, 192);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                                                                        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5c27888be2_0_20"/>
          <p:cNvSpPr txBox="1"/>
          <p:nvPr/>
        </p:nvSpPr>
        <p:spPr>
          <a:xfrm>
            <a:off x="1242500" y="5342425"/>
            <a:ext cx="734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vs. private instance variables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27888be2_0_26"/>
          <p:cNvSpPr txBox="1"/>
          <p:nvPr/>
        </p:nvSpPr>
        <p:spPr>
          <a:xfrm>
            <a:off x="0" y="446075"/>
            <a:ext cx="97626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look inside Color.java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final Color RED = new Color(255, 0, 0);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final Color GREEN = new Color(0, 255, 0);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final Color BLUE = new Color(0, 0, 255);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final Color WHITE = new Color(255, 255, 255);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Color LIGHT_GRAY = new Color(192, 192, 192);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                                                                        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5c27888be2_0_26"/>
          <p:cNvSpPr txBox="1"/>
          <p:nvPr/>
        </p:nvSpPr>
        <p:spPr>
          <a:xfrm>
            <a:off x="1242500" y="5342425"/>
            <a:ext cx="734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 variables</a:t>
            </a:r>
            <a:endParaRPr sz="3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27888be2_0_31"/>
          <p:cNvSpPr txBox="1"/>
          <p:nvPr/>
        </p:nvSpPr>
        <p:spPr>
          <a:xfrm>
            <a:off x="0" y="446075"/>
            <a:ext cx="97626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look inside Color.java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we want to use the color CYAN,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                                                                        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5c27888be2_0_31"/>
          <p:cNvSpPr txBox="1"/>
          <p:nvPr/>
        </p:nvSpPr>
        <p:spPr>
          <a:xfrm>
            <a:off x="3071250" y="3712650"/>
            <a:ext cx="3001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Color.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CYAN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g5c27888be2_0_31"/>
          <p:cNvCxnSpPr/>
          <p:nvPr/>
        </p:nvCxnSpPr>
        <p:spPr>
          <a:xfrm flipH="1" rot="10800000">
            <a:off x="3065925" y="4414650"/>
            <a:ext cx="516300" cy="1048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g5c27888be2_0_31"/>
          <p:cNvSpPr txBox="1"/>
          <p:nvPr/>
        </p:nvSpPr>
        <p:spPr>
          <a:xfrm>
            <a:off x="322725" y="5544125"/>
            <a:ext cx="734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class name since variable is static</a:t>
            </a:r>
            <a:endParaRPr sz="3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g5c27888be2_0_31"/>
          <p:cNvCxnSpPr/>
          <p:nvPr/>
        </p:nvCxnSpPr>
        <p:spPr>
          <a:xfrm rot="10800000">
            <a:off x="5023050" y="4326675"/>
            <a:ext cx="580800" cy="548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5c27888be2_0_31"/>
          <p:cNvSpPr txBox="1"/>
          <p:nvPr/>
        </p:nvSpPr>
        <p:spPr>
          <a:xfrm>
            <a:off x="4639225" y="4704150"/>
            <a:ext cx="4074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variable name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c27888be2_0_13"/>
          <p:cNvSpPr txBox="1"/>
          <p:nvPr/>
        </p:nvSpPr>
        <p:spPr>
          <a:xfrm>
            <a:off x="609600" y="1055675"/>
            <a:ext cx="81687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Rectangle methods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                                                                        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5c27888be2_0_13"/>
          <p:cNvSpPr txBox="1"/>
          <p:nvPr/>
        </p:nvSpPr>
        <p:spPr>
          <a:xfrm>
            <a:off x="781725" y="2569675"/>
            <a:ext cx="7786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newColor;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martha =</a:t>
            </a: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Color.CYAN;</a:t>
            </a: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5c27888be2_0_13"/>
          <p:cNvSpPr txBox="1"/>
          <p:nvPr/>
        </p:nvSpPr>
        <p:spPr>
          <a:xfrm>
            <a:off x="2949225" y="5081575"/>
            <a:ext cx="272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goes here?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6" name="Google Shape;196;g5c27888be2_0_13"/>
          <p:cNvCxnSpPr/>
          <p:nvPr/>
        </p:nvCxnSpPr>
        <p:spPr>
          <a:xfrm rot="10800000">
            <a:off x="4258400" y="4021975"/>
            <a:ext cx="32100" cy="111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c2319ce9f_0_3"/>
          <p:cNvSpPr txBox="1"/>
          <p:nvPr/>
        </p:nvSpPr>
        <p:spPr>
          <a:xfrm>
            <a:off x="0" y="446075"/>
            <a:ext cx="90651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Horstmann.com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247db63b_0_113"/>
          <p:cNvSpPr txBox="1"/>
          <p:nvPr/>
        </p:nvSpPr>
        <p:spPr>
          <a:xfrm>
            <a:off x="76200" y="369875"/>
            <a:ext cx="90651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Anatomy of a method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5c247db63b_0_113"/>
          <p:cNvSpPr txBox="1"/>
          <p:nvPr/>
        </p:nvSpPr>
        <p:spPr>
          <a:xfrm>
            <a:off x="2322775" y="2708600"/>
            <a:ext cx="4035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5c247db63b_0_113"/>
          <p:cNvSpPr txBox="1"/>
          <p:nvPr/>
        </p:nvSpPr>
        <p:spPr>
          <a:xfrm>
            <a:off x="548675" y="5714100"/>
            <a:ext cx="8052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Rectangle sam to the 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CYAN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5c247db63b_0_113"/>
          <p:cNvSpPr txBox="1"/>
          <p:nvPr/>
        </p:nvSpPr>
        <p:spPr>
          <a:xfrm>
            <a:off x="2322775" y="4308800"/>
            <a:ext cx="6821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setColor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(Color.CYAN)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5c247db63b_0_113"/>
          <p:cNvSpPr txBox="1"/>
          <p:nvPr/>
        </p:nvSpPr>
        <p:spPr>
          <a:xfrm>
            <a:off x="416850" y="2147950"/>
            <a:ext cx="2555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recall: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5c247db63b_0_113"/>
          <p:cNvSpPr txBox="1"/>
          <p:nvPr/>
        </p:nvSpPr>
        <p:spPr>
          <a:xfrm>
            <a:off x="340650" y="3748150"/>
            <a:ext cx="646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now a method with a parameter: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27888be2_0_2"/>
          <p:cNvSpPr txBox="1"/>
          <p:nvPr/>
        </p:nvSpPr>
        <p:spPr>
          <a:xfrm>
            <a:off x="76200" y="-11125"/>
            <a:ext cx="90651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g5c27888be2_0_2"/>
          <p:cNvSpPr txBox="1"/>
          <p:nvPr/>
        </p:nvSpPr>
        <p:spPr>
          <a:xfrm>
            <a:off x="2322775" y="2708600"/>
            <a:ext cx="4035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6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draw()</a:t>
            </a:r>
            <a:endParaRPr sz="6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g5c27888be2_0_2"/>
          <p:cNvSpPr txBox="1"/>
          <p:nvPr/>
        </p:nvSpPr>
        <p:spPr>
          <a:xfrm>
            <a:off x="340650" y="1108400"/>
            <a:ext cx="6646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from a Rectangle constructor: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new Rectangle(1.0, 2.0, 3.0, 4.0);</a:t>
            </a:r>
            <a:endParaRPr sz="24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5c27888be2_0_2"/>
          <p:cNvSpPr txBox="1"/>
          <p:nvPr/>
        </p:nvSpPr>
        <p:spPr>
          <a:xfrm>
            <a:off x="517350" y="4308800"/>
            <a:ext cx="646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Rectangle method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g5c27888be2_0_2"/>
          <p:cNvCxnSpPr/>
          <p:nvPr/>
        </p:nvCxnSpPr>
        <p:spPr>
          <a:xfrm>
            <a:off x="2501150" y="2517300"/>
            <a:ext cx="371100" cy="516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g5c27888be2_0_2"/>
          <p:cNvCxnSpPr/>
          <p:nvPr/>
        </p:nvCxnSpPr>
        <p:spPr>
          <a:xfrm flipH="1" rot="10800000">
            <a:off x="3115975" y="3718100"/>
            <a:ext cx="919500" cy="69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167325" y="29000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fe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w colored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c2319ce9f_0_53"/>
          <p:cNvSpPr txBox="1"/>
          <p:nvPr/>
        </p:nvSpPr>
        <p:spPr>
          <a:xfrm>
            <a:off x="2653250" y="-2425"/>
            <a:ext cx="5445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g5c2319ce9f_0_53"/>
          <p:cNvSpPr txBox="1"/>
          <p:nvPr/>
        </p:nvSpPr>
        <p:spPr>
          <a:xfrm>
            <a:off x="4646575" y="-505025"/>
            <a:ext cx="5818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name </a:t>
            </a:r>
            <a:r>
              <a:rPr b="0" i="0" lang="en-US" sz="9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method()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noun </a:t>
            </a:r>
            <a:r>
              <a:rPr b="0" i="0" lang="en-US" sz="9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verb()</a:t>
            </a:r>
            <a:endParaRPr b="0" i="0" sz="36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c2319ce9f_0_53"/>
          <p:cNvSpPr txBox="1"/>
          <p:nvPr/>
        </p:nvSpPr>
        <p:spPr>
          <a:xfrm>
            <a:off x="128475" y="1316075"/>
            <a:ext cx="3605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Notation: 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c2319ce9f_0_53"/>
          <p:cNvSpPr txBox="1"/>
          <p:nvPr/>
        </p:nvSpPr>
        <p:spPr>
          <a:xfrm>
            <a:off x="128475" y="3373475"/>
            <a:ext cx="4066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Metafore </a:t>
            </a:r>
            <a:endParaRPr b="0" i="0" sz="36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g5c2319ce9f_0_0"/>
          <p:cNvCxnSpPr/>
          <p:nvPr/>
        </p:nvCxnSpPr>
        <p:spPr>
          <a:xfrm flipH="1">
            <a:off x="2518775" y="1135350"/>
            <a:ext cx="54600" cy="458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g5c2319ce9f_0_0"/>
          <p:cNvCxnSpPr/>
          <p:nvPr/>
        </p:nvCxnSpPr>
        <p:spPr>
          <a:xfrm>
            <a:off x="2585925" y="1152725"/>
            <a:ext cx="4942800" cy="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g5c2319ce9f_0_0"/>
          <p:cNvCxnSpPr/>
          <p:nvPr/>
        </p:nvCxnSpPr>
        <p:spPr>
          <a:xfrm rot="10800000">
            <a:off x="32648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g5c2319ce9f_0_0"/>
          <p:cNvCxnSpPr/>
          <p:nvPr/>
        </p:nvCxnSpPr>
        <p:spPr>
          <a:xfrm rot="10800000">
            <a:off x="38744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g5c2319ce9f_0_0"/>
          <p:cNvCxnSpPr/>
          <p:nvPr/>
        </p:nvCxnSpPr>
        <p:spPr>
          <a:xfrm rot="10800000">
            <a:off x="44840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g5c2319ce9f_0_0"/>
          <p:cNvCxnSpPr/>
          <p:nvPr/>
        </p:nvCxnSpPr>
        <p:spPr>
          <a:xfrm rot="10800000">
            <a:off x="50936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g5c2319ce9f_0_0"/>
          <p:cNvCxnSpPr/>
          <p:nvPr/>
        </p:nvCxnSpPr>
        <p:spPr>
          <a:xfrm rot="10800000">
            <a:off x="57032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g5c2319ce9f_0_0"/>
          <p:cNvCxnSpPr/>
          <p:nvPr/>
        </p:nvCxnSpPr>
        <p:spPr>
          <a:xfrm rot="10800000">
            <a:off x="63128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g5c2319ce9f_0_0"/>
          <p:cNvCxnSpPr/>
          <p:nvPr/>
        </p:nvCxnSpPr>
        <p:spPr>
          <a:xfrm rot="10800000">
            <a:off x="6922450" y="1013750"/>
            <a:ext cx="0" cy="255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g5c2319ce9f_0_0"/>
          <p:cNvCxnSpPr/>
          <p:nvPr/>
        </p:nvCxnSpPr>
        <p:spPr>
          <a:xfrm>
            <a:off x="2444075" y="18786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g5c2319ce9f_0_0"/>
          <p:cNvCxnSpPr/>
          <p:nvPr/>
        </p:nvCxnSpPr>
        <p:spPr>
          <a:xfrm>
            <a:off x="2444075" y="24882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g5c2319ce9f_0_0"/>
          <p:cNvCxnSpPr/>
          <p:nvPr/>
        </p:nvCxnSpPr>
        <p:spPr>
          <a:xfrm>
            <a:off x="2444075" y="30216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g5c2319ce9f_0_0"/>
          <p:cNvCxnSpPr/>
          <p:nvPr/>
        </p:nvCxnSpPr>
        <p:spPr>
          <a:xfrm>
            <a:off x="2444075" y="36312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g5c2319ce9f_0_0"/>
          <p:cNvCxnSpPr/>
          <p:nvPr/>
        </p:nvCxnSpPr>
        <p:spPr>
          <a:xfrm>
            <a:off x="2444075" y="42408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g5c2319ce9f_0_0"/>
          <p:cNvCxnSpPr/>
          <p:nvPr/>
        </p:nvCxnSpPr>
        <p:spPr>
          <a:xfrm>
            <a:off x="2444075" y="48504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g5c2319ce9f_0_0"/>
          <p:cNvCxnSpPr/>
          <p:nvPr/>
        </p:nvCxnSpPr>
        <p:spPr>
          <a:xfrm>
            <a:off x="2444075" y="5383850"/>
            <a:ext cx="2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g5c2319ce9f_0_0"/>
          <p:cNvSpPr/>
          <p:nvPr/>
        </p:nvSpPr>
        <p:spPr>
          <a:xfrm>
            <a:off x="3210125" y="2498800"/>
            <a:ext cx="1883400" cy="235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5c2319ce9f_0_0"/>
          <p:cNvSpPr txBox="1"/>
          <p:nvPr/>
        </p:nvSpPr>
        <p:spPr>
          <a:xfrm>
            <a:off x="72275" y="5927850"/>
            <a:ext cx="8705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</a:t>
            </a:r>
            <a:r>
              <a:rPr b="0" i="0" lang="en-US" sz="48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Rectangle(</a:t>
            </a:r>
            <a:r>
              <a:rPr b="0" i="0" lang="en-US" sz="30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2.0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3.0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4.0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g5c2319ce9f_0_0"/>
          <p:cNvSpPr txBox="1"/>
          <p:nvPr/>
        </p:nvSpPr>
        <p:spPr>
          <a:xfrm>
            <a:off x="5278475" y="2727000"/>
            <a:ext cx="601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0" i="0" sz="9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g5c2319ce9f_0_0"/>
          <p:cNvSpPr txBox="1"/>
          <p:nvPr/>
        </p:nvSpPr>
        <p:spPr>
          <a:xfrm>
            <a:off x="5841875" y="3179725"/>
            <a:ext cx="2024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= 4.0</a:t>
            </a:r>
            <a:endParaRPr b="0" i="0" sz="4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Google Shape;57;g5c2319ce9f_0_0"/>
          <p:cNvCxnSpPr/>
          <p:nvPr/>
        </p:nvCxnSpPr>
        <p:spPr>
          <a:xfrm>
            <a:off x="1842175" y="667150"/>
            <a:ext cx="1428900" cy="461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5c2319ce9f_0_0"/>
          <p:cNvSpPr txBox="1"/>
          <p:nvPr/>
        </p:nvSpPr>
        <p:spPr>
          <a:xfrm>
            <a:off x="1051800" y="2750"/>
            <a:ext cx="2371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1.0</a:t>
            </a:r>
            <a:endParaRPr b="0" i="0" sz="48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" name="Google Shape;59;g5c2319ce9f_0_0"/>
          <p:cNvCxnSpPr/>
          <p:nvPr/>
        </p:nvCxnSpPr>
        <p:spPr>
          <a:xfrm>
            <a:off x="1276750" y="2491100"/>
            <a:ext cx="1131000" cy="183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" name="Google Shape;60;g5c2319ce9f_0_0"/>
          <p:cNvSpPr txBox="1"/>
          <p:nvPr/>
        </p:nvSpPr>
        <p:spPr>
          <a:xfrm>
            <a:off x="61200" y="1602950"/>
            <a:ext cx="2371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2.0</a:t>
            </a:r>
            <a:endParaRPr b="0" i="0" sz="4800" u="none" cap="none" strike="noStrike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g5c2319ce9f_0_0"/>
          <p:cNvSpPr txBox="1"/>
          <p:nvPr/>
        </p:nvSpPr>
        <p:spPr>
          <a:xfrm rot="5400000">
            <a:off x="4384625" y="4814521"/>
            <a:ext cx="906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" name="Google Shape;62;g5c2319ce9f_0_0"/>
          <p:cNvCxnSpPr/>
          <p:nvPr/>
        </p:nvCxnSpPr>
        <p:spPr>
          <a:xfrm rot="10800000">
            <a:off x="4121975" y="5490175"/>
            <a:ext cx="1477500" cy="145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g5c2319ce9f_0_0"/>
          <p:cNvSpPr txBox="1"/>
          <p:nvPr/>
        </p:nvSpPr>
        <p:spPr>
          <a:xfrm>
            <a:off x="5613275" y="5160925"/>
            <a:ext cx="2253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3.0</a:t>
            </a:r>
            <a:endParaRPr b="0" i="0" sz="48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2319ce9f_0_7"/>
          <p:cNvSpPr txBox="1"/>
          <p:nvPr/>
        </p:nvSpPr>
        <p:spPr>
          <a:xfrm>
            <a:off x="0" y="446075"/>
            <a:ext cx="90651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Horstmann.com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g5c2319ce9f_0_7"/>
          <p:cNvSpPr txBox="1"/>
          <p:nvPr/>
        </p:nvSpPr>
        <p:spPr>
          <a:xfrm>
            <a:off x="78900" y="2695775"/>
            <a:ext cx="90651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API for the graphics package we will use: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http://horstmann.com/sjsu/graphics/api/index.html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(paste this link into your browser)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247db63b_0_9"/>
          <p:cNvSpPr txBox="1"/>
          <p:nvPr/>
        </p:nvSpPr>
        <p:spPr>
          <a:xfrm>
            <a:off x="76200" y="369875"/>
            <a:ext cx="90651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Anatomy of a method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g5c247db63b_0_9"/>
          <p:cNvSpPr txBox="1"/>
          <p:nvPr/>
        </p:nvSpPr>
        <p:spPr>
          <a:xfrm>
            <a:off x="78900" y="2695775"/>
            <a:ext cx="90651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Methods definition (as in API):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</a:rPr>
              <a:t>return type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5c247db63b_0_9"/>
          <p:cNvSpPr txBox="1"/>
          <p:nvPr/>
        </p:nvSpPr>
        <p:spPr>
          <a:xfrm>
            <a:off x="1662600" y="3658475"/>
            <a:ext cx="5739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</a:t>
            </a:r>
            <a:r>
              <a:rPr lang="en-US" sz="4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</a:t>
            </a:r>
            <a:endParaRPr sz="4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" name="Google Shape;77;g5c247db63b_0_9"/>
          <p:cNvCxnSpPr/>
          <p:nvPr/>
        </p:nvCxnSpPr>
        <p:spPr>
          <a:xfrm flipH="1" rot="10800000">
            <a:off x="1307050" y="4515550"/>
            <a:ext cx="871200" cy="90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g5c247db63b_0_9"/>
          <p:cNvCxnSpPr/>
          <p:nvPr/>
        </p:nvCxnSpPr>
        <p:spPr>
          <a:xfrm flipH="1" rot="10800000">
            <a:off x="4598900" y="4515625"/>
            <a:ext cx="398700" cy="890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g5c247db63b_0_9"/>
          <p:cNvSpPr txBox="1"/>
          <p:nvPr/>
        </p:nvSpPr>
        <p:spPr>
          <a:xfrm>
            <a:off x="3990200" y="5247950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g5c247db63b_0_9"/>
          <p:cNvCxnSpPr/>
          <p:nvPr/>
        </p:nvCxnSpPr>
        <p:spPr>
          <a:xfrm rot="10800000">
            <a:off x="5988050" y="4439350"/>
            <a:ext cx="402000" cy="770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g5c247db63b_0_9"/>
          <p:cNvSpPr txBox="1"/>
          <p:nvPr/>
        </p:nvSpPr>
        <p:spPr>
          <a:xfrm>
            <a:off x="6276200" y="5019350"/>
            <a:ext cx="2017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247db63b_0_21"/>
          <p:cNvSpPr txBox="1"/>
          <p:nvPr/>
        </p:nvSpPr>
        <p:spPr>
          <a:xfrm>
            <a:off x="76200" y="369875"/>
            <a:ext cx="90651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Anatomy of a method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g5c247db63b_0_21"/>
          <p:cNvSpPr txBox="1"/>
          <p:nvPr/>
        </p:nvSpPr>
        <p:spPr>
          <a:xfrm>
            <a:off x="78900" y="2695775"/>
            <a:ext cx="90651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Methods use: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5c247db63b_0_21"/>
          <p:cNvSpPr txBox="1"/>
          <p:nvPr/>
        </p:nvSpPr>
        <p:spPr>
          <a:xfrm>
            <a:off x="2322775" y="3699200"/>
            <a:ext cx="4035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6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draw()</a:t>
            </a:r>
            <a:endParaRPr sz="6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g5c247db63b_0_21"/>
          <p:cNvSpPr txBox="1"/>
          <p:nvPr/>
        </p:nvSpPr>
        <p:spPr>
          <a:xfrm>
            <a:off x="258200" y="5341175"/>
            <a:ext cx="3469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previously </a:t>
            </a:r>
            <a:endParaRPr sz="36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constructed</a:t>
            </a:r>
            <a:endParaRPr sz="36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" name="Google Shape;90;g5c247db63b_0_21"/>
          <p:cNvCxnSpPr/>
          <p:nvPr/>
        </p:nvCxnSpPr>
        <p:spPr>
          <a:xfrm flipH="1" rot="10800000">
            <a:off x="1992800" y="4695575"/>
            <a:ext cx="605100" cy="645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g5c247db63b_0_21"/>
          <p:cNvCxnSpPr/>
          <p:nvPr/>
        </p:nvCxnSpPr>
        <p:spPr>
          <a:xfrm rot="10800000">
            <a:off x="4792625" y="4711725"/>
            <a:ext cx="661500" cy="564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g5c247db63b_0_21"/>
          <p:cNvSpPr txBox="1"/>
          <p:nvPr/>
        </p:nvSpPr>
        <p:spPr>
          <a:xfrm>
            <a:off x="5135000" y="5341175"/>
            <a:ext cx="3469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used 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sam</a:t>
            </a:r>
            <a:endParaRPr sz="36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247db63b_0_1"/>
          <p:cNvSpPr txBox="1"/>
          <p:nvPr/>
        </p:nvSpPr>
        <p:spPr>
          <a:xfrm>
            <a:off x="2653250" y="-2425"/>
            <a:ext cx="5445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5c247db63b_0_1"/>
          <p:cNvSpPr txBox="1"/>
          <p:nvPr/>
        </p:nvSpPr>
        <p:spPr>
          <a:xfrm>
            <a:off x="4646575" y="-505025"/>
            <a:ext cx="5818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name </a:t>
            </a:r>
            <a:r>
              <a:rPr b="0" i="0" lang="en-US" sz="9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method()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noun </a:t>
            </a:r>
            <a:r>
              <a:rPr b="0" i="0" lang="en-US" sz="9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verb()</a:t>
            </a:r>
            <a:endParaRPr b="0" i="0" sz="36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b="0" i="0" lang="en-US" sz="96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36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draw();</a:t>
            </a:r>
            <a:endParaRPr b="0" i="0" sz="36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g5c247db63b_0_1"/>
          <p:cNvSpPr txBox="1"/>
          <p:nvPr/>
        </p:nvSpPr>
        <p:spPr>
          <a:xfrm>
            <a:off x="128475" y="1316075"/>
            <a:ext cx="3605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Notation: 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5c247db63b_0_1"/>
          <p:cNvSpPr txBox="1"/>
          <p:nvPr/>
        </p:nvSpPr>
        <p:spPr>
          <a:xfrm>
            <a:off x="128475" y="3373475"/>
            <a:ext cx="4066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Metafore </a:t>
            </a:r>
            <a:endParaRPr b="0" i="0" sz="36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5c247db63b_0_1"/>
          <p:cNvSpPr txBox="1"/>
          <p:nvPr/>
        </p:nvSpPr>
        <p:spPr>
          <a:xfrm>
            <a:off x="128475" y="5354675"/>
            <a:ext cx="4066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0" i="0" lang="en-US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6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2319ce9f_0_12"/>
          <p:cNvSpPr txBox="1"/>
          <p:nvPr/>
        </p:nvSpPr>
        <p:spPr>
          <a:xfrm>
            <a:off x="0" y="446075"/>
            <a:ext cx="97626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s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ome </a:t>
            </a: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Rectangle methods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void </a:t>
            </a:r>
            <a:r>
              <a:rPr b="1" lang="en-US" sz="2400" u="sng">
                <a:solidFill>
                  <a:srgbClr val="4C6B87"/>
                </a:solidFill>
                <a:hlinkClick r:id="rId3"/>
              </a:rPr>
              <a:t>draw</a:t>
            </a:r>
            <a:r>
              <a:rPr lang="en-US" sz="2400">
                <a:solidFill>
                  <a:srgbClr val="353833"/>
                </a:solidFill>
              </a:rPr>
              <a:t>()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Draws this rectangle.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void </a:t>
            </a:r>
            <a:r>
              <a:rPr b="1" lang="en-US" sz="2400" u="sng">
                <a:solidFill>
                  <a:srgbClr val="4C6B87"/>
                </a:solidFill>
                <a:hlinkClick r:id="rId4"/>
              </a:rPr>
              <a:t>fill</a:t>
            </a:r>
            <a:r>
              <a:rPr lang="en-US" sz="2400">
                <a:solidFill>
                  <a:srgbClr val="353833"/>
                </a:solidFill>
              </a:rPr>
              <a:t>()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Fills this rectangl</a:t>
            </a:r>
            <a:r>
              <a:rPr lang="en-US" sz="2400">
                <a:solidFill>
                  <a:srgbClr val="353833"/>
                </a:solidFill>
              </a:rPr>
              <a:t>e.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void </a:t>
            </a:r>
            <a:r>
              <a:rPr b="1" lang="en-US" sz="2400" u="sng">
                <a:solidFill>
                  <a:srgbClr val="4C6B87"/>
                </a:solidFill>
                <a:hlinkClick r:id="rId5"/>
              </a:rPr>
              <a:t>setColor</a:t>
            </a:r>
            <a:r>
              <a:rPr lang="en-US" sz="2400">
                <a:solidFill>
                  <a:srgbClr val="353833"/>
                </a:solidFill>
              </a:rPr>
              <a:t>(</a:t>
            </a:r>
            <a:r>
              <a:rPr b="1" lang="en-US" sz="2400" u="sng">
                <a:solidFill>
                  <a:srgbClr val="4C6B87"/>
                </a:solidFill>
                <a:hlinkClick r:id="rId6"/>
              </a:rPr>
              <a:t>Color</a:t>
            </a:r>
            <a:r>
              <a:rPr lang="en-US" sz="2400">
                <a:solidFill>
                  <a:srgbClr val="353833"/>
                </a:solidFill>
              </a:rPr>
              <a:t> newColor)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833"/>
                </a:solidFill>
              </a:rPr>
              <a:t>Sets the color of this rectangle.</a:t>
            </a:r>
            <a:endParaRPr sz="2400">
              <a:solidFill>
                <a:srgbClr val="3538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538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