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0" r:id="rId4"/>
    <p:sldId id="271" r:id="rId5"/>
    <p:sldId id="272" r:id="rId6"/>
    <p:sldId id="258" r:id="rId7"/>
    <p:sldId id="273" r:id="rId8"/>
    <p:sldId id="259" r:id="rId9"/>
    <p:sldId id="274" r:id="rId10"/>
    <p:sldId id="260" r:id="rId11"/>
    <p:sldId id="275" r:id="rId12"/>
    <p:sldId id="261" r:id="rId13"/>
    <p:sldId id="263"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AC2175-8F45-4B92-89D3-234E4C983ABD}">
          <p14:sldIdLst>
            <p14:sldId id="256"/>
            <p14:sldId id="257"/>
            <p14:sldId id="270"/>
            <p14:sldId id="271"/>
            <p14:sldId id="272"/>
            <p14:sldId id="258"/>
            <p14:sldId id="273"/>
            <p14:sldId id="259"/>
            <p14:sldId id="274"/>
            <p14:sldId id="260"/>
            <p14:sldId id="275"/>
            <p14:sldId id="261"/>
            <p14:sldId id="263"/>
            <p14:sldId id="276"/>
            <p14:sldId id="277"/>
          </p14:sldIdLst>
        </p14:section>
        <p14:section name="Untitled Section" id="{F52F13B3-675B-4B39-8592-BE9C7768FE6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57F2DAA-02DF-4A3E-AD3E-BB6F2FDA97CA}" type="datetimeFigureOut">
              <a:rPr lang="en-US" smtClean="0"/>
              <a:t>8/17/2019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992A78-CBA2-4861-ABF1-AF648079777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7F2DAA-02DF-4A3E-AD3E-BB6F2FDA97CA}"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92A78-CBA2-4861-ABF1-AF64807977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8992A78-CBA2-4861-ABF1-AF648079777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7F2DAA-02DF-4A3E-AD3E-BB6F2FDA97CA}"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57F2DAA-02DF-4A3E-AD3E-BB6F2FDA97CA}"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8992A78-CBA2-4861-ABF1-AF648079777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57F2DAA-02DF-4A3E-AD3E-BB6F2FDA97CA}" type="datetimeFigureOut">
              <a:rPr lang="en-US" smtClean="0"/>
              <a:t>8/17/2019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992A78-CBA2-4861-ABF1-AF648079777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57F2DAA-02DF-4A3E-AD3E-BB6F2FDA97CA}"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92A78-CBA2-4861-ABF1-AF648079777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57F2DAA-02DF-4A3E-AD3E-BB6F2FDA97CA}" type="datetimeFigureOut">
              <a:rPr lang="en-US" smtClean="0"/>
              <a:t>8/17/2019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8992A78-CBA2-4861-ABF1-AF648079777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7F2DAA-02DF-4A3E-AD3E-BB6F2FDA97CA}" type="datetimeFigureOut">
              <a:rPr lang="en-US" smtClean="0"/>
              <a:t>8/17/2019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8992A78-CBA2-4861-ABF1-AF64807977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57F2DAA-02DF-4A3E-AD3E-BB6F2FDA97CA}" type="datetimeFigureOut">
              <a:rPr lang="en-US" smtClean="0"/>
              <a:t>8/17/2019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8992A78-CBA2-4861-ABF1-AF64807977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8992A78-CBA2-4861-ABF1-AF648079777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57F2DAA-02DF-4A3E-AD3E-BB6F2FDA97CA}" type="datetimeFigureOut">
              <a:rPr lang="en-US" smtClean="0"/>
              <a:t>8/17/2019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8992A78-CBA2-4861-ABF1-AF648079777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57F2DAA-02DF-4A3E-AD3E-BB6F2FDA97CA}" type="datetimeFigureOut">
              <a:rPr lang="en-US" smtClean="0"/>
              <a:t>8/17/2019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57F2DAA-02DF-4A3E-AD3E-BB6F2FDA97CA}" type="datetimeFigureOut">
              <a:rPr lang="en-US" smtClean="0"/>
              <a:t>8/17/2019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8992A78-CBA2-4861-ABF1-AF648079777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Baseball" TargetMode="External"/><Relationship Id="rId2" Type="http://schemas.openxmlformats.org/officeDocument/2006/relationships/hyperlink" Target="https://en.wikipedia.org/wiki/Sabermetrics" TargetMode="External"/><Relationship Id="rId1" Type="http://schemas.openxmlformats.org/officeDocument/2006/relationships/slideLayout" Target="../slideLayouts/slideLayout2.xml"/><Relationship Id="rId6" Type="http://schemas.openxmlformats.org/officeDocument/2006/relationships/hyperlink" Target="https://en.wikipedia.org/wiki/Replacement-level_player" TargetMode="External"/><Relationship Id="rId5" Type="http://schemas.openxmlformats.org/officeDocument/2006/relationships/hyperlink" Target="https://en.wikipedia.org/wiki/Wins_Above_Replacement#cite_note-1" TargetMode="External"/><Relationship Id="rId4" Type="http://schemas.openxmlformats.org/officeDocument/2006/relationships/hyperlink" Target="https://en.wikipedia.org/wiki/Baseball_statist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Capstone Project </a:t>
            </a:r>
          </a:p>
          <a:p>
            <a:r>
              <a:rPr lang="en-US" dirty="0" smtClean="0"/>
              <a:t>Daniel </a:t>
            </a:r>
            <a:r>
              <a:rPr lang="en-US" dirty="0" err="1" smtClean="0"/>
              <a:t>Duncum</a:t>
            </a:r>
            <a:endParaRPr lang="en-US" dirty="0"/>
          </a:p>
        </p:txBody>
      </p:sp>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Can one predict the 2019 MLB Champion?</a:t>
            </a:r>
            <a:endParaRPr lang="en-US" dirty="0"/>
          </a:p>
        </p:txBody>
      </p:sp>
    </p:spTree>
    <p:extLst>
      <p:ext uri="{BB962C8B-B14F-4D97-AF65-F5344CB8AC3E}">
        <p14:creationId xmlns:p14="http://schemas.microsoft.com/office/powerpoint/2010/main" val="357566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a:t>
            </a:r>
            <a:r>
              <a:rPr lang="en-US" dirty="0" err="1"/>
              <a:t>WinRatio</a:t>
            </a:r>
            <a:r>
              <a:rPr lang="en-US" dirty="0"/>
              <a:t>, y=</a:t>
            </a:r>
            <a:r>
              <a:rPr lang="en-US" dirty="0" err="1"/>
              <a:t>WinsAboveReplacement</a:t>
            </a:r>
            <a:r>
              <a:rPr lang="en-US" dirty="0"/>
              <a:t>)) + </a:t>
            </a:r>
            <a:r>
              <a:rPr lang="en-US" dirty="0" err="1"/>
              <a:t>geom_point</a:t>
            </a:r>
            <a:r>
              <a:rPr lang="en-US" dirty="0"/>
              <a:t>() + </a:t>
            </a:r>
            <a:r>
              <a:rPr lang="en-US" dirty="0" err="1"/>
              <a:t>geom_smooth</a:t>
            </a:r>
            <a:r>
              <a:rPr lang="en-US" dirty="0"/>
              <a:t>(method="lm")</a:t>
            </a:r>
          </a:p>
        </p:txBody>
      </p:sp>
      <p:sp>
        <p:nvSpPr>
          <p:cNvPr id="5" name="Text Placeholder 4"/>
          <p:cNvSpPr>
            <a:spLocks noGrp="1"/>
          </p:cNvSpPr>
          <p:nvPr>
            <p:ph type="body" sz="half" idx="3"/>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a:t>
            </a:r>
            <a:r>
              <a:rPr lang="en-US" dirty="0" err="1"/>
              <a:t>PayrollRank</a:t>
            </a:r>
            <a:r>
              <a:rPr lang="en-US" dirty="0"/>
              <a:t>, y=</a:t>
            </a:r>
            <a:r>
              <a:rPr lang="en-US" dirty="0" err="1"/>
              <a:t>WinRatio</a:t>
            </a:r>
            <a:r>
              <a:rPr lang="en-US" dirty="0"/>
              <a:t>)) + </a:t>
            </a:r>
            <a:r>
              <a:rPr lang="en-US" dirty="0" err="1"/>
              <a:t>geom_point</a:t>
            </a:r>
            <a:r>
              <a:rPr lang="en-US" dirty="0"/>
              <a:t>() + </a:t>
            </a:r>
            <a:r>
              <a:rPr lang="en-US" dirty="0" err="1"/>
              <a:t>geom_smooth</a:t>
            </a:r>
            <a:r>
              <a:rPr lang="en-US" dirty="0"/>
              <a:t>(method="lm")</a:t>
            </a: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041221" y="2651677"/>
            <a:ext cx="2562583" cy="3458058"/>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8608" y="2653265"/>
            <a:ext cx="2562583" cy="3458058"/>
          </a:xfrm>
        </p:spPr>
      </p:pic>
      <p:sp>
        <p:nvSpPr>
          <p:cNvPr id="2" name="Title 1"/>
          <p:cNvSpPr>
            <a:spLocks noGrp="1"/>
          </p:cNvSpPr>
          <p:nvPr>
            <p:ph type="title"/>
          </p:nvPr>
        </p:nvSpPr>
        <p:spPr/>
        <p:txBody>
          <a:bodyPr/>
          <a:lstStyle/>
          <a:p>
            <a:r>
              <a:rPr lang="en-US" dirty="0" err="1" smtClean="0"/>
              <a:t>Ggplots</a:t>
            </a:r>
            <a:r>
              <a:rPr lang="en-US" dirty="0" smtClean="0"/>
              <a:t> to analyze data</a:t>
            </a:r>
            <a:endParaRPr lang="en-US" dirty="0"/>
          </a:p>
        </p:txBody>
      </p:sp>
    </p:spTree>
    <p:extLst>
      <p:ext uri="{BB962C8B-B14F-4D97-AF65-F5344CB8AC3E}">
        <p14:creationId xmlns:p14="http://schemas.microsoft.com/office/powerpoint/2010/main" val="393278358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WAR vs Win Ratio</a:t>
            </a:r>
            <a:endParaRPr lang="en-US" dirty="0"/>
          </a:p>
        </p:txBody>
      </p:sp>
      <p:sp>
        <p:nvSpPr>
          <p:cNvPr id="5" name="Text Placeholder 4"/>
          <p:cNvSpPr>
            <a:spLocks noGrp="1"/>
          </p:cNvSpPr>
          <p:nvPr>
            <p:ph type="body" sz="half" idx="3"/>
          </p:nvPr>
        </p:nvSpPr>
        <p:spPr/>
        <p:txBody>
          <a:bodyPr>
            <a:normAutofit/>
          </a:bodyPr>
          <a:lstStyle/>
          <a:p>
            <a:r>
              <a:rPr lang="en-US" dirty="0" smtClean="0"/>
              <a:t>Win Ratio vs Payroll Rank</a:t>
            </a:r>
            <a:endParaRPr lang="en-US" dirty="0"/>
          </a:p>
        </p:txBody>
      </p:sp>
      <p:sp>
        <p:nvSpPr>
          <p:cNvPr id="4" name="Content Placeholder 3"/>
          <p:cNvSpPr>
            <a:spLocks noGrp="1"/>
          </p:cNvSpPr>
          <p:nvPr>
            <p:ph sz="quarter" idx="2"/>
          </p:nvPr>
        </p:nvSpPr>
        <p:spPr/>
        <p:txBody>
          <a:bodyPr>
            <a:normAutofit fontScale="85000" lnSpcReduction="10000"/>
          </a:bodyPr>
          <a:lstStyle/>
          <a:p>
            <a:r>
              <a:rPr lang="en-US" dirty="0" smtClean="0"/>
              <a:t>I wanted to compare these 2 variables to see any correlation and of course there is.  The higher the WAR the higher your win ratio is.  This shows us that players have great seasons to help their teams win and move on into championship contention and then win a title.  </a:t>
            </a:r>
            <a:endParaRPr lang="en-US" dirty="0"/>
          </a:p>
        </p:txBody>
      </p:sp>
      <p:sp>
        <p:nvSpPr>
          <p:cNvPr id="6" name="Content Placeholder 5"/>
          <p:cNvSpPr>
            <a:spLocks noGrp="1"/>
          </p:cNvSpPr>
          <p:nvPr>
            <p:ph sz="quarter" idx="4"/>
          </p:nvPr>
        </p:nvSpPr>
        <p:spPr/>
        <p:txBody>
          <a:bodyPr>
            <a:normAutofit fontScale="85000" lnSpcReduction="20000"/>
          </a:bodyPr>
          <a:lstStyle/>
          <a:p>
            <a:r>
              <a:rPr lang="en-US" dirty="0" smtClean="0"/>
              <a:t>Again another </a:t>
            </a:r>
            <a:r>
              <a:rPr lang="en-US" dirty="0" err="1" smtClean="0"/>
              <a:t>comparion</a:t>
            </a:r>
            <a:r>
              <a:rPr lang="en-US" dirty="0" smtClean="0"/>
              <a:t> to see if actually spending more money does equate to more wins. </a:t>
            </a:r>
            <a:r>
              <a:rPr lang="en-US" dirty="0"/>
              <a:t> </a:t>
            </a:r>
            <a:r>
              <a:rPr lang="en-US" dirty="0" smtClean="0"/>
              <a:t>So if one looks at the mean “blue” line, it does show that as Payroll Rank is higher(closer to being the number 1 highest spending team) so is win ratio.  So spending more money doesn’t hurt except the owners wallet.</a:t>
            </a:r>
            <a:endParaRPr lang="en-US" dirty="0"/>
          </a:p>
        </p:txBody>
      </p:sp>
      <p:sp>
        <p:nvSpPr>
          <p:cNvPr id="2" name="Title 1"/>
          <p:cNvSpPr>
            <a:spLocks noGrp="1"/>
          </p:cNvSpPr>
          <p:nvPr>
            <p:ph type="title"/>
          </p:nvPr>
        </p:nvSpPr>
        <p:spPr/>
        <p:txBody>
          <a:bodyPr/>
          <a:lstStyle/>
          <a:p>
            <a:r>
              <a:rPr lang="en-US" dirty="0" smtClean="0"/>
              <a:t>Gg plot analysis</a:t>
            </a:r>
            <a:endParaRPr lang="en-US" dirty="0"/>
          </a:p>
        </p:txBody>
      </p:sp>
    </p:spTree>
    <p:extLst>
      <p:ext uri="{BB962C8B-B14F-4D97-AF65-F5344CB8AC3E}">
        <p14:creationId xmlns:p14="http://schemas.microsoft.com/office/powerpoint/2010/main" val="305627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Plot Analysis</a:t>
            </a:r>
            <a:endParaRPr lang="en-US" dirty="0"/>
          </a:p>
        </p:txBody>
      </p:sp>
      <p:sp>
        <p:nvSpPr>
          <p:cNvPr id="8" name="Content Placeholder 7"/>
          <p:cNvSpPr>
            <a:spLocks noGrp="1"/>
          </p:cNvSpPr>
          <p:nvPr>
            <p:ph sz="quarter" idx="1"/>
          </p:nvPr>
        </p:nvSpPr>
        <p:spPr/>
        <p:txBody>
          <a:bodyPr>
            <a:normAutofit fontScale="92500" lnSpcReduction="10000"/>
          </a:bodyPr>
          <a:lstStyle/>
          <a:p>
            <a:r>
              <a:rPr lang="en-US" sz="2300" dirty="0"/>
              <a:t>From this analysis it shows that to be World Series champion, you need to follow the simple steps of being in the top 3</a:t>
            </a:r>
            <a:r>
              <a:rPr lang="en-US" sz="2300" baseline="30000" dirty="0"/>
              <a:t>rd</a:t>
            </a:r>
            <a:r>
              <a:rPr lang="en-US" sz="2300" dirty="0"/>
              <a:t> in league in WAR Rank, top half of league in Payroll Rank, and win above </a:t>
            </a:r>
            <a:r>
              <a:rPr lang="en-US" sz="2300" dirty="0" smtClean="0"/>
              <a:t>55% </a:t>
            </a:r>
            <a:r>
              <a:rPr lang="en-US" sz="2300" dirty="0"/>
              <a:t>of your games and you should have a good statistical chance of playing for the title.  </a:t>
            </a:r>
          </a:p>
          <a:p>
            <a:endParaRPr lang="en-US" dirty="0" smtClean="0"/>
          </a:p>
          <a:p>
            <a:endParaRPr lang="en-US" dirty="0"/>
          </a:p>
          <a:p>
            <a:endParaRPr lang="en-US" dirty="0" smtClean="0"/>
          </a:p>
          <a:p>
            <a:r>
              <a:rPr lang="en-US" sz="1900" dirty="0" smtClean="0"/>
              <a:t>As this is tricky variable term, WAR stands for: </a:t>
            </a:r>
            <a:r>
              <a:rPr lang="en-US" sz="1900" dirty="0"/>
              <a:t>Wins Above Replacement or WAR, is a non standardized </a:t>
            </a:r>
            <a:r>
              <a:rPr lang="en-US" sz="1900" u="sng" dirty="0">
                <a:hlinkClick r:id="rId2" tooltip="Sabermetrics"/>
              </a:rPr>
              <a:t>sabermetric</a:t>
            </a:r>
            <a:r>
              <a:rPr lang="en-US" sz="1900" dirty="0"/>
              <a:t> </a:t>
            </a:r>
            <a:r>
              <a:rPr lang="en-US" sz="1900" u="sng" dirty="0">
                <a:hlinkClick r:id="rId3" tooltip="Baseball"/>
              </a:rPr>
              <a:t>baseball</a:t>
            </a:r>
            <a:r>
              <a:rPr lang="en-US" sz="1900" dirty="0"/>
              <a:t> </a:t>
            </a:r>
            <a:r>
              <a:rPr lang="en-US" sz="1900" u="sng" dirty="0">
                <a:hlinkClick r:id="rId4" tooltip="Baseball statistics"/>
              </a:rPr>
              <a:t>statistic</a:t>
            </a:r>
            <a:r>
              <a:rPr lang="en-US" sz="1900" dirty="0"/>
              <a:t> developed to sum up "a player's total contributions to his team".</a:t>
            </a:r>
            <a:r>
              <a:rPr lang="en-US" sz="1900" u="sng" baseline="30000" dirty="0">
                <a:hlinkClick r:id="rId5"/>
              </a:rPr>
              <a:t>[1]</a:t>
            </a:r>
            <a:r>
              <a:rPr lang="en-US" sz="1900" dirty="0"/>
              <a:t> A player's WAR value is claimed to be the number of additional wins his team has achieved above the number of expected team wins if that player were substituted with a </a:t>
            </a:r>
            <a:r>
              <a:rPr lang="en-US" sz="1900" u="sng" dirty="0">
                <a:hlinkClick r:id="rId6" tooltip="Replacement-level player"/>
              </a:rPr>
              <a:t>replacement-level player</a:t>
            </a:r>
            <a:r>
              <a:rPr lang="en-US" sz="1900" dirty="0"/>
              <a:t>: a player who may be added to the team for minimal cost and effort</a:t>
            </a:r>
          </a:p>
        </p:txBody>
      </p:sp>
    </p:spTree>
    <p:extLst>
      <p:ext uri="{BB962C8B-B14F-4D97-AF65-F5344CB8AC3E}">
        <p14:creationId xmlns:p14="http://schemas.microsoft.com/office/powerpoint/2010/main" val="171412093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we predict champion?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First step would be to use Plot Analysis to eliminate teams based off that </a:t>
            </a:r>
            <a:r>
              <a:rPr lang="en-US" dirty="0" smtClean="0"/>
              <a:t>analysis and determine what variables are most important:</a:t>
            </a:r>
            <a:endParaRPr lang="en-US" dirty="0" smtClean="0"/>
          </a:p>
          <a:p>
            <a:pPr lvl="1"/>
            <a:r>
              <a:rPr lang="en-US" dirty="0" smtClean="0"/>
              <a:t>0.54 </a:t>
            </a:r>
            <a:r>
              <a:rPr lang="en-US" dirty="0" err="1" smtClean="0"/>
              <a:t>WinRatio</a:t>
            </a:r>
            <a:r>
              <a:rPr lang="en-US" dirty="0" smtClean="0"/>
              <a:t> needed eliminates: Cardinals, Cubs, and Nationals</a:t>
            </a:r>
          </a:p>
          <a:p>
            <a:pPr lvl="1"/>
            <a:r>
              <a:rPr lang="en-US" dirty="0" smtClean="0"/>
              <a:t>Top 3</a:t>
            </a:r>
            <a:r>
              <a:rPr lang="en-US" baseline="30000" dirty="0" smtClean="0"/>
              <a:t>rd</a:t>
            </a:r>
            <a:r>
              <a:rPr lang="en-US" dirty="0" smtClean="0"/>
              <a:t> WAR Rank eliminates: Braves</a:t>
            </a:r>
          </a:p>
          <a:p>
            <a:pPr lvl="1"/>
            <a:r>
              <a:rPr lang="en-US" dirty="0" smtClean="0"/>
              <a:t>Top 50% Payroll Rank eliminates: Twins, Indians, Rays</a:t>
            </a:r>
          </a:p>
          <a:p>
            <a:pPr lvl="1"/>
            <a:r>
              <a:rPr lang="en-US" dirty="0" smtClean="0"/>
              <a:t>So by that Analysis that should leave the Dodgers, Yankees, and Astros with the best chances but we are going to run logistical analysis on the entire 2019 Playoff field to help us see if that is correct.</a:t>
            </a:r>
          </a:p>
          <a:p>
            <a:pPr lvl="1"/>
            <a:r>
              <a:rPr lang="en-US" dirty="0" smtClean="0"/>
              <a:t>We have added 2017 and 2018 data to the 2019 data of the playoff teams to allow us more variables to be able to better predict the champion. Then ran a matchup based Logistic Regression based off those 3 years worth of data.  Both methods: </a:t>
            </a:r>
            <a:r>
              <a:rPr lang="en-US" dirty="0" err="1" smtClean="0"/>
              <a:t>Ggplot</a:t>
            </a:r>
            <a:r>
              <a:rPr lang="en-US" dirty="0" smtClean="0"/>
              <a:t> analysis and Logistic regression show similar results.  </a:t>
            </a:r>
            <a:endParaRPr lang="en-US" dirty="0"/>
          </a:p>
        </p:txBody>
      </p:sp>
    </p:spTree>
    <p:extLst>
      <p:ext uri="{BB962C8B-B14F-4D97-AF65-F5344CB8AC3E}">
        <p14:creationId xmlns:p14="http://schemas.microsoft.com/office/powerpoint/2010/main" val="405823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u="sng" dirty="0" smtClean="0"/>
              <a:t>Logistical Regression of 2019 Playoff Teams</a:t>
            </a:r>
            <a:endParaRPr lang="en-US" sz="2000" b="1" u="sng"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3276600"/>
            <a:ext cx="8763000" cy="3048000"/>
          </a:xfrm>
        </p:spPr>
      </p:pic>
      <p:sp>
        <p:nvSpPr>
          <p:cNvPr id="6" name="Text Placeholder 5"/>
          <p:cNvSpPr>
            <a:spLocks noGrp="1"/>
          </p:cNvSpPr>
          <p:nvPr>
            <p:ph type="body" idx="4294967295"/>
          </p:nvPr>
        </p:nvSpPr>
        <p:spPr>
          <a:xfrm>
            <a:off x="13855" y="1752600"/>
            <a:ext cx="8915400" cy="1371600"/>
          </a:xfrm>
        </p:spPr>
        <p:txBody>
          <a:bodyPr>
            <a:normAutofit fontScale="85000" lnSpcReduction="10000"/>
          </a:bodyPr>
          <a:lstStyle/>
          <a:p>
            <a:r>
              <a:rPr lang="en-US" dirty="0" smtClean="0"/>
              <a:t>In this data, I have put the 2019 Playoff Teams (as of now) with the same variable as earlier but also added the 2017 and 2018 data in those same categories to allow us to run a better logistical regression model to predict the champion better.</a:t>
            </a:r>
          </a:p>
          <a:p>
            <a:endParaRPr lang="en-US" dirty="0"/>
          </a:p>
        </p:txBody>
      </p:sp>
    </p:spTree>
    <p:extLst>
      <p:ext uri="{BB962C8B-B14F-4D97-AF65-F5344CB8AC3E}">
        <p14:creationId xmlns:p14="http://schemas.microsoft.com/office/powerpoint/2010/main" val="305836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Logistic Regression to Predict 2019 Champion</a:t>
            </a:r>
            <a:endParaRPr lang="en-US" dirty="0"/>
          </a:p>
        </p:txBody>
      </p:sp>
      <p:sp>
        <p:nvSpPr>
          <p:cNvPr id="5" name="Content Placeholder 4"/>
          <p:cNvSpPr>
            <a:spLocks noGrp="1"/>
          </p:cNvSpPr>
          <p:nvPr>
            <p:ph sz="half" idx="1"/>
          </p:nvPr>
        </p:nvSpPr>
        <p:spPr/>
        <p:txBody>
          <a:bodyPr>
            <a:normAutofit fontScale="32500" lnSpcReduction="20000"/>
          </a:bodyPr>
          <a:lstStyle/>
          <a:p>
            <a:r>
              <a:rPr lang="en-US" sz="3700" dirty="0" smtClean="0">
                <a:latin typeface="Book Antiqua" panose="02040602050305030304" pitchFamily="18" charset="0"/>
              </a:rPr>
              <a:t>I used an article I found on </a:t>
            </a:r>
            <a:r>
              <a:rPr lang="en-US" sz="3700" dirty="0" err="1" smtClean="0">
                <a:latin typeface="Book Antiqua" panose="02040602050305030304" pitchFamily="18" charset="0"/>
              </a:rPr>
              <a:t>Github</a:t>
            </a:r>
            <a:r>
              <a:rPr lang="en-US" sz="3700" dirty="0" smtClean="0">
                <a:latin typeface="Book Antiqua" panose="02040602050305030304" pitchFamily="18" charset="0"/>
              </a:rPr>
              <a:t> discussing best Machine learning methods to predict NCAA Tourney and by using certain R coding they broke down each matchup and then moved that “winning” team on to next round.  I have applied same approach here. As Major League baseball playoffs are like the NCAA Tourney with each team facing off to move on to the next round.  So I applied logistical analysis to determine each “matchup” winner and moved them on to the next round.  I have found that the winner will be the Houston Astros over the Los Angeles Dodgers.</a:t>
            </a:r>
          </a:p>
          <a:p>
            <a:endParaRPr lang="en-US" sz="3700" dirty="0" smtClean="0">
              <a:latin typeface="Book Antiqua" panose="02040602050305030304" pitchFamily="18" charset="0"/>
            </a:endParaRPr>
          </a:p>
          <a:p>
            <a:endParaRPr lang="en-US" sz="3700" dirty="0">
              <a:latin typeface="Book Antiqua" panose="02040602050305030304" pitchFamily="18" charset="0"/>
            </a:endParaRPr>
          </a:p>
          <a:p>
            <a:endParaRPr lang="en-US" sz="3700" dirty="0" smtClean="0">
              <a:latin typeface="Book Antiqua" panose="02040602050305030304" pitchFamily="18" charset="0"/>
            </a:endParaRPr>
          </a:p>
          <a:p>
            <a:r>
              <a:rPr lang="en-US" sz="3700" dirty="0" smtClean="0">
                <a:latin typeface="Book Antiqua" panose="02040602050305030304" pitchFamily="18" charset="0"/>
              </a:rPr>
              <a:t>An example of how I ran each matchup with R coding using Logistic Regression</a:t>
            </a:r>
          </a:p>
          <a:p>
            <a:endParaRPr lang="en-US" sz="3700" dirty="0">
              <a:latin typeface="Book Antiqua" panose="02040602050305030304" pitchFamily="18" charset="0"/>
            </a:endParaRPr>
          </a:p>
          <a:p>
            <a:r>
              <a:rPr lang="en-US" sz="3700" dirty="0">
                <a:latin typeface="Book Antiqua" panose="02040602050305030304" pitchFamily="18" charset="0"/>
              </a:rPr>
              <a:t>team1_name </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smtClean="0">
                <a:latin typeface="Book Antiqua" panose="02040602050305030304" pitchFamily="18" charset="0"/>
              </a:rPr>
              <a:t>‘CLE' </a:t>
            </a:r>
            <a:r>
              <a:rPr lang="en-US" sz="3700" dirty="0">
                <a:latin typeface="Book Antiqua" panose="02040602050305030304" pitchFamily="18" charset="0"/>
              </a:rPr>
              <a:t>team2_name </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smtClean="0">
                <a:latin typeface="Book Antiqua" panose="02040602050305030304" pitchFamily="18" charset="0"/>
              </a:rPr>
              <a:t>‘TBR’ </a:t>
            </a:r>
            <a:r>
              <a:rPr lang="en-US" sz="3700" dirty="0">
                <a:latin typeface="Book Antiqua" panose="02040602050305030304" pitchFamily="18" charset="0"/>
              </a:rPr>
              <a:t>team1_vector </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err="1">
                <a:latin typeface="Book Antiqua" panose="02040602050305030304" pitchFamily="18" charset="0"/>
              </a:rPr>
              <a:t>getSeasonData</a:t>
            </a:r>
            <a:r>
              <a:rPr lang="en-US" sz="3700" dirty="0">
                <a:latin typeface="Book Antiqua" panose="02040602050305030304" pitchFamily="18" charset="0"/>
              </a:rPr>
              <a:t>(</a:t>
            </a:r>
            <a:r>
              <a:rPr lang="en-US" sz="3700" dirty="0" err="1">
                <a:latin typeface="Book Antiqua" panose="02040602050305030304" pitchFamily="18" charset="0"/>
              </a:rPr>
              <a:t>teams_pd</a:t>
            </a:r>
            <a:r>
              <a:rPr lang="en-US" sz="3700" dirty="0">
                <a:latin typeface="Book Antiqua" panose="02040602050305030304" pitchFamily="18" charset="0"/>
              </a:rPr>
              <a:t>[</a:t>
            </a:r>
            <a:r>
              <a:rPr lang="en-US" sz="3700" dirty="0" err="1">
                <a:latin typeface="Book Antiqua" panose="02040602050305030304" pitchFamily="18" charset="0"/>
              </a:rPr>
              <a:t>teams_pd</a:t>
            </a:r>
            <a:r>
              <a:rPr lang="en-US" sz="3700" dirty="0">
                <a:latin typeface="Book Antiqua" panose="02040602050305030304" pitchFamily="18" charset="0"/>
              </a:rPr>
              <a:t>[</a:t>
            </a:r>
            <a:r>
              <a:rPr lang="en-US" sz="3700" dirty="0">
                <a:latin typeface="Book Antiqua" panose="02040602050305030304" pitchFamily="18" charset="0"/>
              </a:rPr>
              <a:t>'</a:t>
            </a:r>
            <a:r>
              <a:rPr lang="en-US" sz="3700" dirty="0" err="1">
                <a:latin typeface="Book Antiqua" panose="02040602050305030304" pitchFamily="18" charset="0"/>
              </a:rPr>
              <a:t>Team_Name</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a:latin typeface="Book Antiqua" panose="02040602050305030304" pitchFamily="18" charset="0"/>
              </a:rPr>
              <a:t>==</a:t>
            </a:r>
            <a:r>
              <a:rPr lang="en-US" sz="3700" dirty="0">
                <a:latin typeface="Book Antiqua" panose="02040602050305030304" pitchFamily="18" charset="0"/>
              </a:rPr>
              <a:t> team1_name]</a:t>
            </a:r>
            <a:r>
              <a:rPr lang="en-US" sz="3700" dirty="0">
                <a:latin typeface="Book Antiqua" panose="02040602050305030304" pitchFamily="18" charset="0"/>
              </a:rPr>
              <a:t>.</a:t>
            </a:r>
            <a:r>
              <a:rPr lang="en-US" sz="3700" dirty="0">
                <a:latin typeface="Book Antiqua" panose="02040602050305030304" pitchFamily="18" charset="0"/>
              </a:rPr>
              <a:t>values[</a:t>
            </a:r>
            <a:r>
              <a:rPr lang="en-US" sz="3700" dirty="0">
                <a:latin typeface="Book Antiqua" panose="02040602050305030304" pitchFamily="18" charset="0"/>
              </a:rPr>
              <a:t>0</a:t>
            </a:r>
            <a:r>
              <a:rPr lang="en-US" sz="3700" dirty="0">
                <a:latin typeface="Book Antiqua" panose="02040602050305030304" pitchFamily="18" charset="0"/>
              </a:rPr>
              <a:t>][</a:t>
            </a:r>
            <a:r>
              <a:rPr lang="en-US" sz="3700" dirty="0">
                <a:latin typeface="Book Antiqua" panose="02040602050305030304" pitchFamily="18" charset="0"/>
              </a:rPr>
              <a:t>0</a:t>
            </a:r>
            <a:r>
              <a:rPr lang="en-US" sz="3700" dirty="0" smtClean="0">
                <a:latin typeface="Book Antiqua" panose="02040602050305030304" pitchFamily="18" charset="0"/>
              </a:rPr>
              <a:t>]) </a:t>
            </a:r>
            <a:r>
              <a:rPr lang="en-US" sz="3700" dirty="0">
                <a:latin typeface="Book Antiqua" panose="02040602050305030304" pitchFamily="18" charset="0"/>
              </a:rPr>
              <a:t>team2_vector </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err="1">
                <a:latin typeface="Book Antiqua" panose="02040602050305030304" pitchFamily="18" charset="0"/>
              </a:rPr>
              <a:t>getSeasonData</a:t>
            </a:r>
            <a:r>
              <a:rPr lang="en-US" sz="3700" dirty="0">
                <a:latin typeface="Book Antiqua" panose="02040602050305030304" pitchFamily="18" charset="0"/>
              </a:rPr>
              <a:t>(</a:t>
            </a:r>
            <a:r>
              <a:rPr lang="en-US" sz="3700" dirty="0" err="1">
                <a:latin typeface="Book Antiqua" panose="02040602050305030304" pitchFamily="18" charset="0"/>
              </a:rPr>
              <a:t>teams_pd</a:t>
            </a:r>
            <a:r>
              <a:rPr lang="en-US" sz="3700" dirty="0">
                <a:latin typeface="Book Antiqua" panose="02040602050305030304" pitchFamily="18" charset="0"/>
              </a:rPr>
              <a:t>[</a:t>
            </a:r>
            <a:r>
              <a:rPr lang="en-US" sz="3700" dirty="0" err="1">
                <a:latin typeface="Book Antiqua" panose="02040602050305030304" pitchFamily="18" charset="0"/>
              </a:rPr>
              <a:t>teams_pd</a:t>
            </a:r>
            <a:r>
              <a:rPr lang="en-US" sz="3700" dirty="0">
                <a:latin typeface="Book Antiqua" panose="02040602050305030304" pitchFamily="18" charset="0"/>
              </a:rPr>
              <a:t>[</a:t>
            </a:r>
            <a:r>
              <a:rPr lang="en-US" sz="3700" dirty="0">
                <a:latin typeface="Book Antiqua" panose="02040602050305030304" pitchFamily="18" charset="0"/>
              </a:rPr>
              <a:t>'</a:t>
            </a:r>
            <a:r>
              <a:rPr lang="en-US" sz="3700" dirty="0" err="1">
                <a:latin typeface="Book Antiqua" panose="02040602050305030304" pitchFamily="18" charset="0"/>
              </a:rPr>
              <a:t>Team_Name</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a:latin typeface="Book Antiqua" panose="02040602050305030304" pitchFamily="18" charset="0"/>
              </a:rPr>
              <a:t>==</a:t>
            </a:r>
            <a:r>
              <a:rPr lang="en-US" sz="3700" dirty="0">
                <a:latin typeface="Book Antiqua" panose="02040602050305030304" pitchFamily="18" charset="0"/>
              </a:rPr>
              <a:t> team2_name]</a:t>
            </a:r>
            <a:r>
              <a:rPr lang="en-US" sz="3700" dirty="0">
                <a:latin typeface="Book Antiqua" panose="02040602050305030304" pitchFamily="18" charset="0"/>
              </a:rPr>
              <a:t>.</a:t>
            </a:r>
            <a:r>
              <a:rPr lang="en-US" sz="3700" dirty="0">
                <a:latin typeface="Book Antiqua" panose="02040602050305030304" pitchFamily="18" charset="0"/>
              </a:rPr>
              <a:t>values[</a:t>
            </a:r>
            <a:r>
              <a:rPr lang="en-US" sz="3700" dirty="0">
                <a:latin typeface="Book Antiqua" panose="02040602050305030304" pitchFamily="18" charset="0"/>
              </a:rPr>
              <a:t>0</a:t>
            </a:r>
            <a:r>
              <a:rPr lang="en-US" sz="3700" dirty="0">
                <a:latin typeface="Book Antiqua" panose="02040602050305030304" pitchFamily="18" charset="0"/>
              </a:rPr>
              <a:t>][</a:t>
            </a:r>
            <a:r>
              <a:rPr lang="en-US" sz="3700" dirty="0" smtClean="0">
                <a:latin typeface="Book Antiqua" panose="02040602050305030304" pitchFamily="18" charset="0"/>
              </a:rPr>
              <a:t>0])</a:t>
            </a:r>
          </a:p>
          <a:p>
            <a:r>
              <a:rPr lang="en-US" sz="3700" b="1" dirty="0" smtClean="0">
                <a:latin typeface="Book Antiqua" panose="02040602050305030304" pitchFamily="18" charset="0"/>
              </a:rPr>
              <a:t>print</a:t>
            </a:r>
            <a:r>
              <a:rPr lang="en-US" sz="3700" dirty="0" smtClean="0">
                <a:latin typeface="Book Antiqua" panose="02040602050305030304" pitchFamily="18" charset="0"/>
              </a:rPr>
              <a:t> </a:t>
            </a:r>
            <a:r>
              <a:rPr lang="en-US" sz="3700" dirty="0">
                <a:latin typeface="Book Antiqua" panose="02040602050305030304" pitchFamily="18" charset="0"/>
              </a:rPr>
              <a:t>'Probability that '</a:t>
            </a:r>
            <a:r>
              <a:rPr lang="en-US" sz="3700" dirty="0">
                <a:latin typeface="Book Antiqua" panose="02040602050305030304" pitchFamily="18" charset="0"/>
              </a:rPr>
              <a:t> </a:t>
            </a:r>
            <a:r>
              <a:rPr lang="en-US" sz="3700" dirty="0">
                <a:latin typeface="Book Antiqua" panose="02040602050305030304" pitchFamily="18" charset="0"/>
              </a:rPr>
              <a:t>+</a:t>
            </a:r>
            <a:r>
              <a:rPr lang="en-US" sz="3700" dirty="0">
                <a:latin typeface="Book Antiqua" panose="02040602050305030304" pitchFamily="18" charset="0"/>
              </a:rPr>
              <a:t> team1_name </a:t>
            </a:r>
            <a:r>
              <a:rPr lang="en-US" sz="3700" dirty="0">
                <a:latin typeface="Book Antiqua" panose="02040602050305030304" pitchFamily="18" charset="0"/>
              </a:rPr>
              <a:t>+</a:t>
            </a:r>
            <a:r>
              <a:rPr lang="en-US" sz="3700" dirty="0">
                <a:latin typeface="Book Antiqua" panose="02040602050305030304" pitchFamily="18" charset="0"/>
              </a:rPr>
              <a:t> </a:t>
            </a:r>
            <a:r>
              <a:rPr lang="en-US" sz="3700" dirty="0">
                <a:latin typeface="Book Antiqua" panose="02040602050305030304" pitchFamily="18" charset="0"/>
              </a:rPr>
              <a:t>' wins:'</a:t>
            </a:r>
            <a:r>
              <a:rPr lang="en-US" sz="3700" dirty="0">
                <a:latin typeface="Book Antiqua" panose="02040602050305030304" pitchFamily="18" charset="0"/>
              </a:rPr>
              <a:t>, </a:t>
            </a:r>
            <a:r>
              <a:rPr lang="en-US" sz="3700" dirty="0" err="1">
                <a:latin typeface="Book Antiqua" panose="02040602050305030304" pitchFamily="18" charset="0"/>
              </a:rPr>
              <a:t>predictGame</a:t>
            </a:r>
            <a:r>
              <a:rPr lang="en-US" sz="3700" dirty="0">
                <a:latin typeface="Book Antiqua" panose="02040602050305030304" pitchFamily="18" charset="0"/>
              </a:rPr>
              <a:t>(team1_vector, team2_vector, </a:t>
            </a:r>
            <a:r>
              <a:rPr lang="en-US" sz="3700" dirty="0">
                <a:latin typeface="Book Antiqua" panose="02040602050305030304" pitchFamily="18" charset="0"/>
              </a:rPr>
              <a:t>0</a:t>
            </a:r>
            <a:r>
              <a:rPr lang="en-US" sz="3700" dirty="0">
                <a:latin typeface="Book Antiqua" panose="02040602050305030304" pitchFamily="18" charset="0"/>
              </a:rPr>
              <a:t>)[</a:t>
            </a:r>
            <a:r>
              <a:rPr lang="en-US" sz="3700" dirty="0">
                <a:latin typeface="Book Antiqua" panose="02040602050305030304" pitchFamily="18" charset="0"/>
              </a:rPr>
              <a:t>0</a:t>
            </a:r>
            <a:r>
              <a:rPr lang="en-US" sz="3700" dirty="0">
                <a:latin typeface="Book Antiqua" panose="02040602050305030304" pitchFamily="18" charset="0"/>
              </a:rPr>
              <a:t>]</a:t>
            </a:r>
            <a:endParaRPr lang="en-US" sz="3700" dirty="0" smtClean="0">
              <a:latin typeface="Book Antiqua" panose="02040602050305030304" pitchFamily="18" charset="0"/>
            </a:endParaRP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8582" y="1807103"/>
            <a:ext cx="2762636" cy="3810532"/>
          </a:xfrm>
        </p:spPr>
      </p:pic>
    </p:spTree>
    <p:extLst>
      <p:ext uri="{BB962C8B-B14F-4D97-AF65-F5344CB8AC3E}">
        <p14:creationId xmlns:p14="http://schemas.microsoft.com/office/powerpoint/2010/main" val="9985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Introduction/Hypothesis:</a:t>
            </a:r>
            <a:endParaRPr lang="en-US" sz="3600" dirty="0"/>
          </a:p>
        </p:txBody>
      </p:sp>
      <p:sp>
        <p:nvSpPr>
          <p:cNvPr id="5" name="Text Placeholder 4"/>
          <p:cNvSpPr>
            <a:spLocks noGrp="1"/>
          </p:cNvSpPr>
          <p:nvPr>
            <p:ph type="body" idx="2"/>
          </p:nvPr>
        </p:nvSpPr>
        <p:spPr/>
        <p:txBody>
          <a:bodyPr>
            <a:normAutofit fontScale="77500" lnSpcReduction="20000"/>
          </a:bodyPr>
          <a:lstStyle/>
          <a:p>
            <a:r>
              <a:rPr lang="en-US" dirty="0" smtClean="0"/>
              <a:t>I have been exploring and looking at data from 24 years of Major League Baseball World Series Champions(1992-2006) in an effort to be able to analyze if you can use certain data to determine if your team has a chance to win the championship in any given year.  I am using </a:t>
            </a:r>
            <a:r>
              <a:rPr lang="en-US" dirty="0" err="1" smtClean="0"/>
              <a:t>ggplots</a:t>
            </a:r>
            <a:r>
              <a:rPr lang="en-US" dirty="0" smtClean="0"/>
              <a:t> to chart out certain data points versus each other to see if there is any correlation to better make that determination of if your team does stand a chance based upon historical information. By analyzing these plots you can find certain statistics that these past champions have and be able to run logistical regression to find your champion of 2019.</a:t>
            </a:r>
          </a:p>
          <a:p>
            <a:endParaRPr lang="en-US"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028511170"/>
              </p:ext>
            </p:extLst>
          </p:nvPr>
        </p:nvGraphicFramePr>
        <p:xfrm>
          <a:off x="3505200" y="381000"/>
          <a:ext cx="5111750" cy="6709780"/>
        </p:xfrm>
        <a:graphic>
          <a:graphicData uri="http://schemas.openxmlformats.org/drawingml/2006/table">
            <a:tbl>
              <a:tblPr>
                <a:tableStyleId>{5C22544A-7EE6-4342-B048-85BDC9FD1C3A}</a:tableStyleId>
              </a:tblPr>
              <a:tblGrid>
                <a:gridCol w="511007"/>
                <a:gridCol w="781639"/>
                <a:gridCol w="511007"/>
                <a:gridCol w="511007"/>
                <a:gridCol w="511007"/>
                <a:gridCol w="511007"/>
                <a:gridCol w="511007"/>
                <a:gridCol w="753062"/>
                <a:gridCol w="511007"/>
              </a:tblGrid>
              <a:tr h="0">
                <a:tc>
                  <a:txBody>
                    <a:bodyPr/>
                    <a:lstStyle/>
                    <a:p>
                      <a:pPr algn="l" fontAlgn="b">
                        <a:buClr>
                          <a:srgbClr val="000000"/>
                        </a:buClr>
                        <a:buSzPts val="1000"/>
                        <a:buFont typeface="Arial"/>
                        <a:buChar char="Y"/>
                      </a:pP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Champion</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Wins</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Losses</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Ties</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WinRatio</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PayrollRank</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WinsAboveReplacement</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WARRank</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1992</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Toronto Blue Jays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0.593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1993</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Toronto Blue Jays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0.586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10.8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1995</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Atlanta Braves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0.625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12.5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r>
              <a:tr h="37976">
                <a:tc>
                  <a:txBody>
                    <a:bodyPr/>
                    <a:lstStyle/>
                    <a:p>
                      <a:pPr algn="r" fontAlgn="b"/>
                      <a:r>
                        <a:rPr lang="en-US" sz="900" u="none" strike="noStrike">
                          <a:effectLst/>
                        </a:rPr>
                        <a:t>1996</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New York Yankees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1997</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Florida Marlins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1998</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New York Yankees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114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48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0.704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25.7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1999</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New York Yankees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0.605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15.3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3</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2000</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New York Yankees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3.6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13</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2001</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Arizona Diamondbacks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17.8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3</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2002</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Anaheim Angels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0.611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17.8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3</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2003</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Florida Marlins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dirty="0">
                          <a:effectLst/>
                        </a:rPr>
                        <a:t>0</a:t>
                      </a:r>
                      <a:endParaRPr lang="en-US" sz="900" b="0" i="0" u="none" strike="noStrike" dirty="0">
                        <a:solidFill>
                          <a:srgbClr val="000000"/>
                        </a:solidFill>
                        <a:effectLst/>
                        <a:latin typeface="Arial"/>
                      </a:endParaRPr>
                    </a:p>
                  </a:txBody>
                  <a:tcPr marL="5044" marR="5044" marT="5044" marB="0" anchor="b"/>
                </a:tc>
                <a:tc>
                  <a:txBody>
                    <a:bodyPr/>
                    <a:lstStyle/>
                    <a:p>
                      <a:pPr algn="r" fontAlgn="b"/>
                      <a:r>
                        <a:rPr lang="en-US" sz="900" u="none" strike="noStrike">
                          <a:effectLst/>
                        </a:rPr>
                        <a:t>0.562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2004</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Boston Red Sox</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0.605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16.4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2005</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Chicago White Sox</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0.611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10</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2006</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St. Louis Cardinals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0.516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17</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2007</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Boston Red Sox</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0.593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22.3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2008</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Philadelphia Phillies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11.7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4</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2009</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New York Yankees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103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0.636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2010</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San Francisco Giants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13.4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2011</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St. Louis Cardinals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72</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0.556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2012</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San Francisco Giants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2013</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Boston Red Sox</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0.599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2014</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San Francisco Giants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74</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0.543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13</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2015</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Kansas City Royals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95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0.586</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6.8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8</a:t>
                      </a:r>
                      <a:endParaRPr lang="en-US" sz="900" b="0" i="0" u="none" strike="noStrike">
                        <a:solidFill>
                          <a:srgbClr val="000000"/>
                        </a:solidFill>
                        <a:effectLst/>
                        <a:latin typeface="Arial"/>
                      </a:endParaRPr>
                    </a:p>
                  </a:txBody>
                  <a:tcPr marL="5044" marR="5044" marT="5044" marB="0" anchor="b"/>
                </a:tc>
              </a:tr>
              <a:tr h="85756">
                <a:tc>
                  <a:txBody>
                    <a:bodyPr/>
                    <a:lstStyle/>
                    <a:p>
                      <a:pPr algn="r" fontAlgn="b"/>
                      <a:r>
                        <a:rPr lang="en-US" sz="900" u="none" strike="noStrike">
                          <a:effectLst/>
                        </a:rPr>
                        <a:t>2016</a:t>
                      </a:r>
                      <a:endParaRPr lang="en-US" sz="900" b="0" i="0" u="none" strike="noStrike">
                        <a:solidFill>
                          <a:srgbClr val="000000"/>
                        </a:solidFill>
                        <a:effectLst/>
                        <a:latin typeface="Arial"/>
                      </a:endParaRPr>
                    </a:p>
                  </a:txBody>
                  <a:tcPr marL="5044" marR="5044" marT="5044" marB="0" anchor="b"/>
                </a:tc>
                <a:tc>
                  <a:txBody>
                    <a:bodyPr/>
                    <a:lstStyle/>
                    <a:p>
                      <a:pPr algn="l" fontAlgn="b"/>
                      <a:r>
                        <a:rPr lang="en-US" sz="900" u="none" strike="noStrike">
                          <a:effectLst/>
                        </a:rPr>
                        <a:t>Chicago Cubs</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103</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58</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1</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0.639</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5</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a:effectLst/>
                        </a:rPr>
                        <a:t>25.7</a:t>
                      </a:r>
                      <a:endParaRPr lang="en-US" sz="900" b="0" i="0" u="none" strike="noStrike">
                        <a:solidFill>
                          <a:srgbClr val="000000"/>
                        </a:solidFill>
                        <a:effectLst/>
                        <a:latin typeface="Arial"/>
                      </a:endParaRPr>
                    </a:p>
                  </a:txBody>
                  <a:tcPr marL="5044" marR="5044" marT="5044" marB="0" anchor="b"/>
                </a:tc>
                <a:tc>
                  <a:txBody>
                    <a:bodyPr/>
                    <a:lstStyle/>
                    <a:p>
                      <a:pPr algn="r" fontAlgn="b"/>
                      <a:r>
                        <a:rPr lang="en-US" sz="900" u="none" strike="noStrike" dirty="0">
                          <a:effectLst/>
                        </a:rPr>
                        <a:t>1</a:t>
                      </a:r>
                      <a:endParaRPr lang="en-US" sz="900" b="0" i="0" u="none" strike="noStrike" dirty="0">
                        <a:solidFill>
                          <a:srgbClr val="000000"/>
                        </a:solidFill>
                        <a:effectLst/>
                        <a:latin typeface="Arial"/>
                      </a:endParaRPr>
                    </a:p>
                  </a:txBody>
                  <a:tcPr marL="5044" marR="5044" marT="5044" marB="0" anchor="b"/>
                </a:tc>
              </a:tr>
            </a:tbl>
          </a:graphicData>
        </a:graphic>
      </p:graphicFrame>
    </p:spTree>
    <p:extLst>
      <p:ext uri="{BB962C8B-B14F-4D97-AF65-F5344CB8AC3E}">
        <p14:creationId xmlns:p14="http://schemas.microsoft.com/office/powerpoint/2010/main" val="80561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set Explanation</a:t>
            </a:r>
            <a:endParaRPr lang="en-US" dirty="0"/>
          </a:p>
        </p:txBody>
      </p:sp>
      <p:sp>
        <p:nvSpPr>
          <p:cNvPr id="7" name="Content Placeholder 6"/>
          <p:cNvSpPr>
            <a:spLocks noGrp="1"/>
          </p:cNvSpPr>
          <p:nvPr>
            <p:ph sz="quarter" idx="1"/>
          </p:nvPr>
        </p:nvSpPr>
        <p:spPr/>
        <p:txBody>
          <a:bodyPr>
            <a:normAutofit lnSpcReduction="10000"/>
          </a:bodyPr>
          <a:lstStyle/>
          <a:p>
            <a:r>
              <a:rPr lang="en-US" dirty="0" smtClean="0"/>
              <a:t>I originally chose this data set from data I found on Data World and Baseball-Reference, and was able to wrangle it down and add new variables to help me run the data through </a:t>
            </a:r>
            <a:r>
              <a:rPr lang="en-US" dirty="0" err="1" smtClean="0"/>
              <a:t>ggplots</a:t>
            </a:r>
            <a:r>
              <a:rPr lang="en-US" dirty="0" smtClean="0"/>
              <a:t> and eventually Logistical Regression to determine the 2019 World series Champion.  I originally had all the champions from 1903-2016 but I decided to trim it down to the last 25 years so this is right before expansion started in 1992/1998.  I used strategies like Spread to separate the win and loss to create the win ratio column which is the teams win percentage (win/total games played).  </a:t>
            </a:r>
            <a:endParaRPr lang="en-US" dirty="0"/>
          </a:p>
        </p:txBody>
      </p:sp>
    </p:spTree>
    <p:extLst>
      <p:ext uri="{BB962C8B-B14F-4D97-AF65-F5344CB8AC3E}">
        <p14:creationId xmlns:p14="http://schemas.microsoft.com/office/powerpoint/2010/main" val="25736712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Set Variables</a:t>
            </a:r>
            <a:endParaRPr lang="en-US" dirty="0"/>
          </a:p>
        </p:txBody>
      </p:sp>
      <p:sp>
        <p:nvSpPr>
          <p:cNvPr id="6" name="Content Placeholder 5"/>
          <p:cNvSpPr>
            <a:spLocks noGrp="1"/>
          </p:cNvSpPr>
          <p:nvPr>
            <p:ph sz="quarter" idx="1"/>
          </p:nvPr>
        </p:nvSpPr>
        <p:spPr/>
        <p:txBody>
          <a:bodyPr>
            <a:normAutofit/>
          </a:bodyPr>
          <a:lstStyle/>
          <a:p>
            <a:r>
              <a:rPr lang="en-US" dirty="0" smtClean="0"/>
              <a:t>So I decided that this data needed more variables to help determine the 2019 champion.  So I added Payroll Rank, WAR, and WAR Rank to help showcase who is going to win the title.</a:t>
            </a:r>
          </a:p>
          <a:p>
            <a:r>
              <a:rPr lang="en-US" dirty="0" smtClean="0"/>
              <a:t>Payroll rank came from Baseball-Reference, which I was able to see how much teams spent compared to other 30 teams.  This includes all players or player they have cut or traded and keep paying their salary on other teams or while player is just at home. </a:t>
            </a:r>
          </a:p>
          <a:p>
            <a:endParaRPr lang="en-US" dirty="0"/>
          </a:p>
        </p:txBody>
      </p:sp>
    </p:spTree>
    <p:extLst>
      <p:ext uri="{BB962C8B-B14F-4D97-AF65-F5344CB8AC3E}">
        <p14:creationId xmlns:p14="http://schemas.microsoft.com/office/powerpoint/2010/main" val="294857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Set Variable</a:t>
            </a:r>
            <a:endParaRPr lang="en-US" dirty="0"/>
          </a:p>
        </p:txBody>
      </p:sp>
      <p:sp>
        <p:nvSpPr>
          <p:cNvPr id="6" name="Content Placeholder 5"/>
          <p:cNvSpPr>
            <a:spLocks noGrp="1"/>
          </p:cNvSpPr>
          <p:nvPr>
            <p:ph sz="quarter" idx="1"/>
          </p:nvPr>
        </p:nvSpPr>
        <p:spPr/>
        <p:txBody>
          <a:bodyPr>
            <a:normAutofit fontScale="77500" lnSpcReduction="20000"/>
          </a:bodyPr>
          <a:lstStyle/>
          <a:p>
            <a:r>
              <a:rPr lang="en-US" dirty="0" smtClean="0"/>
              <a:t>WAR</a:t>
            </a:r>
          </a:p>
          <a:p>
            <a:r>
              <a:rPr lang="en-US" dirty="0"/>
              <a:t>Wins Above Replacement or WAR, is a non standardized sabermetric baseball statistic developed to sum up "a player's total contributions to his team".[1] A player's WAR value is claimed to be the number of additional wins his team has achieved above the number of expected team wins if that player were substituted with a replacement-level player: a player who may be added to the team for minimal cost and effort</a:t>
            </a:r>
          </a:p>
          <a:p>
            <a:r>
              <a:rPr lang="en-US" dirty="0" smtClean="0"/>
              <a:t>This data was pulled from Baseball-Reference and shows the total added WAR for all players that played that given year for the their respective championship team. </a:t>
            </a:r>
          </a:p>
          <a:p>
            <a:r>
              <a:rPr lang="en-US" dirty="0" smtClean="0"/>
              <a:t>I also then went on Baseball-Reference and pulled the data on where the Championship teams WAR ranked them among the 30 other teams in the league to see if that makes a difference to be in the upper level of the league or not in their championship year. </a:t>
            </a:r>
          </a:p>
        </p:txBody>
      </p:sp>
    </p:spTree>
    <p:extLst>
      <p:ext uri="{BB962C8B-B14F-4D97-AF65-F5344CB8AC3E}">
        <p14:creationId xmlns:p14="http://schemas.microsoft.com/office/powerpoint/2010/main" val="274592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(x=Year, y=</a:t>
            </a:r>
            <a:r>
              <a:rPr lang="en-US" dirty="0" err="1"/>
              <a:t>PayrollRank</a:t>
            </a:r>
            <a:r>
              <a:rPr lang="en-US" dirty="0"/>
              <a:t>)) + </a:t>
            </a:r>
            <a:r>
              <a:rPr lang="en-US" dirty="0" err="1"/>
              <a:t>geom_point</a:t>
            </a:r>
            <a:r>
              <a:rPr lang="en-US" dirty="0"/>
              <a:t>() + </a:t>
            </a:r>
            <a:r>
              <a:rPr lang="en-US" dirty="0" err="1"/>
              <a:t>geom_smooth</a:t>
            </a:r>
            <a:r>
              <a:rPr lang="en-US" dirty="0"/>
              <a:t>(method="lm")</a:t>
            </a:r>
          </a:p>
        </p:txBody>
      </p:sp>
      <p:sp>
        <p:nvSpPr>
          <p:cNvPr id="7" name="Text Placeholder 6"/>
          <p:cNvSpPr>
            <a:spLocks noGrp="1"/>
          </p:cNvSpPr>
          <p:nvPr>
            <p:ph type="body" sz="half" idx="3"/>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(x=Year, y=</a:t>
            </a:r>
            <a:r>
              <a:rPr lang="en-US" dirty="0" err="1"/>
              <a:t>WARRank</a:t>
            </a:r>
            <a:r>
              <a:rPr lang="en-US" dirty="0"/>
              <a:t>)) + </a:t>
            </a:r>
            <a:r>
              <a:rPr lang="en-US" dirty="0" err="1"/>
              <a:t>geom_point</a:t>
            </a:r>
            <a:r>
              <a:rPr lang="en-US" dirty="0"/>
              <a:t>() + </a:t>
            </a:r>
            <a:r>
              <a:rPr lang="en-US" dirty="0" err="1"/>
              <a:t>geom_smooth</a:t>
            </a:r>
            <a:r>
              <a:rPr lang="en-US" dirty="0"/>
              <a:t>(method="lm")</a:t>
            </a:r>
          </a:p>
        </p:txBody>
      </p:sp>
      <p:pic>
        <p:nvPicPr>
          <p:cNvPr id="2" name="Content Placeholder 1"/>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041221" y="2651677"/>
            <a:ext cx="2562583" cy="3458058"/>
          </a:xfrm>
        </p:spPr>
      </p:pic>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8608" y="2653265"/>
            <a:ext cx="2562583" cy="3458058"/>
          </a:xfrm>
        </p:spPr>
      </p:pic>
      <p:sp>
        <p:nvSpPr>
          <p:cNvPr id="4" name="Title 3"/>
          <p:cNvSpPr>
            <a:spLocks noGrp="1"/>
          </p:cNvSpPr>
          <p:nvPr>
            <p:ph type="title"/>
          </p:nvPr>
        </p:nvSpPr>
        <p:spPr/>
        <p:txBody>
          <a:bodyPr/>
          <a:lstStyle/>
          <a:p>
            <a:r>
              <a:rPr lang="en-US" dirty="0" err="1" smtClean="0"/>
              <a:t>Ggplots</a:t>
            </a:r>
            <a:r>
              <a:rPr lang="en-US" dirty="0" smtClean="0"/>
              <a:t> to </a:t>
            </a:r>
            <a:r>
              <a:rPr lang="en-US" smtClean="0"/>
              <a:t>analyze data</a:t>
            </a:r>
            <a:endParaRPr lang="en-US"/>
          </a:p>
        </p:txBody>
      </p:sp>
    </p:spTree>
    <p:extLst>
      <p:ext uri="{BB962C8B-B14F-4D97-AF65-F5344CB8AC3E}">
        <p14:creationId xmlns:p14="http://schemas.microsoft.com/office/powerpoint/2010/main" val="321479874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dirty="0" smtClean="0"/>
              <a:t>Payroll rank vs year</a:t>
            </a:r>
            <a:endParaRPr lang="en-US" dirty="0"/>
          </a:p>
        </p:txBody>
      </p:sp>
      <p:sp>
        <p:nvSpPr>
          <p:cNvPr id="5" name="Text Placeholder 4"/>
          <p:cNvSpPr>
            <a:spLocks noGrp="1"/>
          </p:cNvSpPr>
          <p:nvPr>
            <p:ph type="body" sz="half" idx="3"/>
          </p:nvPr>
        </p:nvSpPr>
        <p:spPr/>
        <p:txBody>
          <a:bodyPr/>
          <a:lstStyle/>
          <a:p>
            <a:r>
              <a:rPr lang="en-US" dirty="0" smtClean="0"/>
              <a:t>WAR Rank vs year</a:t>
            </a:r>
            <a:endParaRPr lang="en-US" dirty="0"/>
          </a:p>
        </p:txBody>
      </p:sp>
      <p:sp>
        <p:nvSpPr>
          <p:cNvPr id="4" name="Content Placeholder 3"/>
          <p:cNvSpPr>
            <a:spLocks noGrp="1"/>
          </p:cNvSpPr>
          <p:nvPr>
            <p:ph sz="quarter" idx="2"/>
          </p:nvPr>
        </p:nvSpPr>
        <p:spPr/>
        <p:txBody>
          <a:bodyPr>
            <a:normAutofit fontScale="85000" lnSpcReduction="20000"/>
          </a:bodyPr>
          <a:lstStyle/>
          <a:p>
            <a:r>
              <a:rPr lang="en-US" dirty="0" smtClean="0"/>
              <a:t>I compared these 2 variables to see if Payroll Ranking had a trend in Championship teams, and after looking at the plot it most certainly does.  24/25 champions were in the top 15 teams in that year (top 50%).  So that seems to be a eliminating factor.  More money spent equates to more win and more titles. </a:t>
            </a:r>
            <a:endParaRPr lang="en-US" dirty="0"/>
          </a:p>
        </p:txBody>
      </p:sp>
      <p:sp>
        <p:nvSpPr>
          <p:cNvPr id="6" name="Content Placeholder 5"/>
          <p:cNvSpPr>
            <a:spLocks noGrp="1"/>
          </p:cNvSpPr>
          <p:nvPr>
            <p:ph sz="quarter" idx="4"/>
          </p:nvPr>
        </p:nvSpPr>
        <p:spPr/>
        <p:txBody>
          <a:bodyPr>
            <a:normAutofit fontScale="62500" lnSpcReduction="20000"/>
          </a:bodyPr>
          <a:lstStyle/>
          <a:p>
            <a:r>
              <a:rPr lang="en-US" dirty="0"/>
              <a:t>I compared these 2 variables to see if </a:t>
            </a:r>
            <a:r>
              <a:rPr lang="en-US" dirty="0" smtClean="0"/>
              <a:t>WAR </a:t>
            </a:r>
            <a:r>
              <a:rPr lang="en-US" dirty="0"/>
              <a:t>Ranking had a trend in Championship teams, and after looking at the plot it most certainly does.  </a:t>
            </a:r>
            <a:r>
              <a:rPr lang="en-US" dirty="0" smtClean="0"/>
              <a:t>22/25 </a:t>
            </a:r>
            <a:r>
              <a:rPr lang="en-US" dirty="0"/>
              <a:t>champions were in the top </a:t>
            </a:r>
            <a:r>
              <a:rPr lang="en-US" dirty="0" smtClean="0"/>
              <a:t>10 </a:t>
            </a:r>
            <a:r>
              <a:rPr lang="en-US" dirty="0"/>
              <a:t>teams in that year (top </a:t>
            </a:r>
            <a:r>
              <a:rPr lang="en-US" dirty="0" smtClean="0"/>
              <a:t>33%).  </a:t>
            </a:r>
            <a:r>
              <a:rPr lang="en-US" dirty="0"/>
              <a:t>So that seems to be a eliminating factor</a:t>
            </a:r>
            <a:r>
              <a:rPr lang="en-US" dirty="0" smtClean="0"/>
              <a:t>.  This shows us that of course the better your players play the more WAR you have and therefore rank higher and possibly win a championship.  But this also shows us that if you make a mid season trade that the player traded for needs to be of highest caliber to produce WAR on his new team and help said team win the title. </a:t>
            </a:r>
            <a:endParaRPr lang="en-US" dirty="0"/>
          </a:p>
          <a:p>
            <a:endParaRPr lang="en-US" dirty="0"/>
          </a:p>
        </p:txBody>
      </p:sp>
      <p:sp>
        <p:nvSpPr>
          <p:cNvPr id="2" name="Title 1"/>
          <p:cNvSpPr>
            <a:spLocks noGrp="1"/>
          </p:cNvSpPr>
          <p:nvPr>
            <p:ph type="title"/>
          </p:nvPr>
        </p:nvSpPr>
        <p:spPr/>
        <p:txBody>
          <a:bodyPr/>
          <a:lstStyle/>
          <a:p>
            <a:r>
              <a:rPr lang="en-US" dirty="0" smtClean="0"/>
              <a:t>Gg Plot Analysis</a:t>
            </a:r>
            <a:endParaRPr lang="en-US" dirty="0"/>
          </a:p>
        </p:txBody>
      </p:sp>
    </p:spTree>
    <p:extLst>
      <p:ext uri="{BB962C8B-B14F-4D97-AF65-F5344CB8AC3E}">
        <p14:creationId xmlns:p14="http://schemas.microsoft.com/office/powerpoint/2010/main" val="33104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(x=Year, y=</a:t>
            </a:r>
            <a:r>
              <a:rPr lang="en-US" dirty="0" err="1"/>
              <a:t>WinRatio</a:t>
            </a:r>
            <a:r>
              <a:rPr lang="en-US" dirty="0"/>
              <a:t>)) + </a:t>
            </a:r>
            <a:r>
              <a:rPr lang="en-US" dirty="0" err="1"/>
              <a:t>geom_point</a:t>
            </a:r>
            <a:r>
              <a:rPr lang="en-US" dirty="0"/>
              <a:t>() + </a:t>
            </a:r>
            <a:r>
              <a:rPr lang="en-US" dirty="0" err="1"/>
              <a:t>geom_smooth</a:t>
            </a:r>
            <a:r>
              <a:rPr lang="en-US" dirty="0"/>
              <a:t>(method="lm")</a:t>
            </a:r>
          </a:p>
        </p:txBody>
      </p:sp>
      <p:sp>
        <p:nvSpPr>
          <p:cNvPr id="5" name="Text Placeholder 4"/>
          <p:cNvSpPr>
            <a:spLocks noGrp="1"/>
          </p:cNvSpPr>
          <p:nvPr>
            <p:ph type="body" sz="half" idx="3"/>
          </p:nvPr>
        </p:nvSpPr>
        <p:spPr/>
        <p:txBody>
          <a:bodyPr>
            <a:normAutofit fontScale="55000" lnSpcReduction="20000"/>
          </a:bodyPr>
          <a:lstStyle/>
          <a:p>
            <a:r>
              <a:rPr lang="en-US" dirty="0" err="1"/>
              <a:t>ggplot</a:t>
            </a:r>
            <a:r>
              <a:rPr lang="en-US" dirty="0"/>
              <a:t>(Regular_Season_Winning_Percentages_of_MLB_World_Series_Champions_1992_2016, </a:t>
            </a:r>
            <a:r>
              <a:rPr lang="en-US" dirty="0" err="1"/>
              <a:t>aes</a:t>
            </a:r>
            <a:r>
              <a:rPr lang="en-US" dirty="0"/>
              <a:t>(x=Year, y=</a:t>
            </a:r>
            <a:r>
              <a:rPr lang="en-US" dirty="0" err="1"/>
              <a:t>WinsAboveReplacement</a:t>
            </a:r>
            <a:r>
              <a:rPr lang="en-US" dirty="0"/>
              <a:t>)) + </a:t>
            </a:r>
            <a:r>
              <a:rPr lang="en-US" dirty="0" err="1"/>
              <a:t>geom_point</a:t>
            </a:r>
            <a:r>
              <a:rPr lang="en-US" dirty="0"/>
              <a:t>() + </a:t>
            </a:r>
            <a:r>
              <a:rPr lang="en-US" dirty="0" err="1"/>
              <a:t>geom_smooth</a:t>
            </a:r>
            <a:r>
              <a:rPr lang="en-US" dirty="0"/>
              <a:t>(method="lm")</a:t>
            </a: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041221" y="2651677"/>
            <a:ext cx="2562583" cy="3458058"/>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8608" y="2653265"/>
            <a:ext cx="2562583" cy="3458058"/>
          </a:xfrm>
        </p:spPr>
      </p:pic>
      <p:sp>
        <p:nvSpPr>
          <p:cNvPr id="2" name="Title 1"/>
          <p:cNvSpPr>
            <a:spLocks noGrp="1"/>
          </p:cNvSpPr>
          <p:nvPr>
            <p:ph type="title"/>
          </p:nvPr>
        </p:nvSpPr>
        <p:spPr/>
        <p:txBody>
          <a:bodyPr/>
          <a:lstStyle/>
          <a:p>
            <a:r>
              <a:rPr lang="en-US" dirty="0" err="1" smtClean="0"/>
              <a:t>Ggplots</a:t>
            </a:r>
            <a:r>
              <a:rPr lang="en-US" dirty="0" smtClean="0"/>
              <a:t> to analyze data</a:t>
            </a:r>
            <a:endParaRPr lang="en-US" dirty="0"/>
          </a:p>
        </p:txBody>
      </p:sp>
    </p:spTree>
    <p:extLst>
      <p:ext uri="{BB962C8B-B14F-4D97-AF65-F5344CB8AC3E}">
        <p14:creationId xmlns:p14="http://schemas.microsoft.com/office/powerpoint/2010/main" val="36165071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Win Ratio vs year</a:t>
            </a:r>
            <a:endParaRPr lang="en-US" dirty="0"/>
          </a:p>
        </p:txBody>
      </p:sp>
      <p:sp>
        <p:nvSpPr>
          <p:cNvPr id="5" name="Text Placeholder 4"/>
          <p:cNvSpPr>
            <a:spLocks noGrp="1"/>
          </p:cNvSpPr>
          <p:nvPr>
            <p:ph type="body" sz="half" idx="3"/>
          </p:nvPr>
        </p:nvSpPr>
        <p:spPr/>
        <p:txBody>
          <a:bodyPr/>
          <a:lstStyle/>
          <a:p>
            <a:r>
              <a:rPr lang="en-US" dirty="0" smtClean="0"/>
              <a:t>WAR vs year</a:t>
            </a:r>
            <a:endParaRPr lang="en-US" dirty="0"/>
          </a:p>
        </p:txBody>
      </p:sp>
      <p:sp>
        <p:nvSpPr>
          <p:cNvPr id="4" name="Content Placeholder 3"/>
          <p:cNvSpPr>
            <a:spLocks noGrp="1"/>
          </p:cNvSpPr>
          <p:nvPr>
            <p:ph sz="quarter" idx="2"/>
          </p:nvPr>
        </p:nvSpPr>
        <p:spPr/>
        <p:txBody>
          <a:bodyPr>
            <a:normAutofit fontScale="55000" lnSpcReduction="20000"/>
          </a:bodyPr>
          <a:lstStyle/>
          <a:p>
            <a:r>
              <a:rPr lang="en-US" dirty="0" smtClean="0"/>
              <a:t>After looking at this Gg plot, it seems to be that a win ratio of 0.55 (55% win percentage) is a good deciding factor to see if your team is a championship contender, as 22/25 previous champions are above that threshold.  Win Ratio is also a good variable to determine this years title contender.  This is because the higher your win ratio the better playoff seeding you get and therefore get home field advantage in your playoff series.  This is crucial as most home stadiums carry an added level of win percentage to them as the home fans can either pump you up as the home team or mess with you as the visitor.</a:t>
            </a:r>
            <a:endParaRPr lang="en-US" dirty="0"/>
          </a:p>
        </p:txBody>
      </p:sp>
      <p:sp>
        <p:nvSpPr>
          <p:cNvPr id="6" name="Content Placeholder 5"/>
          <p:cNvSpPr>
            <a:spLocks noGrp="1"/>
          </p:cNvSpPr>
          <p:nvPr>
            <p:ph sz="quarter" idx="4"/>
          </p:nvPr>
        </p:nvSpPr>
        <p:spPr/>
        <p:txBody>
          <a:bodyPr>
            <a:normAutofit fontScale="70000" lnSpcReduction="20000"/>
          </a:bodyPr>
          <a:lstStyle/>
          <a:p>
            <a:r>
              <a:rPr lang="en-US" dirty="0" smtClean="0"/>
              <a:t>This plot is just showing that 22/25 champions had at least 5 WAR in the year they won their title.  This is a measure of pitching/defense/hitting that could determine how the manager plays certain players against certain teams to try and increase his odds of winning.  It also could help the front office try and determine what players they need to add at the trade deadline to fill possible deficiencies. </a:t>
            </a:r>
            <a:endParaRPr lang="en-US" dirty="0"/>
          </a:p>
        </p:txBody>
      </p:sp>
      <p:sp>
        <p:nvSpPr>
          <p:cNvPr id="2" name="Title 1"/>
          <p:cNvSpPr>
            <a:spLocks noGrp="1"/>
          </p:cNvSpPr>
          <p:nvPr>
            <p:ph type="title"/>
          </p:nvPr>
        </p:nvSpPr>
        <p:spPr/>
        <p:txBody>
          <a:bodyPr/>
          <a:lstStyle/>
          <a:p>
            <a:r>
              <a:rPr lang="en-US" dirty="0" smtClean="0"/>
              <a:t>Gg plot Analysis</a:t>
            </a:r>
            <a:endParaRPr lang="en-US" dirty="0"/>
          </a:p>
        </p:txBody>
      </p:sp>
    </p:spTree>
    <p:extLst>
      <p:ext uri="{BB962C8B-B14F-4D97-AF65-F5344CB8AC3E}">
        <p14:creationId xmlns:p14="http://schemas.microsoft.com/office/powerpoint/2010/main" val="159128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341</TotalTime>
  <Words>1700</Words>
  <Application>Microsoft Office PowerPoint</Application>
  <PresentationFormat>On-screen Show (4:3)</PresentationFormat>
  <Paragraphs>287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 Can one predict the 2019 MLB Champion?</vt:lpstr>
      <vt:lpstr>Introduction/Hypothesis:</vt:lpstr>
      <vt:lpstr>Data set Explanation</vt:lpstr>
      <vt:lpstr>Data Set Variables</vt:lpstr>
      <vt:lpstr>Data Set Variable</vt:lpstr>
      <vt:lpstr>Ggplots to analyze data</vt:lpstr>
      <vt:lpstr>Gg Plot Analysis</vt:lpstr>
      <vt:lpstr>Ggplots to analyze data</vt:lpstr>
      <vt:lpstr>Gg plot Analysis</vt:lpstr>
      <vt:lpstr>Ggplots to analyze data</vt:lpstr>
      <vt:lpstr>Gg plot analysis</vt:lpstr>
      <vt:lpstr>Plot Analysis</vt:lpstr>
      <vt:lpstr>Can we predict champion?</vt:lpstr>
      <vt:lpstr>Logistical Regression of 2019 Playoff Teams</vt:lpstr>
      <vt:lpstr>Logistic Regression to Predict 2019 Champion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one predict the 2019 MLB Champion?</dc:title>
  <dc:creator>Daniel</dc:creator>
  <cp:lastModifiedBy>Daniel</cp:lastModifiedBy>
  <cp:revision>38</cp:revision>
  <dcterms:created xsi:type="dcterms:W3CDTF">2019-08-03T13:27:37Z</dcterms:created>
  <dcterms:modified xsi:type="dcterms:W3CDTF">2019-08-17T18:47:47Z</dcterms:modified>
</cp:coreProperties>
</file>