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64" r:id="rId2"/>
    <p:sldId id="327" r:id="rId3"/>
    <p:sldId id="360" r:id="rId4"/>
    <p:sldId id="329" r:id="rId5"/>
    <p:sldId id="351" r:id="rId6"/>
    <p:sldId id="330" r:id="rId7"/>
    <p:sldId id="349" r:id="rId8"/>
    <p:sldId id="331" r:id="rId9"/>
    <p:sldId id="332" r:id="rId10"/>
    <p:sldId id="345" r:id="rId11"/>
    <p:sldId id="352" r:id="rId12"/>
    <p:sldId id="359" r:id="rId13"/>
    <p:sldId id="333" r:id="rId14"/>
    <p:sldId id="334" r:id="rId15"/>
    <p:sldId id="335" r:id="rId16"/>
    <p:sldId id="336" r:id="rId17"/>
    <p:sldId id="337" r:id="rId18"/>
    <p:sldId id="350" r:id="rId19"/>
    <p:sldId id="338" r:id="rId20"/>
    <p:sldId id="339" r:id="rId21"/>
    <p:sldId id="346" r:id="rId22"/>
    <p:sldId id="347" r:id="rId23"/>
    <p:sldId id="340" r:id="rId24"/>
    <p:sldId id="341" r:id="rId25"/>
    <p:sldId id="342" r:id="rId26"/>
    <p:sldId id="353" r:id="rId27"/>
    <p:sldId id="354" r:id="rId28"/>
    <p:sldId id="355" r:id="rId29"/>
    <p:sldId id="356" r:id="rId30"/>
    <p:sldId id="357" r:id="rId31"/>
    <p:sldId id="348" r:id="rId32"/>
    <p:sldId id="358" r:id="rId33"/>
    <p:sldId id="344" r:id="rId34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AC090"/>
    <a:srgbClr val="93CDDD"/>
    <a:srgbClr val="E6B9B8"/>
    <a:srgbClr val="B7DEE8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029" autoAdjust="0"/>
    <p:restoredTop sz="95128" autoAdjust="0"/>
  </p:normalViewPr>
  <p:slideViewPr>
    <p:cSldViewPr>
      <p:cViewPr varScale="1">
        <p:scale>
          <a:sx n="108" d="100"/>
          <a:sy n="108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21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5400" dirty="0" smtClean="0"/>
              <a:t>成绩构成</a:t>
            </a:r>
            <a:endParaRPr lang="zh-CN" altLang="en-US" sz="5400" dirty="0"/>
          </a:p>
        </c:rich>
      </c:tx>
      <c:layout>
        <c:manualLayout>
          <c:xMode val="edge"/>
          <c:yMode val="edge"/>
          <c:x val="0.36917682223342702"/>
          <c:y val="2.4050358041025701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成绩比例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Lbls>
            <c:dLbl>
              <c:idx val="0"/>
              <c:layout>
                <c:manualLayout>
                  <c:x val="-5.0057180567549403E-2"/>
                  <c:y val="0.13419792678229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3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Sheet1!$A$2:$A$4</c:f>
              <c:strCache>
                <c:ptCount val="3"/>
                <c:pt idx="0">
                  <c:v>平时成绩</c:v>
                </c:pt>
                <c:pt idx="1">
                  <c:v>实验成绩</c:v>
                </c:pt>
                <c:pt idx="2">
                  <c:v>考试成绩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</c:v>
                </c:pt>
                <c:pt idx="1">
                  <c:v>0.3</c:v>
                </c:pt>
                <c:pt idx="2">
                  <c:v>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19701657080837"/>
          <c:y val="7.3911295209623196E-2"/>
          <c:w val="0.22874424209275901"/>
          <c:h val="0.26494783407904199"/>
        </c:manualLayout>
      </c:layout>
      <c:overlay val="1"/>
      <c:txPr>
        <a:bodyPr rot="0" spcFirstLastPara="0" vertOverflow="ellipsis" vert="horz" wrap="square" anchor="ctr" anchorCtr="1"/>
        <a:lstStyle/>
        <a:p>
          <a:pPr>
            <a:defRPr lang="zh-CN" sz="3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1405C86-B6ED-4DF3-B2BA-38D708D02AD2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CE715B1-B067-4A74-8E90-B5CB22C5E826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444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7DEE87B-44A3-4D19-A2C1-E6C044E00E14}" type="datetimeFigureOut">
              <a:rPr lang="en-US"/>
              <a:t>9/3/2018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34AC56F-FE6F-44B3-8B31-4A41077A40E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02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351697.htm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4AC56F-FE6F-44B3-8B31-4A41077A40E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收缩压（</a:t>
            </a:r>
            <a:r>
              <a:rPr lang="en-US" altLang="zh-CN" dirty="0" smtClean="0"/>
              <a:t>systolic blood pressure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SBP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舒张压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diastolic blood pressure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4AC56F-FE6F-44B3-8B31-4A41077A40E7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闪存是一种不挥发性（ </a:t>
            </a:r>
            <a:r>
              <a:rPr lang="en-US" altLang="zh-CN" dirty="0" smtClean="0"/>
              <a:t>Non-Volatile </a:t>
            </a:r>
            <a:r>
              <a:rPr lang="zh-CN" altLang="en-US" dirty="0" smtClean="0"/>
              <a:t>）内存，在没有电流供应的条件下也能够长久地保持数据，其存储特性相当于硬盘，这项特性正是闪存得以成为各类便携型数字设备的存储介质的基础。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4AC56F-FE6F-44B3-8B31-4A41077A40E7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545" indent="-309245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250" indent="-247650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550" indent="-247650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850" indent="-247650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26E0AE6-1A79-4031-ADCA-3A7B3CB3A001}" type="datetime11">
              <a:rPr kumimoji="0" lang="zh-CN" altLang="en-US" sz="1300">
                <a:latin typeface="Tahoma" panose="020B0604030504040204" pitchFamily="34" charset="0"/>
              </a:rPr>
              <a:t>10:01:18</a:t>
            </a:fld>
            <a:endParaRPr kumimoji="0" lang="en-US" altLang="zh-CN" sz="1300">
              <a:latin typeface="Tahoma" panose="020B0604030504040204" pitchFamily="34" charset="0"/>
            </a:endParaRPr>
          </a:p>
        </p:txBody>
      </p:sp>
      <p:sp>
        <p:nvSpPr>
          <p:cNvPr id="3072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545" indent="-309245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250" indent="-247650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550" indent="-247650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850" indent="-247650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4DC1E0-16F3-4366-AE12-BEDA3CB85FB5}" type="slidenum">
              <a:rPr kumimoji="0" lang="zh-CN" altLang="en-US" sz="1300">
                <a:latin typeface="Tahoma" panose="020B0604030504040204" pitchFamily="34" charset="0"/>
              </a:rPr>
              <a:t>20</a:t>
            </a:fld>
            <a:endParaRPr kumimoji="0" lang="en-US" altLang="zh-CN" sz="1300">
              <a:latin typeface="Tahoma" panose="020B0604030504040204" pitchFamily="34" charset="0"/>
            </a:endParaRPr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545" indent="-309245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250" indent="-247650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550" indent="-247650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850" indent="-247650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14656EE-EF4E-420B-BC96-AA1DF46D36CD}" type="datetime11">
              <a:rPr kumimoji="0" lang="zh-CN" altLang="en-US" sz="1300">
                <a:latin typeface="Tahoma" panose="020B0604030504040204" pitchFamily="34" charset="0"/>
              </a:rPr>
              <a:t>10:01:18</a:t>
            </a:fld>
            <a:endParaRPr kumimoji="0" lang="en-US" altLang="zh-CN" sz="1300">
              <a:latin typeface="Tahoma" panose="020B0604030504040204" pitchFamily="34" charset="0"/>
            </a:endParaRPr>
          </a:p>
        </p:txBody>
      </p:sp>
      <p:sp>
        <p:nvSpPr>
          <p:cNvPr id="3174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545" indent="-309245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250" indent="-247650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550" indent="-247650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850" indent="-247650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276749D-957C-4DC6-88FF-AE13478E2EB1}" type="slidenum">
              <a:rPr kumimoji="0" lang="zh-CN" altLang="en-US" sz="1300">
                <a:latin typeface="Tahoma" panose="020B0604030504040204" pitchFamily="34" charset="0"/>
              </a:rPr>
              <a:t>23</a:t>
            </a:fld>
            <a:endParaRPr kumimoji="0" lang="en-US" altLang="zh-CN" sz="1300">
              <a:latin typeface="Tahoma" panose="020B0604030504040204" pitchFamily="34" charset="0"/>
            </a:endParaRPr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545" indent="-309245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250" indent="-247650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550" indent="-247650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850" indent="-247650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C0E292-7264-4810-B7A8-47F670D4D987}" type="datetime11">
              <a:rPr kumimoji="0" lang="zh-CN" altLang="en-US" sz="1300">
                <a:latin typeface="Tahoma" panose="020B0604030504040204" pitchFamily="34" charset="0"/>
              </a:rPr>
              <a:t>10:01:18</a:t>
            </a:fld>
            <a:endParaRPr kumimoji="0" lang="en-US" altLang="zh-CN" sz="1300">
              <a:latin typeface="Tahoma" panose="020B0604030504040204" pitchFamily="34" charset="0"/>
            </a:endParaRPr>
          </a:p>
        </p:txBody>
      </p:sp>
      <p:sp>
        <p:nvSpPr>
          <p:cNvPr id="3277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545" indent="-309245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250" indent="-247650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550" indent="-247650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850" indent="-247650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5B6F6E-77C5-40E1-B05E-CD0CB583583A}" type="slidenum">
              <a:rPr kumimoji="0" lang="zh-CN" altLang="en-US" sz="1300">
                <a:latin typeface="Tahoma" panose="020B0604030504040204" pitchFamily="34" charset="0"/>
              </a:rPr>
              <a:t>24</a:t>
            </a:fld>
            <a:endParaRPr kumimoji="0" lang="en-US" altLang="zh-CN" sz="1300">
              <a:latin typeface="Tahoma" panose="020B0604030504040204" pitchFamily="34" charset="0"/>
            </a:endParaRPr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545" indent="-309245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250" indent="-247650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550" indent="-247650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850" indent="-247650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47472F9-C418-4B8A-8C02-4B4491428712}" type="datetime11">
              <a:rPr kumimoji="0" lang="zh-CN" altLang="en-US" sz="1300">
                <a:latin typeface="Tahoma" panose="020B0604030504040204" pitchFamily="34" charset="0"/>
              </a:rPr>
              <a:t>10:01:30</a:t>
            </a:fld>
            <a:endParaRPr kumimoji="0" lang="en-US" altLang="zh-CN" sz="1300">
              <a:latin typeface="Tahoma" panose="020B0604030504040204" pitchFamily="34" charset="0"/>
            </a:endParaRPr>
          </a:p>
        </p:txBody>
      </p:sp>
      <p:sp>
        <p:nvSpPr>
          <p:cNvPr id="33795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545" indent="-309245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250" indent="-247650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550" indent="-247650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850" indent="-247650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9D7D835-BE70-4F68-988B-773B3D32CD17}" type="slidenum">
              <a:rPr kumimoji="0" lang="zh-CN" altLang="en-US" sz="1300">
                <a:latin typeface="Tahoma" panose="020B0604030504040204" pitchFamily="34" charset="0"/>
              </a:rPr>
              <a:t>25</a:t>
            </a:fld>
            <a:endParaRPr kumimoji="0" lang="en-US" altLang="zh-CN" sz="1300">
              <a:latin typeface="Tahoma" panose="020B0604030504040204" pitchFamily="34" charset="0"/>
            </a:endParaRPr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545" indent="-309245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250" indent="-247650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550" indent="-247650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850" indent="-247650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536928-2058-47DC-BFBA-4B97D33B4287}" type="datetime11">
              <a:rPr kumimoji="0" lang="zh-CN" altLang="en-US" sz="1300">
                <a:latin typeface="Tahoma" panose="020B0604030504040204" pitchFamily="34" charset="0"/>
              </a:rPr>
              <a:t>10:01:31</a:t>
            </a:fld>
            <a:endParaRPr kumimoji="0" lang="en-US" altLang="zh-CN" sz="1300">
              <a:latin typeface="Tahoma" panose="020B0604030504040204" pitchFamily="34" charset="0"/>
            </a:endParaRPr>
          </a:p>
        </p:txBody>
      </p:sp>
      <p:sp>
        <p:nvSpPr>
          <p:cNvPr id="34819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545" indent="-309245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250" indent="-247650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550" indent="-247650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850" indent="-247650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B784C5-7218-42FD-B6B1-C0CBB79417AC}" type="slidenum">
              <a:rPr kumimoji="0" lang="zh-CN" altLang="en-US" sz="1300">
                <a:latin typeface="Tahoma" panose="020B0604030504040204" pitchFamily="34" charset="0"/>
              </a:rPr>
              <a:t>31</a:t>
            </a:fld>
            <a:endParaRPr kumimoji="0" lang="en-US" altLang="zh-CN" sz="1300">
              <a:latin typeface="Tahoma" panose="020B0604030504040204" pitchFamily="34" charset="0"/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545" indent="-309245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250" indent="-247650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550" indent="-247650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850" indent="-247650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C567F54-F3F7-47BA-B1CF-95430B5BEC9D}" type="datetime11">
              <a:rPr kumimoji="0" lang="zh-CN" altLang="en-US" sz="1300">
                <a:latin typeface="Tahoma" panose="020B0604030504040204" pitchFamily="34" charset="0"/>
              </a:rPr>
              <a:t>10:01:31</a:t>
            </a:fld>
            <a:endParaRPr kumimoji="0" lang="en-US" altLang="zh-CN" sz="1300">
              <a:latin typeface="Tahoma" panose="020B0604030504040204" pitchFamily="34" charset="0"/>
            </a:endParaRPr>
          </a:p>
        </p:txBody>
      </p:sp>
      <p:sp>
        <p:nvSpPr>
          <p:cNvPr id="3584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4545" indent="-309245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250" indent="-247650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550" indent="-247650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850" indent="-247650" eaLnBrk="0" hangingPunct="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235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188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141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09415" indent="-24765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82D0E5-4C4E-452E-8B69-15A564264D4C}" type="slidenum">
              <a:rPr kumimoji="0" lang="zh-CN" altLang="en-US" sz="1300">
                <a:latin typeface="Tahoma" panose="020B0604030504040204" pitchFamily="34" charset="0"/>
              </a:rPr>
              <a:t>33</a:t>
            </a:fld>
            <a:endParaRPr kumimoji="0" lang="en-US" altLang="zh-CN" sz="1300">
              <a:latin typeface="Tahoma" panose="020B0604030504040204" pitchFamily="34" charset="0"/>
            </a:endParaRPr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9825" y="1340768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1356" y="342237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B70F13-4DE4-4F99-ABB3-31E2EE9AA6D9}" type="datetime1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E40F62-0E5D-41DE-801E-C14D57515A0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44624"/>
            <a:ext cx="91440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107504" y="144108"/>
            <a:ext cx="3096344" cy="508918"/>
          </a:xfrm>
          <a:prstGeom prst="rect">
            <a:avLst/>
          </a:prstGeom>
          <a:noFill/>
          <a:ln>
            <a:noFill/>
          </a:ln>
        </p:spPr>
        <p:txBody>
          <a:bodyPr vert="horz" anchor="b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2800" b="0" kern="1200" cap="small" dirty="0">
                <a:solidFill>
                  <a:schemeClr val="accent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  <a:ea typeface="华文楷体" panose="020106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  <a:ea typeface="华文楷体" panose="020106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  <a:ea typeface="华文楷体" panose="020106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  <a:ea typeface="华文楷体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  <a:ea typeface="华文楷体" panose="020106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  <a:ea typeface="华文楷体" panose="020106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  <a:ea typeface="华文楷体" panose="020106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微型计算机技术</a:t>
            </a:r>
            <a:endParaRPr lang="zh-CN" altLang="en-US" b="1" dirty="0">
              <a:solidFill>
                <a:srgbClr val="0070C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303211" y="4462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0" dirty="0" smtClean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深圳大学生物医学工程学院</a:t>
            </a:r>
            <a:endParaRPr lang="en-US" sz="2800" b="0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868144" y="398567"/>
            <a:ext cx="251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Email: hhxu@szu.edu.cn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913B37-F9E7-48DB-88A4-0B6D84E37102}" type="datetime1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5995E-C66C-4A4F-BE7C-E17F847A7E1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4248" y="126876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536" y="1916832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53BBF8-1910-4A91-B552-254CEEF7A8A6}" type="datetime1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671B77-9D74-422C-BFDA-706C358F3EFD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35FBA-CA13-416D-AC95-1400FF745D9F}" type="slidenum">
              <a:rPr lang="zh-CN" altLang="en-US"/>
              <a:t>‹#›</a:t>
            </a:fld>
            <a:r>
              <a:rPr lang="en-US" altLang="zh-CN"/>
              <a:t>/16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7920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B26DF3-4FBB-47D5-87EA-1103528C3DE6}" type="datetime1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364502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3568" y="170080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B26DF3-4FBB-47D5-87EA-1103528C3DE6}" type="datetime1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885405-E291-4886-82CF-B561FDDAFD44}" type="datetime1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0568D2-CD19-437D-A104-D57864F766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8AD00B-652B-4558-ACAB-08D3D12AAA24}" type="datetime1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D4F9A-B273-43C8-A1D9-7FB00ABEA57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77C50F-EDBF-4506-912A-DBB269B4F584}" type="datetime1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EFA101-A7C6-449D-A802-264B647316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A456E-C3AF-4CDE-A97B-1BBDF1B61DC6}" type="datetime1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11A779-0F23-4220-B1B8-D6D18E0CC04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E03AC0-B533-44FE-81B3-9C83F8E17068}" type="datetime1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8CC87-F992-4726-A9B6-58AF7C0A3D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51C7E-815C-44EC-B436-04FC88C01ADE}" type="datetime1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DAC5-3E46-415A-B009-5A52DE39BF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B26DF3-4FBB-47D5-87EA-1103528C3DE6}" type="datetime1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BC79B1-821D-4A35-AA18-28BFEA215665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44624"/>
            <a:ext cx="91440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107504" y="144108"/>
            <a:ext cx="3096344" cy="508918"/>
          </a:xfrm>
          <a:prstGeom prst="rect">
            <a:avLst/>
          </a:prstGeom>
          <a:noFill/>
          <a:ln>
            <a:noFill/>
          </a:ln>
        </p:spPr>
        <p:txBody>
          <a:bodyPr vert="horz" anchor="b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2800" b="0" kern="1200" cap="small" dirty="0">
                <a:solidFill>
                  <a:schemeClr val="accent2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  <a:ea typeface="华文楷体" panose="020106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  <a:ea typeface="华文楷体" panose="020106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  <a:ea typeface="华文楷体" panose="020106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  <a:ea typeface="华文楷体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  <a:ea typeface="华文楷体" panose="020106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  <a:ea typeface="华文楷体" panose="020106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  <a:ea typeface="华文楷体" panose="020106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微型计算机技术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303211" y="4462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0" dirty="0" smtClean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深圳大学生物医学工程学院</a:t>
            </a:r>
            <a:endParaRPr lang="en-US" sz="2800" b="0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868144" y="398567"/>
            <a:ext cx="251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Email: hhxu@szu.edu.cn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hxu@sz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48612.htm" TargetMode="External"/><Relationship Id="rId7" Type="http://schemas.openxmlformats.org/officeDocument/2006/relationships/image" Target="../media/image9.jpeg"/><Relationship Id="rId2" Type="http://schemas.openxmlformats.org/officeDocument/2006/relationships/hyperlink" Target="http://baike.baidu.com/view/51860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hyperlink" Target="http://baike.baidu.com/view/206732.ht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0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副标题 2"/>
          <p:cNvSpPr>
            <a:spLocks noGrp="1"/>
          </p:cNvSpPr>
          <p:nvPr>
            <p:ph type="subTitle" idx="1"/>
          </p:nvPr>
        </p:nvSpPr>
        <p:spPr>
          <a:xfrm>
            <a:off x="539552" y="2420888"/>
            <a:ext cx="7611616" cy="381642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sz="14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14400" dirty="0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14400" dirty="0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徐 海 华</a:t>
            </a:r>
            <a:endParaRPr lang="en-US" altLang="zh-CN" sz="14400" dirty="0" smtClean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14400" dirty="0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深圳大学生物医学工程学院 </a:t>
            </a:r>
            <a:r>
              <a:rPr lang="en-US" altLang="zh-CN" sz="14400" dirty="0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en-US" altLang="zh-CN" sz="14400" dirty="0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en-US" altLang="zh-CN" sz="14400" dirty="0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hlinkClick r:id="rId3"/>
              </a:rPr>
              <a:t>hhxu@szu.edu.cn</a:t>
            </a:r>
            <a:endParaRPr lang="en-US" altLang="zh-CN" sz="144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14400" dirty="0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zh-CN" altLang="en-US" sz="12800" dirty="0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西丽校区</a:t>
            </a:r>
            <a:r>
              <a:rPr lang="en-US" altLang="zh-CN" sz="12800" dirty="0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A2-425</a:t>
            </a:r>
            <a:endParaRPr lang="en-US" altLang="zh-CN" sz="12800" dirty="0" smtClean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sz="4000" dirty="0" smtClean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EBC8B9B-9344-4B03-963F-F4AD8409F20F}" type="slidenum">
              <a:rPr lang="zh-CN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t>1</a:t>
            </a:fld>
            <a:endParaRPr lang="zh-CN" altLang="en-US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0" y="836712"/>
            <a:ext cx="7164288" cy="0"/>
          </a:xfrm>
          <a:prstGeom prst="line">
            <a:avLst/>
          </a:prstGeom>
          <a:noFill/>
          <a:ln w="76200" cap="sq" cmpd="tri">
            <a:solidFill>
              <a:srgbClr val="CC00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611560" y="836712"/>
            <a:ext cx="7467600" cy="942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b="1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  <a:ea typeface="华文楷体" panose="0201060004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  <a:ea typeface="华文楷体" panose="0201060004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  <a:ea typeface="华文楷体" panose="0201060004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  <a:ea typeface="华文楷体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  <a:ea typeface="华文楷体" panose="020106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  <a:ea typeface="华文楷体" panose="020106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  <a:ea typeface="华文楷体" panose="020106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  <a:ea typeface="华文楷体" panose="02010600040101010101" pitchFamily="2" charset="-122"/>
              </a:defRPr>
            </a:lvl9pPr>
          </a:lstStyle>
          <a:p>
            <a:pPr algn="ctr"/>
            <a:r>
              <a:rPr lang="zh-CN" altLang="en-US" sz="4400" dirty="0" smtClean="0">
                <a:solidFill>
                  <a:srgbClr val="FF0000"/>
                </a:solidFill>
              </a:rPr>
              <a:t>第一章 单片机技术概述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0" y="764704"/>
            <a:ext cx="8532440" cy="5654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3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2.分类</a:t>
            </a:r>
            <a:r>
              <a:rPr lang="zh-CN" altLang="en-US" sz="3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30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1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）</a:t>
            </a:r>
            <a:r>
              <a:rPr lang="zh-CN" altLang="en-US" sz="2400" b="1" dirty="0">
                <a:latin typeface="宋体" panose="02010600030101010101" pitchFamily="2" charset="-122"/>
              </a:rPr>
              <a:t>通用计算机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系统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------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宋体" panose="02010600030101010101" pitchFamily="2" charset="-122"/>
              </a:rPr>
              <a:t>高速、海量数值计算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;</a:t>
            </a:r>
          </a:p>
          <a:p>
            <a:r>
              <a:rPr lang="zh-CN" altLang="en-US" sz="2400" dirty="0" smtClean="0"/>
              <a:t>科学</a:t>
            </a:r>
            <a:r>
              <a:rPr lang="zh-CN" altLang="en-US" sz="2400" dirty="0"/>
              <a:t>计算、</a:t>
            </a:r>
            <a:r>
              <a:rPr lang="zh-CN" altLang="en-US" sz="2400" dirty="0" smtClean="0">
                <a:hlinkClick r:id="rId2"/>
              </a:rPr>
              <a:t>数据处理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zh-CN" altLang="en-US" sz="2400" dirty="0" smtClean="0"/>
              <a:t>较高</a:t>
            </a:r>
            <a:r>
              <a:rPr lang="zh-CN" altLang="en-US" sz="2400" dirty="0"/>
              <a:t>的</a:t>
            </a:r>
            <a:r>
              <a:rPr lang="zh-CN" altLang="en-US" sz="2400" dirty="0">
                <a:hlinkClick r:id="rId3"/>
              </a:rPr>
              <a:t>运算速度</a:t>
            </a:r>
            <a:r>
              <a:rPr lang="zh-CN" altLang="en-US" sz="2400" dirty="0"/>
              <a:t>、较大的存储容量、配备较齐全的</a:t>
            </a:r>
            <a:r>
              <a:rPr lang="zh-CN" altLang="en-US" sz="2400" dirty="0">
                <a:hlinkClick r:id="rId4"/>
              </a:rPr>
              <a:t>外部设备</a:t>
            </a:r>
            <a:r>
              <a:rPr lang="zh-CN" altLang="en-US" sz="2400" dirty="0"/>
              <a:t>及</a:t>
            </a:r>
            <a:r>
              <a:rPr lang="zh-CN" altLang="en-US" sz="2400" dirty="0" smtClean="0"/>
              <a:t>软件，</a:t>
            </a:r>
            <a:r>
              <a:rPr lang="zh-CN" altLang="en-US" sz="2400" u="sng" dirty="0" smtClean="0">
                <a:solidFill>
                  <a:srgbClr val="0070C0"/>
                </a:solidFill>
              </a:rPr>
              <a:t>适应性</a:t>
            </a:r>
            <a:r>
              <a:rPr lang="zh-CN" altLang="en-US" sz="2400" u="sng" dirty="0">
                <a:solidFill>
                  <a:srgbClr val="0070C0"/>
                </a:solidFill>
              </a:rPr>
              <a:t>很强</a:t>
            </a:r>
            <a:r>
              <a:rPr lang="zh-CN" altLang="en-US" sz="2400" dirty="0"/>
              <a:t>，</a:t>
            </a:r>
            <a:r>
              <a:rPr lang="zh-CN" altLang="en-US" sz="2400" u="sng" dirty="0">
                <a:solidFill>
                  <a:srgbClr val="0070C0"/>
                </a:solidFill>
              </a:rPr>
              <a:t>应用面很</a:t>
            </a:r>
            <a:r>
              <a:rPr lang="zh-CN" altLang="en-US" sz="2400" u="sng" dirty="0" smtClean="0">
                <a:solidFill>
                  <a:srgbClr val="0070C0"/>
                </a:solidFill>
              </a:rPr>
              <a:t>广；</a:t>
            </a:r>
            <a:endParaRPr lang="zh-CN" altLang="en-US" sz="2400" dirty="0"/>
          </a:p>
          <a:p>
            <a:r>
              <a:rPr lang="zh-CN" altLang="en-US" sz="2400" dirty="0" smtClean="0"/>
              <a:t>运行</a:t>
            </a:r>
            <a:r>
              <a:rPr lang="zh-CN" altLang="en-US" sz="2400" dirty="0"/>
              <a:t>效率、速度和</a:t>
            </a:r>
            <a:r>
              <a:rPr lang="zh-CN" altLang="en-US" sz="2400" dirty="0" smtClean="0"/>
              <a:t>经济性易受影响。</a:t>
            </a:r>
            <a:endParaRPr lang="zh-CN" altLang="en-US" sz="2400" dirty="0"/>
          </a:p>
        </p:txBody>
      </p:sp>
      <p:pic>
        <p:nvPicPr>
          <p:cNvPr id="6" name="Picture 4" descr="计算机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0" t="26884" r="7767" b="21252"/>
          <a:stretch>
            <a:fillRect/>
          </a:stretch>
        </p:blipFill>
        <p:spPr bwMode="auto">
          <a:xfrm>
            <a:off x="2393764" y="4474691"/>
            <a:ext cx="3744912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手提电脑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474691"/>
            <a:ext cx="2016125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大型计算机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63" y="4623879"/>
            <a:ext cx="2306464" cy="198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5" name="Picture 6" descr="电饭煲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73406"/>
            <a:ext cx="3030497" cy="2588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打印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149080"/>
            <a:ext cx="3240360" cy="2486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0" y="764704"/>
            <a:ext cx="8820472" cy="5654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2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）</a:t>
            </a:r>
            <a:r>
              <a:rPr lang="zh-CN" altLang="en-US" sz="2400" b="1" dirty="0">
                <a:latin typeface="宋体" panose="02010600030101010101" pitchFamily="2" charset="-122"/>
              </a:rPr>
              <a:t>嵌入式计算机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系统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-----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测控</a:t>
            </a:r>
            <a:r>
              <a:rPr lang="zh-CN" altLang="en-US" sz="24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系统等需要</a:t>
            </a:r>
            <a:r>
              <a:rPr lang="en-US" altLang="zh-CN" sz="24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4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    </a:t>
            </a:r>
            <a:endParaRPr lang="en-US" altLang="zh-CN" sz="2400" b="1" u="sng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   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   ① 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宋体" panose="02010600030101010101" pitchFamily="2" charset="-122"/>
              </a:rPr>
              <a:t>面向控制对象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；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       ② 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嵌入式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；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       ③ 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现场运行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；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       ④ </a:t>
            </a:r>
            <a:r>
              <a:rPr lang="zh-CN" altLang="en-US" sz="24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体积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小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；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       ⑤ 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控制功能。</a:t>
            </a:r>
            <a:endParaRPr lang="zh-CN" altLang="en-US" sz="2400" b="1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欧姆龙</a:t>
            </a:r>
            <a:r>
              <a:rPr lang="zh-CN" altLang="en-US" dirty="0"/>
              <a:t>血压计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3" t="5769" r="11533" b="8009"/>
          <a:stretch>
            <a:fillRect/>
          </a:stretch>
        </p:blipFill>
        <p:spPr bwMode="auto">
          <a:xfrm>
            <a:off x="325924" y="2018923"/>
            <a:ext cx="3820563" cy="354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5" t="18383" r="11375" b="5774"/>
          <a:stretch>
            <a:fillRect/>
          </a:stretch>
        </p:blipFill>
        <p:spPr bwMode="auto">
          <a:xfrm>
            <a:off x="4218317" y="2348880"/>
            <a:ext cx="4597880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V="1">
            <a:off x="6823556" y="3356992"/>
            <a:ext cx="519823" cy="17281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57211" y="5101033"/>
            <a:ext cx="3049233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微处理器芯片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单片机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-22575" y="765366"/>
            <a:ext cx="7315200" cy="838200"/>
          </a:xfrm>
        </p:spPr>
        <p:txBody>
          <a:bodyPr/>
          <a:lstStyle/>
          <a:p>
            <a:pPr algn="l">
              <a:lnSpc>
                <a:spcPct val="95000"/>
              </a:lnSpc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1.1.1  微型计算机的组成</a:t>
            </a:r>
            <a:r>
              <a:rPr lang="zh-CN" altLang="en-US" sz="38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2438" y="885825"/>
            <a:ext cx="82391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lnSpc>
                <a:spcPct val="95000"/>
              </a:lnSpc>
            </a:pP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898" y="371853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</a:rPr>
              <a:t>微型计算机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1941813" y="2251957"/>
            <a:ext cx="431731" cy="345638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26119" y="1990347"/>
            <a:ext cx="2805576" cy="52322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中央处理器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(CPU)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93052" y="3691909"/>
            <a:ext cx="1261884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存储器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26119" y="5185121"/>
            <a:ext cx="2478564" cy="52322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输入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/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输出接口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5258170" y="1562917"/>
            <a:ext cx="431731" cy="137807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656205" y="1467127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</a:rPr>
              <a:t>运算器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64045" y="2524145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</a:rPr>
              <a:t>控制器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19" name="左大括号 18"/>
          <p:cNvSpPr/>
          <p:nvPr/>
        </p:nvSpPr>
        <p:spPr>
          <a:xfrm>
            <a:off x="3669185" y="3253901"/>
            <a:ext cx="431731" cy="137807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101233" y="3191999"/>
            <a:ext cx="2640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程序存储器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(ROM)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09073" y="4249017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数据存储器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(RAM)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5" name="Picture 14" descr="x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007" y="1197424"/>
            <a:ext cx="2020874" cy="158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user\appdata\roaming\360se6\User Data\temp\20130514164414_989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5" r="5145"/>
          <a:stretch>
            <a:fillRect/>
          </a:stretch>
        </p:blipFill>
        <p:spPr bwMode="auto">
          <a:xfrm>
            <a:off x="7035288" y="3304810"/>
            <a:ext cx="1743897" cy="135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user\appdata\roaming\360se6\User Data\temp\u=3780448091,4269858714&amp;fm=21&amp;gp=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93" y="5294400"/>
            <a:ext cx="2026354" cy="152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612" y="4868186"/>
            <a:ext cx="3147780" cy="1680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 animBg="1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-8711" y="825263"/>
            <a:ext cx="7315200" cy="838200"/>
          </a:xfrm>
        </p:spPr>
        <p:txBody>
          <a:bodyPr/>
          <a:lstStyle/>
          <a:p>
            <a:pPr algn="l" eaLnBrk="1" hangingPunct="1">
              <a:lnSpc>
                <a:spcPct val="95000"/>
              </a:lnSpc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1.1.2  微型计算机的分类</a:t>
            </a:r>
            <a:r>
              <a:rPr lang="zh-CN" altLang="en-US" sz="3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6209" y="1823265"/>
            <a:ext cx="82391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lnSpc>
                <a:spcPct val="95000"/>
              </a:lnSpc>
            </a:pP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770992" y="2232662"/>
            <a:ext cx="7776864" cy="7987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 smtClean="0">
                <a:latin typeface="宋体" panose="02010600030101010101" pitchFamily="2" charset="-122"/>
              </a:rPr>
              <a:t>4位、8位、16位、32位、64位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9582" y="1632809"/>
            <a:ext cx="6300788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60000"/>
              </a:spcBef>
              <a:buClr>
                <a:schemeClr val="tx1"/>
              </a:buClr>
              <a:defRPr/>
            </a:pPr>
            <a:r>
              <a:rPr lang="zh-CN" altLang="en-US" sz="2800" b="1" dirty="0">
                <a:latin typeface="宋体" panose="02010600030101010101" pitchFamily="2" charset="-122"/>
              </a:rPr>
              <a:t>1．按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微处理器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字长</a:t>
            </a:r>
            <a:r>
              <a:rPr lang="zh-CN" altLang="en-US" sz="2800" b="1" dirty="0">
                <a:latin typeface="宋体" panose="02010600030101010101" pitchFamily="2" charset="-122"/>
              </a:rPr>
              <a:t>分类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971600" y="3478505"/>
            <a:ext cx="5232523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/>
              <a:t>目前工业</a:t>
            </a:r>
            <a:r>
              <a:rPr lang="zh-CN" altLang="en-US" sz="2800" b="1" dirty="0"/>
              <a:t>应用中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32</a:t>
            </a:r>
            <a:r>
              <a:rPr lang="zh-CN" altLang="en-US" sz="2800" b="1" dirty="0"/>
              <a:t>位是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主流</a:t>
            </a:r>
            <a:r>
              <a:rPr lang="zh-CN" altLang="en-US" sz="2800" b="1" dirty="0" smtClean="0"/>
              <a:t>！</a:t>
            </a:r>
            <a:endParaRPr lang="zh-CN" altLang="en-US" sz="2800" b="1" dirty="0"/>
          </a:p>
        </p:txBody>
      </p:sp>
      <p:sp>
        <p:nvSpPr>
          <p:cNvPr id="2" name="矩形 1"/>
          <p:cNvSpPr/>
          <p:nvPr/>
        </p:nvSpPr>
        <p:spPr>
          <a:xfrm>
            <a:off x="272447" y="4660334"/>
            <a:ext cx="56677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比如 意法半导体的</a:t>
            </a:r>
            <a:r>
              <a:rPr lang="en-US" altLang="zh-CN" sz="2800" dirty="0" smtClean="0"/>
              <a:t>STM32 </a:t>
            </a:r>
            <a:r>
              <a:rPr lang="zh-CN" altLang="en-US" sz="2800" dirty="0"/>
              <a:t>微控制器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717032"/>
            <a:ext cx="255270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36712"/>
            <a:ext cx="6257925" cy="5667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fontAlgn="base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</a:pPr>
            <a:r>
              <a:rPr lang="zh-CN" altLang="en-US" sz="28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2. 按微型计算机的</a:t>
            </a:r>
            <a:r>
              <a:rPr lang="zh-CN" altLang="en-US" sz="2800" b="1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组装形式</a:t>
            </a:r>
            <a:r>
              <a:rPr lang="zh-CN" altLang="en-US" sz="28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分类 </a:t>
            </a:r>
            <a:br>
              <a:rPr lang="zh-CN" altLang="en-US" sz="28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endParaRPr lang="zh-CN" altLang="en-US" sz="28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9406" y="1775830"/>
            <a:ext cx="82391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lnSpc>
                <a:spcPct val="95000"/>
              </a:lnSpc>
            </a:pP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4282" y="1465218"/>
            <a:ext cx="9129718" cy="2467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1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）多板微型计算机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----</a:t>
            </a:r>
            <a:r>
              <a:rPr lang="zh-CN" altLang="en-US" sz="2400" b="1" dirty="0">
                <a:solidFill>
                  <a:schemeClr val="folHlink"/>
                </a:solidFill>
                <a:latin typeface="宋体" panose="02010600030101010101" pitchFamily="2" charset="-122"/>
              </a:rPr>
              <a:t>单机系统或系统机</a:t>
            </a:r>
            <a:endParaRPr lang="zh-CN" altLang="en-US" sz="2400" b="1" dirty="0" smtClean="0">
              <a:latin typeface="宋体" panose="02010600030101010101" pitchFamily="2" charset="-122"/>
            </a:endParaRPr>
          </a:p>
          <a:p>
            <a:pPr algn="just" fontAlgn="auto">
              <a:lnSpc>
                <a:spcPct val="160000"/>
              </a:lnSpc>
              <a:spcAft>
                <a:spcPts val="0"/>
              </a:spcAft>
            </a:pPr>
            <a:r>
              <a:rPr lang="zh-CN" altLang="en-US" sz="2400" b="1" dirty="0">
                <a:latin typeface="宋体" panose="02010600030101010101" pitchFamily="2" charset="-122"/>
              </a:rPr>
              <a:t> 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微处理器、存储器、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I／O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接口、驱动电路、电源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---</a:t>
            </a:r>
            <a:r>
              <a:rPr lang="zh-CN" altLang="en-US" sz="24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在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不同的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宋体" panose="02010600030101010101" pitchFamily="2" charset="-122"/>
              </a:rPr>
              <a:t>PCB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板；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algn="just" fontAlgn="auto">
              <a:lnSpc>
                <a:spcPct val="160000"/>
              </a:lnSpc>
              <a:spcAft>
                <a:spcPts val="0"/>
              </a:spcAft>
            </a:pPr>
            <a:r>
              <a:rPr lang="zh-CN" altLang="en-US" sz="2400" b="1" dirty="0" smtClean="0">
                <a:latin typeface="宋体" panose="02010600030101010101" pitchFamily="2" charset="-122"/>
              </a:rPr>
              <a:t>各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PCB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板插在主机箱内标准的总线插槽上，通过系统总线相互连接起来。</a:t>
            </a:r>
          </a:p>
        </p:txBody>
      </p:sp>
      <p:pic>
        <p:nvPicPr>
          <p:cNvPr id="1026" name="Picture 2" descr="c:\users\user\appdata\roaming\360se6\User Data\temp\u=4124986132,2658803295&amp;fm=21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356992"/>
            <a:ext cx="4191484" cy="314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98378" y="485042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台式电脑的主机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686872" y="6381328"/>
            <a:ext cx="2133600" cy="365125"/>
          </a:xfrm>
        </p:spPr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836712"/>
            <a:ext cx="8820472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2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）单板机</a:t>
            </a:r>
            <a:endParaRPr lang="en-US" altLang="zh-CN" sz="2400" b="1" dirty="0" smtClean="0">
              <a:latin typeface="宋体" panose="02010600030101010101" pitchFamily="2" charset="-122"/>
            </a:endParaRPr>
          </a:p>
          <a:p>
            <a:pPr algn="just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宋体" panose="02010600030101010101" pitchFamily="2" charset="-122"/>
              </a:rPr>
              <a:t>   CPU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、存储器、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I／O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接口及输入、输出设备装配在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同一块印刷电路板上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。 </a:t>
            </a:r>
          </a:p>
        </p:txBody>
      </p:sp>
      <p:pic>
        <p:nvPicPr>
          <p:cNvPr id="3078" name="Picture 6" descr="c:\users\user\appdata\roaming\360se6\User Data\temp\fababb20-07f5-46f9-b377-3a54e6802ad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42" r="2775" b="13187"/>
          <a:stretch>
            <a:fillRect/>
          </a:stretch>
        </p:blipFill>
        <p:spPr bwMode="auto">
          <a:xfrm>
            <a:off x="323528" y="2891118"/>
            <a:ext cx="5399581" cy="349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5940152" y="4227276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微机线切割控制器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-32084" y="749479"/>
            <a:ext cx="8029575" cy="1800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3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）单片机 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宋体" panose="02010600030101010101" pitchFamily="2" charset="-122"/>
              </a:rPr>
              <a:t>     CPU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、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RAM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、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ROM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、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I／O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接口电路集成在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同一块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大规模集成电路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芯片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上，一个芯片就是一台微型机。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512" y="2843417"/>
            <a:ext cx="364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ST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公司的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8051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内核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单片机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255" name="Picture 159" descr="c:\users\user\appdata\roaming\360se6\User Data\temp\12761321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97" y="3304939"/>
            <a:ext cx="3281475" cy="276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568477" y="2708920"/>
            <a:ext cx="386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Microchip 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公司的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PIC 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单片机</a:t>
            </a:r>
          </a:p>
        </p:txBody>
      </p:sp>
      <p:pic>
        <p:nvPicPr>
          <p:cNvPr id="4259" name="Picture 163" descr="c:\users\user\appdata\roaming\360se6\User Data\temp\1316661366_2f09338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37313"/>
            <a:ext cx="3770557" cy="251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5" name="左右箭头 4"/>
          <p:cNvSpPr/>
          <p:nvPr/>
        </p:nvSpPr>
        <p:spPr>
          <a:xfrm>
            <a:off x="1079739" y="3074857"/>
            <a:ext cx="7776864" cy="1512168"/>
          </a:xfrm>
          <a:prstGeom prst="leftRightArrow">
            <a:avLst>
              <a:gd name="adj1" fmla="val 28658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内部总线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(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数据总线、地址总线和控制总线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)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504" y="3074857"/>
            <a:ext cx="936104" cy="158417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CPU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左右箭头 6"/>
          <p:cNvSpPr/>
          <p:nvPr/>
        </p:nvSpPr>
        <p:spPr>
          <a:xfrm rot="5400000">
            <a:off x="1980112" y="2751110"/>
            <a:ext cx="1186680" cy="409800"/>
          </a:xfrm>
          <a:prstGeom prst="leftRightArrow">
            <a:avLst>
              <a:gd name="adj1" fmla="val 28658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左右箭头 7"/>
          <p:cNvSpPr/>
          <p:nvPr/>
        </p:nvSpPr>
        <p:spPr>
          <a:xfrm rot="5400000">
            <a:off x="3359628" y="2724434"/>
            <a:ext cx="1186680" cy="409800"/>
          </a:xfrm>
          <a:prstGeom prst="leftRightArrow">
            <a:avLst>
              <a:gd name="adj1" fmla="val 28658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左右箭头 8"/>
          <p:cNvSpPr/>
          <p:nvPr/>
        </p:nvSpPr>
        <p:spPr>
          <a:xfrm rot="5400000">
            <a:off x="4856639" y="2724434"/>
            <a:ext cx="1186680" cy="409800"/>
          </a:xfrm>
          <a:prstGeom prst="leftRightArrow">
            <a:avLst>
              <a:gd name="adj1" fmla="val 28658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左右箭头 9"/>
          <p:cNvSpPr/>
          <p:nvPr/>
        </p:nvSpPr>
        <p:spPr>
          <a:xfrm rot="5400000">
            <a:off x="6382400" y="2724434"/>
            <a:ext cx="1186680" cy="409800"/>
          </a:xfrm>
          <a:prstGeom prst="leftRightArrow">
            <a:avLst>
              <a:gd name="adj1" fmla="val 28658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左右箭头 10"/>
          <p:cNvSpPr/>
          <p:nvPr/>
        </p:nvSpPr>
        <p:spPr>
          <a:xfrm rot="5400000">
            <a:off x="1555776" y="4615425"/>
            <a:ext cx="1186680" cy="409800"/>
          </a:xfrm>
          <a:prstGeom prst="leftRightArrow">
            <a:avLst>
              <a:gd name="adj1" fmla="val 28658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左右箭头 11"/>
          <p:cNvSpPr/>
          <p:nvPr/>
        </p:nvSpPr>
        <p:spPr>
          <a:xfrm rot="5400000">
            <a:off x="2830957" y="4615425"/>
            <a:ext cx="1186680" cy="409800"/>
          </a:xfrm>
          <a:prstGeom prst="leftRightArrow">
            <a:avLst>
              <a:gd name="adj1" fmla="val 28658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左右箭头 12"/>
          <p:cNvSpPr/>
          <p:nvPr/>
        </p:nvSpPr>
        <p:spPr>
          <a:xfrm rot="5400000">
            <a:off x="4190474" y="4615425"/>
            <a:ext cx="1186680" cy="409800"/>
          </a:xfrm>
          <a:prstGeom prst="leftRightArrow">
            <a:avLst>
              <a:gd name="adj1" fmla="val 28658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左右箭头 13"/>
          <p:cNvSpPr/>
          <p:nvPr/>
        </p:nvSpPr>
        <p:spPr>
          <a:xfrm rot="5400000">
            <a:off x="5587843" y="4615425"/>
            <a:ext cx="1186680" cy="409800"/>
          </a:xfrm>
          <a:prstGeom prst="leftRightArrow">
            <a:avLst>
              <a:gd name="adj1" fmla="val 28658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左右箭头 14"/>
          <p:cNvSpPr/>
          <p:nvPr/>
        </p:nvSpPr>
        <p:spPr>
          <a:xfrm rot="5400000">
            <a:off x="6955995" y="4615425"/>
            <a:ext cx="1186680" cy="409800"/>
          </a:xfrm>
          <a:prstGeom prst="leftRightArrow">
            <a:avLst>
              <a:gd name="adj1" fmla="val 28658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88052" y="5430179"/>
            <a:ext cx="1490300" cy="93610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定时</a:t>
            </a:r>
            <a:r>
              <a:rPr lang="en-US" altLang="zh-CN" sz="2400" dirty="0" smtClean="0">
                <a:solidFill>
                  <a:schemeClr val="bg1"/>
                </a:solidFill>
              </a:rPr>
              <a:t>/</a:t>
            </a:r>
            <a:r>
              <a:rPr lang="zh-CN" altLang="en-US" sz="2400" dirty="0" smtClean="0">
                <a:solidFill>
                  <a:schemeClr val="bg1"/>
                </a:solidFill>
              </a:rPr>
              <a:t>计数器模块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84048" y="5447582"/>
            <a:ext cx="1273820" cy="93610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串行通信接口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10268" y="5455494"/>
            <a:ext cx="1273820" cy="93610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A/D</a:t>
            </a:r>
            <a:r>
              <a:rPr lang="zh-CN" altLang="en-US" sz="2400" dirty="0" smtClean="0">
                <a:solidFill>
                  <a:schemeClr val="bg1"/>
                </a:solidFill>
              </a:rPr>
              <a:t>转换模块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54879" y="5455494"/>
            <a:ext cx="1273820" cy="93610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D/A</a:t>
            </a:r>
            <a:r>
              <a:rPr lang="zh-CN" altLang="en-US" sz="2400" dirty="0" smtClean="0">
                <a:solidFill>
                  <a:schemeClr val="bg1"/>
                </a:solidFill>
              </a:rPr>
              <a:t>转换模块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61483" y="5413665"/>
            <a:ext cx="1273820" cy="93610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其他</a:t>
            </a:r>
            <a:r>
              <a:rPr lang="en-US" altLang="zh-CN" sz="2400" dirty="0" smtClean="0">
                <a:solidFill>
                  <a:schemeClr val="bg1"/>
                </a:solidFill>
              </a:rPr>
              <a:t>I/O</a:t>
            </a:r>
            <a:r>
              <a:rPr lang="zh-CN" altLang="en-US" sz="2400" dirty="0" smtClean="0">
                <a:solidFill>
                  <a:schemeClr val="bg1"/>
                </a:solidFill>
              </a:rPr>
              <a:t>模块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55803" y="1342290"/>
            <a:ext cx="1750652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单片机工作支撑模块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26654" y="1380908"/>
            <a:ext cx="1273820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数据存储器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052874" y="1388820"/>
            <a:ext cx="1273820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程序存储器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97485" y="1388820"/>
            <a:ext cx="1273820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其他模块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99855" y="631167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</a:rPr>
              <a:t>第八章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84048" y="631167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</a:rPr>
              <a:t>第九章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21438" y="631167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</a:rPr>
              <a:t>第三章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47178" y="6311678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</a:rPr>
              <a:t>第 十 章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40105" y="81907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</a:rPr>
              <a:t>第</a:t>
            </a:r>
            <a:r>
              <a:rPr lang="zh-CN" altLang="en-US" sz="2800" b="1" dirty="0">
                <a:solidFill>
                  <a:srgbClr val="7030A0"/>
                </a:solidFill>
              </a:rPr>
              <a:t>七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章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00117" y="783717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</a:rPr>
              <a:t>第二章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" grpId="0"/>
      <p:bldP spid="25" grpId="0"/>
      <p:bldP spid="26" grpId="0"/>
      <p:bldP spid="27" grpId="0"/>
      <p:bldP spid="28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" y="764704"/>
            <a:ext cx="7315200" cy="838200"/>
          </a:xfrm>
        </p:spPr>
        <p:txBody>
          <a:bodyPr/>
          <a:lstStyle/>
          <a:p>
            <a:pPr algn="l" eaLnBrk="1" hangingPunct="1">
              <a:lnSpc>
                <a:spcPct val="95000"/>
              </a:lnSpc>
              <a:defRPr/>
            </a:pPr>
            <a:r>
              <a:rPr lang="zh-CN" altLang="en-US" sz="3200" b="1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1.2  单片机技术发展的特点</a:t>
            </a:r>
            <a:r>
              <a:rPr lang="zh-CN" altLang="en-US" sz="3800" b="1" dirty="0" smtClean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7504" y="1865482"/>
            <a:ext cx="4957762" cy="7274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集成度更高、功能更强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33462" y="1774329"/>
            <a:ext cx="6300788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60000"/>
              </a:spcBef>
              <a:buClr>
                <a:schemeClr val="tx1"/>
              </a:buClr>
              <a:defRPr/>
            </a:pPr>
            <a:endParaRPr lang="zh-CN" altLang="en-US" sz="1800" b="1"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63649" y="3138084"/>
            <a:ext cx="4957762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使用更方便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69168" y="4274103"/>
            <a:ext cx="4957762" cy="82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低电压、低功耗 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69168" y="5392386"/>
            <a:ext cx="4957762" cy="825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价格更低</a:t>
            </a:r>
          </a:p>
        </p:txBody>
      </p:sp>
      <p:sp>
        <p:nvSpPr>
          <p:cNvPr id="2" name="右箭头 1"/>
          <p:cNvSpPr/>
          <p:nvPr/>
        </p:nvSpPr>
        <p:spPr>
          <a:xfrm>
            <a:off x="4183856" y="2145020"/>
            <a:ext cx="388144" cy="16834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左大括号 2"/>
          <p:cNvSpPr/>
          <p:nvPr/>
        </p:nvSpPr>
        <p:spPr>
          <a:xfrm>
            <a:off x="4595899" y="1698523"/>
            <a:ext cx="230861" cy="124239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8968" y="1498468"/>
            <a:ext cx="3479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2060"/>
                </a:solidFill>
              </a:rPr>
              <a:t>A/D </a:t>
            </a:r>
            <a:r>
              <a:rPr lang="zh-CN" altLang="en-US" sz="2000" dirty="0" smtClean="0">
                <a:solidFill>
                  <a:srgbClr val="002060"/>
                </a:solidFill>
              </a:rPr>
              <a:t>转换模块、</a:t>
            </a:r>
            <a:r>
              <a:rPr lang="en-US" altLang="zh-CN" sz="2000" dirty="0" smtClean="0">
                <a:solidFill>
                  <a:srgbClr val="002060"/>
                </a:solidFill>
              </a:rPr>
              <a:t>D/A </a:t>
            </a:r>
            <a:r>
              <a:rPr lang="zh-CN" altLang="en-US" sz="2000" dirty="0" smtClean="0">
                <a:solidFill>
                  <a:srgbClr val="002060"/>
                </a:solidFill>
              </a:rPr>
              <a:t>转换模块</a:t>
            </a:r>
            <a:r>
              <a:rPr lang="en-US" altLang="zh-CN" sz="2000" dirty="0" smtClean="0">
                <a:solidFill>
                  <a:srgbClr val="002060"/>
                </a:solidFill>
              </a:rPr>
              <a:t>;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8024" y="1956933"/>
            <a:ext cx="2265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060"/>
                </a:solidFill>
              </a:rPr>
              <a:t>在系统可编程</a:t>
            </a:r>
            <a:r>
              <a:rPr lang="en-US" altLang="zh-CN" sz="2000" dirty="0" smtClean="0">
                <a:solidFill>
                  <a:srgbClr val="002060"/>
                </a:solidFill>
              </a:rPr>
              <a:t>(ISP);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8024" y="2420888"/>
            <a:ext cx="2090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060"/>
                </a:solidFill>
              </a:rPr>
              <a:t>在系统调试 </a:t>
            </a:r>
            <a:r>
              <a:rPr lang="en-US" altLang="zh-CN" sz="2000" dirty="0" smtClean="0">
                <a:solidFill>
                  <a:srgbClr val="002060"/>
                </a:solidFill>
              </a:rPr>
              <a:t>(ISD);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26761" y="2740858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……</a:t>
            </a:r>
            <a:endParaRPr lang="zh-CN" altLang="en-US" sz="2000" dirty="0"/>
          </a:p>
        </p:txBody>
      </p:sp>
      <p:sp>
        <p:nvSpPr>
          <p:cNvPr id="15" name="右箭头 14"/>
          <p:cNvSpPr/>
          <p:nvPr/>
        </p:nvSpPr>
        <p:spPr>
          <a:xfrm>
            <a:off x="3131840" y="3449955"/>
            <a:ext cx="388144" cy="16834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68999" y="3334072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060"/>
                </a:solidFill>
              </a:rPr>
              <a:t>电路结构简单、体积减少、稳定性提高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3348033" y="4552995"/>
            <a:ext cx="388144" cy="16834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885192" y="4437112"/>
            <a:ext cx="3906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2060"/>
                </a:solidFill>
              </a:rPr>
              <a:t>CMOS</a:t>
            </a:r>
            <a:r>
              <a:rPr lang="zh-CN" altLang="en-US" sz="2000" dirty="0" smtClean="0">
                <a:solidFill>
                  <a:srgbClr val="002060"/>
                </a:solidFill>
              </a:rPr>
              <a:t>电路，具有省电工作状态。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2388089" y="5721092"/>
            <a:ext cx="388144" cy="16834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925248" y="5605209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060"/>
                </a:solidFill>
              </a:rPr>
              <a:t>微电子技术的发展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1" grpId="0"/>
      <p:bldP spid="12" grpId="0"/>
      <p:bldP spid="13" grpId="0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t>2</a:t>
            </a:fld>
            <a:endParaRPr lang="zh-CN" altLang="en-US" dirty="0"/>
          </a:p>
        </p:txBody>
      </p:sp>
      <p:graphicFrame>
        <p:nvGraphicFramePr>
          <p:cNvPr id="8" name="图表 7"/>
          <p:cNvGraphicFramePr/>
          <p:nvPr/>
        </p:nvGraphicFramePr>
        <p:xfrm>
          <a:off x="-468560" y="692696"/>
          <a:ext cx="9361040" cy="633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27230"/>
            <a:ext cx="7315200" cy="838200"/>
          </a:xfrm>
        </p:spPr>
        <p:txBody>
          <a:bodyPr/>
          <a:lstStyle/>
          <a:p>
            <a:pPr algn="l">
              <a:lnSpc>
                <a:spcPct val="95000"/>
              </a:lnSpc>
            </a:pPr>
            <a:r>
              <a:rPr lang="zh-CN" altLang="en-US" sz="32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en-US" altLang="zh-CN" sz="32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  </a:t>
            </a:r>
            <a:r>
              <a:rPr lang="zh-CN" altLang="en-US" sz="32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常见的单片机简介 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916832"/>
            <a:ext cx="5256584" cy="648072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 dirty="0" smtClean="0">
                <a:latin typeface="宋体" panose="02010600030101010101" pitchFamily="2" charset="-122"/>
              </a:rPr>
              <a:t>Intel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公司的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MCS 8051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系列单片机</a:t>
            </a: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0" y="1268760"/>
            <a:ext cx="6300788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60000"/>
              </a:spcBef>
              <a:buClr>
                <a:schemeClr val="tx1"/>
              </a:buClr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宋体" panose="02010600030101010101" pitchFamily="2" charset="-122"/>
              </a:rPr>
              <a:t>1.8051内核的单片机 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t>20</a:t>
            </a:fld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7504" y="2708920"/>
          <a:ext cx="896449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584176"/>
                <a:gridCol w="1296144"/>
                <a:gridCol w="1584176"/>
                <a:gridCol w="1296144"/>
                <a:gridCol w="1008112"/>
                <a:gridCol w="11156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FF00"/>
                          </a:solidFill>
                        </a:rPr>
                        <a:t>型号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FF00"/>
                          </a:solidFill>
                        </a:rPr>
                        <a:t>程序存储器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FF00"/>
                          </a:solidFill>
                        </a:rPr>
                        <a:t>片内</a:t>
                      </a:r>
                      <a:r>
                        <a:rPr lang="en-US" altLang="zh-CN" sz="2000" dirty="0" smtClean="0">
                          <a:solidFill>
                            <a:srgbClr val="FFFF00"/>
                          </a:solidFill>
                        </a:rPr>
                        <a:t>RAM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FF00"/>
                          </a:solidFill>
                        </a:rPr>
                        <a:t>定时</a:t>
                      </a:r>
                      <a:r>
                        <a:rPr lang="en-US" altLang="zh-CN" sz="2000" dirty="0" smtClean="0">
                          <a:solidFill>
                            <a:srgbClr val="FFFF00"/>
                          </a:solidFill>
                        </a:rPr>
                        <a:t>/</a:t>
                      </a:r>
                      <a:r>
                        <a:rPr lang="zh-CN" altLang="en-US" sz="2000" dirty="0" smtClean="0">
                          <a:solidFill>
                            <a:srgbClr val="FFFF00"/>
                          </a:solidFill>
                        </a:rPr>
                        <a:t>计数器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FF00"/>
                          </a:solidFill>
                        </a:rPr>
                        <a:t>并行</a:t>
                      </a:r>
                      <a:r>
                        <a:rPr lang="en-US" altLang="zh-CN" sz="2000" dirty="0" smtClean="0">
                          <a:solidFill>
                            <a:srgbClr val="FFFF00"/>
                          </a:solidFill>
                        </a:rPr>
                        <a:t>I/O 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FF00"/>
                          </a:solidFill>
                        </a:rPr>
                        <a:t>串行口</a:t>
                      </a:r>
                      <a:endParaRPr lang="en-US" altLang="zh-CN" sz="2000" dirty="0" smtClean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FF00"/>
                          </a:solidFill>
                        </a:rPr>
                        <a:t>中断源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8031</a:t>
                      </a:r>
                    </a:p>
                    <a:p>
                      <a:pPr algn="ctr"/>
                      <a:r>
                        <a:rPr lang="en-US" altLang="zh-CN" sz="2000" dirty="0" smtClean="0"/>
                        <a:t>80C31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无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128B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2x16bit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8051</a:t>
                      </a:r>
                    </a:p>
                    <a:p>
                      <a:pPr algn="ctr"/>
                      <a:r>
                        <a:rPr lang="en-US" altLang="zh-CN" sz="2000" dirty="0" smtClean="0"/>
                        <a:t>80C51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4KB</a:t>
                      </a:r>
                      <a:r>
                        <a:rPr lang="en-US" altLang="zh-CN" sz="2000" baseline="0" dirty="0" smtClean="0"/>
                        <a:t> ROM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128B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2x16bit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32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8052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 smtClean="0"/>
                        <a:t>8KB</a:t>
                      </a:r>
                      <a:r>
                        <a:rPr lang="en-US" altLang="zh-CN" sz="2000" baseline="0" dirty="0" smtClean="0"/>
                        <a:t> ROM</a:t>
                      </a:r>
                      <a:endParaRPr lang="zh-CN" altLang="en-US" sz="2000" dirty="0" smtClean="0"/>
                    </a:p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256B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3x16bit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8751</a:t>
                      </a:r>
                    </a:p>
                    <a:p>
                      <a:pPr algn="ctr"/>
                      <a:r>
                        <a:rPr lang="en-US" altLang="zh-CN" sz="2000" dirty="0" smtClean="0"/>
                        <a:t>87C51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 smtClean="0"/>
                        <a:t>4KB</a:t>
                      </a:r>
                      <a:r>
                        <a:rPr lang="en-US" altLang="zh-CN" sz="2000" baseline="0" dirty="0" smtClean="0"/>
                        <a:t> EPROM</a:t>
                      </a:r>
                      <a:endParaRPr lang="zh-CN" altLang="en-US" sz="2000" dirty="0" smtClean="0"/>
                    </a:p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128B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2x16bit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7504" y="1449867"/>
            <a:ext cx="5256584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dirty="0" smtClean="0">
                <a:latin typeface="宋体" panose="02010600030101010101" pitchFamily="2" charset="-122"/>
              </a:rPr>
              <a:t>Atmel 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公司的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89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系列单片机；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261" y="2614424"/>
            <a:ext cx="5256584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dirty="0" smtClean="0">
                <a:latin typeface="宋体" panose="02010600030101010101" pitchFamily="2" charset="-122"/>
              </a:rPr>
              <a:t>Philips 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公司的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8051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内核单片机；</a:t>
            </a:r>
            <a:endParaRPr lang="en-US" altLang="zh-CN" sz="2400" b="1" dirty="0" smtClean="0">
              <a:latin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zh-CN" altLang="en-US" sz="2400" b="1" dirty="0" smtClean="0">
              <a:latin typeface="宋体" panose="0201060003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-4773" y="3661504"/>
            <a:ext cx="5256584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dirty="0" smtClean="0">
                <a:latin typeface="宋体" panose="02010600030101010101" pitchFamily="2" charset="-122"/>
              </a:rPr>
              <a:t>ST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公司的增强型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8051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内核单片机；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-4773" y="4837620"/>
            <a:ext cx="790621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dirty="0" smtClean="0">
                <a:latin typeface="宋体" panose="02010600030101010101" pitchFamily="2" charset="-122"/>
              </a:rPr>
              <a:t>Silicon Laboratories 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公司的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C8051 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系列单片机；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0" y="6007233"/>
            <a:ext cx="790621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 smtClean="0">
                <a:latin typeface="宋体" panose="02010600030101010101" pitchFamily="2" charset="-122"/>
              </a:rPr>
              <a:t>华邦公司的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W78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系列单片机。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854423"/>
            <a:ext cx="6300788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60000"/>
              </a:spcBef>
              <a:buClr>
                <a:schemeClr val="tx1"/>
              </a:buClr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宋体" panose="02010600030101010101" pitchFamily="2" charset="-122"/>
              </a:rPr>
              <a:t>1.8051内核的单片机 </a:t>
            </a:r>
          </a:p>
        </p:txBody>
      </p:sp>
      <p:pic>
        <p:nvPicPr>
          <p:cNvPr id="18434" name="Picture 2" descr="c:\users\user\appdata\roaming\360se6\User Data\temp\u=569364113,2593584947&amp;fm=21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037" y="1061591"/>
            <a:ext cx="1369547" cy="139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c:\users\user\appdata\roaming\360se6\User Data\temp\u=1627896273,196636653&amp;fm=11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031" y="2076739"/>
            <a:ext cx="1529911" cy="152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 descr="c:\users\user\appdata\roaming\360se6\User Data\temp\u=3368799564,1354571882&amp;fm=21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451" y="3598173"/>
            <a:ext cx="1584129" cy="105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2" name="Picture 10" descr="c:\users\user\appdata\roaming\360se6\User Data\temp\u=10356571,401472107&amp;fm=15&amp;gp=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456" y="4309576"/>
            <a:ext cx="1648221" cy="166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4" name="Picture 12" descr="c:\users\user\appdata\roaming\360se6\User Data\temp\u=3123247685,1743096306&amp;fm=15&amp;gp=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650410"/>
            <a:ext cx="1296740" cy="120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7504" y="836712"/>
            <a:ext cx="5256584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dirty="0" smtClean="0">
                <a:latin typeface="宋体" panose="02010600030101010101" pitchFamily="2" charset="-122"/>
              </a:rPr>
              <a:t>TI 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公司的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MSC121X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系列单片机：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506906"/>
              </p:ext>
            </p:extLst>
          </p:nvPr>
        </p:nvGraphicFramePr>
        <p:xfrm>
          <a:off x="107504" y="1484784"/>
          <a:ext cx="8856989" cy="480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164"/>
                <a:gridCol w="738082"/>
                <a:gridCol w="738083"/>
                <a:gridCol w="984110"/>
                <a:gridCol w="984110"/>
                <a:gridCol w="984110"/>
                <a:gridCol w="984110"/>
                <a:gridCol w="984110"/>
                <a:gridCol w="98411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型号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MSC</a:t>
                      </a:r>
                    </a:p>
                    <a:p>
                      <a:pPr algn="ctr"/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MSC1201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MSC 1202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MSC</a:t>
                      </a:r>
                      <a:r>
                        <a:rPr lang="en-US" altLang="zh-CN" baseline="0" dirty="0" smtClean="0"/>
                        <a:t> 1210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MSC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1211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MSC</a:t>
                      </a:r>
                    </a:p>
                    <a:p>
                      <a:pPr algn="ctr"/>
                      <a:r>
                        <a:rPr lang="en-US" altLang="zh-CN" dirty="0" smtClean="0"/>
                        <a:t>1212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MSC</a:t>
                      </a:r>
                    </a:p>
                    <a:p>
                      <a:pPr algn="ctr"/>
                      <a:r>
                        <a:rPr lang="en-US" altLang="zh-CN" dirty="0" smtClean="0"/>
                        <a:t>1213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MSC 1214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ADC</a:t>
                      </a:r>
                      <a:r>
                        <a:rPr lang="zh-CN" altLang="en-US" dirty="0" smtClean="0"/>
                        <a:t>分辨率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位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en-US" altLang="zh-CN" dirty="0" smtClean="0">
                          <a:solidFill>
                            <a:prstClr val="black"/>
                          </a:solidFill>
                          <a:latin typeface="+mn-lt"/>
                          <a:ea typeface="宋体" panose="02010600030101010101" pitchFamily="2" charset="-122"/>
                        </a:rPr>
                        <a:t> SPI</a:t>
                      </a:r>
                      <a:r>
                        <a:rPr lang="zh-CN" altLang="en-US" dirty="0" smtClean="0">
                          <a:solidFill>
                            <a:prstClr val="black"/>
                          </a:solidFill>
                          <a:latin typeface="+mn-lt"/>
                          <a:ea typeface="宋体" panose="02010600030101010101" pitchFamily="2" charset="-122"/>
                        </a:rPr>
                        <a:t>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ADC</a:t>
                      </a:r>
                      <a:r>
                        <a:rPr lang="zh-CN" altLang="en-US" dirty="0" smtClean="0"/>
                        <a:t>输入通道数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  <a:tr h="75776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DAC</a:t>
                      </a:r>
                      <a:r>
                        <a:rPr lang="zh-CN" altLang="en-US" dirty="0" smtClean="0"/>
                        <a:t>输出类型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电流型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电流型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电流型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电压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电流型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电压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电流型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电压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电流型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电压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电流型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DAC</a:t>
                      </a:r>
                      <a:r>
                        <a:rPr lang="zh-CN" altLang="en-US" dirty="0" smtClean="0"/>
                        <a:t>分辨率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位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r>
                        <a:rPr lang="zh-CN" altLang="en-US" dirty="0" smtClean="0"/>
                        <a:t>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r>
                        <a:rPr lang="zh-CN" altLang="en-US" dirty="0" smtClean="0"/>
                        <a:t>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r>
                        <a:rPr lang="zh-CN" altLang="en-US" dirty="0" smtClean="0"/>
                        <a:t>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DAC</a:t>
                      </a:r>
                      <a:r>
                        <a:rPr lang="zh-CN" altLang="en-US" dirty="0" smtClean="0"/>
                        <a:t>建立时间</a:t>
                      </a:r>
                      <a:r>
                        <a:rPr lang="en-US" altLang="zh-CN" dirty="0" smtClean="0"/>
                        <a:t>(us)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DAC</a:t>
                      </a:r>
                      <a:r>
                        <a:rPr lang="zh-CN" altLang="en-US" dirty="0" smtClean="0"/>
                        <a:t>通道数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I</a:t>
                      </a:r>
                      <a:r>
                        <a:rPr lang="en-US" altLang="zh-CN" baseline="30000" dirty="0" smtClean="0"/>
                        <a:t>2</a:t>
                      </a:r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接口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有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SPI</a:t>
                      </a:r>
                      <a:r>
                        <a:rPr lang="zh-CN" altLang="en-US" dirty="0" smtClean="0"/>
                        <a:t>接口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有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876009" y="2398197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788024" y="1218838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29844" y="1034172"/>
            <a:ext cx="361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世界最大的模拟电路技术制造商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>
          <a:xfrm>
            <a:off x="-23900" y="785906"/>
            <a:ext cx="7315200" cy="520700"/>
          </a:xfrm>
        </p:spPr>
        <p:txBody>
          <a:bodyPr/>
          <a:lstStyle/>
          <a:p>
            <a:pPr algn="l" eaLnBrk="1" hangingPunct="1">
              <a:lnSpc>
                <a:spcPct val="95000"/>
              </a:lnSpc>
              <a:defRPr/>
            </a:pPr>
            <a:r>
              <a:rPr lang="zh-CN" altLang="en-US" sz="3200" b="1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  </a:t>
            </a:r>
            <a:r>
              <a:rPr lang="zh-CN" altLang="en-US" sz="3200" b="1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常见的单片机简介</a:t>
            </a:r>
            <a:r>
              <a:rPr lang="zh-CN" altLang="en-US" sz="3800" b="1" dirty="0" smtClean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452438" y="1257300"/>
            <a:ext cx="82391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lnSpc>
                <a:spcPct val="95000"/>
              </a:lnSpc>
            </a:pP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1434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55576" y="2132856"/>
            <a:ext cx="7364413" cy="43053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b="1" dirty="0" smtClean="0">
                <a:latin typeface="宋体" panose="02010600030101010101" pitchFamily="2" charset="-122"/>
              </a:rPr>
              <a:t>Microchip</a:t>
            </a:r>
            <a:r>
              <a:rPr lang="zh-CN" altLang="en-US" sz="2800" b="1" dirty="0" smtClean="0"/>
              <a:t>公司的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PIC</a:t>
            </a:r>
            <a:r>
              <a:rPr lang="zh-CN" altLang="en-US" sz="2800" b="1" dirty="0" smtClean="0"/>
              <a:t>系列单片机</a:t>
            </a:r>
            <a:endParaRPr lang="zh-CN" altLang="en-US" sz="2800" b="1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 err="1" smtClean="0">
                <a:latin typeface="宋体" panose="02010600030101010101" pitchFamily="2" charset="-122"/>
              </a:rPr>
              <a:t>Freescale</a:t>
            </a:r>
            <a:r>
              <a:rPr lang="zh-CN" altLang="en-US" sz="2800" b="1" dirty="0" smtClean="0"/>
              <a:t>公司的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MC68</a:t>
            </a:r>
            <a:r>
              <a:rPr lang="zh-CN" altLang="en-US" sz="2800" b="1" dirty="0" smtClean="0"/>
              <a:t>系列单片机</a:t>
            </a:r>
            <a:endParaRPr lang="zh-CN" altLang="en-US" sz="2800" b="1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smtClean="0">
                <a:latin typeface="宋体" panose="02010600030101010101" pitchFamily="2" charset="-122"/>
              </a:rPr>
              <a:t>TI</a:t>
            </a:r>
            <a:r>
              <a:rPr lang="zh-CN" altLang="en-US" sz="2800" b="1" smtClean="0"/>
              <a:t>公司</a:t>
            </a:r>
            <a:r>
              <a:rPr lang="zh-CN" altLang="en-US" sz="2800" b="1" dirty="0" smtClean="0"/>
              <a:t>的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MSP430</a:t>
            </a:r>
            <a:r>
              <a:rPr lang="zh-CN" altLang="en-US" sz="2800" b="1" dirty="0" smtClean="0"/>
              <a:t>系列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16</a:t>
            </a:r>
            <a:r>
              <a:rPr lang="zh-CN" altLang="en-US" sz="2800" b="1" dirty="0" smtClean="0"/>
              <a:t>位单片机</a:t>
            </a:r>
            <a:endParaRPr lang="zh-CN" altLang="en-US" sz="2800" b="1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/>
              <a:t>台湾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HOLTEK</a:t>
            </a:r>
            <a:r>
              <a:rPr lang="zh-CN" altLang="en-US" sz="2800" b="1" dirty="0" smtClean="0"/>
              <a:t>公司的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HT</a:t>
            </a:r>
            <a:r>
              <a:rPr lang="zh-CN" altLang="en-US" sz="2800" b="1" dirty="0" smtClean="0"/>
              <a:t>系列单片机</a:t>
            </a:r>
            <a:endParaRPr lang="zh-CN" altLang="en-US" sz="2800" b="1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 smtClean="0">
                <a:latin typeface="宋体" panose="02010600030101010101" pitchFamily="2" charset="-122"/>
              </a:rPr>
              <a:t>National</a:t>
            </a:r>
            <a:r>
              <a:rPr lang="zh-CN" altLang="en-US" sz="2800" b="1" dirty="0" smtClean="0"/>
              <a:t>公司的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COP8</a:t>
            </a:r>
            <a:r>
              <a:rPr lang="zh-CN" altLang="en-US" sz="2800" b="1" dirty="0" smtClean="0"/>
              <a:t>系列单片机</a:t>
            </a:r>
            <a:endParaRPr lang="zh-CN" altLang="en-US" sz="2800" b="1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 err="1" smtClean="0">
                <a:latin typeface="宋体" panose="02010600030101010101" pitchFamily="2" charset="-122"/>
              </a:rPr>
              <a:t>Zilog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公司的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Z8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系列单片机</a:t>
            </a:r>
          </a:p>
        </p:txBody>
      </p:sp>
      <p:sp>
        <p:nvSpPr>
          <p:cNvPr id="542725" name="Rectangle 5"/>
          <p:cNvSpPr>
            <a:spLocks noChangeArrowheads="1"/>
          </p:cNvSpPr>
          <p:nvPr/>
        </p:nvSpPr>
        <p:spPr bwMode="auto">
          <a:xfrm>
            <a:off x="107504" y="1431131"/>
            <a:ext cx="6300788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60000"/>
              </a:spcBef>
              <a:buClr>
                <a:schemeClr val="tx1"/>
              </a:buClr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宋体" panose="02010600030101010101" pitchFamily="2" charset="-122"/>
              </a:rPr>
              <a:t>2.其他单片机 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t>23</a:t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-9872" y="831056"/>
            <a:ext cx="7315200" cy="838200"/>
          </a:xfrm>
        </p:spPr>
        <p:txBody>
          <a:bodyPr/>
          <a:lstStyle/>
          <a:p>
            <a:pPr algn="l" eaLnBrk="1" hangingPunct="1">
              <a:lnSpc>
                <a:spcPct val="95000"/>
              </a:lnSpc>
              <a:defRPr/>
            </a:pPr>
            <a:r>
              <a:rPr lang="zh-CN" altLang="en-US" sz="3200" b="1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  </a:t>
            </a:r>
            <a:r>
              <a:rPr lang="zh-CN" altLang="en-US" sz="3200" b="1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单片机的应用</a:t>
            </a:r>
            <a:r>
              <a:rPr lang="zh-CN" altLang="en-US" sz="3800" b="1" dirty="0" smtClean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0366" y="2218255"/>
            <a:ext cx="5184576" cy="352308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电机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控制、数控机床、过程控制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….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395536" y="1441740"/>
            <a:ext cx="6300788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60000"/>
              </a:spcBef>
              <a:buClr>
                <a:schemeClr val="tx1"/>
              </a:buClr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、应用范围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-76405" y="3445043"/>
            <a:ext cx="7383462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zh-CN" altLang="en-US" b="1" dirty="0" smtClean="0">
                <a:latin typeface="宋体" panose="02010600030101010101" pitchFamily="2" charset="-122"/>
              </a:rPr>
              <a:t>仪器仪表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-108520" y="2775087"/>
            <a:ext cx="7383462" cy="711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zh-CN" altLang="en-US" b="1" dirty="0" smtClean="0">
                <a:latin typeface="宋体" panose="02010600030101010101" pitchFamily="2" charset="-122"/>
              </a:rPr>
              <a:t>农业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-75158" y="4093115"/>
            <a:ext cx="7383462" cy="715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zh-CN" altLang="en-US" b="1" dirty="0" smtClean="0">
                <a:latin typeface="宋体" panose="02010600030101010101" pitchFamily="2" charset="-122"/>
              </a:rPr>
              <a:t>通信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-88945" y="4667616"/>
            <a:ext cx="7383462" cy="76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zh-CN" altLang="en-US" b="1" dirty="0" smtClean="0">
                <a:latin typeface="宋体" panose="02010600030101010101" pitchFamily="2" charset="-122"/>
              </a:rPr>
              <a:t>日用品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-37759" y="5286982"/>
            <a:ext cx="7383462" cy="580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zh-CN" altLang="en-US" b="1" dirty="0">
                <a:latin typeface="宋体" panose="02010600030101010101" pitchFamily="2" charset="-122"/>
              </a:rPr>
              <a:t>军事</a:t>
            </a:r>
            <a:r>
              <a:rPr lang="zh-CN" altLang="en-US" b="1" dirty="0" smtClean="0">
                <a:latin typeface="宋体" panose="02010600030101010101" pitchFamily="2" charset="-122"/>
              </a:rPr>
              <a:t>导航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-37759" y="5867239"/>
            <a:ext cx="7383462" cy="658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zh-CN" altLang="en-US" b="1" dirty="0" smtClean="0">
                <a:latin typeface="宋体" panose="02010600030101010101" pitchFamily="2" charset="-122"/>
              </a:rPr>
              <a:t>汽车电子</a:t>
            </a:r>
          </a:p>
        </p:txBody>
      </p:sp>
      <p:cxnSp>
        <p:nvCxnSpPr>
          <p:cNvPr id="3" name="直接箭头连接符 2"/>
          <p:cNvCxnSpPr/>
          <p:nvPr/>
        </p:nvCxnSpPr>
        <p:spPr>
          <a:xfrm>
            <a:off x="1310821" y="2394409"/>
            <a:ext cx="71957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-76405" y="2112305"/>
            <a:ext cx="3096344" cy="617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zh-CN" altLang="en-US" b="1" dirty="0" smtClean="0">
                <a:latin typeface="宋体" panose="02010600030101010101" pitchFamily="2" charset="-122"/>
              </a:rPr>
              <a:t>工业 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2195146" y="2842252"/>
            <a:ext cx="5184576" cy="352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智能灌溉、远程大棚控制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….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310821" y="3045080"/>
            <a:ext cx="62857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2762942" y="3536727"/>
            <a:ext cx="5184576" cy="352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智能仪表仪器、医疗器械、色谱仪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….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030400" y="3722396"/>
            <a:ext cx="68208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2105268" y="4202007"/>
            <a:ext cx="6499924" cy="352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调制解调器、网络终端、程控电话交换机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….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1376890" y="4378161"/>
            <a:ext cx="56250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2371441" y="4809002"/>
            <a:ext cx="6499924" cy="352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移动电话、洗衣机、空调机、照相机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…</a:t>
            </a:r>
            <a:endParaRPr lang="zh-CN" altLang="en-US" sz="2400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1801471" y="4939100"/>
            <a:ext cx="457857" cy="10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3203848" y="5400956"/>
            <a:ext cx="6499924" cy="352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导弹控制、电子干扰系统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…</a:t>
            </a: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2449746" y="5595929"/>
            <a:ext cx="508573" cy="23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135917" y="6146010"/>
            <a:ext cx="65199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2787916" y="5969856"/>
            <a:ext cx="6499924" cy="352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音响控制、点火控制、排气控制、节能控制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…</a:t>
            </a:r>
            <a:endParaRPr lang="zh-CN" altLang="en-US" sz="2400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452438" y="1257300"/>
            <a:ext cx="82391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lnSpc>
                <a:spcPct val="95000"/>
              </a:lnSpc>
            </a:pP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546819" name="Rectangle 3"/>
          <p:cNvSpPr>
            <a:spLocks noChangeArrowheads="1"/>
          </p:cNvSpPr>
          <p:nvPr/>
        </p:nvSpPr>
        <p:spPr bwMode="auto">
          <a:xfrm>
            <a:off x="-176243" y="1348581"/>
            <a:ext cx="2611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60000"/>
              </a:spcBef>
              <a:buClr>
                <a:schemeClr val="tx1"/>
              </a:buClr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宋体" panose="02010600030101010101" pitchFamily="2" charset="-122"/>
              </a:rPr>
              <a:t>（1）开发流程</a:t>
            </a:r>
            <a:r>
              <a:rPr lang="zh-CN" altLang="en-US" b="1" dirty="0">
                <a:solidFill>
                  <a:schemeClr val="accent1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546820" name="Rectangle 4"/>
          <p:cNvSpPr>
            <a:spLocks noChangeArrowheads="1"/>
          </p:cNvSpPr>
          <p:nvPr/>
        </p:nvSpPr>
        <p:spPr bwMode="auto">
          <a:xfrm>
            <a:off x="0" y="778669"/>
            <a:ext cx="6300788" cy="56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60000"/>
              </a:spcBef>
              <a:buClr>
                <a:schemeClr val="tx1"/>
              </a:buClr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2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、单片机应用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系统的设计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0" y="990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580112" y="836712"/>
          <a:ext cx="2750340" cy="5983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3" name="Microsoft Drawing" r:id="rId4" imgW="2120900" imgH="4886325" progId="MSDraw">
                  <p:embed/>
                </p:oleObj>
              </mc:Choice>
              <mc:Fallback>
                <p:oleObj name="Microsoft Drawing" r:id="rId4" imgW="2120900" imgH="4886325" progId="MSDraw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836712"/>
                        <a:ext cx="2750340" cy="59835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318" y="2009401"/>
            <a:ext cx="284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可行性调研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2924944"/>
            <a:ext cx="28112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a).  </a:t>
            </a:r>
            <a:r>
              <a:rPr lang="zh-CN" altLang="en-US" sz="2400" b="1" dirty="0" smtClean="0"/>
              <a:t>充分调研；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b).  </a:t>
            </a:r>
            <a:r>
              <a:rPr lang="zh-CN" altLang="en-US" sz="2400" b="1" dirty="0" smtClean="0"/>
              <a:t>理论可行性；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c).  </a:t>
            </a:r>
            <a:r>
              <a:rPr lang="zh-CN" altLang="en-US" sz="2400" b="1" dirty="0" smtClean="0"/>
              <a:t>实践可行性。</a:t>
            </a:r>
            <a:endParaRPr lang="en-US" altLang="zh-CN" sz="2400" b="1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6084168" y="692696"/>
            <a:ext cx="1512168" cy="564604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4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4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9" grpId="0"/>
      <p:bldP spid="546820" grpId="0"/>
      <p:bldP spid="3" grpId="0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184" y="843502"/>
            <a:ext cx="2492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FF0000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 dirty="0"/>
              <a:t>2. </a:t>
            </a:r>
            <a:r>
              <a:rPr lang="zh-CN" altLang="en-US" dirty="0"/>
              <a:t>系统方案设计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3602633"/>
            <a:ext cx="4955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FF0000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 dirty="0"/>
              <a:t>3. </a:t>
            </a:r>
            <a:r>
              <a:rPr lang="zh-CN" altLang="en-US" dirty="0"/>
              <a:t>设计方案细化、确定软硬件功能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4969" y="1416567"/>
            <a:ext cx="34099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</a:rPr>
              <a:t>a).  </a:t>
            </a:r>
            <a:r>
              <a:rPr lang="zh-CN" altLang="en-US" sz="2400" dirty="0" smtClean="0">
                <a:solidFill>
                  <a:srgbClr val="002060"/>
                </a:solidFill>
              </a:rPr>
              <a:t>调研现有成熟方案；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</a:rPr>
              <a:t>b).  </a:t>
            </a:r>
            <a:r>
              <a:rPr lang="zh-CN" altLang="en-US" sz="2400" dirty="0" smtClean="0">
                <a:solidFill>
                  <a:srgbClr val="002060"/>
                </a:solidFill>
              </a:rPr>
              <a:t>设立技术指标；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</a:rPr>
              <a:t>c).   </a:t>
            </a:r>
            <a:r>
              <a:rPr lang="zh-CN" altLang="en-US" sz="2400" dirty="0" smtClean="0">
                <a:solidFill>
                  <a:srgbClr val="002060"/>
                </a:solidFill>
              </a:rPr>
              <a:t>编写任务书。</a:t>
            </a:r>
            <a:endParaRPr lang="en-US" altLang="zh-CN" sz="2400" dirty="0" smtClean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4365104"/>
            <a:ext cx="38811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</a:rPr>
              <a:t>a).  </a:t>
            </a:r>
            <a:r>
              <a:rPr lang="zh-CN" altLang="en-US" sz="2400" dirty="0" smtClean="0">
                <a:solidFill>
                  <a:srgbClr val="002060"/>
                </a:solidFill>
              </a:rPr>
              <a:t>硬件、软件分工；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原则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zh-CN" altLang="en-US" sz="2400" u="sng" dirty="0" smtClean="0"/>
              <a:t>尽可能由软件实现</a:t>
            </a:r>
            <a:r>
              <a:rPr lang="zh-CN" altLang="en-US" sz="2400" dirty="0" smtClean="0">
                <a:solidFill>
                  <a:srgbClr val="002060"/>
                </a:solidFill>
              </a:rPr>
              <a:t>；</a:t>
            </a:r>
            <a:endParaRPr lang="en-US" altLang="zh-CN" sz="2400" dirty="0" smtClean="0">
              <a:solidFill>
                <a:srgbClr val="002060"/>
              </a:solidFill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5580112" y="836712"/>
          <a:ext cx="2750340" cy="5983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2" name="Microsoft Drawing" r:id="rId3" imgW="2120900" imgH="4886325" progId="MSDraw">
                  <p:embed/>
                </p:oleObj>
              </mc:Choice>
              <mc:Fallback>
                <p:oleObj name="Microsoft Drawing" r:id="rId3" imgW="2120900" imgH="4886325" progId="MSDraw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836712"/>
                        <a:ext cx="2750340" cy="59835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圆角矩形 17"/>
          <p:cNvSpPr/>
          <p:nvPr/>
        </p:nvSpPr>
        <p:spPr>
          <a:xfrm>
            <a:off x="6084168" y="1208212"/>
            <a:ext cx="1512168" cy="564604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6084168" y="1772816"/>
            <a:ext cx="1512168" cy="564604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8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5311" y="819364"/>
            <a:ext cx="280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FF0000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 dirty="0"/>
              <a:t>4. </a:t>
            </a:r>
            <a:r>
              <a:rPr lang="zh-CN" altLang="en-US" dirty="0"/>
              <a:t>硬件原理图设计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1068" y="1818690"/>
            <a:ext cx="617989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</a:rPr>
              <a:t>a).  </a:t>
            </a:r>
            <a:r>
              <a:rPr lang="zh-CN" altLang="en-US" sz="2400" dirty="0" smtClean="0">
                <a:solidFill>
                  <a:srgbClr val="002060"/>
                </a:solidFill>
              </a:rPr>
              <a:t>绝对部分工作量在最初方案的设计阶段；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</a:rPr>
              <a:t>b).  </a:t>
            </a:r>
            <a:r>
              <a:rPr lang="zh-CN" altLang="en-US" sz="2400" dirty="0" smtClean="0">
                <a:solidFill>
                  <a:srgbClr val="002060"/>
                </a:solidFill>
              </a:rPr>
              <a:t>参考、借鉴现有的电路设计；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</a:rPr>
              <a:t>c).  </a:t>
            </a:r>
            <a:r>
              <a:rPr lang="zh-CN" altLang="en-US" sz="2400" dirty="0" smtClean="0">
                <a:solidFill>
                  <a:srgbClr val="002060"/>
                </a:solidFill>
              </a:rPr>
              <a:t>设计需要考虑问题：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选择</a:t>
            </a:r>
            <a:r>
              <a:rPr lang="zh-CN" altLang="en-US" sz="2200" dirty="0" smtClean="0">
                <a:solidFill>
                  <a:srgbClr val="FF0000"/>
                </a:solidFill>
              </a:rPr>
              <a:t>标准化、模块化</a:t>
            </a:r>
            <a:r>
              <a:rPr lang="zh-CN" altLang="en-US" sz="2200" dirty="0" smtClean="0"/>
              <a:t>的电路；</a:t>
            </a:r>
            <a:endParaRPr lang="en-US" altLang="zh-CN" sz="2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选择</a:t>
            </a:r>
            <a:r>
              <a:rPr lang="zh-CN" altLang="en-US" sz="2200" dirty="0" smtClean="0">
                <a:solidFill>
                  <a:srgbClr val="FF0000"/>
                </a:solidFill>
              </a:rPr>
              <a:t>功能强、集成度高</a:t>
            </a:r>
            <a:r>
              <a:rPr lang="zh-CN" altLang="en-US" sz="2200" dirty="0" smtClean="0"/>
              <a:t>的芯片；</a:t>
            </a:r>
            <a:endParaRPr lang="en-US" altLang="zh-CN" sz="2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选择</a:t>
            </a:r>
            <a:r>
              <a:rPr lang="zh-CN" altLang="en-US" sz="2200" dirty="0" smtClean="0">
                <a:solidFill>
                  <a:srgbClr val="FF0000"/>
                </a:solidFill>
              </a:rPr>
              <a:t>通用性强、货源充足</a:t>
            </a:r>
            <a:r>
              <a:rPr lang="zh-CN" altLang="en-US" sz="2200" dirty="0" smtClean="0"/>
              <a:t>的芯片；</a:t>
            </a:r>
            <a:endParaRPr lang="en-US" altLang="zh-CN" sz="2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设计需</a:t>
            </a:r>
            <a:r>
              <a:rPr lang="zh-CN" altLang="en-US" sz="2200" dirty="0" smtClean="0">
                <a:solidFill>
                  <a:srgbClr val="FF0000"/>
                </a:solidFill>
              </a:rPr>
              <a:t>预留余地</a:t>
            </a:r>
            <a:r>
              <a:rPr lang="zh-CN" altLang="en-US" sz="2200" dirty="0" smtClean="0"/>
              <a:t>，以便将来修改、扩展；</a:t>
            </a:r>
            <a:endParaRPr lang="en-US" altLang="zh-CN" sz="2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/>
              <a:t>多</a:t>
            </a:r>
            <a:r>
              <a:rPr lang="zh-CN" altLang="en-US" sz="2200" dirty="0" smtClean="0"/>
              <a:t>做调研，采用</a:t>
            </a:r>
            <a:r>
              <a:rPr lang="zh-CN" altLang="en-US" sz="2200" dirty="0" smtClean="0">
                <a:solidFill>
                  <a:srgbClr val="FF0000"/>
                </a:solidFill>
              </a:rPr>
              <a:t>最新</a:t>
            </a:r>
            <a:r>
              <a:rPr lang="zh-CN" altLang="en-US" sz="2200" dirty="0" smtClean="0"/>
              <a:t>的技术；</a:t>
            </a:r>
            <a:endParaRPr lang="en-US" altLang="zh-CN" sz="2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考虑各个部分的</a:t>
            </a:r>
            <a:r>
              <a:rPr lang="zh-CN" altLang="en-US" sz="2200" dirty="0" smtClean="0">
                <a:solidFill>
                  <a:srgbClr val="FF0000"/>
                </a:solidFill>
              </a:rPr>
              <a:t>驱动能力</a:t>
            </a:r>
            <a:endParaRPr lang="en-US" altLang="zh-CN" sz="2200" dirty="0" smtClean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1442393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----</a:t>
            </a:r>
            <a:r>
              <a:rPr lang="zh-CN" altLang="en-US" dirty="0" smtClean="0"/>
              <a:t>实现项目全部基本功能所需的硬件电气连接原理图</a:t>
            </a:r>
            <a:endParaRPr lang="zh-CN" altLang="en-US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5580112" y="836712"/>
          <a:ext cx="2750340" cy="5983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4" name="Microsoft Drawing" r:id="rId3" imgW="2120900" imgH="4886325" progId="MSDraw">
                  <p:embed/>
                </p:oleObj>
              </mc:Choice>
              <mc:Fallback>
                <p:oleObj name="Microsoft Drawing" r:id="rId3" imgW="2120900" imgH="4886325" progId="MSDraw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836712"/>
                        <a:ext cx="2750340" cy="59835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圆角矩形 17"/>
          <p:cNvSpPr/>
          <p:nvPr/>
        </p:nvSpPr>
        <p:spPr>
          <a:xfrm>
            <a:off x="6084168" y="2335224"/>
            <a:ext cx="1512168" cy="564604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t>28</a:t>
            </a:fld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891824"/>
            <a:ext cx="280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FF0000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 dirty="0"/>
              <a:t>5. </a:t>
            </a:r>
            <a:r>
              <a:rPr lang="zh-CN" altLang="en-US" dirty="0"/>
              <a:t>印刷电路板设计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156176" y="836712"/>
          <a:ext cx="2750340" cy="5983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2" name="Microsoft Drawing" r:id="rId3" imgW="2120900" imgH="4886325" progId="MSDraw">
                  <p:embed/>
                </p:oleObj>
              </mc:Choice>
              <mc:Fallback>
                <p:oleObj name="Microsoft Drawing" r:id="rId3" imgW="2120900" imgH="4886325" progId="MSDraw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836712"/>
                        <a:ext cx="2750340" cy="59835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圆角矩形 11"/>
          <p:cNvSpPr/>
          <p:nvPr/>
        </p:nvSpPr>
        <p:spPr>
          <a:xfrm>
            <a:off x="6660232" y="2880274"/>
            <a:ext cx="1656184" cy="47671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4044" y="1844824"/>
            <a:ext cx="58913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</a:rPr>
              <a:t>a).  PCB</a:t>
            </a:r>
            <a:r>
              <a:rPr lang="zh-CN" altLang="en-US" sz="2400" dirty="0" smtClean="0">
                <a:solidFill>
                  <a:srgbClr val="002060"/>
                </a:solidFill>
              </a:rPr>
              <a:t>设计需要考虑问题：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chemeClr val="accent2">
                    <a:lumMod val="75000"/>
                  </a:schemeClr>
                </a:solidFill>
              </a:rPr>
              <a:t>元器件布局合理；</a:t>
            </a:r>
            <a:endParaRPr lang="en-US" altLang="zh-CN" sz="2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chemeClr val="accent2">
                    <a:lumMod val="75000"/>
                  </a:schemeClr>
                </a:solidFill>
              </a:rPr>
              <a:t>模拟地与数字地分开，以减少干扰；</a:t>
            </a:r>
            <a:endParaRPr lang="en-US" altLang="zh-CN" sz="2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chemeClr val="accent2">
                    <a:lumMod val="75000"/>
                  </a:schemeClr>
                </a:solidFill>
              </a:rPr>
              <a:t>地线加粗；</a:t>
            </a:r>
            <a:endParaRPr lang="en-US" altLang="zh-CN" sz="2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chemeClr val="accent2">
                    <a:lumMod val="75000"/>
                  </a:schemeClr>
                </a:solidFill>
              </a:rPr>
              <a:t>设计需充分考虑安装、调试、维护的方便；</a:t>
            </a:r>
            <a:endParaRPr lang="en-US" altLang="zh-CN" sz="2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308304" y="3645024"/>
            <a:ext cx="1656184" cy="47671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36" y="908720"/>
            <a:ext cx="3416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FF0000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 dirty="0"/>
              <a:t>6. </a:t>
            </a:r>
            <a:r>
              <a:rPr lang="zh-CN" altLang="en-US" dirty="0"/>
              <a:t>程序设计与模拟调试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067" y="1684788"/>
            <a:ext cx="645561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</a:rPr>
              <a:t>a).  </a:t>
            </a:r>
            <a:r>
              <a:rPr lang="zh-CN" altLang="en-US" sz="2400" dirty="0" smtClean="0">
                <a:solidFill>
                  <a:srgbClr val="002060"/>
                </a:solidFill>
              </a:rPr>
              <a:t>设计同时可进行程序模块编写、调试；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</a:rPr>
              <a:t>b</a:t>
            </a:r>
            <a:r>
              <a:rPr lang="en-US" altLang="zh-CN" sz="2400" dirty="0" smtClean="0">
                <a:solidFill>
                  <a:srgbClr val="002060"/>
                </a:solidFill>
              </a:rPr>
              <a:t>).  </a:t>
            </a:r>
            <a:r>
              <a:rPr lang="zh-CN" altLang="en-US" sz="2400" dirty="0" smtClean="0">
                <a:solidFill>
                  <a:srgbClr val="002060"/>
                </a:solidFill>
              </a:rPr>
              <a:t>设计需要考虑问题：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chemeClr val="accent2">
                    <a:lumMod val="75000"/>
                  </a:schemeClr>
                </a:solidFill>
              </a:rPr>
              <a:t>模块化、结构化的设计；</a:t>
            </a:r>
            <a:endParaRPr lang="en-US" altLang="zh-CN" sz="2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chemeClr val="accent2">
                    <a:lumMod val="75000"/>
                  </a:schemeClr>
                </a:solidFill>
              </a:rPr>
              <a:t>建立正确的数学模型；</a:t>
            </a:r>
            <a:endParaRPr lang="en-US" altLang="zh-CN" sz="2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chemeClr val="accent2">
                    <a:lumMod val="75000"/>
                  </a:schemeClr>
                </a:solidFill>
              </a:rPr>
              <a:t>绘制流程图，简洁、直观地对任务进行描述；</a:t>
            </a:r>
            <a:endParaRPr lang="en-US" altLang="zh-CN" sz="2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chemeClr val="accent2">
                    <a:lumMod val="75000"/>
                  </a:schemeClr>
                </a:solidFill>
              </a:rPr>
              <a:t>合理分配系统资源；</a:t>
            </a:r>
            <a:endParaRPr lang="en-US" altLang="zh-CN" sz="2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chemeClr val="accent2">
                    <a:lumMod val="75000"/>
                  </a:schemeClr>
                </a:solidFill>
              </a:rPr>
              <a:t>写上功能注释，提高程序的可读性、可维护性；</a:t>
            </a:r>
            <a:endParaRPr lang="en-US" altLang="zh-CN" sz="2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chemeClr val="accent2">
                    <a:lumMod val="75000"/>
                  </a:schemeClr>
                </a:solidFill>
              </a:rPr>
              <a:t>抗干扰设计</a:t>
            </a:r>
            <a:endParaRPr lang="en-US" altLang="zh-CN" sz="2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</a:rPr>
              <a:t>c).  </a:t>
            </a:r>
            <a:r>
              <a:rPr lang="zh-CN" altLang="en-US" sz="2400" dirty="0" smtClean="0">
                <a:solidFill>
                  <a:srgbClr val="002060"/>
                </a:solidFill>
              </a:rPr>
              <a:t>利用编译程序汇编后生成目标代码。</a:t>
            </a:r>
            <a:endParaRPr lang="en-US" altLang="zh-CN" sz="2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156176" y="836712"/>
          <a:ext cx="2750340" cy="5983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3" name="Microsoft Drawing" r:id="rId3" imgW="2120900" imgH="4886325" progId="MSDraw">
                  <p:embed/>
                </p:oleObj>
              </mc:Choice>
              <mc:Fallback>
                <p:oleObj name="Microsoft Drawing" r:id="rId3" imgW="2120900" imgH="4886325" progId="MSDraw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836712"/>
                        <a:ext cx="2750340" cy="59835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圆角矩形 10"/>
          <p:cNvSpPr/>
          <p:nvPr/>
        </p:nvSpPr>
        <p:spPr>
          <a:xfrm>
            <a:off x="6084168" y="3847086"/>
            <a:ext cx="1440160" cy="47671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764704"/>
            <a:ext cx="6512511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考试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539552" y="1772816"/>
            <a:ext cx="7488832" cy="460851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基本题 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100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分）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3200" dirty="0" smtClean="0"/>
              <a:t>一</a:t>
            </a:r>
            <a:r>
              <a:rPr lang="en-US" altLang="zh-CN" sz="3200" dirty="0" smtClean="0"/>
              <a:t>. </a:t>
            </a:r>
            <a:r>
              <a:rPr lang="zh-CN" altLang="en-US" sz="3200" dirty="0" smtClean="0"/>
              <a:t>选择题（</a:t>
            </a:r>
            <a:r>
              <a:rPr lang="en-US" altLang="zh-CN" sz="3200" dirty="0" smtClean="0"/>
              <a:t>20</a:t>
            </a:r>
            <a:r>
              <a:rPr lang="zh-CN" altLang="en-US" sz="3200" dirty="0" smtClean="0"/>
              <a:t>分，</a:t>
            </a:r>
            <a:r>
              <a:rPr lang="en-US" altLang="zh-CN" sz="3200" dirty="0" smtClean="0"/>
              <a:t>10</a:t>
            </a:r>
            <a:r>
              <a:rPr lang="zh-CN" altLang="en-US" sz="3200" dirty="0" smtClean="0"/>
              <a:t>题）</a:t>
            </a:r>
            <a:endParaRPr lang="en-US" altLang="zh-CN" sz="3200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3200" dirty="0" smtClean="0"/>
              <a:t>二</a:t>
            </a:r>
            <a:r>
              <a:rPr lang="en-US" altLang="zh-CN" sz="3200" dirty="0" smtClean="0"/>
              <a:t>. </a:t>
            </a:r>
            <a:r>
              <a:rPr lang="zh-CN" altLang="en-US" sz="3200" dirty="0" smtClean="0"/>
              <a:t>解答题（</a:t>
            </a:r>
            <a:r>
              <a:rPr lang="en-US" altLang="zh-CN" sz="3200" dirty="0" smtClean="0"/>
              <a:t>20</a:t>
            </a:r>
            <a:r>
              <a:rPr lang="zh-CN" altLang="en-US" sz="3200" dirty="0" smtClean="0"/>
              <a:t>分，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题）</a:t>
            </a:r>
            <a:endParaRPr lang="en-US" altLang="zh-CN" sz="3200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3200" dirty="0" smtClean="0"/>
              <a:t>三</a:t>
            </a:r>
            <a:r>
              <a:rPr lang="en-US" altLang="zh-CN" sz="3200" dirty="0" smtClean="0"/>
              <a:t>.</a:t>
            </a:r>
            <a:r>
              <a:rPr lang="zh-CN" altLang="en-US" sz="3200" dirty="0" smtClean="0"/>
              <a:t> 分析程序题（</a:t>
            </a:r>
            <a:r>
              <a:rPr lang="en-US" altLang="zh-CN" sz="3200" dirty="0" smtClean="0"/>
              <a:t>20</a:t>
            </a:r>
            <a:r>
              <a:rPr lang="zh-CN" altLang="en-US" sz="3200" dirty="0" smtClean="0"/>
              <a:t>分，</a:t>
            </a:r>
            <a:r>
              <a:rPr lang="en-US" altLang="zh-CN" sz="3200" dirty="0" smtClean="0"/>
              <a:t>5</a:t>
            </a:r>
            <a:r>
              <a:rPr lang="zh-CN" altLang="en-US" sz="3200" dirty="0" smtClean="0"/>
              <a:t>题）</a:t>
            </a:r>
            <a:endParaRPr lang="en-US" altLang="zh-CN" sz="3200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3200" dirty="0" smtClean="0"/>
              <a:t>四</a:t>
            </a:r>
            <a:r>
              <a:rPr lang="en-US" altLang="zh-CN" sz="3200" dirty="0" smtClean="0"/>
              <a:t>.</a:t>
            </a:r>
            <a:r>
              <a:rPr lang="zh-CN" altLang="en-US" sz="3200" dirty="0" smtClean="0"/>
              <a:t> 编程与应用题（</a:t>
            </a:r>
            <a:r>
              <a:rPr lang="en-US" altLang="zh-CN" sz="3200" dirty="0" smtClean="0"/>
              <a:t>40</a:t>
            </a:r>
            <a:r>
              <a:rPr lang="zh-CN" altLang="en-US" sz="3200" dirty="0" smtClean="0"/>
              <a:t>分，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题）</a:t>
            </a:r>
            <a:endParaRPr lang="en-US" altLang="zh-CN" sz="3200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附加题（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30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分，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题）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t>30</a:t>
            </a:fld>
            <a:endParaRPr lang="zh-CN" altLang="en-US" dirty="0"/>
          </a:p>
        </p:txBody>
      </p:sp>
      <p:sp>
        <p:nvSpPr>
          <p:cNvPr id="5" name="灯片编号占位符 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D6BC79B1-821D-4A35-AA18-28BFEA215665}" type="slidenum">
              <a:rPr lang="zh-CN" altLang="en-US" smtClean="0"/>
              <a:t>30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789329"/>
            <a:ext cx="3108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FF0000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 dirty="0"/>
              <a:t>7. </a:t>
            </a:r>
            <a:r>
              <a:rPr lang="zh-CN" altLang="en-US" dirty="0"/>
              <a:t>印刷电路板的测试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3501718"/>
            <a:ext cx="3108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FF0000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 dirty="0"/>
              <a:t>8. </a:t>
            </a:r>
            <a:r>
              <a:rPr lang="zh-CN" altLang="en-US" dirty="0"/>
              <a:t>系统在线仿真调试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10428"/>
            <a:ext cx="2185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FF0000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 dirty="0"/>
              <a:t>9. </a:t>
            </a:r>
            <a:r>
              <a:rPr lang="zh-CN" altLang="en-US" dirty="0"/>
              <a:t>系统试运行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156176" y="836712"/>
          <a:ext cx="2750340" cy="5983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5" name="Microsoft Drawing" r:id="rId3" imgW="2120900" imgH="4886325" progId="MSDraw">
                  <p:embed/>
                </p:oleObj>
              </mc:Choice>
              <mc:Fallback>
                <p:oleObj name="Microsoft Drawing" r:id="rId3" imgW="2120900" imgH="4886325" progId="MSDraw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836712"/>
                        <a:ext cx="2750340" cy="59835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圆角矩形 9"/>
          <p:cNvSpPr/>
          <p:nvPr/>
        </p:nvSpPr>
        <p:spPr>
          <a:xfrm>
            <a:off x="7380312" y="4085445"/>
            <a:ext cx="1440160" cy="47671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553200" y="4797152"/>
            <a:ext cx="1728192" cy="47671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553200" y="5362011"/>
            <a:ext cx="1728192" cy="47671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1066" y="1244441"/>
            <a:ext cx="52565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</a:rPr>
              <a:t>a).  </a:t>
            </a:r>
            <a:r>
              <a:rPr lang="zh-CN" altLang="en-US" sz="2400" dirty="0" smtClean="0">
                <a:solidFill>
                  <a:srgbClr val="002060"/>
                </a:solidFill>
              </a:rPr>
              <a:t>电路测试，如检查是否存在短路；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</a:rPr>
              <a:t>b)</a:t>
            </a:r>
            <a:r>
              <a:rPr lang="en-US" altLang="zh-CN" sz="2400" dirty="0">
                <a:solidFill>
                  <a:srgbClr val="002060"/>
                </a:solidFill>
              </a:rPr>
              <a:t>.</a:t>
            </a:r>
            <a:r>
              <a:rPr lang="en-US" altLang="zh-CN" sz="2400" dirty="0" smtClean="0">
                <a:solidFill>
                  <a:srgbClr val="002060"/>
                </a:solidFill>
              </a:rPr>
              <a:t>  </a:t>
            </a:r>
            <a:r>
              <a:rPr lang="zh-CN" altLang="en-US" sz="2400" dirty="0" smtClean="0">
                <a:solidFill>
                  <a:srgbClr val="002060"/>
                </a:solidFill>
              </a:rPr>
              <a:t>元器件的焊接；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</a:rPr>
              <a:t>c). </a:t>
            </a:r>
            <a:r>
              <a:rPr lang="zh-CN" altLang="en-US" sz="2400" dirty="0" smtClean="0">
                <a:solidFill>
                  <a:srgbClr val="002060"/>
                </a:solidFill>
              </a:rPr>
              <a:t>不接电源后，再进行检查；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</a:rPr>
              <a:t>d). </a:t>
            </a:r>
            <a:r>
              <a:rPr lang="zh-CN" altLang="en-US" sz="2400" dirty="0" smtClean="0">
                <a:solidFill>
                  <a:srgbClr val="002060"/>
                </a:solidFill>
              </a:rPr>
              <a:t>接电源进行仿真调试。</a:t>
            </a:r>
            <a:endParaRPr lang="en-US" altLang="zh-CN" sz="2400" dirty="0" smtClean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1067" y="3855170"/>
            <a:ext cx="3102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</a:rPr>
              <a:t>a).  </a:t>
            </a:r>
            <a:r>
              <a:rPr lang="zh-CN" altLang="en-US" sz="2400" dirty="0" smtClean="0">
                <a:solidFill>
                  <a:srgbClr val="002060"/>
                </a:solidFill>
              </a:rPr>
              <a:t>按模块进行仿真；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</a:rPr>
              <a:t>b)</a:t>
            </a:r>
            <a:r>
              <a:rPr lang="en-US" altLang="zh-CN" sz="2400" dirty="0">
                <a:solidFill>
                  <a:srgbClr val="002060"/>
                </a:solidFill>
              </a:rPr>
              <a:t>.</a:t>
            </a:r>
            <a:r>
              <a:rPr lang="en-US" altLang="zh-CN" sz="2400" dirty="0" smtClean="0">
                <a:solidFill>
                  <a:srgbClr val="002060"/>
                </a:solidFill>
              </a:rPr>
              <a:t>  </a:t>
            </a:r>
            <a:r>
              <a:rPr lang="zh-CN" altLang="en-US" sz="2400" dirty="0" smtClean="0">
                <a:solidFill>
                  <a:srgbClr val="002060"/>
                </a:solidFill>
              </a:rPr>
              <a:t>整体仿真调试。</a:t>
            </a:r>
            <a:endParaRPr lang="en-US" altLang="zh-CN" sz="2400" dirty="0" smtClean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067" y="5341658"/>
            <a:ext cx="57342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</a:rPr>
              <a:t>a).  </a:t>
            </a:r>
            <a:r>
              <a:rPr lang="zh-CN" altLang="en-US" sz="2400" dirty="0" smtClean="0">
                <a:solidFill>
                  <a:srgbClr val="002060"/>
                </a:solidFill>
              </a:rPr>
              <a:t>程序写入单片机，进行试运行；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</a:rPr>
              <a:t>b)</a:t>
            </a:r>
            <a:r>
              <a:rPr lang="en-US" altLang="zh-CN" sz="2400" dirty="0">
                <a:solidFill>
                  <a:srgbClr val="002060"/>
                </a:solidFill>
              </a:rPr>
              <a:t>.</a:t>
            </a:r>
            <a:r>
              <a:rPr lang="en-US" altLang="zh-CN" sz="2400" dirty="0" smtClean="0">
                <a:solidFill>
                  <a:srgbClr val="002060"/>
                </a:solidFill>
              </a:rPr>
              <a:t>  </a:t>
            </a:r>
            <a:r>
              <a:rPr lang="zh-CN" altLang="en-US" sz="2400" dirty="0" smtClean="0">
                <a:solidFill>
                  <a:srgbClr val="002060"/>
                </a:solidFill>
              </a:rPr>
              <a:t>若出现问题，修改程序，转至步骤</a:t>
            </a:r>
            <a:r>
              <a:rPr lang="en-US" altLang="zh-CN" sz="2400" dirty="0" smtClean="0">
                <a:solidFill>
                  <a:srgbClr val="002060"/>
                </a:solidFill>
              </a:rPr>
              <a:t>8</a:t>
            </a:r>
            <a:r>
              <a:rPr lang="zh-CN" altLang="en-US" sz="2400" dirty="0" smtClean="0">
                <a:solidFill>
                  <a:srgbClr val="002060"/>
                </a:solidFill>
              </a:rPr>
              <a:t>。</a:t>
            </a:r>
            <a:endParaRPr lang="en-US" altLang="zh-CN" sz="24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-180528" y="782264"/>
            <a:ext cx="702945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1320" dir="2319588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60000"/>
              </a:spcBef>
              <a:buClr>
                <a:schemeClr val="tx1"/>
              </a:buClr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宋体" panose="02010600030101010101" pitchFamily="2" charset="-122"/>
              </a:rPr>
              <a:t>（2）仿真调试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058861" y="2420888"/>
          <a:ext cx="6650213" cy="2047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" name="Microsoft Drawing" r:id="rId4" imgW="3086100" imgH="949325" progId="MSDraw">
                  <p:embed/>
                </p:oleObj>
              </mc:Choice>
              <mc:Fallback>
                <p:oleObj name="Microsoft Drawing" r:id="rId4" imgW="3086100" imgH="949325" progId="MSDraw">
                  <p:embed/>
                  <p:pic>
                    <p:nvPicPr>
                      <p:cNvPr id="0" name="Picture 4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1" y="2420888"/>
                        <a:ext cx="6650213" cy="2047044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2314" y="1516451"/>
            <a:ext cx="5877075" cy="6933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</a:rPr>
              <a:t>传统的单片机应用系统开发仿真环境</a:t>
            </a:r>
            <a:endParaRPr lang="en-US" altLang="zh-CN" sz="2400" b="1" dirty="0" smtClean="0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797152"/>
            <a:ext cx="72442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仿真头的位置就是应用系统中放入单片机的位置；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需使用单片机在线仿真器。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935FBA-CA13-416D-AC95-1400FF745D9F}" type="slidenum">
              <a:rPr lang="zh-CN" altLang="en-US" smtClean="0"/>
              <a:t>32</a:t>
            </a:fld>
            <a:r>
              <a:rPr lang="en-US" altLang="zh-CN" smtClean="0"/>
              <a:t>/16</a:t>
            </a:r>
            <a:endParaRPr lang="en-US" altLang="zh-CN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133391" y="1419833"/>
          <a:ext cx="6801017" cy="2021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" name="Microsoft Drawing" r:id="rId3" imgW="2824480" imgH="840105" progId="MSDraw">
                  <p:embed/>
                </p:oleObj>
              </mc:Choice>
              <mc:Fallback>
                <p:oleObj name="Microsoft Drawing" r:id="rId3" imgW="2824480" imgH="840105" progId="MSDraw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391" y="1419833"/>
                        <a:ext cx="6801017" cy="2021847"/>
                      </a:xfrm>
                      <a:prstGeom prst="rect">
                        <a:avLst/>
                      </a:prstGeom>
                      <a:solidFill>
                        <a:srgbClr val="984807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908720"/>
            <a:ext cx="4533900" cy="333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宋体" panose="02010600030101010101" pitchFamily="2" charset="-122"/>
              </a:rPr>
              <a:t>在系统仿真调试模式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3441680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在系统调试</a:t>
            </a:r>
            <a:r>
              <a:rPr lang="en-US" altLang="zh-CN" sz="2200" dirty="0" smtClean="0"/>
              <a:t>(In </a:t>
            </a:r>
            <a:r>
              <a:rPr lang="en-US" altLang="zh-CN" sz="2200" dirty="0"/>
              <a:t>S</a:t>
            </a:r>
            <a:r>
              <a:rPr lang="en-US" altLang="zh-CN" sz="2200" dirty="0" smtClean="0"/>
              <a:t>ystem Debugging)</a:t>
            </a:r>
            <a:r>
              <a:rPr lang="zh-CN" altLang="en-US" sz="2200" dirty="0" smtClean="0"/>
              <a:t>；</a:t>
            </a:r>
            <a:endParaRPr lang="en-US" altLang="zh-CN" sz="2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省去价格较贵的专用仿真器；</a:t>
            </a:r>
            <a:endParaRPr lang="en-US" altLang="zh-CN" sz="2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单片机的仿真调试引脚直接通过控制电路与计算机连接，通过</a:t>
            </a:r>
            <a:r>
              <a:rPr lang="zh-CN" altLang="en-US" sz="2200" b="1" u="sng" dirty="0" smtClean="0">
                <a:solidFill>
                  <a:srgbClr val="FF0000"/>
                </a:solidFill>
              </a:rPr>
              <a:t>计算机上的调试环境</a:t>
            </a:r>
            <a:r>
              <a:rPr lang="zh-CN" altLang="en-US" sz="2200" dirty="0" smtClean="0"/>
              <a:t>对系统进行仿真、调试；</a:t>
            </a:r>
            <a:endParaRPr lang="en-US" altLang="zh-CN" sz="2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优点：</a:t>
            </a:r>
            <a:r>
              <a:rPr lang="zh-CN" altLang="en-US" sz="2200" b="1" u="sng" dirty="0" smtClean="0">
                <a:solidFill>
                  <a:srgbClr val="FF0000"/>
                </a:solidFill>
              </a:rPr>
              <a:t>能够真正仿真单片机的工作状态，完成后直接使用，节省制作电路板的费用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91D50F3-F36F-46F9-BA3C-00BB3AF5D18E}" type="slidenum">
              <a:rPr kumimoji="0" lang="zh-CN" altLang="en-US" sz="1400"/>
              <a:t>33</a:t>
            </a:fld>
            <a:r>
              <a:rPr kumimoji="0" lang="en-US" altLang="zh-CN" sz="1400"/>
              <a:t>/16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1124744"/>
            <a:ext cx="3960440" cy="838200"/>
          </a:xfrm>
        </p:spPr>
        <p:txBody>
          <a:bodyPr/>
          <a:lstStyle/>
          <a:p>
            <a:pPr algn="l" eaLnBrk="1" hangingPunct="1">
              <a:lnSpc>
                <a:spcPct val="95000"/>
              </a:lnSpc>
              <a:defRPr/>
            </a:pPr>
            <a:r>
              <a:rPr lang="zh-CN" altLang="en-US" sz="4000" b="1" dirty="0" smtClean="0">
                <a:latin typeface="宋体" panose="02010600030101010101" pitchFamily="2" charset="-122"/>
              </a:rPr>
              <a:t>作业</a:t>
            </a:r>
            <a:r>
              <a:rPr lang="en-US" altLang="zh-CN" sz="4000" b="1" dirty="0" smtClean="0">
                <a:latin typeface="宋体" panose="02010600030101010101" pitchFamily="2" charset="-122"/>
              </a:rPr>
              <a:t>1</a:t>
            </a:r>
            <a:r>
              <a:rPr lang="zh-CN" altLang="en-US" sz="4000" b="1" dirty="0" smtClean="0">
                <a:latin typeface="宋体" panose="02010600030101010101" pitchFamily="2" charset="-122"/>
              </a:rPr>
              <a:t>（</a:t>
            </a:r>
            <a:r>
              <a:rPr lang="en-US" altLang="zh-CN" sz="4000" b="1" dirty="0" smtClean="0">
                <a:latin typeface="宋体" panose="02010600030101010101" pitchFamily="2" charset="-122"/>
              </a:rPr>
              <a:t>P12</a:t>
            </a:r>
            <a:r>
              <a:rPr lang="zh-CN" altLang="en-US" sz="4000" b="1" dirty="0" smtClean="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708920"/>
            <a:ext cx="8424936" cy="2016224"/>
          </a:xfrm>
        </p:spPr>
        <p:txBody>
          <a:bodyPr>
            <a:noAutofit/>
          </a:bodyPr>
          <a:lstStyle/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000" b="1" dirty="0" smtClean="0"/>
              <a:t>习题 </a:t>
            </a:r>
            <a:r>
              <a:rPr lang="en-US" altLang="zh-CN" sz="4000" b="1" dirty="0" smtClean="0"/>
              <a:t>1</a:t>
            </a:r>
            <a:r>
              <a:rPr lang="zh-CN" altLang="en-US" sz="4000" b="1" dirty="0" smtClean="0"/>
              <a:t>；</a:t>
            </a:r>
            <a:endParaRPr lang="en-US" altLang="zh-CN" sz="4000" b="1" dirty="0" smtClean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000" b="1" dirty="0" smtClean="0"/>
              <a:t>习题 </a:t>
            </a:r>
            <a:r>
              <a:rPr lang="en-US" altLang="zh-CN" sz="4000" b="1" dirty="0" smtClean="0"/>
              <a:t>2</a:t>
            </a:r>
            <a:r>
              <a:rPr lang="zh-CN" altLang="en-US" sz="4000" b="1" dirty="0" smtClean="0"/>
              <a:t>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102812" y="994608"/>
            <a:ext cx="5322883" cy="337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1" lang="en-US" altLang="zh-CN" sz="36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1. </a:t>
            </a:r>
            <a:r>
              <a:rPr kumimoji="1" lang="zh-CN" altLang="en-US" sz="36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教 材：</a:t>
            </a:r>
            <a:endParaRPr kumimoji="1" lang="en-US" altLang="zh-CN" sz="3600" b="1" dirty="0" smtClean="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</a:pPr>
            <a:r>
              <a:rPr kumimoji="1" lang="zh-CN" altLang="en-US" sz="2400" dirty="0" smtClean="0"/>
              <a:t> 陈桂友，</a:t>
            </a:r>
            <a:r>
              <a:rPr kumimoji="1" lang="en-US" altLang="zh-CN" sz="2400" dirty="0" smtClean="0"/>
              <a:t>《</a:t>
            </a:r>
            <a:r>
              <a:rPr kumimoji="1" lang="zh-CN" altLang="en-US" sz="2400" dirty="0" smtClean="0"/>
              <a:t>单片机原理及应用</a:t>
            </a:r>
            <a:r>
              <a:rPr kumimoji="1" lang="en-US" altLang="zh-CN" sz="2400" dirty="0" smtClean="0"/>
              <a:t>》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1" lang="zh-CN" altLang="en-US" sz="2400" dirty="0" smtClean="0"/>
              <a:t> 机械</a:t>
            </a:r>
            <a:r>
              <a:rPr kumimoji="1" lang="zh-CN" altLang="en-US" sz="2400" dirty="0"/>
              <a:t>工业</a:t>
            </a:r>
            <a:r>
              <a:rPr kumimoji="1" lang="zh-CN" altLang="en-US" sz="2400" dirty="0" smtClean="0"/>
              <a:t>出版社</a:t>
            </a:r>
            <a:endParaRPr kumimoji="1" lang="en-US" altLang="zh-CN" sz="2400" dirty="0" smtClean="0"/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1" lang="en-US" altLang="zh-CN" sz="36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2. </a:t>
            </a:r>
            <a:r>
              <a:rPr kumimoji="1" lang="zh-CN" altLang="en-US" sz="36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参考</a:t>
            </a:r>
            <a:r>
              <a:rPr kumimoji="1" lang="zh-CN" altLang="en-US" sz="36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书籍：</a:t>
            </a:r>
            <a:endParaRPr kumimoji="1" lang="en-US" altLang="zh-CN" sz="3600" b="1" dirty="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李群芳，</a:t>
            </a:r>
            <a:r>
              <a:rPr kumimoji="1" lang="en-US" altLang="zh-CN" sz="2400" dirty="0" smtClean="0"/>
              <a:t> 《</a:t>
            </a:r>
            <a:r>
              <a:rPr kumimoji="1" lang="zh-CN" altLang="en-US" sz="2400" dirty="0"/>
              <a:t>单</a:t>
            </a:r>
            <a:r>
              <a:rPr kumimoji="1" lang="zh-CN" altLang="en-US" sz="2400" dirty="0" smtClean="0"/>
              <a:t>片微型计算机与接口技术（第</a:t>
            </a:r>
            <a:r>
              <a:rPr kumimoji="1" lang="en-US" altLang="zh-CN" sz="2400" dirty="0" smtClean="0"/>
              <a:t>3</a:t>
            </a:r>
            <a:r>
              <a:rPr kumimoji="1" lang="zh-CN" altLang="en-US" sz="2400" dirty="0" smtClean="0"/>
              <a:t>版）</a:t>
            </a:r>
            <a:r>
              <a:rPr kumimoji="1" lang="en-US" altLang="zh-CN" sz="2400" dirty="0" smtClean="0"/>
              <a:t>》 </a:t>
            </a:r>
            <a:r>
              <a:rPr kumimoji="1" lang="zh-CN" altLang="en-US" sz="2400" dirty="0" smtClean="0"/>
              <a:t>电子工业</a:t>
            </a:r>
            <a:r>
              <a:rPr lang="zh-CN" altLang="zh-CN" sz="2400" dirty="0" smtClean="0"/>
              <a:t>出版社</a:t>
            </a:r>
            <a:endParaRPr kumimoji="1" lang="en-US" altLang="zh-CN" sz="2400" dirty="0"/>
          </a:p>
        </p:txBody>
      </p:sp>
      <p:pic>
        <p:nvPicPr>
          <p:cNvPr id="7" name="Picture 2" descr="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114" y="994608"/>
            <a:ext cx="3744416" cy="526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108520" y="4365104"/>
            <a:ext cx="351461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lvl="1">
              <a:lnSpc>
                <a:spcPct val="105000"/>
              </a:lnSpc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1" lang="en-US" altLang="zh-CN" sz="36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kumimoji="1" lang="en-US" altLang="zh-CN" sz="36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. </a:t>
            </a:r>
            <a:r>
              <a:rPr kumimoji="1" lang="zh-CN" altLang="en-US" sz="36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主要</a:t>
            </a:r>
            <a:r>
              <a:rPr kumimoji="1" lang="zh-CN" altLang="en-US" sz="36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特色 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60375" y="5061154"/>
            <a:ext cx="2413000" cy="1650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以</a:t>
            </a:r>
            <a:r>
              <a:rPr lang="zh-CN" altLang="en-US" sz="2600" b="1" dirty="0">
                <a:solidFill>
                  <a:srgbClr val="FF0000"/>
                </a:solidFill>
                <a:latin typeface="Arial" panose="020B0604020202020204" pitchFamily="34" charset="0"/>
              </a:rPr>
              <a:t>实用</a:t>
            </a:r>
            <a:r>
              <a:rPr lang="zh-CN" altLang="en-US" sz="2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为主</a:t>
            </a:r>
            <a:endParaRPr lang="en-US" altLang="zh-CN" sz="26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FF0000"/>
                </a:solidFill>
                <a:latin typeface="Arial" panose="020B0604020202020204" pitchFamily="34" charset="0"/>
              </a:rPr>
              <a:t>可</a:t>
            </a:r>
            <a:r>
              <a:rPr lang="zh-CN" altLang="en-US" sz="2600" b="1" dirty="0">
                <a:solidFill>
                  <a:srgbClr val="FF0000"/>
                </a:solidFill>
                <a:latin typeface="Arial" panose="020B0604020202020204" pitchFamily="34" charset="0"/>
              </a:rPr>
              <a:t>操作性</a:t>
            </a:r>
            <a:r>
              <a:rPr lang="zh-CN" altLang="en-US" sz="2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强</a:t>
            </a:r>
            <a:endParaRPr lang="zh-CN" altLang="en-US" sz="26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AutoShape 2" descr="http://img5.imgtn.bdimg.com/it/u=1121269624,1532486377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5" descr="http://img2.imgtn.bdimg.com/it/u=1515404911,2469194983&amp;fm=15&amp;gp=0.jpg"/>
          <p:cNvSpPr>
            <a:spLocks noChangeAspect="1" noChangeArrowheads="1"/>
          </p:cNvSpPr>
          <p:nvPr/>
        </p:nvSpPr>
        <p:spPr bwMode="auto">
          <a:xfrm>
            <a:off x="444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6" r="15601"/>
          <a:stretch>
            <a:fillRect/>
          </a:stretch>
        </p:blipFill>
        <p:spPr bwMode="auto">
          <a:xfrm>
            <a:off x="5189114" y="994607"/>
            <a:ext cx="3744416" cy="539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396552" y="938344"/>
            <a:ext cx="5012069" cy="504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1" lang="en-US" altLang="zh-CN" sz="36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kumimoji="1" lang="en-US" altLang="zh-CN" sz="36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. </a:t>
            </a:r>
            <a:r>
              <a:rPr kumimoji="1" lang="zh-CN" altLang="en-US" sz="36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实验课</a:t>
            </a:r>
            <a:r>
              <a:rPr kumimoji="1" lang="zh-CN" altLang="en-US" sz="36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endParaRPr kumimoji="1" lang="en-US" altLang="zh-CN" sz="3600" b="1" dirty="0" smtClean="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</a:pPr>
            <a:r>
              <a:rPr kumimoji="1" lang="zh-CN" altLang="en-US" sz="2400" dirty="0"/>
              <a:t> </a:t>
            </a:r>
            <a:r>
              <a:rPr kumimoji="1" lang="zh-CN" altLang="en-US" sz="2400" b="1" u="sng" dirty="0" smtClean="0">
                <a:solidFill>
                  <a:srgbClr val="0070C0"/>
                </a:solidFill>
              </a:rPr>
              <a:t>教材</a:t>
            </a:r>
            <a:r>
              <a:rPr kumimoji="1" lang="en-US" altLang="zh-CN" sz="2400" b="1" dirty="0" smtClean="0">
                <a:solidFill>
                  <a:srgbClr val="0070C0"/>
                </a:solidFill>
              </a:rPr>
              <a:t>: 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1" lang="zh-CN" altLang="en-US" sz="2400" dirty="0" smtClean="0"/>
              <a:t>深大生物医学工程教学实验中心</a:t>
            </a:r>
            <a:endParaRPr kumimoji="1" lang="en-US" altLang="zh-CN" sz="2400" dirty="0" smtClean="0"/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1" lang="en-US" altLang="zh-CN" sz="2400" dirty="0" smtClean="0"/>
              <a:t> 《</a:t>
            </a:r>
            <a:r>
              <a:rPr kumimoji="1" lang="zh-CN" altLang="zh-CN" sz="2400" dirty="0" smtClean="0"/>
              <a:t>微型计算机</a:t>
            </a:r>
            <a:r>
              <a:rPr kumimoji="1" lang="zh-CN" altLang="zh-CN" sz="2400" dirty="0"/>
              <a:t>技术实验指导</a:t>
            </a:r>
            <a:r>
              <a:rPr kumimoji="1" lang="zh-CN" altLang="zh-CN" sz="2400" dirty="0" smtClean="0"/>
              <a:t>书</a:t>
            </a:r>
            <a:r>
              <a:rPr kumimoji="1" lang="en-US" altLang="zh-CN" sz="2400" dirty="0" smtClean="0"/>
              <a:t>》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</a:pPr>
            <a:r>
              <a:rPr kumimoji="1" lang="zh-CN" altLang="en-US" sz="2400" b="1" u="sng" dirty="0">
                <a:solidFill>
                  <a:srgbClr val="0070C0"/>
                </a:solidFill>
              </a:rPr>
              <a:t>实验安排 </a:t>
            </a:r>
            <a:r>
              <a:rPr kumimoji="1" lang="en-US" altLang="zh-CN" sz="2400" b="1" u="sng" dirty="0">
                <a:solidFill>
                  <a:srgbClr val="0070C0"/>
                </a:solidFill>
              </a:rPr>
              <a:t>:  </a:t>
            </a:r>
            <a:endParaRPr kumimoji="1" lang="en-US" altLang="zh-CN" sz="2400" b="1" u="sng" dirty="0" smtClean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1" lang="zh-CN" altLang="en-US" sz="2400" dirty="0" smtClean="0"/>
              <a:t>实验指导老师：刘昕宇，</a:t>
            </a:r>
            <a:endParaRPr kumimoji="1" lang="en-US" altLang="zh-CN" sz="2400" dirty="0" smtClean="0"/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1" lang="zh-CN" altLang="en-US" sz="2400" dirty="0" smtClean="0"/>
              <a:t>地址：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A2-102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1" lang="zh-CN" altLang="en-US" sz="2400" dirty="0" smtClean="0"/>
              <a:t>时间：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第二周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开始</a:t>
            </a:r>
            <a:endParaRPr kumimoji="1" lang="en-US" altLang="zh-CN" sz="2400" b="1" dirty="0" smtClean="0">
              <a:solidFill>
                <a:srgbClr val="FF000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491978" y="1556792"/>
            <a:ext cx="4592524" cy="4494941"/>
            <a:chOff x="4587988" y="1412777"/>
            <a:chExt cx="4592524" cy="4494941"/>
          </a:xfrm>
        </p:grpSpPr>
        <p:sp>
          <p:nvSpPr>
            <p:cNvPr id="8" name="矩形 7"/>
            <p:cNvSpPr/>
            <p:nvPr/>
          </p:nvSpPr>
          <p:spPr>
            <a:xfrm>
              <a:off x="4587988" y="1412777"/>
              <a:ext cx="4564995" cy="449494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195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04" b="10796"/>
            <a:stretch>
              <a:fillRect/>
            </a:stretch>
          </p:blipFill>
          <p:spPr bwMode="auto">
            <a:xfrm>
              <a:off x="4615517" y="1484784"/>
              <a:ext cx="4564995" cy="4350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5652120" y="766446"/>
            <a:ext cx="17652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</a:pPr>
            <a:r>
              <a:rPr kumimoji="1" lang="zh-CN" altLang="en-US" sz="2400" b="1" u="sng" dirty="0">
                <a:solidFill>
                  <a:srgbClr val="0070C0"/>
                </a:solidFill>
              </a:rPr>
              <a:t>内容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91" y="620185"/>
            <a:ext cx="793115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08" y="1700808"/>
            <a:ext cx="3940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第 </a:t>
            </a:r>
            <a:r>
              <a:rPr lang="en-US" altLang="zh-CN" sz="2800" b="1" dirty="0" smtClean="0"/>
              <a:t>1 </a:t>
            </a:r>
            <a:r>
              <a:rPr lang="zh-CN" altLang="en-US" sz="2800" b="1" dirty="0" smtClean="0"/>
              <a:t>章 单片机技术概述</a:t>
            </a:r>
            <a:r>
              <a:rPr lang="en-US" altLang="zh-CN" sz="2800" b="1" dirty="0" smtClean="0"/>
              <a:t> </a:t>
            </a:r>
            <a:endParaRPr lang="zh-CN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1825" y="2329931"/>
            <a:ext cx="6056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第 </a:t>
            </a:r>
            <a:r>
              <a:rPr lang="en-US" altLang="zh-CN" sz="2800" b="1" dirty="0" smtClean="0"/>
              <a:t>2 </a:t>
            </a:r>
            <a:r>
              <a:rPr lang="zh-CN" altLang="en-US" sz="2800" b="1" dirty="0" smtClean="0"/>
              <a:t>章 </a:t>
            </a:r>
            <a:r>
              <a:rPr lang="en-US" altLang="zh-CN" sz="2800" b="1" dirty="0" smtClean="0"/>
              <a:t>8051</a:t>
            </a:r>
            <a:r>
              <a:rPr lang="zh-CN" altLang="en-US" sz="2800" b="1" dirty="0" smtClean="0"/>
              <a:t>单片机及增强型</a:t>
            </a:r>
            <a:r>
              <a:rPr lang="en-US" altLang="zh-CN" sz="2800" b="1" dirty="0" smtClean="0"/>
              <a:t>8051</a:t>
            </a:r>
            <a:r>
              <a:rPr lang="zh-CN" altLang="en-US" sz="2800" b="1" dirty="0" smtClean="0"/>
              <a:t>内核</a:t>
            </a:r>
            <a:endParaRPr lang="zh-CN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8373" y="2905798"/>
            <a:ext cx="4373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第 </a:t>
            </a:r>
            <a:r>
              <a:rPr lang="en-US" altLang="zh-CN" sz="2800" b="1" dirty="0" smtClean="0"/>
              <a:t>3 </a:t>
            </a:r>
            <a:r>
              <a:rPr lang="zh-CN" altLang="en-US" sz="2800" b="1" dirty="0" smtClean="0"/>
              <a:t>章 数字输入</a:t>
            </a:r>
            <a:r>
              <a:rPr lang="en-US" altLang="zh-CN" sz="2800" b="1" dirty="0" smtClean="0"/>
              <a:t>/</a:t>
            </a:r>
            <a:r>
              <a:rPr lang="zh-CN" altLang="en-US" sz="2800" b="1" dirty="0" smtClean="0"/>
              <a:t>输出端口</a:t>
            </a:r>
            <a:endParaRPr lang="zh-CN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3415" y="3678919"/>
            <a:ext cx="2776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第 </a:t>
            </a:r>
            <a:r>
              <a:rPr lang="en-US" altLang="zh-CN" sz="2800" b="1" dirty="0" smtClean="0"/>
              <a:t>4 </a:t>
            </a:r>
            <a:r>
              <a:rPr lang="zh-CN" altLang="en-US" sz="2800" b="1" dirty="0" smtClean="0"/>
              <a:t>章 指令系统</a:t>
            </a:r>
            <a:endParaRPr lang="zh-CN" alt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46027" y="5013176"/>
            <a:ext cx="2055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第 </a:t>
            </a:r>
            <a:r>
              <a:rPr lang="en-US" altLang="zh-CN" sz="2800" b="1" dirty="0" smtClean="0"/>
              <a:t>7 </a:t>
            </a:r>
            <a:r>
              <a:rPr lang="zh-CN" altLang="en-US" sz="2800" b="1" dirty="0" smtClean="0"/>
              <a:t>章 中断</a:t>
            </a:r>
            <a:endParaRPr lang="zh-CN" alt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11712" y="5536396"/>
            <a:ext cx="3291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第 </a:t>
            </a:r>
            <a:r>
              <a:rPr lang="en-US" altLang="zh-CN" sz="2800" b="1" dirty="0" smtClean="0"/>
              <a:t>8 </a:t>
            </a:r>
            <a:r>
              <a:rPr lang="zh-CN" altLang="en-US" sz="2800" b="1" dirty="0" smtClean="0"/>
              <a:t>章 定时</a:t>
            </a:r>
            <a:r>
              <a:rPr lang="en-US" altLang="zh-CN" sz="2800" b="1" dirty="0" smtClean="0"/>
              <a:t>/</a:t>
            </a:r>
            <a:r>
              <a:rPr lang="zh-CN" altLang="en-US" sz="2800" b="1" dirty="0" smtClean="0"/>
              <a:t>计数器</a:t>
            </a:r>
            <a:endParaRPr lang="zh-CN" alt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1712" y="6059616"/>
            <a:ext cx="2776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第 </a:t>
            </a:r>
            <a:r>
              <a:rPr lang="en-US" altLang="zh-CN" sz="2800" b="1" dirty="0" smtClean="0"/>
              <a:t>9 </a:t>
            </a:r>
            <a:r>
              <a:rPr lang="zh-CN" altLang="en-US" sz="2800" b="1" dirty="0" smtClean="0"/>
              <a:t>章 串行通信</a:t>
            </a:r>
            <a:endParaRPr lang="zh-CN" altLang="en-US" sz="2800" b="1" dirty="0"/>
          </a:p>
        </p:txBody>
      </p:sp>
      <p:sp>
        <p:nvSpPr>
          <p:cNvPr id="3" name="圆角矩形 2"/>
          <p:cNvSpPr/>
          <p:nvPr/>
        </p:nvSpPr>
        <p:spPr>
          <a:xfrm>
            <a:off x="179512" y="1628800"/>
            <a:ext cx="6408712" cy="18002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01902" y="3678918"/>
            <a:ext cx="6386322" cy="11182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79512" y="5048878"/>
            <a:ext cx="6469525" cy="15674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164288" y="236804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7030A0"/>
                </a:solidFill>
              </a:rPr>
              <a:t>硬件部分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24673" y="4030558"/>
            <a:ext cx="21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7030A0"/>
                </a:solidFill>
              </a:rPr>
              <a:t>软件部分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重点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04413" y="5601805"/>
            <a:ext cx="21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7030A0"/>
                </a:solidFill>
              </a:rPr>
              <a:t>软硬部分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重点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3528" y="4201924"/>
            <a:ext cx="6022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第 </a:t>
            </a:r>
            <a:r>
              <a:rPr lang="en-US" altLang="zh-CN" sz="2800" b="1" dirty="0" smtClean="0"/>
              <a:t>5 </a:t>
            </a:r>
            <a:r>
              <a:rPr lang="zh-CN" altLang="en-US" sz="2800" b="1" dirty="0" smtClean="0"/>
              <a:t>章 汇编语言程序设计及仿真调试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22" grpId="0" animBg="1"/>
      <p:bldP spid="17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836712"/>
            <a:ext cx="5760640" cy="792088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怎么学？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28801"/>
            <a:ext cx="8640960" cy="2016223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以书本为基础！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2400" dirty="0" smtClean="0"/>
              <a:t>掌握单片机硬件相关的基本概念、功能等</a:t>
            </a:r>
            <a:endParaRPr lang="en-US" altLang="zh-CN" sz="2400" dirty="0" smtClean="0"/>
          </a:p>
          <a:p>
            <a:pPr marL="514350" indent="-514350">
              <a:buAutoNum type="arabicPeriod"/>
            </a:pPr>
            <a:r>
              <a:rPr lang="zh-CN" altLang="en-US" sz="2400" dirty="0" smtClean="0"/>
              <a:t>掌握单片机软件相关的基本指令、语法等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230832" y="3645024"/>
            <a:ext cx="8229600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</a:rPr>
              <a:t>以实践为</a:t>
            </a:r>
            <a:r>
              <a:rPr lang="zh-CN" altLang="en-US" b="1" dirty="0" smtClean="0">
                <a:solidFill>
                  <a:srgbClr val="FF0000"/>
                </a:solidFill>
              </a:rPr>
              <a:t>关键！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514350" indent="-514350" fontAlgn="auto">
              <a:spcAft>
                <a:spcPts val="0"/>
              </a:spcAft>
              <a:buAutoNum type="arabicPeriod"/>
            </a:pPr>
            <a:r>
              <a:rPr lang="zh-CN" altLang="en-US" sz="2400" dirty="0"/>
              <a:t>学会利用单片机设计各种硬件</a:t>
            </a:r>
            <a:r>
              <a:rPr lang="zh-CN" altLang="en-US" sz="2400" dirty="0" smtClean="0"/>
              <a:t>电路</a:t>
            </a:r>
            <a:endParaRPr lang="en-US" altLang="zh-CN" sz="2400" dirty="0"/>
          </a:p>
          <a:p>
            <a:pPr marL="514350" indent="-514350" fontAlgn="auto">
              <a:spcAft>
                <a:spcPts val="0"/>
              </a:spcAft>
              <a:buAutoNum type="arabicPeriod"/>
            </a:pPr>
            <a:r>
              <a:rPr lang="zh-CN" altLang="en-US" sz="2400" dirty="0"/>
              <a:t>学会编写和调试单片机</a:t>
            </a:r>
            <a:r>
              <a:rPr lang="zh-CN" altLang="en-US" sz="2400" dirty="0" smtClean="0"/>
              <a:t>程序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62982" y="3121804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-----------------</a:t>
            </a:r>
            <a:r>
              <a:rPr lang="zh-CN" altLang="en-US" sz="2800" dirty="0" smtClean="0"/>
              <a:t>理论课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062981" y="5587185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-----------------</a:t>
            </a:r>
            <a:r>
              <a:rPr lang="zh-CN" altLang="en-US" sz="2800" dirty="0" smtClean="0"/>
              <a:t>实验课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764704"/>
            <a:ext cx="6192688" cy="9144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4000" b="1" dirty="0">
                <a:solidFill>
                  <a:srgbClr val="F47A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第一章</a:t>
            </a:r>
            <a:r>
              <a:rPr lang="zh-CN" altLang="en-US" sz="4000" b="1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  <a:r>
              <a:rPr lang="zh-CN" altLang="en-US" sz="4000" b="1" dirty="0">
                <a:solidFill>
                  <a:srgbClr val="F47A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单片机技术概述</a:t>
            </a:r>
            <a:r>
              <a:rPr lang="zh-CN" altLang="en-US" b="1" dirty="0">
                <a:solidFill>
                  <a:srgbClr val="F47A00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11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14735" y="1851893"/>
            <a:ext cx="5772150" cy="704850"/>
          </a:xfrm>
          <a:prstGeom prst="actionButtonBlank">
            <a:avLst/>
          </a:prstGeom>
          <a:noFill/>
          <a:ln>
            <a:noFill/>
          </a:ln>
          <a:effectLst/>
        </p:spPr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1.1  计算机的基本概念及分类 </a:t>
            </a:r>
          </a:p>
        </p:txBody>
      </p:sp>
      <p:sp>
        <p:nvSpPr>
          <p:cNvPr id="12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29023" y="2894880"/>
            <a:ext cx="5743575" cy="685800"/>
          </a:xfrm>
          <a:prstGeom prst="actionButtonBlank">
            <a:avLst/>
          </a:prstGeom>
          <a:noFill/>
          <a:ln>
            <a:noFill/>
          </a:ln>
          <a:effectLst/>
        </p:spPr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1.2  单片机技术发展的特点 </a:t>
            </a:r>
          </a:p>
        </p:txBody>
      </p:sp>
      <p:sp>
        <p:nvSpPr>
          <p:cNvPr id="13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25848" y="3893418"/>
            <a:ext cx="5729287" cy="685800"/>
          </a:xfrm>
          <a:prstGeom prst="actionButtonBlank">
            <a:avLst/>
          </a:prstGeom>
          <a:noFill/>
          <a:ln>
            <a:noFill/>
          </a:ln>
          <a:effectLst/>
        </p:spPr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kumimoji="1" lang="en-US" altLang="zh-CN" sz="32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  </a:t>
            </a:r>
            <a:r>
              <a:rPr kumimoji="1" lang="zh-CN" altLang="en-US" sz="32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常见的单片机简介 </a:t>
            </a:r>
          </a:p>
        </p:txBody>
      </p:sp>
      <p:sp>
        <p:nvSpPr>
          <p:cNvPr id="14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11560" y="4941168"/>
            <a:ext cx="5743575" cy="685800"/>
          </a:xfrm>
          <a:prstGeom prst="actionButtonBlank">
            <a:avLst/>
          </a:prstGeom>
          <a:noFill/>
          <a:ln>
            <a:noFill/>
          </a:ln>
          <a:effectLst/>
        </p:spPr>
        <p:txBody>
          <a:bodyPr wrap="none" tIns="0" anchor="ctr"/>
          <a:lstStyle/>
          <a:p>
            <a:pPr eaLnBrk="0" hangingPunct="0">
              <a:lnSpc>
                <a:spcPct val="110000"/>
              </a:lnSpc>
            </a:pPr>
            <a:r>
              <a:rPr kumimoji="1" lang="zh-CN" altLang="en-US" sz="32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kumimoji="1" lang="en-US" altLang="zh-CN" sz="32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  </a:t>
            </a:r>
            <a:r>
              <a:rPr kumimoji="1" lang="zh-CN" altLang="en-US" sz="32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单片机的应用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79B1-821D-4A35-AA18-28BFEA215665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7467600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-36512" y="1601653"/>
            <a:ext cx="198964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dirty="0" smtClean="0">
                <a:solidFill>
                  <a:srgbClr val="0070C0"/>
                </a:solidFill>
                <a:latin typeface="宋体" panose="02010600030101010101" pitchFamily="2" charset="-122"/>
              </a:rPr>
              <a:t>.基本概念</a:t>
            </a:r>
            <a:endParaRPr lang="zh-CN" altLang="en-US" sz="28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25295" y="1639916"/>
            <a:ext cx="66816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：计算机</a:t>
            </a:r>
            <a:r>
              <a:rPr lang="zh-CN" altLang="en-US" sz="2400" b="1" dirty="0"/>
              <a:t>是</a:t>
            </a:r>
            <a:r>
              <a:rPr lang="zh-CN" altLang="en-US" sz="2400" b="1" u="sng" dirty="0">
                <a:solidFill>
                  <a:srgbClr val="FF0000"/>
                </a:solidFill>
              </a:rPr>
              <a:t>微电子学</a:t>
            </a:r>
            <a:r>
              <a:rPr lang="zh-CN" altLang="en-US" sz="2400" b="1" dirty="0"/>
              <a:t>与</a:t>
            </a:r>
            <a:r>
              <a:rPr lang="zh-CN" altLang="en-US" sz="2400" b="1" u="sng" dirty="0">
                <a:solidFill>
                  <a:srgbClr val="FF0000"/>
                </a:solidFill>
              </a:rPr>
              <a:t>计算数学</a:t>
            </a:r>
            <a:r>
              <a:rPr lang="zh-CN" altLang="en-US" sz="2400" b="1" dirty="0"/>
              <a:t>相结合的产物。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557602" y="2539700"/>
            <a:ext cx="1615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</a:rPr>
              <a:t>硬件基础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5688460" y="2502448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</a:rPr>
              <a:t>软件基础</a:t>
            </a:r>
          </a:p>
        </p:txBody>
      </p:sp>
      <p:sp>
        <p:nvSpPr>
          <p:cNvPr id="13" name="右箭头 12"/>
          <p:cNvSpPr/>
          <p:nvPr/>
        </p:nvSpPr>
        <p:spPr>
          <a:xfrm rot="7934530">
            <a:off x="3625309" y="2254899"/>
            <a:ext cx="532553" cy="1011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2940292">
            <a:off x="5650548" y="2199366"/>
            <a:ext cx="513870" cy="1337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94" name="Picture 2" descr="c:\users\user\appdata\roaming\360se6\User Data\temp\1821-110913103Z6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877" y="3068960"/>
            <a:ext cx="4493121" cy="336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 animBg="1"/>
      <p:bldP spid="1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1739</Words>
  <Application>Microsoft Office PowerPoint</Application>
  <PresentationFormat>全屏显示(4:3)</PresentationFormat>
  <Paragraphs>389</Paragraphs>
  <Slides>33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Office 主题​​</vt:lpstr>
      <vt:lpstr>Microsoft Drawing</vt:lpstr>
      <vt:lpstr>PowerPoint 演示文稿</vt:lpstr>
      <vt:lpstr>PowerPoint 演示文稿</vt:lpstr>
      <vt:lpstr>考试类型 </vt:lpstr>
      <vt:lpstr>PowerPoint 演示文稿</vt:lpstr>
      <vt:lpstr>PowerPoint 演示文稿</vt:lpstr>
      <vt:lpstr>PowerPoint 演示文稿</vt:lpstr>
      <vt:lpstr>怎么学？</vt:lpstr>
      <vt:lpstr>第一章 单片机技术概述 </vt:lpstr>
      <vt:lpstr>PowerPoint 演示文稿</vt:lpstr>
      <vt:lpstr>PowerPoint 演示文稿</vt:lpstr>
      <vt:lpstr>PowerPoint 演示文稿</vt:lpstr>
      <vt:lpstr>欧姆龙血压计</vt:lpstr>
      <vt:lpstr>1.1.1  微型计算机的组成 </vt:lpstr>
      <vt:lpstr>1.1.2  微型计算机的分类 </vt:lpstr>
      <vt:lpstr>2. 按微型计算机的组装形式分类  </vt:lpstr>
      <vt:lpstr>PowerPoint 演示文稿</vt:lpstr>
      <vt:lpstr>PowerPoint 演示文稿</vt:lpstr>
      <vt:lpstr>PowerPoint 演示文稿</vt:lpstr>
      <vt:lpstr>1.2  单片机技术发展的特点 </vt:lpstr>
      <vt:lpstr>1.3  常见的单片机简介 </vt:lpstr>
      <vt:lpstr>PowerPoint 演示文稿</vt:lpstr>
      <vt:lpstr>PowerPoint 演示文稿</vt:lpstr>
      <vt:lpstr>1.3  常见的单片机简介 </vt:lpstr>
      <vt:lpstr>1.4  单片机的应用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作业1（P12）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模拟电子技术 </dc:title>
  <dc:creator>hhxu</dc:creator>
  <cp:lastModifiedBy>Xu</cp:lastModifiedBy>
  <cp:revision>1064</cp:revision>
  <cp:lastPrinted>2015-03-17T13:36:00Z</cp:lastPrinted>
  <dcterms:created xsi:type="dcterms:W3CDTF">2014-08-31T13:34:00Z</dcterms:created>
  <dcterms:modified xsi:type="dcterms:W3CDTF">2018-09-03T05:57:41Z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