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31"/>
  </p:notesMasterIdLst>
  <p:handoutMasterIdLst>
    <p:handoutMasterId r:id="rId32"/>
  </p:handoutMasterIdLst>
  <p:sldIdLst>
    <p:sldId id="331" r:id="rId2"/>
    <p:sldId id="376" r:id="rId3"/>
    <p:sldId id="401" r:id="rId4"/>
    <p:sldId id="377" r:id="rId5"/>
    <p:sldId id="378" r:id="rId6"/>
    <p:sldId id="379" r:id="rId7"/>
    <p:sldId id="380" r:id="rId8"/>
    <p:sldId id="382" r:id="rId9"/>
    <p:sldId id="383" r:id="rId10"/>
    <p:sldId id="381" r:id="rId11"/>
    <p:sldId id="385" r:id="rId12"/>
    <p:sldId id="386" r:id="rId13"/>
    <p:sldId id="384" r:id="rId14"/>
    <p:sldId id="387" r:id="rId15"/>
    <p:sldId id="388" r:id="rId16"/>
    <p:sldId id="389" r:id="rId17"/>
    <p:sldId id="402" r:id="rId18"/>
    <p:sldId id="390" r:id="rId19"/>
    <p:sldId id="398" r:id="rId20"/>
    <p:sldId id="391" r:id="rId21"/>
    <p:sldId id="399" r:id="rId22"/>
    <p:sldId id="400" r:id="rId23"/>
    <p:sldId id="392" r:id="rId24"/>
    <p:sldId id="393" r:id="rId25"/>
    <p:sldId id="395" r:id="rId26"/>
    <p:sldId id="394" r:id="rId27"/>
    <p:sldId id="397" r:id="rId28"/>
    <p:sldId id="396" r:id="rId29"/>
    <p:sldId id="375" r:id="rId30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00"/>
    <a:srgbClr val="FAC090"/>
    <a:srgbClr val="93CDDD"/>
    <a:srgbClr val="E6B9B8"/>
    <a:srgbClr val="B7DEE8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1029" autoAdjust="0"/>
    <p:restoredTop sz="94834" autoAdjust="0"/>
  </p:normalViewPr>
  <p:slideViewPr>
    <p:cSldViewPr>
      <p:cViewPr>
        <p:scale>
          <a:sx n="90" d="100"/>
          <a:sy n="90" d="100"/>
        </p:scale>
        <p:origin x="-2208" y="-4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1405C86-B6ED-4DF3-B2BA-38D708D02AD2}" type="datetimeFigureOut">
              <a:rPr lang="zh-CN" altLang="en-US"/>
              <a:pPr>
                <a:defRPr/>
              </a:pPr>
              <a:t>2018/9/29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2CE715B1-B067-4A74-8E90-B5CB22C5E8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011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7DEE87B-44A3-4D19-A2C1-E6C044E00E14}" type="datetimeFigureOut">
              <a:rPr lang="en-US"/>
              <a:pPr>
                <a:defRPr/>
              </a:pPr>
              <a:t>9/29/2018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34AC56F-FE6F-44B3-8B31-4A41077A40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618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9825" y="1340768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11356" y="342237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B70F13-4DE4-4F99-ABB3-31E2EE9AA6D9}" type="datetime1">
              <a:rPr lang="zh-CN" altLang="en-US" smtClean="0"/>
              <a:pPr>
                <a:defRPr/>
              </a:pPr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E40F62-0E5D-41DE-801E-C14D57515A0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44624"/>
            <a:ext cx="914400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107504" y="144108"/>
            <a:ext cx="3096344" cy="508918"/>
          </a:xfrm>
          <a:prstGeom prst="rect">
            <a:avLst/>
          </a:prstGeom>
          <a:noFill/>
          <a:ln>
            <a:noFill/>
          </a:ln>
        </p:spPr>
        <p:txBody>
          <a:bodyPr vert="horz" anchor="b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2800" b="0" kern="1200" cap="small" dirty="0">
                <a:solidFill>
                  <a:schemeClr val="accent2">
                    <a:lumMod val="75000"/>
                  </a:schemeClr>
                </a:solidFill>
                <a:latin typeface="华文行楷" pitchFamily="2" charset="-122"/>
                <a:ea typeface="华文行楷" pitchFamily="2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微型计算机技术</a:t>
            </a:r>
            <a:endParaRPr lang="zh-CN" altLang="en-US" b="1" dirty="0">
              <a:solidFill>
                <a:srgbClr val="0070C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303211" y="44624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深圳大学生物医学工程学院</a:t>
            </a:r>
            <a:endParaRPr lang="en-US" sz="2800" b="0" dirty="0">
              <a:solidFill>
                <a:srgbClr val="0070C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5868144" y="398567"/>
            <a:ext cx="251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Email: hhxu@szu.edu.cn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098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913B37-F9E7-48DB-88A4-0B6D84E37102}" type="datetime1">
              <a:rPr lang="zh-CN" altLang="en-US" smtClean="0"/>
              <a:pPr>
                <a:defRPr/>
              </a:pPr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A5995E-C66C-4A4F-BE7C-E17F847A7E10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413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4248" y="126876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536" y="1916832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53BBF8-1910-4A91-B552-254CEEF7A8A6}" type="datetime1">
              <a:rPr lang="zh-CN" altLang="en-US" smtClean="0"/>
              <a:pPr>
                <a:defRPr/>
              </a:pPr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671B77-9D74-422C-BFDA-706C358F3EFD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451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79208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B26DF3-4FBB-47D5-87EA-1103528C3DE6}" type="datetime1">
              <a:rPr lang="zh-CN" altLang="en-US" smtClean="0"/>
              <a:pPr>
                <a:defRPr/>
              </a:pPr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44806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3645024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3568" y="170080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B26DF3-4FBB-47D5-87EA-1103528C3DE6}" type="datetime1">
              <a:rPr lang="zh-CN" altLang="en-US" smtClean="0"/>
              <a:pPr>
                <a:defRPr/>
              </a:pPr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940361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885405-E291-4886-82CF-B561FDDAFD44}" type="datetime1">
              <a:rPr lang="zh-CN" altLang="en-US" smtClean="0"/>
              <a:pPr>
                <a:defRPr/>
              </a:pPr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0568D2-CD19-437D-A104-D57864F7665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9527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8AD00B-652B-4558-ACAB-08D3D12AAA24}" type="datetime1">
              <a:rPr lang="zh-CN" altLang="en-US" smtClean="0"/>
              <a:pPr>
                <a:defRPr/>
              </a:pPr>
              <a:t>2018/9/29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D4F9A-B273-43C8-A1D9-7FB00ABEA576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5027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77C50F-EDBF-4506-912A-DBB269B4F584}" type="datetime1">
              <a:rPr lang="zh-CN" altLang="en-US" smtClean="0"/>
              <a:pPr>
                <a:defRPr/>
              </a:pPr>
              <a:t>2018/9/29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EFA101-A7C6-449D-A802-264B6473163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21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A456E-C3AF-4CDE-A97B-1BBDF1B61DC6}" type="datetime1">
              <a:rPr lang="zh-CN" altLang="en-US" smtClean="0"/>
              <a:pPr>
                <a:defRPr/>
              </a:pPr>
              <a:t>2018/9/29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11A779-0F23-4220-B1B8-D6D18E0CC041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7925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E03AC0-B533-44FE-81B3-9C83F8E17068}" type="datetime1">
              <a:rPr lang="zh-CN" altLang="en-US" smtClean="0"/>
              <a:pPr>
                <a:defRPr/>
              </a:pPr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8CC87-F992-4726-A9B6-58AF7C0A3D1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94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351C7E-815C-44EC-B436-04FC88C01ADE}" type="datetime1">
              <a:rPr lang="zh-CN" altLang="en-US" smtClean="0"/>
              <a:pPr>
                <a:defRPr/>
              </a:pPr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DAC5-3E46-415A-B009-5A52DE39BF8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7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EB26DF3-4FBB-47D5-87EA-1103528C3DE6}" type="datetime1">
              <a:rPr lang="zh-CN" altLang="en-US" smtClean="0"/>
              <a:pPr>
                <a:defRPr/>
              </a:pPr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44624"/>
            <a:ext cx="914400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107504" y="144108"/>
            <a:ext cx="3096344" cy="508918"/>
          </a:xfrm>
          <a:prstGeom prst="rect">
            <a:avLst/>
          </a:prstGeom>
          <a:noFill/>
          <a:ln>
            <a:noFill/>
          </a:ln>
        </p:spPr>
        <p:txBody>
          <a:bodyPr vert="horz" anchor="b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2800" b="0" kern="1200" cap="small" dirty="0">
                <a:solidFill>
                  <a:schemeClr val="accent2">
                    <a:lumMod val="75000"/>
                  </a:schemeClr>
                </a:solidFill>
                <a:latin typeface="华文行楷" pitchFamily="2" charset="-122"/>
                <a:ea typeface="华文行楷" pitchFamily="2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微型计算机技术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303211" y="44624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深圳大学生物医学工程学院</a:t>
            </a:r>
            <a:endParaRPr lang="en-US" sz="2800" b="0" dirty="0">
              <a:solidFill>
                <a:srgbClr val="0070C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5868144" y="398567"/>
            <a:ext cx="251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Email: hhxu@szu.edu.cn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01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</a:t>
            </a:fld>
            <a:endParaRPr lang="zh-CN" alt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-108520" y="908720"/>
            <a:ext cx="9252520" cy="9144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4000" b="1" dirty="0" smtClean="0">
                <a:solidFill>
                  <a:srgbClr val="F47A00"/>
                </a:solidFill>
                <a:latin typeface="黑体" pitchFamily="2" charset="-122"/>
                <a:ea typeface="黑体" pitchFamily="2" charset="-122"/>
              </a:rPr>
              <a:t>第三章</a:t>
            </a:r>
            <a:r>
              <a:rPr lang="zh-CN" altLang="en-US" sz="4000" b="1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	</a:t>
            </a:r>
            <a:r>
              <a:rPr lang="zh-CN" altLang="en-US" sz="4000" b="1" dirty="0">
                <a:solidFill>
                  <a:srgbClr val="F47A00"/>
                </a:solidFill>
                <a:latin typeface="黑体" pitchFamily="2" charset="-122"/>
                <a:ea typeface="黑体" pitchFamily="2" charset="-122"/>
              </a:rPr>
              <a:t>数字输入</a:t>
            </a:r>
            <a:r>
              <a:rPr lang="en-US" altLang="zh-CN" sz="4000" b="1" dirty="0">
                <a:solidFill>
                  <a:srgbClr val="F47A00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4000" b="1" dirty="0">
                <a:solidFill>
                  <a:srgbClr val="F47A00"/>
                </a:solidFill>
                <a:latin typeface="黑体" pitchFamily="2" charset="-122"/>
                <a:ea typeface="黑体" pitchFamily="2" charset="-122"/>
              </a:rPr>
              <a:t>输出端口 </a:t>
            </a:r>
          </a:p>
        </p:txBody>
      </p:sp>
      <p:sp>
        <p:nvSpPr>
          <p:cNvPr id="11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23528" y="2044891"/>
            <a:ext cx="7963248" cy="704850"/>
          </a:xfrm>
          <a:prstGeom prst="actionButtonBlank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tIns="0" anchor="ctr"/>
          <a:lstStyle/>
          <a:p>
            <a:pPr eaLnBrk="0" hangingPunct="0">
              <a:lnSpc>
                <a:spcPct val="110000"/>
              </a:lnSpc>
            </a:pPr>
            <a:r>
              <a:rPr lang="en-US" altLang="zh-CN" sz="3600" b="1" dirty="0" smtClean="0">
                <a:latin typeface="宋体" pitchFamily="2" charset="-122"/>
              </a:rPr>
              <a:t>3</a:t>
            </a:r>
            <a:r>
              <a:rPr lang="zh-CN" altLang="en-US" sz="3600" b="1" dirty="0" smtClean="0">
                <a:latin typeface="宋体" pitchFamily="2" charset="-122"/>
              </a:rPr>
              <a:t>.</a:t>
            </a:r>
            <a:r>
              <a:rPr lang="zh-CN" altLang="en-US" sz="3600" b="1" dirty="0">
                <a:latin typeface="宋体" pitchFamily="2" charset="-122"/>
              </a:rPr>
              <a:t>1  </a:t>
            </a:r>
            <a:r>
              <a:rPr lang="zh-CN" altLang="en-US" sz="3600" b="1" dirty="0" smtClean="0">
                <a:latin typeface="宋体" pitchFamily="2" charset="-122"/>
              </a:rPr>
              <a:t>8051的输入</a:t>
            </a:r>
            <a:r>
              <a:rPr lang="en-US" altLang="zh-CN" sz="3600" b="1" dirty="0" smtClean="0">
                <a:latin typeface="宋体" pitchFamily="2" charset="-122"/>
              </a:rPr>
              <a:t>/</a:t>
            </a:r>
            <a:r>
              <a:rPr lang="zh-CN" altLang="en-US" sz="3600" b="1" dirty="0" smtClean="0">
                <a:latin typeface="宋体" pitchFamily="2" charset="-122"/>
              </a:rPr>
              <a:t>输出端口</a:t>
            </a:r>
            <a:r>
              <a:rPr lang="en-US" altLang="zh-CN" sz="3600" b="1" dirty="0" smtClean="0">
                <a:latin typeface="宋体" pitchFamily="2" charset="-122"/>
              </a:rPr>
              <a:t>(</a:t>
            </a:r>
            <a:r>
              <a:rPr lang="zh-CN" altLang="en-US" sz="3600" b="1" dirty="0" smtClean="0">
                <a:latin typeface="宋体" pitchFamily="2" charset="-122"/>
              </a:rPr>
              <a:t>掌握</a:t>
            </a:r>
            <a:r>
              <a:rPr lang="en-US" altLang="zh-CN" sz="3600" b="1" dirty="0" smtClean="0">
                <a:latin typeface="宋体" pitchFamily="2" charset="-122"/>
              </a:rPr>
              <a:t>)</a:t>
            </a:r>
            <a:endParaRPr lang="zh-CN" altLang="en-US" sz="3600" b="1" dirty="0">
              <a:latin typeface="宋体" pitchFamily="2" charset="-122"/>
            </a:endParaRPr>
          </a:p>
        </p:txBody>
      </p:sp>
      <p:sp>
        <p:nvSpPr>
          <p:cNvPr id="6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27422" y="2915790"/>
            <a:ext cx="7931995" cy="704850"/>
          </a:xfrm>
          <a:prstGeom prst="actionButtonBlank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tIns="0" anchor="ctr"/>
          <a:lstStyle/>
          <a:p>
            <a:pPr eaLnBrk="0" hangingPunct="0">
              <a:lnSpc>
                <a:spcPct val="110000"/>
              </a:lnSpc>
            </a:pPr>
            <a:r>
              <a:rPr lang="en-US" altLang="zh-CN" sz="3600" b="1" dirty="0" smtClean="0">
                <a:latin typeface="宋体" pitchFamily="2" charset="-122"/>
              </a:rPr>
              <a:t>3</a:t>
            </a:r>
            <a:r>
              <a:rPr lang="zh-CN" altLang="en-US" sz="3600" b="1" dirty="0" smtClean="0">
                <a:latin typeface="宋体" pitchFamily="2" charset="-122"/>
              </a:rPr>
              <a:t>.</a:t>
            </a:r>
            <a:r>
              <a:rPr lang="en-US" altLang="zh-CN" sz="3600" b="1" dirty="0" smtClean="0">
                <a:latin typeface="宋体" pitchFamily="2" charset="-122"/>
              </a:rPr>
              <a:t>2</a:t>
            </a:r>
            <a:r>
              <a:rPr lang="zh-CN" altLang="en-US" sz="3600" b="1" dirty="0" smtClean="0">
                <a:latin typeface="宋体" pitchFamily="2" charset="-122"/>
              </a:rPr>
              <a:t>  </a:t>
            </a:r>
            <a:r>
              <a:rPr lang="en-US" altLang="zh-CN" sz="3600" b="1" dirty="0" smtClean="0">
                <a:latin typeface="宋体" pitchFamily="2" charset="-122"/>
              </a:rPr>
              <a:t>MSC1211</a:t>
            </a:r>
            <a:r>
              <a:rPr lang="zh-CN" altLang="en-US" sz="3600" b="1" dirty="0" smtClean="0">
                <a:latin typeface="宋体" pitchFamily="2" charset="-122"/>
              </a:rPr>
              <a:t>的输入</a:t>
            </a:r>
            <a:r>
              <a:rPr lang="en-US" altLang="zh-CN" sz="3600" b="1" dirty="0" smtClean="0">
                <a:latin typeface="宋体" pitchFamily="2" charset="-122"/>
              </a:rPr>
              <a:t>/</a:t>
            </a:r>
            <a:r>
              <a:rPr lang="zh-CN" altLang="en-US" sz="3600" b="1" dirty="0" smtClean="0">
                <a:latin typeface="宋体" pitchFamily="2" charset="-122"/>
              </a:rPr>
              <a:t>输出端口</a:t>
            </a:r>
            <a:endParaRPr lang="zh-CN" altLang="en-US" sz="3600" b="1" dirty="0">
              <a:latin typeface="宋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AutoShape 3">
                <a:hlinkClick r:id="" action="ppaction://noaction" highlightClick="1"/>
              </p:cNvPr>
              <p:cNvSpPr>
                <a:spLocks noChangeArrowheads="1"/>
              </p:cNvSpPr>
              <p:nvPr/>
            </p:nvSpPr>
            <p:spPr bwMode="auto">
              <a:xfrm>
                <a:off x="330798" y="3933056"/>
                <a:ext cx="7931995" cy="704850"/>
              </a:xfrm>
              <a:prstGeom prst="actionButtonBlank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tIns="0" anchor="ctr"/>
              <a:lstStyle/>
              <a:p>
                <a:pPr eaLnBrk="0" hangingPunct="0">
                  <a:lnSpc>
                    <a:spcPct val="110000"/>
                  </a:lnSpc>
                </a:pPr>
                <a:r>
                  <a:rPr lang="en-US" altLang="zh-CN" sz="3600" b="1" dirty="0" smtClean="0">
                    <a:solidFill>
                      <a:schemeClr val="tx1"/>
                    </a:solidFill>
                    <a:effectLst/>
                    <a:latin typeface="宋体" pitchFamily="2" charset="-122"/>
                  </a:rPr>
                  <a:t>3</a:t>
                </a:r>
                <a:r>
                  <a:rPr lang="zh-CN" altLang="en-US" sz="3600" b="1" dirty="0" smtClean="0">
                    <a:solidFill>
                      <a:schemeClr val="tx1"/>
                    </a:solidFill>
                    <a:effectLst/>
                    <a:latin typeface="宋体" pitchFamily="2" charset="-122"/>
                  </a:rPr>
                  <a:t>.</a:t>
                </a:r>
                <a:r>
                  <a:rPr lang="en-US" altLang="zh-CN" sz="3600" b="1" dirty="0" smtClean="0">
                    <a:solidFill>
                      <a:schemeClr val="tx1"/>
                    </a:solidFill>
                    <a:effectLst/>
                    <a:latin typeface="宋体" pitchFamily="2" charset="-122"/>
                  </a:rPr>
                  <a:t>3</a:t>
                </a:r>
                <a:r>
                  <a:rPr lang="en-US" altLang="zh-CN" sz="3600" b="1" dirty="0" smtClean="0">
                    <a:solidFill>
                      <a:schemeClr val="tx1"/>
                    </a:solidFill>
                    <a:effectLst/>
                    <a:latin typeface="宋体" pitchFamily="2" charset="-122"/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3600" b="1" i="1" smtClean="0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3600" b="1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PSEN</m:t>
                        </m:r>
                      </m:e>
                    </m:acc>
                  </m:oMath>
                </a14:m>
                <a:r>
                  <a:rPr lang="zh-CN" altLang="en-US" sz="3600" b="1" dirty="0" smtClean="0">
                    <a:solidFill>
                      <a:schemeClr val="tx1"/>
                    </a:solidFill>
                    <a:effectLst/>
                    <a:latin typeface="宋体" pitchFamily="2" charset="-122"/>
                  </a:rPr>
                  <a:t>、</a:t>
                </a:r>
                <a:r>
                  <a:rPr lang="en-US" altLang="zh-CN" sz="3600" b="1" dirty="0" smtClean="0">
                    <a:solidFill>
                      <a:schemeClr val="tx1"/>
                    </a:solidFill>
                    <a:effectLst/>
                    <a:latin typeface="宋体" pitchFamily="2" charset="-122"/>
                  </a:rPr>
                  <a:t>ALE</a:t>
                </a:r>
                <a:r>
                  <a:rPr lang="zh-CN" altLang="en-US" sz="3600" b="1" dirty="0" smtClean="0">
                    <a:solidFill>
                      <a:schemeClr val="tx1"/>
                    </a:solidFill>
                    <a:effectLst/>
                    <a:latin typeface="宋体" pitchFamily="2" charset="-122"/>
                  </a:rPr>
                  <a:t>输出引脚</a:t>
                </a:r>
                <a:endParaRPr lang="zh-CN" altLang="en-US" sz="3600" b="1" dirty="0">
                  <a:solidFill>
                    <a:schemeClr val="tx1"/>
                  </a:solidFill>
                  <a:effectLst/>
                  <a:latin typeface="宋体" pitchFamily="2" charset="-122"/>
                </a:endParaRPr>
              </a:p>
            </p:txBody>
          </p:sp>
        </mc:Choice>
        <mc:Fallback>
          <p:sp>
            <p:nvSpPr>
              <p:cNvPr id="7" name="AutoShape 3">
                <a:hlinkClick r:id="" action="ppaction://noaction" highlightClick="1"/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798" y="3933056"/>
                <a:ext cx="7931995" cy="704850"/>
              </a:xfrm>
              <a:prstGeom prst="actionButtonBlank">
                <a:avLst/>
              </a:prstGeom>
              <a:blipFill rotWithShape="1">
                <a:blip r:embed="rId2"/>
                <a:stretch>
                  <a:fillRect l="-2306" t="-18103" b="-1810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43410" y="5085184"/>
            <a:ext cx="7931995" cy="704850"/>
          </a:xfrm>
          <a:prstGeom prst="actionButtonBlank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tIns="0" anchor="ctr"/>
          <a:lstStyle/>
          <a:p>
            <a:pPr eaLnBrk="0" hangingPunct="0">
              <a:lnSpc>
                <a:spcPct val="110000"/>
              </a:lnSpc>
            </a:pPr>
            <a:r>
              <a:rPr lang="en-US" altLang="zh-CN" sz="3600" b="1" dirty="0" smtClean="0">
                <a:latin typeface="宋体" pitchFamily="2" charset="-122"/>
              </a:rPr>
              <a:t>3</a:t>
            </a:r>
            <a:r>
              <a:rPr lang="zh-CN" altLang="en-US" sz="3600" b="1" dirty="0" smtClean="0">
                <a:latin typeface="宋体" pitchFamily="2" charset="-122"/>
              </a:rPr>
              <a:t>.</a:t>
            </a:r>
            <a:r>
              <a:rPr lang="en-US" altLang="zh-CN" sz="3600" b="1" dirty="0" smtClean="0">
                <a:latin typeface="宋体" pitchFamily="2" charset="-122"/>
              </a:rPr>
              <a:t>4</a:t>
            </a:r>
            <a:r>
              <a:rPr lang="zh-CN" altLang="en-US" sz="3600" b="1" dirty="0" smtClean="0">
                <a:latin typeface="宋体" pitchFamily="2" charset="-122"/>
              </a:rPr>
              <a:t>  访问外部存储器</a:t>
            </a:r>
            <a:endParaRPr lang="zh-CN" altLang="en-US" sz="36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247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7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pic>
        <p:nvPicPr>
          <p:cNvPr id="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754" y="1823235"/>
            <a:ext cx="6667654" cy="382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84591" y="1574474"/>
            <a:ext cx="1604927" cy="40011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控制信号为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0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3292" y="1132224"/>
            <a:ext cx="3724096" cy="400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chemeClr val="bg1"/>
                </a:solidFill>
              </a:rPr>
              <a:t>作用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2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I/O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口（控制信号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0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）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92000" y="1877514"/>
            <a:ext cx="6820360" cy="3855742"/>
            <a:chOff x="992000" y="1877514"/>
            <a:chExt cx="6820360" cy="3855742"/>
          </a:xfrm>
        </p:grpSpPr>
        <p:sp>
          <p:nvSpPr>
            <p:cNvPr id="9" name="圆角矩形 8"/>
            <p:cNvSpPr/>
            <p:nvPr/>
          </p:nvSpPr>
          <p:spPr>
            <a:xfrm>
              <a:off x="992000" y="1877514"/>
              <a:ext cx="3219960" cy="3855742"/>
            </a:xfrm>
            <a:prstGeom prst="roundRect">
              <a:avLst/>
            </a:prstGeom>
            <a:solidFill>
              <a:srgbClr val="00B0F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3867135" y="3356992"/>
              <a:ext cx="3945225" cy="2375512"/>
            </a:xfrm>
            <a:prstGeom prst="roundRect">
              <a:avLst/>
            </a:prstGeom>
            <a:solidFill>
              <a:srgbClr val="00B0F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562998" y="3212977"/>
            <a:ext cx="4601290" cy="2520279"/>
            <a:chOff x="2562998" y="3212977"/>
            <a:chExt cx="4601290" cy="2520279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7164288" y="3212977"/>
              <a:ext cx="0" cy="251952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2562998" y="5732504"/>
              <a:ext cx="4601290" cy="75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2562998" y="3932303"/>
              <a:ext cx="0" cy="1800201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2562998" y="3212977"/>
            <a:ext cx="4421135" cy="1198714"/>
            <a:chOff x="2562998" y="3212977"/>
            <a:chExt cx="4421135" cy="1198714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2562998" y="3862620"/>
              <a:ext cx="94409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3482814" y="3845583"/>
              <a:ext cx="6313" cy="56610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3482814" y="4411691"/>
              <a:ext cx="3501319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6984133" y="3212977"/>
              <a:ext cx="0" cy="1198714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3908500" y="5877272"/>
            <a:ext cx="1217000" cy="40011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输入数据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84591" y="4433045"/>
            <a:ext cx="1217000" cy="40011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输出数据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341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779912" y="768903"/>
            <a:ext cx="3456384" cy="648072"/>
          </a:xfrm>
        </p:spPr>
        <p:txBody>
          <a:bodyPr/>
          <a:lstStyle/>
          <a:p>
            <a:pPr algn="l">
              <a:lnSpc>
                <a:spcPct val="95000"/>
              </a:lnSpc>
            </a:pPr>
            <a:r>
              <a:rPr lang="zh-CN" altLang="en-US" sz="3200" b="1" dirty="0" smtClean="0">
                <a:solidFill>
                  <a:srgbClr val="0070C0"/>
                </a:solidFill>
                <a:latin typeface="宋体" charset="-122"/>
                <a:ea typeface="宋体" pitchFamily="2" charset="-122"/>
                <a:cs typeface="+mn-cs"/>
              </a:rPr>
              <a:t>小  结</a:t>
            </a:r>
            <a:endParaRPr lang="zh-CN" altLang="en-US" sz="3200" b="1" dirty="0">
              <a:solidFill>
                <a:srgbClr val="0070C0"/>
              </a:solidFill>
              <a:latin typeface="宋体" charset="-122"/>
              <a:ea typeface="宋体" pitchFamily="2" charset="-122"/>
              <a:cs typeface="+mn-cs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67544" y="2060848"/>
            <a:ext cx="6408712" cy="513602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square" t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FF00"/>
                </a:solidFill>
                <a:latin typeface="宋体" charset="-122"/>
              </a:rPr>
              <a:t>1</a:t>
            </a:r>
            <a:r>
              <a:rPr lang="zh-CN" altLang="en-US" sz="2400" b="1" dirty="0">
                <a:solidFill>
                  <a:srgbClr val="FFFF00"/>
                </a:solidFill>
                <a:latin typeface="宋体" charset="-122"/>
              </a:rPr>
              <a:t>）</a:t>
            </a:r>
            <a:r>
              <a:rPr lang="zh-CN" altLang="en-US" sz="2400" b="1" dirty="0" smtClean="0">
                <a:solidFill>
                  <a:srgbClr val="FFFF00"/>
                </a:solidFill>
                <a:latin typeface="宋体" charset="-122"/>
              </a:rPr>
              <a:t>用作地址总线高</a:t>
            </a:r>
            <a:r>
              <a:rPr lang="en-US" altLang="zh-CN" sz="2400" b="1" dirty="0" smtClean="0">
                <a:solidFill>
                  <a:srgbClr val="FFFF00"/>
                </a:solidFill>
                <a:latin typeface="宋体" charset="-122"/>
              </a:rPr>
              <a:t>8</a:t>
            </a:r>
            <a:r>
              <a:rPr lang="zh-CN" altLang="en-US" sz="2400" b="1" dirty="0">
                <a:solidFill>
                  <a:srgbClr val="FFFF00"/>
                </a:solidFill>
                <a:latin typeface="宋体" charset="-122"/>
              </a:rPr>
              <a:t>位</a:t>
            </a:r>
            <a:r>
              <a:rPr lang="zh-CN" altLang="en-US" sz="2400" b="1" dirty="0" smtClean="0">
                <a:solidFill>
                  <a:srgbClr val="FFFF00"/>
                </a:solidFill>
                <a:latin typeface="宋体" charset="-122"/>
              </a:rPr>
              <a:t>。</a:t>
            </a:r>
            <a:endParaRPr lang="zh-CN" altLang="en-US" sz="2400" b="1" dirty="0">
              <a:solidFill>
                <a:srgbClr val="FFFF00"/>
              </a:solidFill>
              <a:latin typeface="宋体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67544" y="3068960"/>
            <a:ext cx="6408712" cy="10676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square" t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FF00"/>
                </a:solidFill>
                <a:latin typeface="宋体" charset="-122"/>
              </a:rPr>
              <a:t>2</a:t>
            </a:r>
            <a:r>
              <a:rPr lang="zh-CN" altLang="en-US" sz="2400" b="1" dirty="0">
                <a:solidFill>
                  <a:srgbClr val="FFFF00"/>
                </a:solidFill>
                <a:latin typeface="宋体" charset="-122"/>
              </a:rPr>
              <a:t>）用作</a:t>
            </a:r>
            <a:r>
              <a:rPr lang="en-US" altLang="zh-CN" sz="2400" b="1" dirty="0">
                <a:solidFill>
                  <a:srgbClr val="FFFF00"/>
                </a:solidFill>
                <a:latin typeface="宋体" charset="-122"/>
              </a:rPr>
              <a:t>I/O</a:t>
            </a:r>
            <a:r>
              <a:rPr lang="zh-CN" altLang="en-US" sz="2400" b="1" dirty="0">
                <a:solidFill>
                  <a:srgbClr val="FFFF00"/>
                </a:solidFill>
                <a:latin typeface="宋体" charset="-122"/>
              </a:rPr>
              <a:t>。</a:t>
            </a:r>
            <a:r>
              <a:rPr lang="en-US" altLang="zh-CN" sz="2400" b="1" dirty="0">
                <a:solidFill>
                  <a:srgbClr val="FFFF00"/>
                </a:solidFill>
                <a:latin typeface="宋体" charset="-122"/>
              </a:rPr>
              <a:t>P2</a:t>
            </a:r>
            <a:r>
              <a:rPr lang="zh-CN" altLang="en-US" sz="2400" b="1" dirty="0">
                <a:solidFill>
                  <a:srgbClr val="FFFF00"/>
                </a:solidFill>
                <a:latin typeface="宋体" charset="-122"/>
              </a:rPr>
              <a:t>口用作</a:t>
            </a:r>
            <a:r>
              <a:rPr lang="en-US" altLang="zh-CN" sz="2400" b="1" dirty="0">
                <a:solidFill>
                  <a:srgbClr val="FFFF00"/>
                </a:solidFill>
                <a:latin typeface="宋体" charset="-122"/>
              </a:rPr>
              <a:t>I/O</a:t>
            </a:r>
            <a:r>
              <a:rPr lang="zh-CN" altLang="en-US" sz="2400" b="1" dirty="0">
                <a:solidFill>
                  <a:srgbClr val="FFFF00"/>
                </a:solidFill>
                <a:latin typeface="宋体" charset="-122"/>
              </a:rPr>
              <a:t>口时，是一个准双向口。此时，应接上拉电阻。 </a:t>
            </a:r>
          </a:p>
        </p:txBody>
      </p:sp>
      <p:sp>
        <p:nvSpPr>
          <p:cNvPr id="8" name="矩形 7"/>
          <p:cNvSpPr/>
          <p:nvPr/>
        </p:nvSpPr>
        <p:spPr>
          <a:xfrm>
            <a:off x="-22740" y="1412776"/>
            <a:ext cx="25346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b="1" dirty="0" smtClean="0">
                <a:solidFill>
                  <a:srgbClr val="0070C0"/>
                </a:solidFill>
                <a:latin typeface="宋体" charset="-122"/>
              </a:rPr>
              <a:t>P2</a:t>
            </a:r>
            <a:r>
              <a:rPr lang="zh-CN" altLang="en-US" sz="3200" b="1" dirty="0" smtClean="0">
                <a:solidFill>
                  <a:srgbClr val="0070C0"/>
                </a:solidFill>
                <a:latin typeface="宋体" charset="-122"/>
              </a:rPr>
              <a:t>口</a:t>
            </a:r>
            <a:r>
              <a:rPr lang="zh-CN" altLang="en-US" sz="3200" b="1" dirty="0">
                <a:solidFill>
                  <a:srgbClr val="0070C0"/>
                </a:solidFill>
                <a:latin typeface="宋体" charset="-122"/>
              </a:rPr>
              <a:t>的作用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4556" y="4509120"/>
            <a:ext cx="12939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FF0000"/>
                </a:solidFill>
                <a:latin typeface="宋体" charset="-122"/>
              </a:rPr>
              <a:t>注意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33746" y="5117189"/>
            <a:ext cx="6442510" cy="115416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 t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宋体" charset="-122"/>
              </a:rPr>
              <a:t>P2</a:t>
            </a:r>
            <a:r>
              <a:rPr lang="zh-CN" altLang="en-US" sz="2400" dirty="0" smtClean="0">
                <a:latin typeface="宋体" charset="-122"/>
              </a:rPr>
              <a:t>口已当成地址总线使用时，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宋体" charset="-122"/>
              </a:rPr>
              <a:t>不能</a:t>
            </a:r>
            <a:r>
              <a:rPr lang="zh-CN" altLang="en-US" sz="2400" dirty="0" smtClean="0">
                <a:latin typeface="宋体" charset="-122"/>
              </a:rPr>
              <a:t>再做为通用</a:t>
            </a:r>
            <a:r>
              <a:rPr lang="en-US" altLang="zh-CN" sz="2400" dirty="0" smtClean="0">
                <a:latin typeface="宋体" charset="-122"/>
              </a:rPr>
              <a:t>I/O</a:t>
            </a:r>
            <a:r>
              <a:rPr lang="zh-CN" altLang="en-US" sz="2400" dirty="0" smtClean="0">
                <a:latin typeface="宋体" charset="-122"/>
              </a:rPr>
              <a:t>使用。 </a:t>
            </a:r>
            <a:endParaRPr lang="zh-CN" altLang="en-US" sz="2400" dirty="0"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333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/>
      <p:bldP spid="9" grpId="0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752" y="2346052"/>
            <a:ext cx="5629275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764704"/>
            <a:ext cx="8229600" cy="792088"/>
          </a:xfrm>
        </p:spPr>
        <p:txBody>
          <a:bodyPr/>
          <a:lstStyle/>
          <a:p>
            <a:pPr algn="l"/>
            <a:r>
              <a:rPr lang="en-US" altLang="zh-CN" sz="3600" b="1" dirty="0" smtClean="0">
                <a:solidFill>
                  <a:srgbClr val="7030A0"/>
                </a:solidFill>
              </a:rPr>
              <a:t>(3)  P3</a:t>
            </a:r>
            <a:r>
              <a:rPr lang="zh-CN" altLang="en-US" sz="3600" b="1" dirty="0" smtClean="0">
                <a:solidFill>
                  <a:srgbClr val="7030A0"/>
                </a:solidFill>
              </a:rPr>
              <a:t>口</a:t>
            </a:r>
            <a:endParaRPr lang="zh-CN" altLang="en-US" sz="3600" b="1" dirty="0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42412" y="2043012"/>
            <a:ext cx="1863011" cy="40011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选输出功能端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12679" y="1491194"/>
            <a:ext cx="4196504" cy="400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chemeClr val="bg1"/>
                </a:solidFill>
              </a:rPr>
              <a:t>作用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1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I/O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口（</a:t>
            </a:r>
            <a:r>
              <a:rPr lang="zh-CN" altLang="en-US" sz="2000" b="1" dirty="0">
                <a:solidFill>
                  <a:schemeClr val="bg1"/>
                </a:solidFill>
              </a:rPr>
              <a:t>选输出功能端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1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）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99592" y="2346052"/>
            <a:ext cx="6820360" cy="3855742"/>
            <a:chOff x="992000" y="1877514"/>
            <a:chExt cx="6820360" cy="3855742"/>
          </a:xfrm>
        </p:grpSpPr>
        <p:sp>
          <p:nvSpPr>
            <p:cNvPr id="20" name="圆角矩形 19"/>
            <p:cNvSpPr/>
            <p:nvPr/>
          </p:nvSpPr>
          <p:spPr>
            <a:xfrm>
              <a:off x="992000" y="1877514"/>
              <a:ext cx="3219960" cy="3855742"/>
            </a:xfrm>
            <a:prstGeom prst="roundRect">
              <a:avLst/>
            </a:prstGeom>
            <a:solidFill>
              <a:srgbClr val="00B0F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3867135" y="3356992"/>
              <a:ext cx="3945225" cy="2375512"/>
            </a:xfrm>
            <a:prstGeom prst="roundRect">
              <a:avLst/>
            </a:prstGeom>
            <a:solidFill>
              <a:srgbClr val="00B0F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470590" y="3681515"/>
            <a:ext cx="4601290" cy="2520279"/>
            <a:chOff x="2470590" y="3681515"/>
            <a:chExt cx="4601290" cy="2520279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7071880" y="3681515"/>
              <a:ext cx="0" cy="251952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2470590" y="6201042"/>
              <a:ext cx="4601290" cy="75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2470590" y="4400841"/>
              <a:ext cx="0" cy="1800201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2470590" y="3681515"/>
            <a:ext cx="4421135" cy="1198714"/>
            <a:chOff x="2470590" y="3681515"/>
            <a:chExt cx="4421135" cy="1198714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2470590" y="4331158"/>
              <a:ext cx="94409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390406" y="4314121"/>
              <a:ext cx="6313" cy="56610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390406" y="4880229"/>
              <a:ext cx="3501319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6891725" y="3681515"/>
              <a:ext cx="0" cy="1198714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4119552" y="6197242"/>
            <a:ext cx="1217000" cy="40011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输入数据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92183" y="4901583"/>
            <a:ext cx="1217000" cy="40011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输出数据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78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 animBg="1"/>
      <p:bldP spid="18" grpId="0" animBg="1"/>
      <p:bldP spid="29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5628572" cy="3523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855671"/>
            <a:ext cx="7740352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solidFill>
                  <a:schemeClr val="bg1"/>
                </a:solidFill>
              </a:rPr>
              <a:t>第二功能（输出锁存器、选择输出功能端都置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1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）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5517232"/>
            <a:ext cx="6408712" cy="1055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u="sng" dirty="0">
                <a:solidFill>
                  <a:srgbClr val="FF0000"/>
                </a:solidFill>
                <a:latin typeface="宋体" charset="-122"/>
              </a:rPr>
              <a:t>注意：</a:t>
            </a:r>
            <a:endParaRPr lang="en-US" altLang="zh-CN" sz="2400" b="1" u="sng" dirty="0">
              <a:solidFill>
                <a:srgbClr val="FF0000"/>
              </a:solidFill>
              <a:latin typeface="宋体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7030A0"/>
                </a:solidFill>
              </a:rPr>
              <a:t>第二功能、通用输入信号两者的取信号位置不同！！</a:t>
            </a:r>
            <a:endParaRPr lang="zh-CN" altLang="en-US" sz="2000" b="1" dirty="0">
              <a:solidFill>
                <a:srgbClr val="7030A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339752" y="4221088"/>
            <a:ext cx="1368152" cy="1152128"/>
          </a:xfrm>
          <a:prstGeom prst="roundRect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627784" y="5517232"/>
            <a:ext cx="4801314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第二功能输入信号取信号位置：</a:t>
            </a:r>
            <a:r>
              <a:rPr lang="zh-CN" altLang="en-US" b="1" u="sng" dirty="0" smtClean="0">
                <a:solidFill>
                  <a:srgbClr val="FFFF00"/>
                </a:solidFill>
              </a:rPr>
              <a:t>第一个缓冲器</a:t>
            </a:r>
            <a:endParaRPr lang="zh-CN" altLang="en-US" b="1" u="sng" dirty="0">
              <a:solidFill>
                <a:srgbClr val="FFFF00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79512" y="3212976"/>
            <a:ext cx="1656184" cy="1512168"/>
          </a:xfrm>
          <a:prstGeom prst="roundRect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7296" y="2708920"/>
            <a:ext cx="4344459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通用输入信号取信号位置：</a:t>
            </a:r>
            <a:r>
              <a:rPr lang="zh-CN" altLang="en-US" b="1" u="sng" dirty="0" smtClean="0">
                <a:solidFill>
                  <a:srgbClr val="FFFF00"/>
                </a:solidFill>
              </a:rPr>
              <a:t>读引脚缓冲器</a:t>
            </a:r>
            <a:endParaRPr lang="zh-CN" altLang="en-US" b="1" u="sng" dirty="0">
              <a:solidFill>
                <a:srgbClr val="FFFF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18002" y="32443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第二功能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4498687" y="1729628"/>
            <a:ext cx="4645313" cy="3229461"/>
            <a:chOff x="4498687" y="1729628"/>
            <a:chExt cx="4645313" cy="3229461"/>
          </a:xfrm>
        </p:grpSpPr>
        <p:pic>
          <p:nvPicPr>
            <p:cNvPr id="4100" name="Picture 4" descr="c:\users\user\appdata\roaming\360se6\User Data\temp\719b2917h75a90613c2b5&amp;690.bmp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61" r="7124"/>
            <a:stretch/>
          </p:blipFill>
          <p:spPr bwMode="auto">
            <a:xfrm>
              <a:off x="4498687" y="2268243"/>
              <a:ext cx="4645313" cy="2690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5572561" y="1729628"/>
              <a:ext cx="2031325" cy="369332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第二功能各位定义</a:t>
              </a:r>
              <a:endParaRPr lang="zh-CN" altLang="en-US" b="1" u="sng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388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0" grpId="0" animBg="1"/>
      <p:bldP spid="9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764704"/>
            <a:ext cx="8229600" cy="792088"/>
          </a:xfrm>
        </p:spPr>
        <p:txBody>
          <a:bodyPr/>
          <a:lstStyle/>
          <a:p>
            <a:pPr algn="l"/>
            <a:r>
              <a:rPr lang="en-US" altLang="zh-CN" sz="3600" b="1" dirty="0" smtClean="0">
                <a:solidFill>
                  <a:srgbClr val="7030A0"/>
                </a:solidFill>
              </a:rPr>
              <a:t>(4)  P1</a:t>
            </a:r>
            <a:r>
              <a:rPr lang="zh-CN" altLang="en-US" sz="3600" b="1" dirty="0" smtClean="0">
                <a:solidFill>
                  <a:srgbClr val="7030A0"/>
                </a:solidFill>
              </a:rPr>
              <a:t>口</a:t>
            </a:r>
            <a:endParaRPr lang="zh-CN" altLang="en-US" sz="3600" b="1" dirty="0">
              <a:solidFill>
                <a:srgbClr val="7030A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22" y="2420888"/>
            <a:ext cx="6890555" cy="4099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39552" y="1509258"/>
            <a:ext cx="7632848" cy="815608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square" t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latin typeface="宋体" charset="-122"/>
              </a:rPr>
              <a:t>特点：包括</a:t>
            </a:r>
            <a:r>
              <a:rPr lang="zh-CN" altLang="en-US" sz="2000" b="1" dirty="0">
                <a:latin typeface="宋体" charset="-122"/>
              </a:rPr>
              <a:t>一个输出锁存器，两个三态缓冲器，一个输出驱动电路</a:t>
            </a:r>
            <a:r>
              <a:rPr lang="zh-CN" altLang="en-US" sz="2000" b="1" dirty="0" smtClean="0">
                <a:latin typeface="宋体" charset="-122"/>
              </a:rPr>
              <a:t>。</a:t>
            </a:r>
            <a:endParaRPr lang="en-US" altLang="zh-CN" sz="2000" b="1" dirty="0" smtClean="0">
              <a:latin typeface="宋体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 smtClean="0">
                <a:latin typeface="宋体" charset="-122"/>
              </a:rPr>
              <a:t>其中</a:t>
            </a:r>
            <a:r>
              <a:rPr lang="zh-CN" altLang="en-US" sz="2000" b="1" dirty="0">
                <a:latin typeface="宋体" charset="-122"/>
              </a:rPr>
              <a:t>，输出驱动电路由一配有上拉电阻的</a:t>
            </a:r>
            <a:r>
              <a:rPr lang="en-US" altLang="zh-CN" sz="2000" b="1" dirty="0">
                <a:latin typeface="宋体" charset="-122"/>
              </a:rPr>
              <a:t>FET</a:t>
            </a:r>
            <a:r>
              <a:rPr lang="zh-CN" altLang="en-US" sz="2000" b="1" dirty="0">
                <a:latin typeface="宋体" charset="-122"/>
              </a:rPr>
              <a:t>组成。</a:t>
            </a:r>
            <a:r>
              <a:rPr lang="zh-CN" altLang="en-US" sz="2000" dirty="0">
                <a:latin typeface="宋体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390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1319" y="1155928"/>
            <a:ext cx="78867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95000"/>
              </a:lnSpc>
              <a:spcAft>
                <a:spcPts val="0"/>
              </a:spcAft>
            </a:pPr>
            <a:r>
              <a:rPr lang="en-US" altLang="zh-CN" sz="2800" b="1" dirty="0" smtClean="0">
                <a:solidFill>
                  <a:srgbClr val="FF0000"/>
                </a:solidFill>
                <a:latin typeface="宋体" charset="-122"/>
              </a:rPr>
              <a:t>8051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charset="-122"/>
              </a:rPr>
              <a:t>单片机各个端口功能总结 </a:t>
            </a:r>
            <a:endParaRPr lang="zh-CN" altLang="en-US" sz="2800" b="1" dirty="0">
              <a:solidFill>
                <a:srgbClr val="FF0000"/>
              </a:solidFill>
              <a:latin typeface="宋体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01626" y="2204864"/>
            <a:ext cx="8662862" cy="28469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square" tIns="0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600" b="1" u="sng" dirty="0">
                <a:solidFill>
                  <a:srgbClr val="0070C0"/>
                </a:solidFill>
                <a:latin typeface="宋体" charset="-122"/>
              </a:rPr>
              <a:t>P0</a:t>
            </a:r>
            <a:r>
              <a:rPr lang="zh-CN" altLang="en-US" sz="2600" b="1" u="sng" dirty="0">
                <a:solidFill>
                  <a:srgbClr val="0070C0"/>
                </a:solidFill>
              </a:rPr>
              <a:t>口：</a:t>
            </a:r>
            <a:r>
              <a:rPr lang="zh-CN" altLang="en-US" sz="2600" b="1" dirty="0"/>
              <a:t>地址低</a:t>
            </a:r>
            <a:r>
              <a:rPr lang="zh-CN" altLang="en-US" sz="2600" b="1" dirty="0">
                <a:latin typeface="宋体" charset="-122"/>
              </a:rPr>
              <a:t>8</a:t>
            </a:r>
            <a:r>
              <a:rPr lang="zh-CN" altLang="en-US" sz="2600" b="1" dirty="0"/>
              <a:t>位与数据线分时使用口或</a:t>
            </a:r>
            <a:r>
              <a:rPr lang="en-US" altLang="zh-CN" sz="2600" b="1" dirty="0">
                <a:latin typeface="宋体" charset="-122"/>
              </a:rPr>
              <a:t>I/O</a:t>
            </a:r>
            <a:r>
              <a:rPr lang="zh-CN" altLang="en-US" sz="2600" b="1" dirty="0"/>
              <a:t>口；</a:t>
            </a:r>
            <a:endParaRPr lang="zh-CN" altLang="en-US" sz="2600" b="1" dirty="0">
              <a:latin typeface="宋体" charset="-122"/>
            </a:endParaRP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600" b="1" u="sng" dirty="0">
                <a:solidFill>
                  <a:srgbClr val="0070C0"/>
                </a:solidFill>
                <a:latin typeface="宋体" charset="-122"/>
              </a:rPr>
              <a:t>P1</a:t>
            </a:r>
            <a:r>
              <a:rPr lang="zh-CN" altLang="en-US" sz="2600" b="1" u="sng" dirty="0">
                <a:solidFill>
                  <a:srgbClr val="0070C0"/>
                </a:solidFill>
              </a:rPr>
              <a:t>口：</a:t>
            </a:r>
            <a:r>
              <a:rPr lang="zh-CN" altLang="en-US" sz="2600" b="1" dirty="0"/>
              <a:t>按位可编程的输入输出口；</a:t>
            </a:r>
            <a:endParaRPr lang="zh-CN" altLang="en-US" sz="2600" b="1" dirty="0">
              <a:latin typeface="宋体" charset="-122"/>
            </a:endParaRP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600" b="1" u="sng" dirty="0">
                <a:solidFill>
                  <a:srgbClr val="0070C0"/>
                </a:solidFill>
                <a:latin typeface="宋体" charset="-122"/>
              </a:rPr>
              <a:t>P2</a:t>
            </a:r>
            <a:r>
              <a:rPr lang="zh-CN" altLang="en-US" sz="2600" b="1" u="sng" dirty="0">
                <a:solidFill>
                  <a:srgbClr val="0070C0"/>
                </a:solidFill>
              </a:rPr>
              <a:t>口：</a:t>
            </a:r>
            <a:r>
              <a:rPr lang="en-US" altLang="zh-CN" sz="2600" b="1" dirty="0">
                <a:latin typeface="宋体" charset="-122"/>
              </a:rPr>
              <a:t>PC</a:t>
            </a:r>
            <a:r>
              <a:rPr lang="zh-CN" altLang="en-US" sz="2600" b="1" dirty="0"/>
              <a:t>高八位，</a:t>
            </a:r>
            <a:r>
              <a:rPr lang="en-US" altLang="zh-CN" sz="2600" b="1" dirty="0">
                <a:latin typeface="宋体" charset="-122"/>
              </a:rPr>
              <a:t>DPTR</a:t>
            </a:r>
            <a:r>
              <a:rPr lang="zh-CN" altLang="en-US" sz="2600" b="1" dirty="0"/>
              <a:t>高八位或</a:t>
            </a:r>
            <a:r>
              <a:rPr lang="en-US" altLang="zh-CN" sz="2600" b="1" dirty="0">
                <a:latin typeface="宋体" charset="-122"/>
              </a:rPr>
              <a:t>I/O</a:t>
            </a:r>
            <a:r>
              <a:rPr lang="zh-CN" altLang="en-US" sz="2600" b="1" dirty="0"/>
              <a:t>口；</a:t>
            </a:r>
            <a:endParaRPr lang="zh-CN" altLang="en-US" sz="2600" b="1" dirty="0">
              <a:latin typeface="宋体" charset="-122"/>
            </a:endParaRP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600" b="1" u="sng" dirty="0">
                <a:solidFill>
                  <a:srgbClr val="0070C0"/>
                </a:solidFill>
                <a:latin typeface="宋体" charset="-122"/>
              </a:rPr>
              <a:t>P3</a:t>
            </a:r>
            <a:r>
              <a:rPr lang="zh-CN" altLang="en-US" sz="2600" b="1" u="sng" dirty="0">
                <a:solidFill>
                  <a:srgbClr val="0070C0"/>
                </a:solidFill>
              </a:rPr>
              <a:t>口：</a:t>
            </a:r>
            <a:r>
              <a:rPr lang="zh-CN" altLang="en-US" sz="2600" b="1" dirty="0"/>
              <a:t>双功能口，若不用第二功能，也可作一般</a:t>
            </a:r>
            <a:r>
              <a:rPr lang="en-US" altLang="zh-CN" sz="2600" b="1" dirty="0">
                <a:latin typeface="宋体" charset="-122"/>
              </a:rPr>
              <a:t>I/O</a:t>
            </a:r>
            <a:r>
              <a:rPr lang="zh-CN" altLang="en-US" sz="2600" b="1" dirty="0"/>
              <a:t>口。</a:t>
            </a:r>
            <a:endParaRPr lang="zh-CN" altLang="en-US" sz="2600" b="1" dirty="0">
              <a:latin typeface="宋体" charset="-122"/>
            </a:endParaRP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600" b="1" u="sng" dirty="0" smtClean="0">
                <a:solidFill>
                  <a:srgbClr val="FF0000"/>
                </a:solidFill>
              </a:rPr>
              <a:t>复位</a:t>
            </a:r>
            <a:r>
              <a:rPr lang="zh-CN" altLang="en-US" sz="2600" b="1" u="sng" dirty="0">
                <a:solidFill>
                  <a:srgbClr val="FF0000"/>
                </a:solidFill>
              </a:rPr>
              <a:t>后，各端口寄存器的值均为</a:t>
            </a:r>
            <a:r>
              <a:rPr lang="zh-CN" altLang="en-US" sz="2600" b="1" u="sng" dirty="0">
                <a:solidFill>
                  <a:srgbClr val="FF0000"/>
                </a:solidFill>
                <a:latin typeface="宋体" charset="-122"/>
              </a:rPr>
              <a:t>0</a:t>
            </a:r>
            <a:r>
              <a:rPr lang="en-US" altLang="zh-CN" sz="2600" b="1" u="sng" dirty="0">
                <a:solidFill>
                  <a:srgbClr val="FF0000"/>
                </a:solidFill>
                <a:latin typeface="宋体" charset="-122"/>
              </a:rPr>
              <a:t>FFH</a:t>
            </a:r>
            <a:r>
              <a:rPr lang="en-US" altLang="zh-CN" sz="2600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8051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sp>
        <p:nvSpPr>
          <p:cNvPr id="5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4832" y="836712"/>
            <a:ext cx="6563392" cy="648072"/>
          </a:xfrm>
          <a:prstGeom prst="actionButtonBlank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tIns="0" anchor="ctr"/>
          <a:lstStyle/>
          <a:p>
            <a:pPr eaLnBrk="0" hangingPunct="0">
              <a:lnSpc>
                <a:spcPct val="110000"/>
              </a:lnSpc>
            </a:pPr>
            <a:r>
              <a:rPr lang="en-US" altLang="zh-CN" sz="2800" b="1" dirty="0" smtClean="0">
                <a:solidFill>
                  <a:srgbClr val="0070C0"/>
                </a:solidFill>
                <a:latin typeface="宋体" pitchFamily="2" charset="-122"/>
              </a:rPr>
              <a:t>3</a:t>
            </a:r>
            <a:r>
              <a:rPr lang="zh-CN" altLang="en-US" sz="2800" b="1" dirty="0" smtClean="0">
                <a:solidFill>
                  <a:srgbClr val="0070C0"/>
                </a:solidFill>
                <a:latin typeface="宋体" pitchFamily="2" charset="-122"/>
              </a:rPr>
              <a:t>.1</a:t>
            </a:r>
            <a:r>
              <a:rPr lang="en-US" altLang="zh-CN" sz="2800" b="1" dirty="0" smtClean="0">
                <a:solidFill>
                  <a:srgbClr val="0070C0"/>
                </a:solidFill>
                <a:latin typeface="宋体" pitchFamily="2" charset="-122"/>
              </a:rPr>
              <a:t>.2  </a:t>
            </a:r>
            <a:r>
              <a:rPr lang="zh-CN" altLang="en-US" sz="2800" b="1" dirty="0" smtClean="0">
                <a:solidFill>
                  <a:srgbClr val="0070C0"/>
                </a:solidFill>
                <a:latin typeface="宋体" pitchFamily="2" charset="-122"/>
              </a:rPr>
              <a:t>8051单片机应用系统的典型构成</a:t>
            </a:r>
            <a:endParaRPr lang="zh-CN" altLang="en-US" sz="2800" b="1" dirty="0">
              <a:solidFill>
                <a:srgbClr val="0070C0"/>
              </a:solidFill>
              <a:latin typeface="宋体" pitchFamily="2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468439"/>
            <a:ext cx="7275513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-7144" y="1488589"/>
            <a:ext cx="8532439" cy="415498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square" t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latin typeface="宋体" charset="-122"/>
              </a:rPr>
              <a:t>若存储器容量不足、需要扩展</a:t>
            </a:r>
            <a:r>
              <a:rPr lang="en-US" altLang="zh-CN" sz="2400" dirty="0" smtClean="0">
                <a:latin typeface="宋体" charset="-122"/>
              </a:rPr>
              <a:t>I/O</a:t>
            </a:r>
            <a:r>
              <a:rPr lang="zh-CN" altLang="en-US" sz="2400" dirty="0" smtClean="0">
                <a:latin typeface="宋体" charset="-122"/>
              </a:rPr>
              <a:t>口，可使用端口进行扩展。</a:t>
            </a:r>
            <a:endParaRPr lang="zh-CN" altLang="en-US" sz="2400" dirty="0"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957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4"/>
              <p:cNvSpPr txBox="1">
                <a:spLocks noChangeArrowheads="1"/>
              </p:cNvSpPr>
              <p:nvPr/>
            </p:nvSpPr>
            <p:spPr bwMode="auto">
              <a:xfrm>
                <a:off x="251520" y="1412776"/>
                <a:ext cx="8532439" cy="466512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61000"/>
                </a:schemeClr>
              </a:solidFill>
              <a:ln>
                <a:noFill/>
              </a:ln>
              <a:effectLst/>
            </p:spPr>
            <p:txBody>
              <a:bodyPr wrap="square" t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Font typeface="Wingdings" panose="05000000000000000000" pitchFamily="2" charset="2"/>
                  <a:buChar char="u"/>
                </a:pPr>
                <a:r>
                  <a:rPr lang="en-US" altLang="zh-CN" sz="2400" b="1" dirty="0" smtClean="0">
                    <a:solidFill>
                      <a:srgbClr val="FF0000"/>
                    </a:solidFill>
                    <a:latin typeface="宋体" charset="-122"/>
                  </a:rPr>
                  <a:t>8051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宋体" charset="-122"/>
                  </a:rPr>
                  <a:t>单片机存储器扩展系统：</a:t>
                </a:r>
                <a:endParaRPr lang="en-US" altLang="zh-CN" sz="2400" b="1" dirty="0" smtClean="0">
                  <a:solidFill>
                    <a:srgbClr val="FF0000"/>
                  </a:solidFill>
                  <a:latin typeface="宋体" charset="-122"/>
                </a:endParaRPr>
              </a:p>
              <a:p>
                <a:pPr marL="342900" indent="-342900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/>
                          </a:rPr>
                          <m:t>E</m:t>
                        </m:r>
                        <m:r>
                          <a:rPr lang="en-US" altLang="zh-CN" sz="2400" i="1">
                            <a:latin typeface="Cambria Math"/>
                          </a:rPr>
                          <m:t>𝐴</m:t>
                        </m:r>
                      </m:e>
                    </m:acc>
                  </m:oMath>
                </a14:m>
                <a:r>
                  <a:rPr lang="zh-CN" altLang="en-US" sz="2400" dirty="0">
                    <a:latin typeface="宋体" charset="-122"/>
                  </a:rPr>
                  <a:t>：</a:t>
                </a:r>
                <a:r>
                  <a:rPr lang="zh-CN" altLang="en-US" sz="2400" dirty="0" smtClean="0">
                    <a:latin typeface="宋体" charset="-122"/>
                  </a:rPr>
                  <a:t>接地；</a:t>
                </a:r>
                <a:endParaRPr lang="en-US" altLang="zh-CN" sz="2400" dirty="0" smtClean="0">
                  <a:latin typeface="宋体" charset="-122"/>
                </a:endParaRPr>
              </a:p>
              <a:p>
                <a:pPr marL="342900" indent="-342900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latin typeface="宋体" charset="-122"/>
                  </a:rPr>
                  <a:t>8</a:t>
                </a:r>
                <a:r>
                  <a:rPr lang="zh-CN" altLang="en-US" sz="2400" dirty="0" smtClean="0">
                    <a:latin typeface="宋体" charset="-122"/>
                  </a:rPr>
                  <a:t>位数据总线：</a:t>
                </a:r>
                <a:r>
                  <a:rPr lang="en-US" altLang="zh-CN" sz="2400" dirty="0" smtClean="0">
                    <a:latin typeface="宋体" charset="-122"/>
                  </a:rPr>
                  <a:t>P0</a:t>
                </a:r>
                <a:r>
                  <a:rPr lang="zh-CN" altLang="en-US" sz="2400" dirty="0" smtClean="0">
                    <a:latin typeface="宋体" charset="-122"/>
                  </a:rPr>
                  <a:t>口；</a:t>
                </a:r>
                <a:endParaRPr lang="en-US" altLang="zh-CN" sz="2400" dirty="0" smtClean="0">
                  <a:latin typeface="宋体" charset="-122"/>
                </a:endParaRPr>
              </a:p>
              <a:p>
                <a:pPr marL="342900" indent="-342900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latin typeface="宋体" charset="-122"/>
                  </a:rPr>
                  <a:t>16</a:t>
                </a:r>
                <a:r>
                  <a:rPr lang="zh-CN" altLang="en-US" sz="2400" dirty="0" smtClean="0">
                    <a:latin typeface="宋体" charset="-122"/>
                  </a:rPr>
                  <a:t>位地址总线：</a:t>
                </a:r>
                <a:r>
                  <a:rPr lang="en-US" altLang="zh-CN" sz="2400" dirty="0" smtClean="0">
                    <a:latin typeface="宋体" charset="-122"/>
                  </a:rPr>
                  <a:t>P0</a:t>
                </a:r>
                <a:r>
                  <a:rPr lang="zh-CN" altLang="en-US" sz="2400" dirty="0" smtClean="0">
                    <a:latin typeface="宋体" charset="-122"/>
                  </a:rPr>
                  <a:t>、</a:t>
                </a:r>
                <a:r>
                  <a:rPr lang="en-US" altLang="zh-CN" sz="2400" dirty="0" smtClean="0">
                    <a:latin typeface="宋体" charset="-122"/>
                  </a:rPr>
                  <a:t>P2</a:t>
                </a:r>
                <a:r>
                  <a:rPr lang="zh-CN" altLang="en-US" sz="2400" dirty="0" smtClean="0">
                    <a:latin typeface="宋体" charset="-122"/>
                  </a:rPr>
                  <a:t>口；</a:t>
                </a:r>
                <a:endParaRPr lang="en-US" altLang="zh-CN" sz="2400" dirty="0" smtClean="0">
                  <a:latin typeface="宋体" charset="-122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altLang="zh-CN" sz="2400" dirty="0" smtClean="0">
                    <a:latin typeface="宋体" charset="-122"/>
                  </a:rPr>
                  <a:t>  1. P0</a:t>
                </a:r>
                <a:r>
                  <a:rPr lang="zh-CN" altLang="en-US" sz="2400" dirty="0" smtClean="0">
                    <a:latin typeface="宋体" charset="-122"/>
                  </a:rPr>
                  <a:t>口通过地址锁存器输出地址总线低</a:t>
                </a:r>
                <a:r>
                  <a:rPr lang="en-US" altLang="zh-CN" sz="2400" dirty="0" smtClean="0">
                    <a:latin typeface="宋体" charset="-122"/>
                  </a:rPr>
                  <a:t>8</a:t>
                </a:r>
                <a:r>
                  <a:rPr lang="zh-CN" altLang="en-US" sz="2400" dirty="0" smtClean="0">
                    <a:latin typeface="宋体" charset="-122"/>
                  </a:rPr>
                  <a:t>位，由</a:t>
                </a:r>
                <a:r>
                  <a:rPr lang="en-US" altLang="zh-CN" sz="2400" dirty="0" smtClean="0">
                    <a:latin typeface="宋体" charset="-122"/>
                  </a:rPr>
                  <a:t>ALE</a:t>
                </a:r>
                <a:r>
                  <a:rPr lang="zh-CN" altLang="en-US" sz="2400" dirty="0" smtClean="0">
                    <a:latin typeface="宋体" charset="-122"/>
                  </a:rPr>
                  <a:t>控制锁存；</a:t>
                </a:r>
                <a:endParaRPr lang="en-US" altLang="zh-CN" sz="2400" dirty="0" smtClean="0">
                  <a:latin typeface="宋体" charset="-122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altLang="zh-CN" sz="2400" dirty="0" smtClean="0">
                    <a:latin typeface="宋体" charset="-122"/>
                  </a:rPr>
                  <a:t>   2. P2</a:t>
                </a:r>
                <a:r>
                  <a:rPr lang="zh-CN" altLang="en-US" sz="2400" dirty="0" smtClean="0">
                    <a:latin typeface="宋体" charset="-122"/>
                  </a:rPr>
                  <a:t>口提供地址总线的高</a:t>
                </a:r>
                <a:r>
                  <a:rPr lang="en-US" altLang="zh-CN" sz="2400" dirty="0" smtClean="0">
                    <a:latin typeface="宋体" charset="-122"/>
                  </a:rPr>
                  <a:t>8</a:t>
                </a:r>
                <a:r>
                  <a:rPr lang="zh-CN" altLang="en-US" sz="2400" dirty="0" smtClean="0">
                    <a:latin typeface="宋体" charset="-122"/>
                  </a:rPr>
                  <a:t>位；</a:t>
                </a:r>
                <a:endParaRPr lang="en-US" altLang="zh-CN" sz="2400" dirty="0" smtClean="0">
                  <a:latin typeface="宋体" charset="-122"/>
                </a:endParaRPr>
              </a:p>
              <a:p>
                <a:pPr marL="342900" indent="-342900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latin typeface="宋体" charset="-122"/>
                  </a:rPr>
                  <a:t>P3</a:t>
                </a:r>
                <a:r>
                  <a:rPr lang="zh-CN" altLang="en-US" sz="2400" dirty="0" smtClean="0">
                    <a:latin typeface="宋体" charset="-122"/>
                  </a:rPr>
                  <a:t>口的第</a:t>
                </a:r>
                <a:r>
                  <a:rPr lang="en-US" altLang="zh-CN" sz="2400" dirty="0" smtClean="0">
                    <a:latin typeface="宋体" charset="-122"/>
                  </a:rPr>
                  <a:t>7</a:t>
                </a:r>
                <a:r>
                  <a:rPr lang="zh-CN" altLang="en-US" sz="2400" dirty="0" smtClean="0">
                    <a:latin typeface="宋体" charset="-122"/>
                  </a:rPr>
                  <a:t>、</a:t>
                </a:r>
                <a:r>
                  <a:rPr lang="en-US" altLang="zh-CN" sz="2400" dirty="0" smtClean="0">
                    <a:latin typeface="宋体" charset="-122"/>
                  </a:rPr>
                  <a:t>8</a:t>
                </a:r>
                <a:r>
                  <a:rPr lang="zh-CN" altLang="en-US" sz="2400" dirty="0" smtClean="0">
                    <a:latin typeface="宋体" charset="-122"/>
                  </a:rPr>
                  <a:t>引脚提供写、读控制；</a:t>
                </a:r>
                <a:endParaRPr lang="en-US" altLang="zh-CN" sz="2400" dirty="0" smtClean="0">
                  <a:latin typeface="宋体" charset="-122"/>
                </a:endParaRPr>
              </a:p>
              <a:p>
                <a:pPr marL="342900" indent="-342900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/>
                          </a:rPr>
                          <m:t>PSEN</m:t>
                        </m:r>
                      </m:e>
                    </m:acc>
                  </m:oMath>
                </a14:m>
                <a:r>
                  <a:rPr lang="zh-CN" altLang="en-US" sz="2400" dirty="0" smtClean="0">
                    <a:latin typeface="宋体" charset="-122"/>
                  </a:rPr>
                  <a:t>：控制程序存储器的输出；。</a:t>
                </a:r>
                <a:endParaRPr lang="en-US" altLang="zh-CN" sz="2400" dirty="0" smtClean="0">
                  <a:latin typeface="宋体" charset="-122"/>
                </a:endParaRPr>
              </a:p>
            </p:txBody>
          </p:sp>
        </mc:Choice>
        <mc:Fallback xmlns="">
          <p:sp>
            <p:nvSpPr>
              <p:cNvPr id="6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1412776"/>
                <a:ext cx="8532439" cy="4665123"/>
              </a:xfrm>
              <a:prstGeom prst="rect">
                <a:avLst/>
              </a:prstGeom>
              <a:blipFill rotWithShape="1">
                <a:blip r:embed="rId2"/>
                <a:stretch>
                  <a:fillRect l="-1071" t="-2092" b="-183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750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700808"/>
            <a:ext cx="4355976" cy="57606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zh-CN" altLang="en-US" sz="2800" dirty="0" smtClean="0"/>
              <a:t>与</a:t>
            </a:r>
            <a:r>
              <a:rPr lang="en-US" altLang="zh-CN" sz="2800" dirty="0" smtClean="0"/>
              <a:t>8051</a:t>
            </a:r>
            <a:r>
              <a:rPr lang="zh-CN" altLang="en-US" sz="2800" dirty="0" smtClean="0"/>
              <a:t>相比的主要不同：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  <p:sp>
        <p:nvSpPr>
          <p:cNvPr id="5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0" y="836712"/>
            <a:ext cx="7931995" cy="704850"/>
          </a:xfrm>
          <a:prstGeom prst="actionButtonBlank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>
            <a:noFill/>
          </a:ln>
          <a:effectLst/>
        </p:spPr>
        <p:txBody>
          <a:bodyPr wrap="none" tIns="0" anchor="ctr"/>
          <a:lstStyle/>
          <a:p>
            <a:pPr eaLnBrk="0" hangingPunct="0">
              <a:lnSpc>
                <a:spcPct val="110000"/>
              </a:lnSpc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3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.</a:t>
            </a: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2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 </a:t>
            </a: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MSC1211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的数字输入</a:t>
            </a: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/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输出端口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-20917" y="2348880"/>
            <a:ext cx="8896297" cy="9567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zh-CN" sz="2800" b="1" dirty="0" smtClean="0">
                <a:solidFill>
                  <a:srgbClr val="7030A0"/>
                </a:solidFill>
              </a:rPr>
              <a:t>1.  </a:t>
            </a:r>
            <a:r>
              <a:rPr lang="zh-CN" altLang="en-US" sz="2800" b="1" dirty="0" smtClean="0">
                <a:solidFill>
                  <a:srgbClr val="7030A0"/>
                </a:solidFill>
              </a:rPr>
              <a:t>不使用外部扩展存储器时，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P0~P3</a:t>
            </a:r>
            <a:r>
              <a:rPr lang="zh-CN" altLang="en-US" sz="2800" b="1" dirty="0" smtClean="0">
                <a:solidFill>
                  <a:srgbClr val="7030A0"/>
                </a:solidFill>
              </a:rPr>
              <a:t>口都可以作为通用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I/O</a:t>
            </a:r>
            <a:r>
              <a:rPr lang="zh-CN" altLang="en-US" sz="2800" b="1" dirty="0" smtClean="0">
                <a:solidFill>
                  <a:srgbClr val="7030A0"/>
                </a:solidFill>
              </a:rPr>
              <a:t>口使用：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668017"/>
              </p:ext>
            </p:extLst>
          </p:nvPr>
        </p:nvGraphicFramePr>
        <p:xfrm>
          <a:off x="24310" y="3879601"/>
          <a:ext cx="8892486" cy="81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354"/>
                <a:gridCol w="1008112"/>
                <a:gridCol w="1080120"/>
                <a:gridCol w="1080120"/>
                <a:gridCol w="1080120"/>
                <a:gridCol w="720080"/>
                <a:gridCol w="720080"/>
                <a:gridCol w="720080"/>
                <a:gridCol w="960420"/>
              </a:tblGrid>
              <a:tr h="32383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地址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51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CADDR 7EH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DBLSEL1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DBLSEL0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ABLSEL1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ABLSEL0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DDB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EGP0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EGP23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-20917" y="3456002"/>
            <a:ext cx="4338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</a:rPr>
              <a:t>硬件设置存储器</a:t>
            </a:r>
            <a:r>
              <a:rPr lang="en-US" altLang="zh-CN" sz="2000" b="1" dirty="0" smtClean="0">
                <a:solidFill>
                  <a:schemeClr val="accent6">
                    <a:lumMod val="50000"/>
                  </a:schemeClr>
                </a:solidFill>
              </a:rPr>
              <a:t>HCR1</a:t>
            </a:r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</a:rPr>
              <a:t>各位（</a:t>
            </a:r>
            <a:r>
              <a:rPr lang="en-US" altLang="zh-CN" sz="2000" b="1" dirty="0" smtClean="0">
                <a:solidFill>
                  <a:schemeClr val="accent6">
                    <a:lumMod val="50000"/>
                  </a:schemeClr>
                </a:solidFill>
              </a:rPr>
              <a:t>P30</a:t>
            </a:r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</a:rPr>
              <a:t>）</a:t>
            </a:r>
            <a:endParaRPr lang="zh-CN" alt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236296" y="3656057"/>
            <a:ext cx="1684314" cy="12148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6516216" y="4644659"/>
            <a:ext cx="892226" cy="45248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44061" y="5050050"/>
            <a:ext cx="177215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EGP0=1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P0</a:t>
            </a:r>
            <a:r>
              <a:rPr lang="zh-CN" altLang="en-US" dirty="0" smtClean="0"/>
              <a:t>口</a:t>
            </a:r>
            <a:r>
              <a:rPr lang="zh-CN" altLang="en-US" dirty="0"/>
              <a:t>作为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口使用</a:t>
            </a:r>
            <a:r>
              <a:rPr lang="en-US" altLang="zh-CN" dirty="0" smtClean="0"/>
              <a:t> 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7931995" y="4654877"/>
            <a:ext cx="320811" cy="79034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04929" y="5452530"/>
            <a:ext cx="203820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EGP23=1</a:t>
            </a:r>
            <a:r>
              <a:rPr lang="zh-CN" altLang="en-US" dirty="0"/>
              <a:t>，</a:t>
            </a:r>
            <a:r>
              <a:rPr lang="en-US" altLang="zh-CN" dirty="0"/>
              <a:t>P2</a:t>
            </a:r>
            <a:r>
              <a:rPr lang="zh-CN" altLang="en-US" dirty="0"/>
              <a:t>、</a:t>
            </a:r>
            <a:r>
              <a:rPr lang="en-US" altLang="zh-CN" dirty="0"/>
              <a:t>P3</a:t>
            </a:r>
            <a:r>
              <a:rPr lang="zh-CN" altLang="en-US" dirty="0"/>
              <a:t>口作为</a:t>
            </a:r>
            <a:r>
              <a:rPr lang="en-US" altLang="zh-CN" dirty="0"/>
              <a:t>I/O</a:t>
            </a:r>
            <a:r>
              <a:rPr lang="zh-CN" altLang="en-US" dirty="0"/>
              <a:t>口使用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395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animBg="1"/>
      <p:bldP spid="6" grpId="0"/>
      <p:bldP spid="8" grpId="0"/>
      <p:bldP spid="9" grpId="0" animBg="1"/>
      <p:bldP spid="12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2008" y="836712"/>
            <a:ext cx="8604448" cy="18002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zh-CN" sz="2800" b="1" dirty="0" smtClean="0">
                <a:solidFill>
                  <a:srgbClr val="7030A0"/>
                </a:solidFill>
              </a:rPr>
              <a:t>2. I/O</a:t>
            </a:r>
            <a:r>
              <a:rPr lang="zh-CN" altLang="en-US" sz="2800" b="1" dirty="0" smtClean="0">
                <a:solidFill>
                  <a:srgbClr val="7030A0"/>
                </a:solidFill>
              </a:rPr>
              <a:t>端口寄存器：</a:t>
            </a:r>
            <a:endParaRPr lang="en-US" altLang="zh-CN" sz="2800" b="1" dirty="0" smtClean="0">
              <a:solidFill>
                <a:srgbClr val="7030A0"/>
              </a:solidFill>
            </a:endParaRPr>
          </a:p>
          <a:p>
            <a:pPr fontAlgn="auto">
              <a:spcAft>
                <a:spcPts val="0"/>
              </a:spcAft>
            </a:pPr>
            <a:r>
              <a:rPr lang="zh-CN" altLang="en-US" sz="2400" dirty="0" smtClean="0"/>
              <a:t>每个端口都有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I/O</a:t>
            </a:r>
            <a:r>
              <a:rPr lang="zh-CN" altLang="en-US" sz="2400" dirty="0" smtClean="0"/>
              <a:t>端口寄存器（</a:t>
            </a:r>
            <a:r>
              <a:rPr lang="en-US" altLang="zh-CN" sz="2400" dirty="0"/>
              <a:t>x</a:t>
            </a:r>
            <a:r>
              <a:rPr lang="zh-CN" altLang="en-US" sz="2400" dirty="0"/>
              <a:t>为</a:t>
            </a:r>
            <a:r>
              <a:rPr lang="en-US" altLang="zh-CN" sz="2400" dirty="0"/>
              <a:t>0</a:t>
            </a:r>
            <a:r>
              <a:rPr lang="zh-CN" altLang="en-US" sz="2400" dirty="0"/>
              <a:t>、</a:t>
            </a: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）：</a:t>
            </a:r>
            <a:endParaRPr lang="en-US" altLang="zh-CN" sz="2400" dirty="0" smtClean="0"/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a)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数据寄存器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Px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</a:t>
            </a:r>
            <a:r>
              <a:rPr lang="en-US" altLang="zh-CN" sz="2400" dirty="0" smtClean="0"/>
              <a:t>----</a:t>
            </a:r>
            <a:r>
              <a:rPr lang="zh-CN" altLang="en-US" sz="2400" dirty="0" smtClean="0"/>
              <a:t>存放该端口数据；</a:t>
            </a:r>
            <a:endParaRPr lang="en-US" altLang="zh-CN" sz="2400" dirty="0" smtClean="0"/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b)</a:t>
            </a:r>
            <a:r>
              <a:rPr lang="zh-CN" altLang="en-US" sz="2400" dirty="0"/>
              <a:t>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数据流向寄存器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PxDDRL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/H-</a:t>
            </a:r>
            <a:r>
              <a:rPr lang="en-US" altLang="zh-CN" sz="2400" dirty="0" smtClean="0"/>
              <a:t>----</a:t>
            </a:r>
            <a:r>
              <a:rPr lang="zh-CN" altLang="en-US" sz="2400" dirty="0" smtClean="0"/>
              <a:t>控制输入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输出模式。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924944"/>
            <a:ext cx="75039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2060"/>
                </a:solidFill>
              </a:rPr>
              <a:t>四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种输入输出模式：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标准</a:t>
            </a: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</a:rPr>
              <a:t>8051</a:t>
            </a:r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（兼容）、</a:t>
            </a: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</a:rPr>
              <a:t>CMOS</a:t>
            </a:r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输出模式、开漏极输出模式、输入模式</a:t>
            </a:r>
            <a:endParaRPr lang="zh-CN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224268"/>
            <a:ext cx="9417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每个引脚需要</a:t>
            </a:r>
            <a:r>
              <a:rPr lang="zh-CN" altLang="en-US" sz="2400" u="sng" dirty="0" smtClean="0">
                <a:solidFill>
                  <a:schemeClr val="accent6">
                    <a:lumMod val="50000"/>
                  </a:schemeClr>
                </a:solidFill>
              </a:rPr>
              <a:t>多少控制位</a:t>
            </a:r>
            <a:r>
              <a:rPr lang="zh-CN" altLang="en-US" sz="2400" dirty="0" smtClean="0"/>
              <a:t>？每个端口需要</a:t>
            </a:r>
            <a:r>
              <a:rPr lang="zh-CN" altLang="en-US" sz="2400" u="sng" dirty="0" smtClean="0">
                <a:solidFill>
                  <a:schemeClr val="accent2">
                    <a:lumMod val="75000"/>
                  </a:schemeClr>
                </a:solidFill>
              </a:rPr>
              <a:t>多少位</a:t>
            </a:r>
            <a:r>
              <a:rPr lang="zh-CN" altLang="en-US" sz="2400" dirty="0" smtClean="0"/>
              <a:t>的数据流量寄存器？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907704" y="5685933"/>
            <a:ext cx="1467068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两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个控制位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64088" y="5685933"/>
            <a:ext cx="1226618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16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位，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2B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788" y="4305994"/>
            <a:ext cx="122872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33547" y="4437112"/>
            <a:ext cx="14590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FF0000"/>
                </a:solidFill>
              </a:rPr>
              <a:t>思考：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03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897746" y="6365554"/>
            <a:ext cx="2133600" cy="365125"/>
          </a:xfrm>
        </p:spPr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  <p:sp>
        <p:nvSpPr>
          <p:cNvPr id="5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0" y="836712"/>
            <a:ext cx="7931995" cy="704850"/>
          </a:xfrm>
          <a:prstGeom prst="actionButtonBlank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>
            <a:noFill/>
          </a:ln>
          <a:effectLst/>
        </p:spPr>
        <p:txBody>
          <a:bodyPr wrap="none" tIns="0" anchor="ctr"/>
          <a:lstStyle/>
          <a:p>
            <a:pPr eaLnBrk="0" hangingPunct="0">
              <a:lnSpc>
                <a:spcPct val="110000"/>
              </a:lnSpc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3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.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1  8051单片机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的数字输入</a:t>
            </a: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/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输出端口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7984" y="3933055"/>
            <a:ext cx="455246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思考：</a:t>
            </a:r>
            <a:r>
              <a:rPr lang="en-US" altLang="zh-CN" sz="2800" b="1" dirty="0" smtClean="0"/>
              <a:t>8051</a:t>
            </a:r>
            <a:r>
              <a:rPr lang="zh-CN" altLang="en-US" sz="2800" b="1" dirty="0" smtClean="0"/>
              <a:t>单片机有几个输入</a:t>
            </a:r>
            <a:r>
              <a:rPr lang="en-US" altLang="zh-CN" sz="2800" b="1" dirty="0" smtClean="0"/>
              <a:t>/</a:t>
            </a:r>
            <a:r>
              <a:rPr lang="zh-CN" altLang="en-US" sz="2800" b="1" dirty="0" smtClean="0"/>
              <a:t>输出端口？？有何特点？</a:t>
            </a:r>
            <a:endParaRPr lang="zh-CN" altLang="en-US" sz="2800" b="1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86" t="-277" r="1041" b="-1"/>
          <a:stretch/>
        </p:blipFill>
        <p:spPr bwMode="auto">
          <a:xfrm>
            <a:off x="179512" y="1986738"/>
            <a:ext cx="4345545" cy="4733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椭圆 15"/>
          <p:cNvSpPr/>
          <p:nvPr/>
        </p:nvSpPr>
        <p:spPr>
          <a:xfrm>
            <a:off x="495136" y="4564168"/>
            <a:ext cx="1354962" cy="216024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940882" y="2070052"/>
            <a:ext cx="1006342" cy="151228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795096" y="3582338"/>
            <a:ext cx="1152128" cy="1728074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795096" y="4897475"/>
            <a:ext cx="1152128" cy="18702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4832" y="1541562"/>
            <a:ext cx="6480720" cy="412206"/>
          </a:xfrm>
          <a:prstGeom prst="actionButtonBlank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none" tIns="0" anchor="ctr"/>
          <a:lstStyle/>
          <a:p>
            <a:pPr eaLnBrk="0" hangingPunct="0">
              <a:lnSpc>
                <a:spcPct val="110000"/>
              </a:lnSpc>
            </a:pPr>
            <a:r>
              <a:rPr lang="en-US" altLang="zh-CN" sz="2400" b="1" dirty="0" smtClean="0">
                <a:solidFill>
                  <a:srgbClr val="0070C0"/>
                </a:solidFill>
                <a:latin typeface="宋体" pitchFamily="2" charset="-122"/>
              </a:rPr>
              <a:t>3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itchFamily="2" charset="-122"/>
              </a:rPr>
              <a:t>.1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itchFamily="2" charset="-122"/>
              </a:rPr>
              <a:t>.1 </a:t>
            </a:r>
            <a:r>
              <a:rPr lang="zh-CN" altLang="en-US" sz="2400" b="1" dirty="0">
                <a:solidFill>
                  <a:srgbClr val="0070C0"/>
                </a:solidFill>
                <a:latin typeface="宋体" pitchFamily="2" charset="-122"/>
              </a:rPr>
              <a:t>8051单片机的数字输入</a:t>
            </a:r>
            <a:r>
              <a:rPr lang="en-US" altLang="zh-CN" sz="2400" b="1" dirty="0">
                <a:solidFill>
                  <a:srgbClr val="0070C0"/>
                </a:solidFill>
                <a:latin typeface="宋体" pitchFamily="2" charset="-122"/>
              </a:rPr>
              <a:t>/</a:t>
            </a:r>
            <a:r>
              <a:rPr lang="zh-CN" altLang="en-US" sz="2400" b="1" dirty="0">
                <a:solidFill>
                  <a:srgbClr val="0070C0"/>
                </a:solidFill>
                <a:latin typeface="宋体" pitchFamily="2" charset="-122"/>
              </a:rPr>
              <a:t>输出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itchFamily="2" charset="-122"/>
              </a:rPr>
              <a:t>端口结构</a:t>
            </a:r>
            <a:endParaRPr lang="zh-CN" altLang="en-US" sz="2400" b="1" dirty="0">
              <a:solidFill>
                <a:srgbClr val="0070C0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009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6" grpId="0" animBg="1"/>
      <p:bldP spid="17" grpId="0" animBg="1"/>
      <p:bldP spid="19" grpId="0" animBg="1"/>
      <p:bldP spid="20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 txBox="1">
                <a:spLocks/>
              </p:cNvSpPr>
              <p:nvPr/>
            </p:nvSpPr>
            <p:spPr>
              <a:xfrm>
                <a:off x="36781" y="869718"/>
                <a:ext cx="8883906" cy="108012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fontAlgn="auto">
                  <a:lnSpc>
                    <a:spcPct val="150000"/>
                  </a:lnSpc>
                  <a:spcAft>
                    <a:spcPts val="0"/>
                  </a:spcAft>
                  <a:buNone/>
                </a:pPr>
                <a:r>
                  <a:rPr lang="en-US" altLang="zh-CN" sz="2800" b="1" dirty="0" smtClean="0">
                    <a:solidFill>
                      <a:srgbClr val="7030A0"/>
                    </a:solidFill>
                  </a:rPr>
                  <a:t>3.</a:t>
                </a:r>
                <a:r>
                  <a:rPr lang="zh-CN" altLang="en-US" sz="2800" b="1" dirty="0" smtClean="0">
                    <a:solidFill>
                      <a:srgbClr val="7030A0"/>
                    </a:solidFill>
                  </a:rPr>
                  <a:t>访问外部控制存储器</a:t>
                </a:r>
                <a:r>
                  <a:rPr lang="zh-CN" altLang="en-US" sz="2800" b="1" dirty="0">
                    <a:solidFill>
                      <a:srgbClr val="7030A0"/>
                    </a:solidFill>
                  </a:rPr>
                  <a:t>：</a:t>
                </a:r>
                <a:r>
                  <a:rPr lang="en-US" altLang="zh-CN" sz="2800" b="1" dirty="0" smtClean="0">
                    <a:solidFill>
                      <a:srgbClr val="7030A0"/>
                    </a:solidFill>
                  </a:rPr>
                  <a:t>P0</a:t>
                </a:r>
                <a:r>
                  <a:rPr lang="zh-CN" altLang="en-US" sz="2800" b="1" dirty="0" smtClean="0">
                    <a:solidFill>
                      <a:srgbClr val="7030A0"/>
                    </a:solidFill>
                  </a:rPr>
                  <a:t>、</a:t>
                </a:r>
                <a:r>
                  <a:rPr lang="en-US" altLang="zh-CN" sz="2800" b="1" dirty="0" smtClean="0">
                    <a:solidFill>
                      <a:srgbClr val="7030A0"/>
                    </a:solidFill>
                  </a:rPr>
                  <a:t>P2</a:t>
                </a:r>
                <a:r>
                  <a:rPr lang="zh-CN" altLang="en-US" sz="2800" b="1" dirty="0" smtClean="0">
                    <a:solidFill>
                      <a:srgbClr val="7030A0"/>
                    </a:solidFill>
                  </a:rPr>
                  <a:t>口用于访问外部存储器，</a:t>
                </a:r>
                <a:r>
                  <a:rPr lang="en-US" altLang="zh-CN" sz="2800" b="1" dirty="0" smtClean="0">
                    <a:solidFill>
                      <a:srgbClr val="7030A0"/>
                    </a:solidFill>
                  </a:rPr>
                  <a:t>P3</a:t>
                </a:r>
                <a:r>
                  <a:rPr lang="zh-CN" altLang="en-US" sz="2800" b="1" dirty="0" smtClean="0">
                    <a:solidFill>
                      <a:srgbClr val="7030A0"/>
                    </a:solidFill>
                  </a:rPr>
                  <a:t>口的</a:t>
                </a:r>
                <a:r>
                  <a:rPr lang="en-US" altLang="zh-CN" sz="2800" b="1" dirty="0" smtClean="0">
                    <a:solidFill>
                      <a:srgbClr val="7030A0"/>
                    </a:solidFill>
                  </a:rPr>
                  <a:t>P3.6</a:t>
                </a:r>
                <a:r>
                  <a:rPr lang="zh-CN" altLang="en-US" sz="2800" b="1" dirty="0" smtClean="0">
                    <a:solidFill>
                      <a:srgbClr val="7030A0"/>
                    </a:solidFill>
                  </a:rPr>
                  <a:t>口和</a:t>
                </a:r>
                <a:r>
                  <a:rPr lang="en-US" altLang="zh-CN" sz="2800" b="1" dirty="0" smtClean="0">
                    <a:solidFill>
                      <a:srgbClr val="7030A0"/>
                    </a:solidFill>
                  </a:rPr>
                  <a:t>P3.7</a:t>
                </a:r>
                <a:r>
                  <a:rPr lang="zh-CN" altLang="en-US" sz="2800" b="1" dirty="0" smtClean="0">
                    <a:solidFill>
                      <a:srgbClr val="7030A0"/>
                    </a:solidFill>
                  </a:rPr>
                  <a:t>口输出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8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𝑾𝑹</m:t>
                        </m:r>
                      </m:e>
                    </m:acc>
                    <m:r>
                      <a:rPr lang="zh-CN" altLang="en-US" sz="2800" b="1" i="1" smtClean="0">
                        <a:solidFill>
                          <a:srgbClr val="7030A0"/>
                        </a:solidFill>
                        <a:latin typeface="Cambria Math"/>
                      </a:rPr>
                      <m:t>、</m:t>
                    </m:r>
                    <m:acc>
                      <m:accPr>
                        <m:chr m:val="̅"/>
                        <m:ctrlPr>
                          <a:rPr lang="zh-CN" altLang="en-US" sz="28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𝑹𝑫</m:t>
                        </m:r>
                      </m:e>
                    </m:acc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1" y="869718"/>
                <a:ext cx="8883906" cy="1080120"/>
              </a:xfrm>
              <a:prstGeom prst="rect">
                <a:avLst/>
              </a:prstGeom>
              <a:blipFill rotWithShape="1">
                <a:blip r:embed="rId2"/>
                <a:stretch>
                  <a:fillRect l="-1373" r="-3432" b="-372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7568" y="2310903"/>
            <a:ext cx="8854912" cy="279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EGP0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EGP23</a:t>
            </a:r>
            <a:r>
              <a:rPr lang="zh-CN" altLang="en-US" sz="2400" dirty="0" smtClean="0"/>
              <a:t>值清零 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查看</a:t>
            </a:r>
            <a:r>
              <a:rPr lang="en-US" altLang="zh-CN" sz="2400" dirty="0" smtClean="0"/>
              <a:t>P30 </a:t>
            </a:r>
            <a:r>
              <a:rPr lang="zh-CN" altLang="en-US" sz="2400" dirty="0" smtClean="0"/>
              <a:t>页中</a:t>
            </a:r>
            <a:r>
              <a:rPr lang="en-US" altLang="zh-CN" sz="2400" dirty="0" smtClean="0"/>
              <a:t>HCR1</a:t>
            </a:r>
            <a:r>
              <a:rPr lang="zh-CN" altLang="en-US" sz="2400" dirty="0" smtClean="0"/>
              <a:t>各位功能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；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P0</a:t>
            </a:r>
            <a:r>
              <a:rPr lang="zh-CN" altLang="en-US" sz="2400" dirty="0" smtClean="0"/>
              <a:t>口是地址总线和数据总线的复用口，分别输出外部存储器的低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位地址和传送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位数据；</a:t>
            </a: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P2</a:t>
            </a:r>
            <a:r>
              <a:rPr lang="zh-CN" altLang="en-US" sz="2400" dirty="0" smtClean="0"/>
              <a:t>口输出高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位地址；</a:t>
            </a: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P0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P2</a:t>
            </a:r>
            <a:r>
              <a:rPr lang="zh-CN" altLang="en-US" sz="2400" dirty="0" smtClean="0"/>
              <a:t>口配合使用，可以访问</a:t>
            </a:r>
            <a:r>
              <a:rPr lang="en-US" altLang="zh-CN" sz="2400" dirty="0" smtClean="0"/>
              <a:t>64 KB</a:t>
            </a:r>
            <a:r>
              <a:rPr lang="zh-CN" altLang="en-US" sz="2400" dirty="0" smtClean="0"/>
              <a:t>空间。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9888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-21187" y="692696"/>
            <a:ext cx="8883906" cy="56768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800" b="1" dirty="0" smtClean="0">
                <a:solidFill>
                  <a:srgbClr val="7030A0"/>
                </a:solidFill>
              </a:rPr>
              <a:t>4.P1</a:t>
            </a:r>
            <a:r>
              <a:rPr lang="zh-CN" altLang="en-US" sz="2800" b="1" dirty="0" smtClean="0">
                <a:solidFill>
                  <a:srgbClr val="7030A0"/>
                </a:solidFill>
              </a:rPr>
              <a:t>口具有复用功能。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9259333"/>
                  </p:ext>
                </p:extLst>
              </p:nvPr>
            </p:nvGraphicFramePr>
            <p:xfrm>
              <a:off x="107504" y="1556792"/>
              <a:ext cx="8856984" cy="34838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1640"/>
                    <a:gridCol w="2736304"/>
                    <a:gridCol w="1440160"/>
                    <a:gridCol w="334888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200" dirty="0" smtClean="0"/>
                            <a:t>端口引脚</a:t>
                          </a:r>
                          <a:endParaRPr lang="zh-CN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200" dirty="0" smtClean="0"/>
                            <a:t>复用功能</a:t>
                          </a:r>
                          <a:endParaRPr lang="zh-CN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200" dirty="0" smtClean="0"/>
                            <a:t>端口引脚</a:t>
                          </a:r>
                          <a:endParaRPr lang="zh-CN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200" dirty="0" smtClean="0"/>
                            <a:t>复用功能</a:t>
                          </a:r>
                          <a:endParaRPr lang="zh-CN" altLang="en-US" sz="22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200" dirty="0" smtClean="0"/>
                            <a:t>P1.0</a:t>
                          </a:r>
                          <a:endParaRPr lang="zh-CN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200" dirty="0" smtClean="0"/>
                            <a:t>T2(</a:t>
                          </a:r>
                          <a:r>
                            <a:rPr lang="zh-CN" altLang="en-US" sz="2200" dirty="0" smtClean="0"/>
                            <a:t>定时器</a:t>
                          </a:r>
                          <a:r>
                            <a:rPr lang="en-US" altLang="zh-CN" sz="2200" dirty="0" smtClean="0"/>
                            <a:t>2</a:t>
                          </a:r>
                          <a:r>
                            <a:rPr lang="zh-CN" altLang="en-US" sz="2200" dirty="0" smtClean="0"/>
                            <a:t>外部输入</a:t>
                          </a:r>
                          <a:r>
                            <a:rPr lang="en-US" altLang="zh-CN" sz="2200" dirty="0" smtClean="0"/>
                            <a:t>)</a:t>
                          </a:r>
                          <a:endParaRPr lang="zh-CN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200" dirty="0" smtClean="0"/>
                            <a:t>P1.4</a:t>
                          </a:r>
                          <a:endParaRPr lang="zh-CN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200" dirty="0" smtClean="0"/>
                            <a:t>INT2(</a:t>
                          </a:r>
                          <a:r>
                            <a:rPr lang="zh-CN" altLang="en-US" sz="2200" dirty="0" smtClean="0"/>
                            <a:t>外部中断</a:t>
                          </a:r>
                          <a:r>
                            <a:rPr lang="en-US" altLang="zh-CN" sz="2200" dirty="0" smtClean="0"/>
                            <a:t>2</a:t>
                          </a:r>
                          <a:r>
                            <a:rPr lang="zh-CN" altLang="en-US" sz="2200" dirty="0" smtClean="0"/>
                            <a:t>输入</a:t>
                          </a:r>
                          <a:r>
                            <a:rPr lang="en-US" altLang="zh-CN" sz="2200" dirty="0" smtClean="0"/>
                            <a:t>)/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zh-CN" sz="220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 b="0" i="1" smtClean="0">
                                      <a:latin typeface="Cambria Math"/>
                                    </a:rPr>
                                    <m:t>𝑆𝑆</m:t>
                                  </m:r>
                                </m:e>
                              </m:acc>
                              <m:r>
                                <a:rPr lang="en-US" altLang="zh-CN" sz="2200" b="0" i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200" b="0" i="1" smtClean="0">
                                  <a:latin typeface="Cambria Math"/>
                                </a:rPr>
                                <m:t>SPI</m:t>
                              </m:r>
                              <m:r>
                                <a:rPr lang="zh-CN" altLang="en-US" sz="2200" b="0" i="1" smtClean="0">
                                  <a:latin typeface="Cambria Math"/>
                                </a:rPr>
                                <m:t>从器件选择</m:t>
                              </m:r>
                              <m:r>
                                <a:rPr lang="en-US" altLang="zh-CN" sz="2200" b="0" i="0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zh-CN" altLang="en-US" sz="22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200" dirty="0" smtClean="0"/>
                            <a:t>P1.1</a:t>
                          </a:r>
                          <a:endParaRPr lang="zh-CN" altLang="en-US" sz="22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200" dirty="0" smtClean="0"/>
                            <a:t>T2EX(</a:t>
                          </a:r>
                          <a:r>
                            <a:rPr lang="zh-CN" altLang="en-US" sz="2200" dirty="0" smtClean="0"/>
                            <a:t>定时器</a:t>
                          </a:r>
                          <a:r>
                            <a:rPr lang="en-US" altLang="zh-CN" sz="2200" dirty="0" smtClean="0"/>
                            <a:t>T2</a:t>
                          </a:r>
                          <a:r>
                            <a:rPr lang="zh-CN" altLang="en-US" sz="2200" dirty="0" smtClean="0"/>
                            <a:t>捕获</a:t>
                          </a:r>
                          <a:r>
                            <a:rPr lang="en-US" altLang="zh-CN" sz="2200" dirty="0" smtClean="0"/>
                            <a:t>/</a:t>
                          </a:r>
                          <a:r>
                            <a:rPr lang="zh-CN" altLang="en-US" sz="2200" dirty="0" smtClean="0"/>
                            <a:t>重装载触发输入</a:t>
                          </a:r>
                          <a:r>
                            <a:rPr lang="en-US" altLang="zh-CN" sz="2200" dirty="0" smtClean="0"/>
                            <a:t>)</a:t>
                          </a:r>
                          <a:endParaRPr lang="zh-CN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200" dirty="0" smtClean="0"/>
                            <a:t>P1.5</a:t>
                          </a:r>
                          <a:endParaRPr lang="zh-CN" altLang="en-US" sz="22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zh-CN" sz="220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200" i="1" smtClean="0">
                                      <a:latin typeface="Cambria Math"/>
                                    </a:rPr>
                                    <m:t>INT</m:t>
                                  </m:r>
                                  <m:r>
                                    <a:rPr lang="en-US" altLang="zh-CN" sz="2200" i="1" smtClean="0">
                                      <a:latin typeface="Cambria Math"/>
                                    </a:rPr>
                                    <m:t>3</m:t>
                                  </m:r>
                                </m:e>
                              </m:acc>
                            </m:oMath>
                          </a14:m>
                          <a:r>
                            <a:rPr lang="zh-CN" altLang="en-US" sz="2200" dirty="0" smtClean="0"/>
                            <a:t>（外部中断</a:t>
                          </a:r>
                          <a:r>
                            <a:rPr lang="en-US" altLang="zh-CN" sz="2200" dirty="0" smtClean="0"/>
                            <a:t>3</a:t>
                          </a:r>
                          <a:r>
                            <a:rPr lang="zh-CN" altLang="en-US" sz="2200" dirty="0" smtClean="0"/>
                            <a:t>输入）</a:t>
                          </a:r>
                          <a:r>
                            <a:rPr lang="en-US" altLang="zh-CN" sz="2200" dirty="0" smtClean="0"/>
                            <a:t>/MOSI</a:t>
                          </a:r>
                          <a:r>
                            <a:rPr lang="zh-CN" altLang="en-US" sz="2200" dirty="0" smtClean="0"/>
                            <a:t>（</a:t>
                          </a:r>
                          <a:r>
                            <a:rPr lang="en-US" altLang="zh-CN" sz="2200" dirty="0" smtClean="0"/>
                            <a:t>SPI</a:t>
                          </a:r>
                          <a:r>
                            <a:rPr lang="zh-CN" altLang="en-US" sz="2200" dirty="0" smtClean="0"/>
                            <a:t>主输出从输入）</a:t>
                          </a:r>
                          <a:endParaRPr lang="zh-CN" altLang="en-US" sz="22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200" dirty="0" smtClean="0"/>
                            <a:t>P1.2</a:t>
                          </a:r>
                          <a:endParaRPr lang="zh-CN" altLang="en-US" sz="22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200" dirty="0" smtClean="0"/>
                            <a:t>RXD1(</a:t>
                          </a:r>
                          <a:r>
                            <a:rPr lang="zh-CN" altLang="en-US" sz="2200" dirty="0" smtClean="0"/>
                            <a:t>串口</a:t>
                          </a:r>
                          <a:r>
                            <a:rPr lang="en-US" altLang="zh-CN" sz="2200" dirty="0" smtClean="0"/>
                            <a:t>1</a:t>
                          </a:r>
                          <a:r>
                            <a:rPr lang="zh-CN" altLang="en-US" sz="2200" dirty="0" smtClean="0"/>
                            <a:t>接收端</a:t>
                          </a:r>
                          <a:r>
                            <a:rPr lang="en-US" altLang="zh-CN" sz="2200" dirty="0" smtClean="0"/>
                            <a:t>)</a:t>
                          </a:r>
                          <a:endParaRPr lang="zh-CN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200" dirty="0" smtClean="0"/>
                            <a:t>P1.6</a:t>
                          </a:r>
                          <a:endParaRPr lang="zh-CN" altLang="en-US" sz="22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zh-CN" sz="220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200" i="1" smtClean="0">
                                      <a:latin typeface="Cambria Math"/>
                                    </a:rPr>
                                    <m:t>INT</m:t>
                                  </m:r>
                                  <m:r>
                                    <a:rPr lang="en-US" altLang="zh-CN" sz="2200" b="0" i="1" smtClean="0">
                                      <a:latin typeface="Cambria Math"/>
                                    </a:rPr>
                                    <m:t>4</m:t>
                                  </m:r>
                                </m:e>
                              </m:acc>
                            </m:oMath>
                          </a14:m>
                          <a:r>
                            <a:rPr lang="zh-CN" altLang="en-US" sz="2200" dirty="0" smtClean="0"/>
                            <a:t>（外部中断</a:t>
                          </a:r>
                          <a:r>
                            <a:rPr lang="en-US" altLang="zh-CN" sz="2200" dirty="0" smtClean="0"/>
                            <a:t>4</a:t>
                          </a:r>
                          <a:r>
                            <a:rPr lang="zh-CN" altLang="en-US" sz="2200" dirty="0" smtClean="0"/>
                            <a:t>输入）</a:t>
                          </a:r>
                          <a:r>
                            <a:rPr lang="en-US" altLang="zh-CN" sz="2200" dirty="0" smtClean="0"/>
                            <a:t>/MISO</a:t>
                          </a:r>
                          <a:r>
                            <a:rPr lang="zh-CN" altLang="en-US" sz="2200" dirty="0" smtClean="0"/>
                            <a:t>（</a:t>
                          </a:r>
                          <a:r>
                            <a:rPr lang="en-US" altLang="zh-CN" sz="2200" dirty="0" smtClean="0"/>
                            <a:t>SPI</a:t>
                          </a:r>
                          <a:r>
                            <a:rPr lang="zh-CN" altLang="en-US" sz="2200" dirty="0" smtClean="0"/>
                            <a:t>主输入从输出）</a:t>
                          </a:r>
                          <a:endParaRPr lang="zh-CN" altLang="en-US" sz="22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200" dirty="0" smtClean="0"/>
                            <a:t>P1.3</a:t>
                          </a:r>
                          <a:endParaRPr lang="zh-CN" altLang="en-US" sz="22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200" dirty="0" smtClean="0"/>
                            <a:t>TXD1(</a:t>
                          </a:r>
                          <a:r>
                            <a:rPr lang="zh-CN" altLang="en-US" sz="2200" dirty="0" smtClean="0"/>
                            <a:t>串口</a:t>
                          </a:r>
                          <a:r>
                            <a:rPr lang="en-US" altLang="zh-CN" sz="2200" dirty="0" smtClean="0"/>
                            <a:t>1</a:t>
                          </a:r>
                          <a:r>
                            <a:rPr lang="zh-CN" altLang="en-US" sz="2200" dirty="0" smtClean="0"/>
                            <a:t>发送端</a:t>
                          </a:r>
                          <a:r>
                            <a:rPr lang="en-US" altLang="zh-CN" sz="2200" dirty="0" smtClean="0"/>
                            <a:t>)</a:t>
                          </a:r>
                          <a:endParaRPr lang="zh-CN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200" dirty="0" smtClean="0"/>
                            <a:t>P1.7</a:t>
                          </a:r>
                          <a:endParaRPr lang="zh-CN" altLang="en-US" sz="22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zh-CN" sz="220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200" i="1" smtClean="0">
                                      <a:latin typeface="Cambria Math"/>
                                    </a:rPr>
                                    <m:t>INT</m:t>
                                  </m:r>
                                  <m:r>
                                    <a:rPr lang="en-US" altLang="zh-CN" sz="2200" b="0" i="1" smtClean="0">
                                      <a:latin typeface="Cambria Math"/>
                                    </a:rPr>
                                    <m:t>5</m:t>
                                  </m:r>
                                </m:e>
                              </m:acc>
                            </m:oMath>
                          </a14:m>
                          <a:r>
                            <a:rPr lang="zh-CN" altLang="en-US" sz="2200" dirty="0" smtClean="0"/>
                            <a:t>（外部中断</a:t>
                          </a:r>
                          <a:r>
                            <a:rPr lang="en-US" altLang="zh-CN" sz="2200" dirty="0" smtClean="0"/>
                            <a:t>5</a:t>
                          </a:r>
                          <a:r>
                            <a:rPr lang="zh-CN" altLang="en-US" sz="2200" dirty="0" smtClean="0"/>
                            <a:t>输入）</a:t>
                          </a:r>
                          <a:r>
                            <a:rPr lang="en-US" altLang="zh-CN" sz="2200" dirty="0" smtClean="0"/>
                            <a:t>/MISO</a:t>
                          </a:r>
                          <a:r>
                            <a:rPr lang="zh-CN" altLang="en-US" sz="2200" dirty="0" smtClean="0"/>
                            <a:t>（</a:t>
                          </a:r>
                          <a:r>
                            <a:rPr lang="en-US" altLang="zh-CN" sz="2200" dirty="0" smtClean="0"/>
                            <a:t>SPI</a:t>
                          </a:r>
                          <a:r>
                            <a:rPr lang="zh-CN" altLang="en-US" sz="2200" dirty="0" smtClean="0"/>
                            <a:t>时钟）</a:t>
                          </a:r>
                          <a:endParaRPr lang="zh-CN" altLang="en-US" sz="2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1359259333"/>
                  </p:ext>
                </p:extLst>
              </p:nvPr>
            </p:nvGraphicFramePr>
            <p:xfrm>
              <a:off x="107504" y="1556792"/>
              <a:ext cx="8856984" cy="34838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1640"/>
                    <a:gridCol w="2736304"/>
                    <a:gridCol w="1440160"/>
                    <a:gridCol w="3348880"/>
                  </a:tblGrid>
                  <a:tr h="426720">
                    <a:tc>
                      <a:txBody>
                        <a:bodyPr/>
                        <a:lstStyle/>
                        <a:p>
                          <a:r>
                            <a:rPr lang="zh-CN" altLang="en-US" sz="2200" dirty="0" smtClean="0"/>
                            <a:t>端口引脚</a:t>
                          </a:r>
                          <a:endParaRPr lang="zh-CN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200" dirty="0" smtClean="0"/>
                            <a:t>复用功能</a:t>
                          </a:r>
                          <a:endParaRPr lang="zh-CN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200" dirty="0" smtClean="0"/>
                            <a:t>端口引脚</a:t>
                          </a:r>
                          <a:endParaRPr lang="zh-CN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200" dirty="0" smtClean="0"/>
                            <a:t>复用功能</a:t>
                          </a:r>
                          <a:endParaRPr lang="zh-CN" altLang="en-US" sz="2200" dirty="0"/>
                        </a:p>
                      </a:txBody>
                      <a:tcPr/>
                    </a:tc>
                  </a:tr>
                  <a:tr h="762762">
                    <a:tc>
                      <a:txBody>
                        <a:bodyPr/>
                        <a:lstStyle/>
                        <a:p>
                          <a:r>
                            <a:rPr lang="en-US" altLang="zh-CN" sz="2200" dirty="0" smtClean="0"/>
                            <a:t>P1.0</a:t>
                          </a:r>
                          <a:endParaRPr lang="zh-CN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200" dirty="0" smtClean="0"/>
                            <a:t>T2(</a:t>
                          </a:r>
                          <a:r>
                            <a:rPr lang="zh-CN" altLang="en-US" sz="2200" dirty="0" smtClean="0"/>
                            <a:t>定时器</a:t>
                          </a:r>
                          <a:r>
                            <a:rPr lang="en-US" altLang="zh-CN" sz="2200" dirty="0" smtClean="0"/>
                            <a:t>2</a:t>
                          </a:r>
                          <a:r>
                            <a:rPr lang="zh-CN" altLang="en-US" sz="2200" dirty="0" smtClean="0"/>
                            <a:t>外部输入</a:t>
                          </a:r>
                          <a:r>
                            <a:rPr lang="en-US" altLang="zh-CN" sz="2200" dirty="0" smtClean="0"/>
                            <a:t>)</a:t>
                          </a:r>
                          <a:endParaRPr lang="zh-CN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200" dirty="0" smtClean="0"/>
                            <a:t>P1.4</a:t>
                          </a:r>
                          <a:endParaRPr lang="zh-CN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4845" t="-64000" b="-318400"/>
                          </a:stretch>
                        </a:blipFill>
                      </a:tcPr>
                    </a:tc>
                  </a:tr>
                  <a:tr h="762762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200" dirty="0" smtClean="0"/>
                            <a:t>P1.1</a:t>
                          </a:r>
                          <a:endParaRPr lang="zh-CN" altLang="en-US" sz="22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200" dirty="0" smtClean="0"/>
                            <a:t>T2EX(</a:t>
                          </a:r>
                          <a:r>
                            <a:rPr lang="zh-CN" altLang="en-US" sz="2200" dirty="0" smtClean="0"/>
                            <a:t>定时器</a:t>
                          </a:r>
                          <a:r>
                            <a:rPr lang="en-US" altLang="zh-CN" sz="2200" dirty="0" smtClean="0"/>
                            <a:t>T2</a:t>
                          </a:r>
                          <a:r>
                            <a:rPr lang="zh-CN" altLang="en-US" sz="2200" dirty="0" smtClean="0"/>
                            <a:t>捕获</a:t>
                          </a:r>
                          <a:r>
                            <a:rPr lang="en-US" altLang="zh-CN" sz="2200" dirty="0" smtClean="0"/>
                            <a:t>/</a:t>
                          </a:r>
                          <a:r>
                            <a:rPr lang="zh-CN" altLang="en-US" sz="2200" dirty="0" smtClean="0"/>
                            <a:t>重装载触发输入</a:t>
                          </a:r>
                          <a:r>
                            <a:rPr lang="en-US" altLang="zh-CN" sz="2200" dirty="0" smtClean="0"/>
                            <a:t>)</a:t>
                          </a:r>
                          <a:endParaRPr lang="zh-CN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200" dirty="0" smtClean="0"/>
                            <a:t>P1.5</a:t>
                          </a:r>
                          <a:endParaRPr lang="zh-CN" altLang="en-US" sz="22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4845" t="-162698" b="-215873"/>
                          </a:stretch>
                        </a:blipFill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200" dirty="0" smtClean="0"/>
                            <a:t>P1.2</a:t>
                          </a:r>
                          <a:endParaRPr lang="zh-CN" altLang="en-US" sz="22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200" dirty="0" smtClean="0"/>
                            <a:t>RXD1(</a:t>
                          </a:r>
                          <a:r>
                            <a:rPr lang="zh-CN" altLang="en-US" sz="2200" dirty="0" smtClean="0"/>
                            <a:t>串口</a:t>
                          </a:r>
                          <a:r>
                            <a:rPr lang="en-US" altLang="zh-CN" sz="2200" dirty="0" smtClean="0"/>
                            <a:t>1</a:t>
                          </a:r>
                          <a:r>
                            <a:rPr lang="zh-CN" altLang="en-US" sz="2200" dirty="0" smtClean="0"/>
                            <a:t>接收端</a:t>
                          </a:r>
                          <a:r>
                            <a:rPr lang="en-US" altLang="zh-CN" sz="2200" dirty="0" smtClean="0"/>
                            <a:t>)</a:t>
                          </a:r>
                          <a:endParaRPr lang="zh-CN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200" dirty="0" smtClean="0"/>
                            <a:t>P1.6</a:t>
                          </a:r>
                          <a:endParaRPr lang="zh-CN" altLang="en-US" sz="22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4845" t="-264800" b="-117600"/>
                          </a:stretch>
                        </a:blipFill>
                      </a:tcPr>
                    </a:tc>
                  </a:tr>
                  <a:tr h="769557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200" dirty="0" smtClean="0"/>
                            <a:t>P1.3</a:t>
                          </a:r>
                          <a:endParaRPr lang="zh-CN" altLang="en-US" sz="22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200" dirty="0" smtClean="0"/>
                            <a:t>TXD1(</a:t>
                          </a:r>
                          <a:r>
                            <a:rPr lang="zh-CN" altLang="en-US" sz="2200" dirty="0" smtClean="0"/>
                            <a:t>串口</a:t>
                          </a:r>
                          <a:r>
                            <a:rPr lang="en-US" altLang="zh-CN" sz="2200" dirty="0" smtClean="0"/>
                            <a:t>1</a:t>
                          </a:r>
                          <a:r>
                            <a:rPr lang="zh-CN" altLang="en-US" sz="2200" dirty="0" smtClean="0"/>
                            <a:t>发送端</a:t>
                          </a:r>
                          <a:r>
                            <a:rPr lang="en-US" altLang="zh-CN" sz="2200" dirty="0" smtClean="0"/>
                            <a:t>)</a:t>
                          </a:r>
                          <a:endParaRPr lang="zh-CN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200" dirty="0" smtClean="0"/>
                            <a:t>P1.7</a:t>
                          </a:r>
                          <a:endParaRPr lang="zh-CN" altLang="en-US" sz="22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4845" t="-361905" b="-1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971600" y="5229200"/>
            <a:ext cx="52902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各引脚复用功能由寄存器控制：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/>
              <a:t>对应的寄存器写入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时，复用功能有效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042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0" y="764704"/>
            <a:ext cx="8883906" cy="79208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0" indent="0" defTabSz="91440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>
                <a:solidFill>
                  <a:srgbClr val="7030A0"/>
                </a:solidFill>
                <a:latin typeface="+mn-lt"/>
                <a:ea typeface="+mn-ea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en-US" altLang="zh-CN" dirty="0"/>
              <a:t>5.</a:t>
            </a:r>
            <a:r>
              <a:rPr lang="zh-CN" altLang="en-US" dirty="0"/>
              <a:t>更强的引脚驱动</a:t>
            </a:r>
            <a:r>
              <a:rPr lang="zh-CN" altLang="en-US" dirty="0" smtClean="0"/>
              <a:t>能力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1988840"/>
            <a:ext cx="8568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V</a:t>
            </a:r>
            <a:r>
              <a:rPr lang="en-US" altLang="zh-CN" sz="2400" baseline="-25000" dirty="0" smtClean="0"/>
              <a:t>0H</a:t>
            </a:r>
            <a:r>
              <a:rPr lang="en-US" altLang="zh-CN" sz="2400" dirty="0" smtClean="0"/>
              <a:t>=3.5V, V</a:t>
            </a:r>
            <a:r>
              <a:rPr lang="en-US" altLang="zh-CN" sz="2400" baseline="-25000" dirty="0" smtClean="0"/>
              <a:t>OL</a:t>
            </a:r>
            <a:r>
              <a:rPr lang="en-US" altLang="zh-CN" sz="2400" dirty="0" smtClean="0"/>
              <a:t>=1.5V</a:t>
            </a:r>
            <a:r>
              <a:rPr lang="zh-CN" altLang="en-US" sz="2400" dirty="0" smtClean="0"/>
              <a:t>时，所有的输出引脚都可以提供</a:t>
            </a:r>
            <a:r>
              <a:rPr lang="en-US" altLang="zh-CN" sz="2400" dirty="0" smtClean="0"/>
              <a:t>30 mA</a:t>
            </a:r>
            <a:r>
              <a:rPr lang="zh-CN" altLang="en-US" sz="2400" dirty="0" smtClean="0"/>
              <a:t>的输入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输出电流，但总的电源功耗不能超过</a:t>
            </a:r>
            <a:r>
              <a:rPr lang="en-US" altLang="zh-CN" sz="2400" dirty="0" smtClean="0"/>
              <a:t>64</a:t>
            </a:r>
            <a:r>
              <a:rPr lang="zh-CN" altLang="en-US" sz="2400" dirty="0" smtClean="0"/>
              <a:t>脚</a:t>
            </a:r>
            <a:r>
              <a:rPr lang="en-US" altLang="zh-CN" sz="2400" dirty="0" smtClean="0"/>
              <a:t>TQFP</a:t>
            </a:r>
            <a:r>
              <a:rPr lang="zh-CN" altLang="en-US" sz="2400" dirty="0" smtClean="0"/>
              <a:t>封装的最大功耗</a:t>
            </a:r>
            <a:r>
              <a:rPr lang="en-US" altLang="zh-CN" sz="2400" dirty="0" smtClean="0"/>
              <a:t>—</a:t>
            </a:r>
            <a:r>
              <a:rPr lang="en-US" altLang="zh-CN" sz="2400" dirty="0" smtClean="0">
                <a:solidFill>
                  <a:srgbClr val="FF0000"/>
                </a:solidFill>
              </a:rPr>
              <a:t>900mW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当</a:t>
            </a:r>
            <a:r>
              <a:rPr lang="en-US" altLang="zh-CN" sz="2400" dirty="0" smtClean="0"/>
              <a:t>DV</a:t>
            </a:r>
            <a:r>
              <a:rPr lang="en-US" altLang="zh-CN" sz="2400" baseline="-25000" dirty="0" smtClean="0"/>
              <a:t>DD</a:t>
            </a:r>
            <a:r>
              <a:rPr lang="en-US" altLang="zh-CN" sz="2400" dirty="0" smtClean="0"/>
              <a:t>=5V</a:t>
            </a:r>
            <a:r>
              <a:rPr lang="zh-CN" altLang="en-US" sz="2400" dirty="0" smtClean="0"/>
              <a:t>时，同时驱动的</a:t>
            </a:r>
            <a:r>
              <a:rPr lang="en-US" altLang="zh-CN" sz="2400" dirty="0" smtClean="0"/>
              <a:t>30mA</a:t>
            </a:r>
            <a:r>
              <a:rPr lang="zh-CN" altLang="en-US" sz="2400" dirty="0" smtClean="0"/>
              <a:t>负载的引脚不得多于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6</a:t>
            </a:r>
            <a:r>
              <a:rPr lang="zh-CN" altLang="en-US" sz="2400" dirty="0" smtClean="0"/>
              <a:t>个。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021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AutoShape 3">
                <a:hlinkClick r:id="" action="ppaction://noaction" highlightClick="1"/>
              </p:cNvPr>
              <p:cNvSpPr>
                <a:spLocks noChangeArrowheads="1"/>
              </p:cNvSpPr>
              <p:nvPr/>
            </p:nvSpPr>
            <p:spPr bwMode="auto">
              <a:xfrm>
                <a:off x="3127" y="836712"/>
                <a:ext cx="7931995" cy="704850"/>
              </a:xfrm>
              <a:prstGeom prst="actionButtonBlank">
                <a:avLst/>
              </a:prstGeom>
              <a:gradFill rotWithShape="0"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  <a:ln>
                <a:noFill/>
              </a:ln>
              <a:effectLst/>
            </p:spPr>
            <p:txBody>
              <a:bodyPr wrap="none" tIns="0" anchor="ctr"/>
              <a:lstStyle/>
              <a:p>
                <a:pPr eaLnBrk="0" hangingPunct="0">
                  <a:lnSpc>
                    <a:spcPct val="110000"/>
                  </a:lnSpc>
                </a:pPr>
                <a:r>
                  <a:rPr lang="en-US" altLang="zh-CN" sz="36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宋体" pitchFamily="2" charset="-122"/>
                  </a:rPr>
                  <a:t>3</a:t>
                </a:r>
                <a:r>
                  <a:rPr lang="zh-CN" altLang="en-US" sz="36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宋体" pitchFamily="2" charset="-122"/>
                  </a:rPr>
                  <a:t>.</a:t>
                </a:r>
                <a:r>
                  <a:rPr lang="en-US" altLang="zh-CN" sz="36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宋体" pitchFamily="2" charset="-122"/>
                  </a:rPr>
                  <a:t>3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36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360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/>
                          </a:rPr>
                          <m:t>PSEN</m:t>
                        </m:r>
                      </m:e>
                    </m:acc>
                  </m:oMath>
                </a14:m>
                <a:r>
                  <a:rPr lang="zh-CN" altLang="en-US" sz="36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宋体" pitchFamily="2" charset="-122"/>
                  </a:rPr>
                  <a:t>、</a:t>
                </a:r>
                <a:r>
                  <a:rPr lang="en-US" altLang="zh-CN" sz="36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宋体" pitchFamily="2" charset="-122"/>
                  </a:rPr>
                  <a:t>ALE</a:t>
                </a:r>
                <a:r>
                  <a:rPr lang="zh-CN" altLang="en-US" sz="36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宋体" pitchFamily="2" charset="-122"/>
                  </a:rPr>
                  <a:t>输出引脚</a:t>
                </a:r>
                <a:endParaRPr lang="zh-CN" alt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endParaRPr>
              </a:p>
            </p:txBody>
          </p:sp>
        </mc:Choice>
        <mc:Fallback xmlns="">
          <p:sp>
            <p:nvSpPr>
              <p:cNvPr id="5" name="AutoShape 3">
                <a:hlinkClick r:id="" action="ppaction://noaction" highlightClick="1"/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7" y="836712"/>
                <a:ext cx="7931995" cy="704850"/>
              </a:xfrm>
              <a:prstGeom prst="actionButtonBlank">
                <a:avLst/>
              </a:prstGeom>
              <a:blipFill rotWithShape="1">
                <a:blip r:embed="rId2"/>
                <a:stretch>
                  <a:fillRect l="-2460" t="-18966" b="-2413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79512" y="2348880"/>
                <a:ext cx="6192721" cy="831766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b="1" i="1" smtClean="0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400" b="1" i="0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𝐏𝐒𝐄𝐍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effectLst/>
                  </a:rPr>
                  <a:t>:</a:t>
                </a:r>
                <a:r>
                  <a:rPr lang="zh-CN" altLang="en-US" sz="2400" dirty="0" smtClean="0">
                    <a:effectLst/>
                  </a:rPr>
                  <a:t>访问片外程序存储器允许信号；</a:t>
                </a:r>
                <a:endParaRPr lang="en-US" altLang="zh-CN" sz="2400" dirty="0" smtClean="0">
                  <a:effectLst/>
                </a:endParaRPr>
              </a:p>
              <a:p>
                <a:r>
                  <a:rPr lang="en-US" altLang="zh-CN" sz="2400" b="1" dirty="0" smtClean="0">
                    <a:solidFill>
                      <a:srgbClr val="FF0000"/>
                    </a:solidFill>
                  </a:rPr>
                  <a:t>ALE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：</a:t>
                </a:r>
                <a:r>
                  <a:rPr lang="zh-CN" altLang="en-US" sz="2400" dirty="0" smtClean="0"/>
                  <a:t>访问片外存储器时，锁存低字节地址。</a:t>
                </a:r>
                <a:endParaRPr lang="en-US" altLang="zh-CN" sz="2400" dirty="0" smtClean="0">
                  <a:effectLst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348880"/>
                <a:ext cx="6192721" cy="831766"/>
              </a:xfrm>
              <a:prstGeom prst="rect">
                <a:avLst/>
              </a:prstGeom>
              <a:blipFill rotWithShape="1">
                <a:blip r:embed="rId3"/>
                <a:stretch>
                  <a:fillRect l="-1476" t="-8759" r="-591" b="-160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9514" y="1620542"/>
            <a:ext cx="4230645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solidFill>
                  <a:srgbClr val="002060"/>
                </a:solidFill>
              </a:rPr>
              <a:t>思考：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8051</a:t>
            </a:r>
            <a:r>
              <a:rPr lang="zh-CN" altLang="en-US" sz="2400" b="1" dirty="0">
                <a:solidFill>
                  <a:srgbClr val="002060"/>
                </a:solidFill>
              </a:rPr>
              <a:t>中的功能？？？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27" y="3391842"/>
            <a:ext cx="358784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b="1" dirty="0" smtClean="0">
                <a:solidFill>
                  <a:srgbClr val="002060"/>
                </a:solidFill>
              </a:rPr>
              <a:t>MSC1211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中的额外功能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4770743"/>
                  </p:ext>
                </p:extLst>
              </p:nvPr>
            </p:nvGraphicFramePr>
            <p:xfrm>
              <a:off x="921124" y="4039914"/>
              <a:ext cx="6096000" cy="22867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zh-CN" altLang="en-US" sz="2400" b="1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1" i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𝐏𝐒𝐄𝐍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bg1"/>
                              </a:solidFill>
                            </a:rPr>
                            <a:t>ALE</a:t>
                          </a:r>
                          <a:endParaRPr lang="zh-CN" altLang="en-US" sz="2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solidFill>
                                <a:schemeClr val="bg1"/>
                              </a:solidFill>
                            </a:rPr>
                            <a:t>功能</a:t>
                          </a:r>
                          <a:endParaRPr lang="zh-CN" altLang="en-US" sz="2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/>
                            <a:t>0</a:t>
                          </a:r>
                          <a:endParaRPr lang="zh-CN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/>
                            <a:t>0</a:t>
                          </a:r>
                          <a:endParaRPr lang="zh-CN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dirty="0" smtClean="0">
                              <a:solidFill>
                                <a:srgbClr val="FF0000"/>
                              </a:solidFill>
                            </a:rPr>
                            <a:t>未定义模式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/>
                            <a:t>0</a:t>
                          </a:r>
                          <a:endParaRPr lang="zh-CN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/>
                            <a:t>1</a:t>
                          </a:r>
                          <a:endParaRPr lang="zh-CN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dirty="0" smtClean="0">
                              <a:solidFill>
                                <a:srgbClr val="FF0000"/>
                              </a:solidFill>
                            </a:rPr>
                            <a:t>串行编程模式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/>
                            <a:t>1</a:t>
                          </a:r>
                          <a:endParaRPr lang="zh-CN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/>
                            <a:t>0</a:t>
                          </a:r>
                          <a:endParaRPr lang="zh-CN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dirty="0" smtClean="0">
                              <a:solidFill>
                                <a:srgbClr val="FF0000"/>
                              </a:solidFill>
                            </a:rPr>
                            <a:t>并行编程模式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/>
                            <a:t>1</a:t>
                          </a:r>
                          <a:endParaRPr lang="zh-CN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/>
                            <a:t>1</a:t>
                          </a:r>
                          <a:endParaRPr lang="zh-CN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dirty="0" smtClean="0">
                              <a:solidFill>
                                <a:srgbClr val="FF0000"/>
                              </a:solidFill>
                            </a:rPr>
                            <a:t>正常模式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754770743"/>
                  </p:ext>
                </p:extLst>
              </p:nvPr>
            </p:nvGraphicFramePr>
            <p:xfrm>
              <a:off x="921124" y="4039914"/>
              <a:ext cx="6096000" cy="22867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/>
                    <a:gridCol w="2032000"/>
                    <a:gridCol w="2032000"/>
                  </a:tblGrid>
                  <a:tr h="45796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16000" r="-200601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bg1"/>
                              </a:solidFill>
                            </a:rPr>
                            <a:t>ALE</a:t>
                          </a:r>
                          <a:endParaRPr lang="zh-CN" altLang="en-US" sz="2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solidFill>
                                <a:schemeClr val="bg1"/>
                              </a:solidFill>
                            </a:rPr>
                            <a:t>功能</a:t>
                          </a:r>
                          <a:endParaRPr lang="zh-CN" altLang="en-US" sz="2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/>
                            <a:t>0</a:t>
                          </a:r>
                          <a:endParaRPr lang="zh-CN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/>
                            <a:t>0</a:t>
                          </a:r>
                          <a:endParaRPr lang="zh-CN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dirty="0" smtClean="0">
                              <a:solidFill>
                                <a:srgbClr val="FF0000"/>
                              </a:solidFill>
                            </a:rPr>
                            <a:t>未定义模式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/>
                            <a:t>0</a:t>
                          </a:r>
                          <a:endParaRPr lang="zh-CN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/>
                            <a:t>1</a:t>
                          </a:r>
                          <a:endParaRPr lang="zh-CN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dirty="0" smtClean="0">
                              <a:solidFill>
                                <a:srgbClr val="FF0000"/>
                              </a:solidFill>
                            </a:rPr>
                            <a:t>串行编程模式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/>
                            <a:t>1</a:t>
                          </a:r>
                          <a:endParaRPr lang="zh-CN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/>
                            <a:t>0</a:t>
                          </a:r>
                          <a:endParaRPr lang="zh-CN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dirty="0" smtClean="0">
                              <a:solidFill>
                                <a:srgbClr val="FF0000"/>
                              </a:solidFill>
                            </a:rPr>
                            <a:t>并行编程模式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/>
                            <a:t>1</a:t>
                          </a:r>
                          <a:endParaRPr lang="zh-CN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/>
                            <a:t>1</a:t>
                          </a:r>
                          <a:endParaRPr lang="zh-CN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dirty="0" smtClean="0">
                              <a:solidFill>
                                <a:srgbClr val="FF0000"/>
                              </a:solidFill>
                            </a:rPr>
                            <a:t>正常模式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4498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8846" y="1772816"/>
            <a:ext cx="8229600" cy="50405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访问外部程序存储器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  <p:sp>
        <p:nvSpPr>
          <p:cNvPr id="5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127" y="836712"/>
            <a:ext cx="7931995" cy="704850"/>
          </a:xfrm>
          <a:prstGeom prst="actionButtonBlank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>
            <a:noFill/>
          </a:ln>
          <a:effectLst/>
        </p:spPr>
        <p:txBody>
          <a:bodyPr wrap="none" tIns="0" anchor="ctr"/>
          <a:lstStyle/>
          <a:p>
            <a:pPr eaLnBrk="0" hangingPunct="0">
              <a:lnSpc>
                <a:spcPct val="110000"/>
              </a:lnSpc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3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.</a:t>
            </a: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4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 访问外部存储器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3528" y="2346251"/>
                <a:ext cx="8280919" cy="3640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MSC1211</a:t>
                </a:r>
                <a:r>
                  <a:rPr lang="zh-CN" altLang="en-US" sz="2400" dirty="0" smtClean="0"/>
                  <a:t>程序存储器最低端的地址可以在片内</a:t>
                </a:r>
                <a:r>
                  <a:rPr lang="en-US" altLang="zh-CN" sz="2400" dirty="0" smtClean="0"/>
                  <a:t>Flash</a:t>
                </a:r>
                <a:r>
                  <a:rPr lang="zh-CN" altLang="en-US" sz="2400" dirty="0" smtClean="0"/>
                  <a:t>存储器中，也可以在外部程序存储器中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/>
                  <a:t>-------</a:t>
                </a:r>
                <a:r>
                  <a:rPr lang="zh-CN" altLang="en-US" sz="2400" dirty="0" smtClean="0"/>
                  <a:t>如何控制？（结合第二章的</a:t>
                </a:r>
                <a:r>
                  <a:rPr lang="en-US" altLang="zh-CN" sz="2400" dirty="0" smtClean="0"/>
                  <a:t>P18</a:t>
                </a:r>
                <a:r>
                  <a:rPr lang="zh-CN" altLang="en-US" sz="2400" dirty="0" smtClean="0"/>
                  <a:t>中</a:t>
                </a:r>
                <a:r>
                  <a:rPr lang="en-US" altLang="zh-CN" sz="2400" dirty="0" smtClean="0"/>
                  <a:t>8051</a:t>
                </a:r>
                <a:r>
                  <a:rPr lang="zh-CN" altLang="en-US" sz="2400" dirty="0" smtClean="0"/>
                  <a:t>中的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b="1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400" b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𝐏</m:t>
                        </m:r>
                        <m:acc>
                          <m:accPr>
                            <m:chr m:val="̅"/>
                            <m:ctrlPr>
                              <a:rPr lang="zh-CN" alt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EA</m:t>
                            </m:r>
                          </m:e>
                        </m:acc>
                      </m:e>
                    </m:acc>
                  </m:oMath>
                </a14:m>
                <a:r>
                  <a:rPr lang="zh-CN" altLang="en-US" sz="2400" dirty="0" smtClean="0"/>
                  <a:t>作用）：</a:t>
                </a:r>
                <a:endParaRPr lang="en-US" altLang="zh-CN" sz="24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/>
                  <a:t>        1.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b="1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400" b="1">
                            <a:solidFill>
                              <a:schemeClr val="bg1"/>
                            </a:solidFill>
                            <a:latin typeface="Cambria Math"/>
                          </a:rPr>
                          <m:t>𝐏</m:t>
                        </m:r>
                        <m:acc>
                          <m:accPr>
                            <m:chr m:val="̅"/>
                            <m:ctrlPr>
                              <a:rPr lang="zh-CN" alt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EA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 </m:t>
                            </m:r>
                          </m:e>
                        </m:acc>
                      </m:e>
                    </m:acc>
                  </m:oMath>
                </a14:m>
                <a:r>
                  <a:rPr lang="zh-CN" altLang="en-US" sz="2400" dirty="0" smtClean="0"/>
                  <a:t>引脚接高电平，地址为</a:t>
                </a:r>
                <a:r>
                  <a:rPr lang="en-US" altLang="zh-CN" sz="2400" dirty="0" smtClean="0"/>
                  <a:t>0000H~7FFFH</a:t>
                </a:r>
                <a:r>
                  <a:rPr lang="zh-CN" altLang="en-US" sz="2400" dirty="0" smtClean="0"/>
                  <a:t>时，访问片内</a:t>
                </a:r>
                <a:r>
                  <a:rPr lang="en-US" altLang="zh-CN" sz="2400" dirty="0" smtClean="0"/>
                  <a:t>Flash</a:t>
                </a:r>
                <a:r>
                  <a:rPr lang="zh-CN" altLang="en-US" sz="2400" dirty="0" smtClean="0"/>
                  <a:t>；地址为</a:t>
                </a:r>
                <a:r>
                  <a:rPr lang="en-US" altLang="zh-CN" sz="2400" dirty="0" smtClean="0"/>
                  <a:t>8000H~FFFFH</a:t>
                </a:r>
                <a:r>
                  <a:rPr lang="zh-CN" altLang="en-US" sz="2400" dirty="0" smtClean="0"/>
                  <a:t>时，访问片外存储器；</a:t>
                </a:r>
                <a:endParaRPr lang="en-US" altLang="zh-CN" sz="24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/>
                  <a:t>       2.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b="1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400" b="1">
                            <a:solidFill>
                              <a:schemeClr val="bg1"/>
                            </a:solidFill>
                            <a:latin typeface="Cambria Math"/>
                          </a:rPr>
                          <m:t>𝐏</m:t>
                        </m:r>
                        <m:acc>
                          <m:accPr>
                            <m:chr m:val="̅"/>
                            <m:ctrlPr>
                              <a:rPr lang="zh-CN" alt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EA</m:t>
                            </m:r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 </m:t>
                            </m:r>
                          </m:e>
                        </m:acc>
                      </m:e>
                    </m:acc>
                  </m:oMath>
                </a14:m>
                <a:r>
                  <a:rPr lang="zh-CN" altLang="en-US" sz="2400" dirty="0"/>
                  <a:t>引脚</a:t>
                </a:r>
                <a:r>
                  <a:rPr lang="zh-CN" altLang="en-US" sz="2400" dirty="0" smtClean="0"/>
                  <a:t>接低电平，只访问片外程序存储器。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346251"/>
                <a:ext cx="8280919" cy="3640805"/>
              </a:xfrm>
              <a:prstGeom prst="rect">
                <a:avLst/>
              </a:prstGeom>
              <a:blipFill rotWithShape="1">
                <a:blip r:embed="rId2"/>
                <a:stretch>
                  <a:fillRect l="-1105" r="-736" b="-8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90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23" y="1628800"/>
            <a:ext cx="8494240" cy="3575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4041" y="908720"/>
            <a:ext cx="44743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7030A0"/>
                </a:solidFill>
              </a:rPr>
              <a:t>外部程序存储器的访问时序图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728837" y="3212976"/>
                <a:ext cx="7519011" cy="317157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AutoNum type="arabicPeriod"/>
                </a:pPr>
                <a:r>
                  <a:rPr lang="zh-CN" altLang="en-US" sz="2000" b="1" dirty="0" smtClean="0">
                    <a:latin typeface="宋体" charset="-122"/>
                  </a:rPr>
                  <a:t>在</a:t>
                </a:r>
                <a:r>
                  <a:rPr lang="zh-CN" altLang="en-US" sz="2000" b="1" dirty="0">
                    <a:latin typeface="宋体" charset="-122"/>
                  </a:rPr>
                  <a:t>访问外部程序存储器时</a:t>
                </a:r>
                <a:r>
                  <a:rPr lang="zh-CN" altLang="en-US" sz="2000" b="1" dirty="0" smtClean="0">
                    <a:latin typeface="宋体" charset="-122"/>
                  </a:rPr>
                  <a:t>，</a:t>
                </a:r>
                <a:r>
                  <a:rPr lang="en-US" altLang="zh-CN" sz="2000" b="1" dirty="0" smtClean="0">
                    <a:latin typeface="宋体" charset="-122"/>
                  </a:rPr>
                  <a:t>ALE</a:t>
                </a:r>
                <a:r>
                  <a:rPr lang="zh-CN" altLang="en-US" sz="2000" b="1" dirty="0">
                    <a:latin typeface="宋体" charset="-122"/>
                  </a:rPr>
                  <a:t>上升为高电平以后，</a:t>
                </a:r>
                <a:r>
                  <a:rPr lang="en-US" altLang="zh-CN" sz="2000" b="1" u="sng" dirty="0">
                    <a:solidFill>
                      <a:srgbClr val="FF0000"/>
                    </a:solidFill>
                    <a:latin typeface="宋体" charset="-122"/>
                  </a:rPr>
                  <a:t>P2</a:t>
                </a:r>
                <a:r>
                  <a:rPr lang="zh-CN" altLang="en-US" sz="2000" b="1" u="sng" dirty="0">
                    <a:solidFill>
                      <a:srgbClr val="FF0000"/>
                    </a:solidFill>
                    <a:latin typeface="宋体" charset="-122"/>
                  </a:rPr>
                  <a:t>口输出高8位地址，</a:t>
                </a:r>
                <a:r>
                  <a:rPr lang="en-US" altLang="zh-CN" sz="2000" b="1" u="sng" dirty="0">
                    <a:solidFill>
                      <a:srgbClr val="FF0000"/>
                    </a:solidFill>
                    <a:latin typeface="宋体" charset="-122"/>
                  </a:rPr>
                  <a:t>P0</a:t>
                </a:r>
                <a:r>
                  <a:rPr lang="zh-CN" altLang="en-US" sz="2000" b="1" u="sng" dirty="0">
                    <a:solidFill>
                      <a:srgbClr val="FF0000"/>
                    </a:solidFill>
                    <a:latin typeface="宋体" charset="-122"/>
                  </a:rPr>
                  <a:t>口输出低8位地址</a:t>
                </a:r>
                <a:r>
                  <a:rPr lang="zh-CN" altLang="en-US" sz="2000" b="1" dirty="0" smtClean="0">
                    <a:latin typeface="宋体" charset="-122"/>
                  </a:rPr>
                  <a:t>；</a:t>
                </a:r>
                <a:endParaRPr lang="en-US" altLang="zh-CN" sz="2000" b="1" dirty="0" smtClean="0">
                  <a:latin typeface="宋体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AutoNum type="arabicPeriod"/>
                </a:pPr>
                <a:r>
                  <a:rPr lang="zh-CN" altLang="en-US" sz="2000" b="1" dirty="0" smtClean="0">
                    <a:latin typeface="宋体" charset="-122"/>
                  </a:rPr>
                  <a:t>当</a:t>
                </a:r>
                <a:r>
                  <a:rPr lang="en-US" altLang="zh-CN" sz="2000" b="1" dirty="0">
                    <a:latin typeface="宋体" charset="-122"/>
                  </a:rPr>
                  <a:t>ALE</a:t>
                </a:r>
                <a:r>
                  <a:rPr lang="zh-CN" altLang="en-US" sz="2000" b="1" dirty="0">
                    <a:latin typeface="宋体" charset="-122"/>
                  </a:rPr>
                  <a:t>下降为低电平后，</a:t>
                </a:r>
                <a:r>
                  <a:rPr lang="en-US" altLang="zh-CN" sz="2000" b="1" dirty="0">
                    <a:latin typeface="宋体" charset="-122"/>
                  </a:rPr>
                  <a:t>P2</a:t>
                </a:r>
                <a:r>
                  <a:rPr lang="zh-CN" altLang="en-US" sz="2000" b="1" dirty="0">
                    <a:latin typeface="宋体" charset="-122"/>
                  </a:rPr>
                  <a:t>口输出的信息不变，而</a:t>
                </a:r>
                <a:r>
                  <a:rPr lang="en-US" altLang="zh-CN" sz="2000" b="1" dirty="0">
                    <a:latin typeface="宋体" charset="-122"/>
                  </a:rPr>
                  <a:t>P0</a:t>
                </a:r>
                <a:r>
                  <a:rPr lang="zh-CN" altLang="en-US" sz="2000" b="1" dirty="0">
                    <a:latin typeface="宋体" charset="-122"/>
                  </a:rPr>
                  <a:t>口输出浮空，</a:t>
                </a:r>
                <a:r>
                  <a:rPr lang="zh-CN" altLang="en-US" sz="2000" b="1" u="sng" dirty="0">
                    <a:solidFill>
                      <a:srgbClr val="FF0000"/>
                    </a:solidFill>
                    <a:latin typeface="宋体" charset="-122"/>
                  </a:rPr>
                  <a:t>低8位地址由</a:t>
                </a:r>
                <a:r>
                  <a:rPr lang="en-US" altLang="zh-CN" sz="2000" b="1" u="sng" dirty="0">
                    <a:solidFill>
                      <a:srgbClr val="FF0000"/>
                    </a:solidFill>
                    <a:latin typeface="宋体" charset="-122"/>
                  </a:rPr>
                  <a:t>ALE</a:t>
                </a:r>
                <a:r>
                  <a:rPr lang="zh-CN" altLang="en-US" sz="2000" b="1" u="sng" dirty="0">
                    <a:solidFill>
                      <a:srgbClr val="FF0000"/>
                    </a:solidFill>
                    <a:latin typeface="宋体" charset="-122"/>
                  </a:rPr>
                  <a:t>锁存到地址锁存器中</a:t>
                </a:r>
                <a:r>
                  <a:rPr lang="zh-CN" altLang="en-US" sz="2000" b="1" dirty="0" smtClean="0">
                    <a:latin typeface="宋体" charset="-122"/>
                  </a:rPr>
                  <a:t>。</a:t>
                </a:r>
                <a:endParaRPr lang="en-US" altLang="zh-CN" sz="2000" b="1" dirty="0" smtClean="0">
                  <a:latin typeface="宋体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AutoNum type="arabicPeriod"/>
                </a:pPr>
                <a:r>
                  <a:rPr lang="zh-CN" altLang="en-US" sz="2000" b="1" dirty="0" smtClean="0">
                    <a:latin typeface="宋体" charset="-122"/>
                  </a:rPr>
                  <a:t>接着</a:t>
                </a:r>
                <a:r>
                  <a:rPr lang="zh-CN" altLang="en-US" sz="2000" b="1" dirty="0">
                    <a:latin typeface="宋体" charset="-122"/>
                  </a:rPr>
                  <a:t>输出一个负脉冲，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000" b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𝐏𝐒𝐄𝐍</m:t>
                        </m:r>
                      </m:e>
                    </m:acc>
                  </m:oMath>
                </a14:m>
                <a:r>
                  <a:rPr lang="zh-CN" altLang="en-US" sz="2000" b="1" dirty="0">
                    <a:latin typeface="宋体" charset="-122"/>
                  </a:rPr>
                  <a:t>选通外部程序存储器，</a:t>
                </a:r>
                <a:r>
                  <a:rPr lang="en-US" altLang="zh-CN" sz="2000" b="1" dirty="0">
                    <a:latin typeface="宋体" charset="-122"/>
                  </a:rPr>
                  <a:t>P0</a:t>
                </a:r>
                <a:r>
                  <a:rPr lang="zh-CN" altLang="en-US" sz="2000" b="1" dirty="0">
                    <a:latin typeface="宋体" charset="-122"/>
                  </a:rPr>
                  <a:t>口接收外部程序存储器的指令字节</a:t>
                </a:r>
                <a:r>
                  <a:rPr lang="zh-CN" altLang="en-US" sz="2000" b="1" dirty="0" smtClean="0">
                    <a:latin typeface="宋体" charset="-122"/>
                  </a:rPr>
                  <a:t>。</a:t>
                </a:r>
                <a:endParaRPr lang="zh-CN" altLang="en-US" sz="2000" b="1" dirty="0">
                  <a:latin typeface="宋体" charset="-122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37" y="3212976"/>
                <a:ext cx="7519011" cy="3171574"/>
              </a:xfrm>
              <a:prstGeom prst="rect">
                <a:avLst/>
              </a:prstGeom>
              <a:blipFill rotWithShape="1">
                <a:blip r:embed="rId3"/>
                <a:stretch>
                  <a:fillRect l="-568" b="-1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946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718" y="980728"/>
            <a:ext cx="4932040" cy="523220"/>
          </a:xfrm>
        </p:spPr>
        <p:txBody>
          <a:bodyPr wrap="square">
            <a:spAutoFit/>
          </a:bodyPr>
          <a:lstStyle/>
          <a:p>
            <a:pPr marL="514350" indent="-514350" fontAlgn="base">
              <a:spcBef>
                <a:spcPct val="0"/>
              </a:spcBef>
              <a:spcAft>
                <a:spcPct val="0"/>
              </a:spcAft>
              <a:buFont typeface="+mj-ea"/>
              <a:buAutoNum type="circleNumDbPlain" startAt="2"/>
            </a:pPr>
            <a:r>
              <a:rPr lang="zh-CN" altLang="en-US" sz="2800" b="1" dirty="0">
                <a:solidFill>
                  <a:srgbClr val="7030A0"/>
                </a:solidFill>
                <a:latin typeface="Calibri" pitchFamily="34" charset="0"/>
                <a:ea typeface="宋体" pitchFamily="2" charset="-122"/>
              </a:rPr>
              <a:t>访问外部数据</a:t>
            </a:r>
            <a:r>
              <a:rPr lang="zh-CN" altLang="en-US" sz="2800" b="1" dirty="0" smtClean="0">
                <a:solidFill>
                  <a:srgbClr val="7030A0"/>
                </a:solidFill>
                <a:latin typeface="Calibri" pitchFamily="34" charset="0"/>
                <a:ea typeface="宋体" pitchFamily="2" charset="-122"/>
              </a:rPr>
              <a:t>存储器</a:t>
            </a:r>
            <a:endParaRPr lang="en-US" altLang="zh-CN" sz="2800" b="1" dirty="0">
              <a:solidFill>
                <a:srgbClr val="7030A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772816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400" b="1" u="sng" dirty="0" smtClean="0">
                <a:solidFill>
                  <a:srgbClr val="C00000"/>
                </a:solidFill>
              </a:rPr>
              <a:t>8051</a:t>
            </a:r>
            <a:r>
              <a:rPr lang="zh-CN" altLang="en-US" sz="2400" b="1" u="sng" dirty="0" smtClean="0">
                <a:solidFill>
                  <a:srgbClr val="C00000"/>
                </a:solidFill>
              </a:rPr>
              <a:t>访问外部数据存储器：</a:t>
            </a:r>
            <a:endParaRPr lang="en-US" altLang="zh-CN" sz="2400" b="1" u="sng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  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特点：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P2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口输出高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8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位地址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charset="-122"/>
              </a:rPr>
              <a:t>；</a:t>
            </a:r>
            <a:endParaRPr lang="en-US" altLang="zh-CN" sz="2400" b="1" dirty="0" smtClean="0">
              <a:solidFill>
                <a:srgbClr val="0070C0"/>
              </a:solidFill>
              <a:latin typeface="宋体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u="sng" dirty="0" smtClean="0">
                <a:solidFill>
                  <a:srgbClr val="C00000"/>
                </a:solidFill>
                <a:latin typeface="宋体" charset="-122"/>
              </a:rPr>
              <a:t>2. MSC1211</a:t>
            </a:r>
            <a:r>
              <a:rPr lang="zh-CN" altLang="en-US" sz="2400" b="1" u="sng" dirty="0" smtClean="0">
                <a:solidFill>
                  <a:srgbClr val="C00000"/>
                </a:solidFill>
                <a:latin typeface="宋体" charset="-122"/>
              </a:rPr>
              <a:t>访问外部数据存储器：</a:t>
            </a:r>
            <a:endParaRPr lang="en-US" altLang="zh-CN" sz="2400" b="1" u="sng" dirty="0" smtClean="0">
              <a:solidFill>
                <a:srgbClr val="C00000"/>
              </a:solidFill>
              <a:latin typeface="宋体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宋体" charset="-122"/>
              </a:rPr>
              <a:t> </a:t>
            </a:r>
            <a:r>
              <a:rPr lang="en-US" altLang="zh-CN" sz="2400" b="1" dirty="0" smtClean="0">
                <a:latin typeface="宋体" charset="-122"/>
              </a:rPr>
              <a:t>  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charset="-122"/>
              </a:rPr>
              <a:t>特点： 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charset="-122"/>
              </a:rPr>
              <a:t>MPAGE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charset="-122"/>
              </a:rPr>
              <a:t>替代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charset="-122"/>
              </a:rPr>
              <a:t>P2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charset="-122"/>
              </a:rPr>
              <a:t>口，使得整个外部存储器周期内始终保持</a:t>
            </a:r>
            <a:r>
              <a:rPr lang="zh-CN" altLang="en-US" sz="2400" b="1" dirty="0">
                <a:solidFill>
                  <a:srgbClr val="0070C0"/>
                </a:solidFill>
                <a:latin typeface="宋体" charset="-122"/>
              </a:rPr>
              <a:t>在</a:t>
            </a:r>
            <a:r>
              <a:rPr lang="en-US" altLang="zh-CN" sz="2400" b="1" dirty="0">
                <a:solidFill>
                  <a:srgbClr val="0070C0"/>
                </a:solidFill>
                <a:latin typeface="宋体" charset="-122"/>
              </a:rPr>
              <a:t>P2</a:t>
            </a:r>
            <a:r>
              <a:rPr lang="zh-CN" altLang="en-US" sz="2400" b="1" dirty="0">
                <a:solidFill>
                  <a:srgbClr val="0070C0"/>
                </a:solidFill>
                <a:latin typeface="宋体" charset="-122"/>
              </a:rPr>
              <a:t>引脚上，而</a:t>
            </a:r>
            <a:r>
              <a:rPr lang="en-US" altLang="zh-CN" sz="2400" b="1" dirty="0">
                <a:solidFill>
                  <a:srgbClr val="0070C0"/>
                </a:solidFill>
                <a:latin typeface="宋体" charset="-122"/>
              </a:rPr>
              <a:t>P0</a:t>
            </a:r>
            <a:r>
              <a:rPr lang="zh-CN" altLang="en-US" sz="2400" b="1" dirty="0">
                <a:solidFill>
                  <a:srgbClr val="0070C0"/>
                </a:solidFill>
                <a:latin typeface="宋体" charset="-122"/>
              </a:rPr>
              <a:t>口输出</a:t>
            </a:r>
            <a:r>
              <a:rPr lang="en-US" altLang="zh-CN" sz="2400" b="1" dirty="0" err="1">
                <a:solidFill>
                  <a:srgbClr val="0070C0"/>
                </a:solidFill>
                <a:latin typeface="宋体" charset="-122"/>
              </a:rPr>
              <a:t>Ri</a:t>
            </a:r>
            <a:r>
              <a:rPr lang="zh-CN" altLang="en-US" sz="2400" b="1" dirty="0">
                <a:solidFill>
                  <a:srgbClr val="0070C0"/>
                </a:solidFill>
                <a:latin typeface="宋体" charset="-122"/>
              </a:rPr>
              <a:t>的内容；</a:t>
            </a:r>
            <a:endParaRPr lang="en-US" altLang="zh-CN" sz="2400" b="1" dirty="0">
              <a:solidFill>
                <a:srgbClr val="0070C0"/>
              </a:solidFill>
              <a:latin typeface="宋体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宋体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charset="-122"/>
              </a:rPr>
              <a:t>  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charset="-122"/>
              </a:rPr>
              <a:t>好处：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charset="-122"/>
              </a:rPr>
              <a:t>容易对外部数据存储器进行页面寻址</a:t>
            </a:r>
            <a:r>
              <a:rPr lang="zh-CN" altLang="en-US" sz="2400" b="1" dirty="0" smtClean="0">
                <a:latin typeface="宋体" charset="-122"/>
              </a:rPr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9127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27</a:t>
            </a:fld>
            <a:endParaRPr lang="zh-CN" altLang="en-US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7"/>
            <a:ext cx="7920880" cy="3630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14041" y="908720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7030A0"/>
                </a:solidFill>
              </a:rPr>
              <a:t>外部数据存储器的读时序图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55576" y="2636912"/>
                <a:ext cx="7519011" cy="317009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AutoNum type="arabicPeriod"/>
                </a:pPr>
                <a:r>
                  <a:rPr lang="zh-CN" altLang="en-US" sz="2000" b="1" dirty="0" smtClean="0">
                    <a:latin typeface="宋体" charset="-122"/>
                  </a:rPr>
                  <a:t>在</a:t>
                </a:r>
                <a:r>
                  <a:rPr lang="zh-CN" altLang="en-US" sz="2000" b="1" dirty="0">
                    <a:latin typeface="宋体" charset="-122"/>
                  </a:rPr>
                  <a:t>访问</a:t>
                </a:r>
                <a:r>
                  <a:rPr lang="zh-CN" altLang="en-US" sz="2000" b="1" dirty="0" smtClean="0">
                    <a:latin typeface="宋体" charset="-122"/>
                  </a:rPr>
                  <a:t>外部</a:t>
                </a:r>
                <a:r>
                  <a:rPr lang="zh-CN" altLang="en-US" sz="2000" b="1" dirty="0">
                    <a:latin typeface="宋体" charset="-122"/>
                  </a:rPr>
                  <a:t>数据</a:t>
                </a:r>
                <a:r>
                  <a:rPr lang="zh-CN" altLang="en-US" sz="2000" b="1" dirty="0" smtClean="0">
                    <a:latin typeface="宋体" charset="-122"/>
                  </a:rPr>
                  <a:t>存储器</a:t>
                </a:r>
                <a:r>
                  <a:rPr lang="zh-CN" altLang="en-US" sz="2000" b="1" dirty="0">
                    <a:latin typeface="宋体" charset="-122"/>
                  </a:rPr>
                  <a:t>时</a:t>
                </a:r>
                <a:r>
                  <a:rPr lang="zh-CN" altLang="en-US" sz="2000" b="1" dirty="0" smtClean="0">
                    <a:latin typeface="宋体" charset="-122"/>
                  </a:rPr>
                  <a:t>，</a:t>
                </a:r>
                <a:r>
                  <a:rPr lang="en-US" altLang="zh-CN" sz="2000" b="1" dirty="0" smtClean="0">
                    <a:latin typeface="宋体" charset="-122"/>
                  </a:rPr>
                  <a:t>ALE</a:t>
                </a:r>
                <a:r>
                  <a:rPr lang="zh-CN" altLang="en-US" sz="2000" b="1" dirty="0">
                    <a:latin typeface="宋体" charset="-122"/>
                  </a:rPr>
                  <a:t>上升为高电平以后，</a:t>
                </a:r>
                <a:r>
                  <a:rPr lang="en-US" altLang="zh-CN" sz="2000" b="1" u="sng" dirty="0">
                    <a:solidFill>
                      <a:srgbClr val="FF0000"/>
                    </a:solidFill>
                    <a:latin typeface="宋体" charset="-122"/>
                  </a:rPr>
                  <a:t>P2</a:t>
                </a:r>
                <a:r>
                  <a:rPr lang="zh-CN" altLang="en-US" sz="2000" b="1" u="sng" dirty="0">
                    <a:solidFill>
                      <a:srgbClr val="FF0000"/>
                    </a:solidFill>
                    <a:latin typeface="宋体" charset="-122"/>
                  </a:rPr>
                  <a:t>口输出高8位地址，</a:t>
                </a:r>
                <a:r>
                  <a:rPr lang="en-US" altLang="zh-CN" sz="2000" b="1" u="sng" dirty="0">
                    <a:solidFill>
                      <a:srgbClr val="FF0000"/>
                    </a:solidFill>
                    <a:latin typeface="宋体" charset="-122"/>
                  </a:rPr>
                  <a:t>P0</a:t>
                </a:r>
                <a:r>
                  <a:rPr lang="zh-CN" altLang="en-US" sz="2000" b="1" u="sng" dirty="0">
                    <a:solidFill>
                      <a:srgbClr val="FF0000"/>
                    </a:solidFill>
                    <a:latin typeface="宋体" charset="-122"/>
                  </a:rPr>
                  <a:t>口输出低8位地址</a:t>
                </a:r>
                <a:r>
                  <a:rPr lang="zh-CN" altLang="en-US" sz="2000" b="1" dirty="0" smtClean="0">
                    <a:latin typeface="宋体" charset="-122"/>
                  </a:rPr>
                  <a:t>；</a:t>
                </a:r>
                <a:endParaRPr lang="en-US" altLang="zh-CN" sz="2000" b="1" dirty="0" smtClean="0">
                  <a:latin typeface="宋体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AutoNum type="arabicPeriod"/>
                </a:pPr>
                <a:r>
                  <a:rPr lang="zh-CN" altLang="en-US" sz="2000" b="1" dirty="0" smtClean="0">
                    <a:latin typeface="宋体" charset="-122"/>
                  </a:rPr>
                  <a:t>当</a:t>
                </a:r>
                <a:r>
                  <a:rPr lang="en-US" altLang="zh-CN" sz="2000" b="1" dirty="0">
                    <a:latin typeface="宋体" charset="-122"/>
                  </a:rPr>
                  <a:t>ALE</a:t>
                </a:r>
                <a:r>
                  <a:rPr lang="zh-CN" altLang="en-US" sz="2000" b="1" dirty="0">
                    <a:latin typeface="宋体" charset="-122"/>
                  </a:rPr>
                  <a:t>下降为低电平后，</a:t>
                </a:r>
                <a:r>
                  <a:rPr lang="en-US" altLang="zh-CN" sz="2000" b="1" dirty="0">
                    <a:latin typeface="宋体" charset="-122"/>
                  </a:rPr>
                  <a:t>P2</a:t>
                </a:r>
                <a:r>
                  <a:rPr lang="zh-CN" altLang="en-US" sz="2000" b="1" dirty="0">
                    <a:latin typeface="宋体" charset="-122"/>
                  </a:rPr>
                  <a:t>口输出的信息不变，而</a:t>
                </a:r>
                <a:r>
                  <a:rPr lang="en-US" altLang="zh-CN" sz="2000" b="1" dirty="0">
                    <a:latin typeface="宋体" charset="-122"/>
                  </a:rPr>
                  <a:t>P0</a:t>
                </a:r>
                <a:r>
                  <a:rPr lang="zh-CN" altLang="en-US" sz="2000" b="1" dirty="0">
                    <a:latin typeface="宋体" charset="-122"/>
                  </a:rPr>
                  <a:t>口输出浮空，</a:t>
                </a:r>
                <a:r>
                  <a:rPr lang="zh-CN" altLang="en-US" sz="2000" b="1" u="sng" dirty="0">
                    <a:solidFill>
                      <a:srgbClr val="FF0000"/>
                    </a:solidFill>
                    <a:latin typeface="宋体" charset="-122"/>
                  </a:rPr>
                  <a:t>低8位地址由</a:t>
                </a:r>
                <a:r>
                  <a:rPr lang="en-US" altLang="zh-CN" sz="2000" b="1" u="sng" dirty="0">
                    <a:solidFill>
                      <a:srgbClr val="FF0000"/>
                    </a:solidFill>
                    <a:latin typeface="宋体" charset="-122"/>
                  </a:rPr>
                  <a:t>ALE</a:t>
                </a:r>
                <a:r>
                  <a:rPr lang="zh-CN" altLang="en-US" sz="2000" b="1" u="sng" dirty="0">
                    <a:solidFill>
                      <a:srgbClr val="FF0000"/>
                    </a:solidFill>
                    <a:latin typeface="宋体" charset="-122"/>
                  </a:rPr>
                  <a:t>锁存到地址锁存器中</a:t>
                </a:r>
                <a:r>
                  <a:rPr lang="zh-CN" altLang="en-US" sz="2000" b="1" dirty="0" smtClean="0">
                    <a:latin typeface="宋体" charset="-122"/>
                  </a:rPr>
                  <a:t>。</a:t>
                </a:r>
                <a:endParaRPr lang="en-US" altLang="zh-CN" sz="2000" b="1" dirty="0" smtClean="0">
                  <a:latin typeface="宋体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AutoNum type="arabicPeriod"/>
                </a:pPr>
                <a:r>
                  <a:rPr lang="zh-CN" altLang="en-US" sz="2000" b="1" dirty="0" smtClean="0">
                    <a:latin typeface="宋体" charset="-122"/>
                  </a:rPr>
                  <a:t>当进行外部数据存储器读操作时，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b="1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 b="1">
                            <a:latin typeface="Cambria Math"/>
                          </a:rPr>
                          <m:t>R</m:t>
                        </m:r>
                        <m:r>
                          <a:rPr lang="en-US" altLang="zh-CN" sz="2000" b="1">
                            <a:latin typeface="Cambria Math"/>
                          </a:rPr>
                          <m:t>𝑫</m:t>
                        </m:r>
                        <m:r>
                          <a:rPr lang="en-US" altLang="zh-CN" sz="2000" b="1"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zh-CN" altLang="en-US" sz="2000" b="1" dirty="0" smtClean="0">
                    <a:latin typeface="宋体" charset="-122"/>
                  </a:rPr>
                  <a:t>信号有效时选通外部数据寄存器，</a:t>
                </a:r>
                <a:r>
                  <a:rPr lang="en-US" altLang="zh-CN" sz="2000" b="1" dirty="0" smtClean="0">
                    <a:latin typeface="宋体" charset="-122"/>
                  </a:rPr>
                  <a:t>P0</a:t>
                </a:r>
                <a:r>
                  <a:rPr lang="zh-CN" altLang="en-US" sz="2000" b="1" dirty="0" smtClean="0">
                    <a:latin typeface="宋体" charset="-122"/>
                  </a:rPr>
                  <a:t>口接收外部数据寄存器的数据字节。</a:t>
                </a:r>
                <a:endParaRPr lang="zh-CN" altLang="en-US" sz="2000" b="1" dirty="0">
                  <a:latin typeface="宋体" charset="-122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636912"/>
                <a:ext cx="7519011" cy="3170099"/>
              </a:xfrm>
              <a:prstGeom prst="rect">
                <a:avLst/>
              </a:prstGeom>
              <a:blipFill rotWithShape="1">
                <a:blip r:embed="rId3"/>
                <a:stretch>
                  <a:fillRect l="-568" b="-1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113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28</a:t>
            </a:fld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0848"/>
            <a:ext cx="7791401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14041" y="908720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7030A0"/>
                </a:solidFill>
              </a:rPr>
              <a:t>外部数据存储器的写时序图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755576" y="2636912"/>
                <a:ext cx="7519011" cy="363176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AutoNum type="arabicPeriod"/>
                </a:pPr>
                <a:r>
                  <a:rPr lang="zh-CN" altLang="en-US" sz="2000" b="1" dirty="0" smtClean="0">
                    <a:latin typeface="宋体" charset="-122"/>
                  </a:rPr>
                  <a:t>在</a:t>
                </a:r>
                <a:r>
                  <a:rPr lang="zh-CN" altLang="en-US" sz="2000" b="1" dirty="0">
                    <a:latin typeface="宋体" charset="-122"/>
                  </a:rPr>
                  <a:t>访问</a:t>
                </a:r>
                <a:r>
                  <a:rPr lang="zh-CN" altLang="en-US" sz="2000" b="1" dirty="0" smtClean="0">
                    <a:latin typeface="宋体" charset="-122"/>
                  </a:rPr>
                  <a:t>外部</a:t>
                </a:r>
                <a:r>
                  <a:rPr lang="zh-CN" altLang="en-US" sz="2000" b="1" dirty="0">
                    <a:latin typeface="宋体" charset="-122"/>
                  </a:rPr>
                  <a:t>数据</a:t>
                </a:r>
                <a:r>
                  <a:rPr lang="zh-CN" altLang="en-US" sz="2000" b="1" dirty="0" smtClean="0">
                    <a:latin typeface="宋体" charset="-122"/>
                  </a:rPr>
                  <a:t>存储器</a:t>
                </a:r>
                <a:r>
                  <a:rPr lang="zh-CN" altLang="en-US" sz="2000" b="1" dirty="0">
                    <a:latin typeface="宋体" charset="-122"/>
                  </a:rPr>
                  <a:t>时</a:t>
                </a:r>
                <a:r>
                  <a:rPr lang="zh-CN" altLang="en-US" sz="2000" b="1" dirty="0" smtClean="0">
                    <a:latin typeface="宋体" charset="-122"/>
                  </a:rPr>
                  <a:t>，</a:t>
                </a:r>
                <a:r>
                  <a:rPr lang="en-US" altLang="zh-CN" sz="2000" b="1" dirty="0" smtClean="0">
                    <a:latin typeface="宋体" charset="-122"/>
                  </a:rPr>
                  <a:t>ALE</a:t>
                </a:r>
                <a:r>
                  <a:rPr lang="zh-CN" altLang="en-US" sz="2000" b="1" dirty="0">
                    <a:latin typeface="宋体" charset="-122"/>
                  </a:rPr>
                  <a:t>上升为高电平以后，</a:t>
                </a:r>
                <a:r>
                  <a:rPr lang="en-US" altLang="zh-CN" sz="2000" b="1" u="sng" dirty="0">
                    <a:solidFill>
                      <a:srgbClr val="FF0000"/>
                    </a:solidFill>
                    <a:latin typeface="宋体" charset="-122"/>
                  </a:rPr>
                  <a:t>P2</a:t>
                </a:r>
                <a:r>
                  <a:rPr lang="zh-CN" altLang="en-US" sz="2000" b="1" u="sng" dirty="0">
                    <a:solidFill>
                      <a:srgbClr val="FF0000"/>
                    </a:solidFill>
                    <a:latin typeface="宋体" charset="-122"/>
                  </a:rPr>
                  <a:t>口输出高8位地址，</a:t>
                </a:r>
                <a:r>
                  <a:rPr lang="en-US" altLang="zh-CN" sz="2000" b="1" u="sng" dirty="0">
                    <a:solidFill>
                      <a:srgbClr val="FF0000"/>
                    </a:solidFill>
                    <a:latin typeface="宋体" charset="-122"/>
                  </a:rPr>
                  <a:t>P0</a:t>
                </a:r>
                <a:r>
                  <a:rPr lang="zh-CN" altLang="en-US" sz="2000" b="1" u="sng" dirty="0">
                    <a:solidFill>
                      <a:srgbClr val="FF0000"/>
                    </a:solidFill>
                    <a:latin typeface="宋体" charset="-122"/>
                  </a:rPr>
                  <a:t>口输出低8位地址</a:t>
                </a:r>
                <a:r>
                  <a:rPr lang="zh-CN" altLang="en-US" sz="2000" b="1" dirty="0" smtClean="0">
                    <a:latin typeface="宋体" charset="-122"/>
                  </a:rPr>
                  <a:t>；</a:t>
                </a:r>
                <a:endParaRPr lang="en-US" altLang="zh-CN" sz="2000" b="1" dirty="0" smtClean="0">
                  <a:latin typeface="宋体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AutoNum type="arabicPeriod"/>
                </a:pPr>
                <a:r>
                  <a:rPr lang="zh-CN" altLang="en-US" sz="2000" b="1" dirty="0" smtClean="0">
                    <a:latin typeface="宋体" charset="-122"/>
                  </a:rPr>
                  <a:t>当</a:t>
                </a:r>
                <a:r>
                  <a:rPr lang="en-US" altLang="zh-CN" sz="2000" b="1" dirty="0">
                    <a:latin typeface="宋体" charset="-122"/>
                  </a:rPr>
                  <a:t>ALE</a:t>
                </a:r>
                <a:r>
                  <a:rPr lang="zh-CN" altLang="en-US" sz="2000" b="1" dirty="0">
                    <a:latin typeface="宋体" charset="-122"/>
                  </a:rPr>
                  <a:t>下降为低电平后，</a:t>
                </a:r>
                <a:r>
                  <a:rPr lang="en-US" altLang="zh-CN" sz="2000" b="1" dirty="0">
                    <a:latin typeface="宋体" charset="-122"/>
                  </a:rPr>
                  <a:t>P2</a:t>
                </a:r>
                <a:r>
                  <a:rPr lang="zh-CN" altLang="en-US" sz="2000" b="1" dirty="0">
                    <a:latin typeface="宋体" charset="-122"/>
                  </a:rPr>
                  <a:t>口输出的信息不变，而</a:t>
                </a:r>
                <a:r>
                  <a:rPr lang="en-US" altLang="zh-CN" sz="2000" b="1" dirty="0">
                    <a:latin typeface="宋体" charset="-122"/>
                  </a:rPr>
                  <a:t>P0</a:t>
                </a:r>
                <a:r>
                  <a:rPr lang="zh-CN" altLang="en-US" sz="2000" b="1" dirty="0">
                    <a:latin typeface="宋体" charset="-122"/>
                  </a:rPr>
                  <a:t>口输出浮空，</a:t>
                </a:r>
                <a:r>
                  <a:rPr lang="zh-CN" altLang="en-US" sz="2000" b="1" u="sng" dirty="0">
                    <a:solidFill>
                      <a:srgbClr val="FF0000"/>
                    </a:solidFill>
                    <a:latin typeface="宋体" charset="-122"/>
                  </a:rPr>
                  <a:t>低8位地址由</a:t>
                </a:r>
                <a:r>
                  <a:rPr lang="en-US" altLang="zh-CN" sz="2000" b="1" u="sng" dirty="0">
                    <a:solidFill>
                      <a:srgbClr val="FF0000"/>
                    </a:solidFill>
                    <a:latin typeface="宋体" charset="-122"/>
                  </a:rPr>
                  <a:t>ALE</a:t>
                </a:r>
                <a:r>
                  <a:rPr lang="zh-CN" altLang="en-US" sz="2000" b="1" u="sng" dirty="0">
                    <a:solidFill>
                      <a:srgbClr val="FF0000"/>
                    </a:solidFill>
                    <a:latin typeface="宋体" charset="-122"/>
                  </a:rPr>
                  <a:t>锁存到地址锁存器中</a:t>
                </a:r>
                <a:r>
                  <a:rPr lang="zh-CN" altLang="en-US" sz="2000" b="1" dirty="0" smtClean="0">
                    <a:latin typeface="宋体" charset="-122"/>
                  </a:rPr>
                  <a:t>。</a:t>
                </a:r>
                <a:endParaRPr lang="en-US" altLang="zh-CN" sz="2000" b="1" dirty="0" smtClean="0">
                  <a:latin typeface="宋体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AutoNum type="arabicPeriod"/>
                </a:pPr>
                <a:r>
                  <a:rPr lang="zh-CN" altLang="en-US" sz="2000" b="1" dirty="0" smtClean="0">
                    <a:latin typeface="宋体" charset="-122"/>
                  </a:rPr>
                  <a:t>当进行外部数据存储器写操作时，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b="1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 b="1" i="1" smtClean="0">
                            <a:latin typeface="Cambria Math"/>
                          </a:rPr>
                          <m:t>W</m:t>
                        </m:r>
                        <m:r>
                          <a:rPr lang="en-US" altLang="zh-CN" sz="2000" b="1" i="1" smtClean="0">
                            <a:latin typeface="Cambria Math"/>
                          </a:rPr>
                          <m:t>𝑹</m:t>
                        </m:r>
                        <m:r>
                          <a:rPr lang="en-US" altLang="zh-CN" sz="2000" b="1"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zh-CN" altLang="en-US" sz="2000" b="1" dirty="0" smtClean="0">
                    <a:latin typeface="宋体" charset="-122"/>
                  </a:rPr>
                  <a:t>信号有效时，选通外部数据寄存器，数据写入数据存储器，要写入的数据一直保持到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b="1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 b="1" i="1">
                            <a:latin typeface="Cambria Math"/>
                          </a:rPr>
                          <m:t>W</m:t>
                        </m:r>
                        <m:r>
                          <a:rPr lang="en-US" altLang="zh-CN" sz="2000" b="1" i="1">
                            <a:latin typeface="Cambria Math"/>
                          </a:rPr>
                          <m:t>𝑹</m:t>
                        </m:r>
                        <m:r>
                          <a:rPr lang="en-US" altLang="zh-CN" sz="2000" b="1"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zh-CN" altLang="en-US" sz="2000" b="1" dirty="0" smtClean="0">
                    <a:latin typeface="宋体" charset="-122"/>
                  </a:rPr>
                  <a:t>无效后。</a:t>
                </a:r>
                <a:endParaRPr lang="zh-CN" altLang="en-US" sz="2000" b="1" dirty="0">
                  <a:latin typeface="宋体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636912"/>
                <a:ext cx="7519011" cy="3631763"/>
              </a:xfrm>
              <a:prstGeom prst="rect">
                <a:avLst/>
              </a:prstGeom>
              <a:blipFill rotWithShape="1">
                <a:blip r:embed="rId3"/>
                <a:stretch>
                  <a:fillRect l="-568" b="-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33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 业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2276872"/>
            <a:ext cx="8229600" cy="720080"/>
          </a:xfrm>
        </p:spPr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846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9756" y="3933056"/>
            <a:ext cx="7200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u="sng" dirty="0" smtClean="0">
                <a:solidFill>
                  <a:srgbClr val="FF0000"/>
                </a:solidFill>
              </a:rPr>
              <a:t>准双向、双向区别：</a:t>
            </a:r>
            <a:endParaRPr lang="en-US" altLang="zh-CN" sz="2800" b="1" u="sng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准双向：输入时，</a:t>
            </a:r>
            <a:r>
              <a:rPr lang="zh-CN" altLang="en-US" sz="2800" dirty="0" smtClean="0">
                <a:solidFill>
                  <a:srgbClr val="FF0000"/>
                </a:solidFill>
              </a:rPr>
              <a:t>手动</a:t>
            </a:r>
            <a:r>
              <a:rPr lang="zh-CN" altLang="en-US" sz="2800" dirty="0" smtClean="0"/>
              <a:t>向口写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双向口：</a:t>
            </a:r>
            <a:r>
              <a:rPr lang="zh-CN" altLang="en-US" sz="2800" dirty="0"/>
              <a:t>输入</a:t>
            </a:r>
            <a:r>
              <a:rPr lang="zh-CN" altLang="en-US" sz="2800" dirty="0" smtClean="0"/>
              <a:t>时，</a:t>
            </a:r>
            <a:r>
              <a:rPr lang="zh-CN" altLang="en-US" sz="2800" dirty="0" smtClean="0">
                <a:solidFill>
                  <a:srgbClr val="FF0000"/>
                </a:solidFill>
              </a:rPr>
              <a:t>自动</a:t>
            </a:r>
            <a:r>
              <a:rPr lang="zh-CN" altLang="en-US" sz="2800" dirty="0" smtClean="0"/>
              <a:t>向口写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92696"/>
            <a:ext cx="738031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FF0000"/>
                </a:solidFill>
              </a:rPr>
              <a:t>4</a:t>
            </a:r>
            <a:r>
              <a:rPr lang="zh-CN" altLang="en-US" sz="2800" b="1" dirty="0">
                <a:solidFill>
                  <a:srgbClr val="FF0000"/>
                </a:solidFill>
              </a:rPr>
              <a:t>组</a:t>
            </a:r>
            <a:r>
              <a:rPr lang="en-US" altLang="zh-CN" sz="2800" b="1" dirty="0">
                <a:solidFill>
                  <a:srgbClr val="FF0000"/>
                </a:solidFill>
              </a:rPr>
              <a:t>8</a:t>
            </a:r>
            <a:r>
              <a:rPr lang="zh-CN" altLang="en-US" sz="2800" b="1" dirty="0">
                <a:solidFill>
                  <a:srgbClr val="FF0000"/>
                </a:solidFill>
              </a:rPr>
              <a:t>位</a:t>
            </a:r>
            <a:r>
              <a:rPr lang="en-US" altLang="zh-CN" sz="2800" b="1" dirty="0">
                <a:solidFill>
                  <a:srgbClr val="FF0000"/>
                </a:solidFill>
              </a:rPr>
              <a:t>I/O </a:t>
            </a:r>
            <a:r>
              <a:rPr lang="zh-CN" altLang="en-US" sz="2800" b="1" dirty="0">
                <a:solidFill>
                  <a:srgbClr val="FF0000"/>
                </a:solidFill>
              </a:rPr>
              <a:t>口：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1. </a:t>
            </a:r>
            <a:r>
              <a:rPr lang="zh-CN" altLang="en-US" sz="2400" b="1" dirty="0" smtClean="0"/>
              <a:t>锁存器</a:t>
            </a:r>
            <a:r>
              <a:rPr lang="zh-CN" altLang="en-US" sz="2400" b="1" dirty="0"/>
              <a:t>、输出驱动器、三态缓冲器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2. </a:t>
            </a:r>
            <a:r>
              <a:rPr lang="zh-CN" altLang="en-US" sz="2400" dirty="0" smtClean="0"/>
              <a:t>基本的</a:t>
            </a:r>
            <a:r>
              <a:rPr lang="en-US" altLang="zh-CN" sz="2400" dirty="0" smtClean="0"/>
              <a:t>I/O</a:t>
            </a:r>
            <a:r>
              <a:rPr lang="zh-CN" altLang="en-US" sz="2400" dirty="0" smtClean="0"/>
              <a:t>口。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3. </a:t>
            </a:r>
            <a:r>
              <a:rPr lang="zh-CN" altLang="en-US" sz="2400" dirty="0" smtClean="0"/>
              <a:t>双向口：</a:t>
            </a:r>
            <a:r>
              <a:rPr lang="en-US" altLang="zh-CN" sz="2400" dirty="0" smtClean="0"/>
              <a:t>P0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4. </a:t>
            </a:r>
            <a:r>
              <a:rPr lang="zh-CN" altLang="en-US" sz="2400" dirty="0" smtClean="0"/>
              <a:t>准双向口：</a:t>
            </a:r>
            <a:r>
              <a:rPr lang="en-US" altLang="zh-CN" sz="2400" dirty="0" smtClean="0"/>
              <a:t>P1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P2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P3</a:t>
            </a:r>
          </a:p>
        </p:txBody>
      </p:sp>
    </p:spTree>
    <p:extLst>
      <p:ext uri="{BB962C8B-B14F-4D97-AF65-F5344CB8AC3E}">
        <p14:creationId xmlns:p14="http://schemas.microsoft.com/office/powerpoint/2010/main" val="42109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24" y="800960"/>
            <a:ext cx="8229600" cy="792088"/>
          </a:xfrm>
        </p:spPr>
        <p:txBody>
          <a:bodyPr/>
          <a:lstStyle/>
          <a:p>
            <a:pPr algn="l"/>
            <a:r>
              <a:rPr lang="en-US" altLang="zh-CN" sz="3600" b="1" dirty="0">
                <a:solidFill>
                  <a:srgbClr val="7030A0"/>
                </a:solidFill>
              </a:rPr>
              <a:t>(</a:t>
            </a:r>
            <a:r>
              <a:rPr lang="en-US" altLang="zh-CN" sz="3600" b="1" dirty="0" smtClean="0">
                <a:solidFill>
                  <a:srgbClr val="7030A0"/>
                </a:solidFill>
              </a:rPr>
              <a:t>1)  P0</a:t>
            </a:r>
            <a:r>
              <a:rPr lang="zh-CN" altLang="en-US" sz="3600" b="1" dirty="0" smtClean="0">
                <a:solidFill>
                  <a:srgbClr val="7030A0"/>
                </a:solidFill>
              </a:rPr>
              <a:t>口</a:t>
            </a:r>
            <a:endParaRPr lang="zh-CN" altLang="en-US" sz="3600" b="1" dirty="0">
              <a:solidFill>
                <a:srgbClr val="7030A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pic>
        <p:nvPicPr>
          <p:cNvPr id="15366" name="Picture 6" descr="c:\users\user\appdata\roaming\360se6\User Data\temp\89c8b1ccd4525ce1a0b102860b0eafa7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54"/>
          <a:stretch/>
        </p:blipFill>
        <p:spPr bwMode="auto">
          <a:xfrm>
            <a:off x="755575" y="1916832"/>
            <a:ext cx="7777413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2339753" y="3124839"/>
            <a:ext cx="1728192" cy="1528298"/>
          </a:xfrm>
          <a:prstGeom prst="roundRect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403647" y="3033769"/>
            <a:ext cx="936105" cy="216024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20006" y="2812866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输出锁存器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526469" y="2276872"/>
            <a:ext cx="1325451" cy="864096"/>
          </a:xfrm>
          <a:prstGeom prst="roundRect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2526469" y="4810770"/>
            <a:ext cx="1325451" cy="864096"/>
          </a:xfrm>
          <a:prstGeom prst="roundRect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2074019" y="1844824"/>
            <a:ext cx="468053" cy="432048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2226419" y="5674866"/>
            <a:ext cx="468053" cy="418430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2397" y="1444714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三态缓冲器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98385" y="6107270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三态缓冲器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156177" y="1916832"/>
            <a:ext cx="1152128" cy="3888432"/>
          </a:xfrm>
          <a:prstGeom prst="roundRect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6966267" y="1444714"/>
            <a:ext cx="342038" cy="432048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32241" y="1044604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输出驱动电路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860032" y="1995649"/>
            <a:ext cx="720080" cy="3449575"/>
          </a:xfrm>
          <a:prstGeom prst="roundRect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4860032" y="1444714"/>
            <a:ext cx="189021" cy="472118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93448" y="996949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输出控制电路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05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5" grpId="0" animBg="1"/>
      <p:bldP spid="16" grpId="0" animBg="1"/>
      <p:bldP spid="21" grpId="0"/>
      <p:bldP spid="22" grpId="0"/>
      <p:bldP spid="23" grpId="0" animBg="1"/>
      <p:bldP spid="26" grpId="0"/>
      <p:bldP spid="27" grpId="0" animBg="1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4683" y="764704"/>
            <a:ext cx="8229600" cy="792088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</a:rPr>
              <a:t>工作原理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pic>
        <p:nvPicPr>
          <p:cNvPr id="5" name="Picture 6" descr="c:\users\user\appdata\roaming\360se6\User Data\temp\89c8b1ccd4525ce1a0b102860b0eafa7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54"/>
          <a:stretch/>
        </p:blipFill>
        <p:spPr bwMode="auto">
          <a:xfrm>
            <a:off x="755575" y="1916832"/>
            <a:ext cx="7777413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4853011" y="1582819"/>
            <a:ext cx="2743325" cy="2998309"/>
            <a:chOff x="4853011" y="1582819"/>
            <a:chExt cx="2743325" cy="2998309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4860032" y="1582819"/>
              <a:ext cx="0" cy="26642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4853011" y="4242254"/>
              <a:ext cx="720080" cy="33887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5573091" y="4581128"/>
              <a:ext cx="2023245" cy="0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984591" y="1574474"/>
            <a:ext cx="1604927" cy="40011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控制信号为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74774" y="1036767"/>
            <a:ext cx="5676554" cy="400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chemeClr val="bg1"/>
                </a:solidFill>
              </a:rPr>
              <a:t>作用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1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：数据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/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地址总线低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8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位！（控制信号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1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）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304368" y="2348880"/>
            <a:ext cx="3312368" cy="2376264"/>
          </a:xfrm>
          <a:prstGeom prst="roundRect">
            <a:avLst/>
          </a:prstGeom>
          <a:solidFill>
            <a:srgbClr val="00B0F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33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pic>
        <p:nvPicPr>
          <p:cNvPr id="5" name="Picture 6" descr="c:\users\user\appdata\roaming\360se6\User Data\temp\89c8b1ccd4525ce1a0b102860b0eafa7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54"/>
          <a:stretch/>
        </p:blipFill>
        <p:spPr bwMode="auto">
          <a:xfrm>
            <a:off x="755575" y="1916832"/>
            <a:ext cx="7777413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984591" y="1574474"/>
            <a:ext cx="1604927" cy="40011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控制信号为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0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1022656"/>
            <a:ext cx="3724096" cy="400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chemeClr val="bg1"/>
                </a:solidFill>
              </a:rPr>
              <a:t>作用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2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I/O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口（控制信号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0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）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992000" y="1877514"/>
            <a:ext cx="6460319" cy="3855742"/>
            <a:chOff x="992000" y="1877514"/>
            <a:chExt cx="6460319" cy="3855742"/>
          </a:xfrm>
        </p:grpSpPr>
        <p:sp>
          <p:nvSpPr>
            <p:cNvPr id="12" name="圆角矩形 11"/>
            <p:cNvSpPr/>
            <p:nvPr/>
          </p:nvSpPr>
          <p:spPr>
            <a:xfrm>
              <a:off x="992000" y="1877514"/>
              <a:ext cx="3219960" cy="3855742"/>
            </a:xfrm>
            <a:prstGeom prst="roundRect">
              <a:avLst/>
            </a:prstGeom>
            <a:solidFill>
              <a:srgbClr val="00B0F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3507094" y="4165425"/>
              <a:ext cx="3945225" cy="1567831"/>
            </a:xfrm>
            <a:prstGeom prst="roundRect">
              <a:avLst/>
            </a:prstGeom>
            <a:solidFill>
              <a:srgbClr val="00B0F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008182" y="3845583"/>
            <a:ext cx="5156106" cy="1887673"/>
            <a:chOff x="2008182" y="3845583"/>
            <a:chExt cx="5156106" cy="1887673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7164288" y="3845583"/>
              <a:ext cx="0" cy="188692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2010313" y="5733256"/>
              <a:ext cx="515397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2008182" y="3933055"/>
              <a:ext cx="0" cy="1800201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2136898" y="3845583"/>
            <a:ext cx="4847235" cy="566108"/>
            <a:chOff x="2136898" y="3845583"/>
            <a:chExt cx="4847235" cy="566108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2136898" y="3862620"/>
              <a:ext cx="137019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3482814" y="3845583"/>
              <a:ext cx="6313" cy="56610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482814" y="4411691"/>
              <a:ext cx="3501319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V="1">
              <a:off x="6972043" y="3862621"/>
              <a:ext cx="0" cy="549070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3908500" y="5877272"/>
            <a:ext cx="1217000" cy="40011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输入数据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035781" y="3965370"/>
            <a:ext cx="1217000" cy="40011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输出数据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28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42" grpId="0" animBg="1"/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836712"/>
            <a:ext cx="8229600" cy="792088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7030A0"/>
                </a:solidFill>
              </a:rPr>
              <a:t>两种功能使用中电路的不同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04"/>
          <a:stretch/>
        </p:blipFill>
        <p:spPr bwMode="auto">
          <a:xfrm>
            <a:off x="5797709" y="1399373"/>
            <a:ext cx="3348880" cy="4250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612" y="1424364"/>
            <a:ext cx="493204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600" b="1" u="sng" dirty="0" smtClean="0">
                <a:solidFill>
                  <a:srgbClr val="FF0000"/>
                </a:solidFill>
              </a:rPr>
              <a:t>驱动电路工作状态不同</a:t>
            </a:r>
            <a:r>
              <a:rPr lang="zh-CN" altLang="en-US" sz="2600" u="sng" dirty="0" smtClean="0">
                <a:solidFill>
                  <a:srgbClr val="FF0000"/>
                </a:solidFill>
              </a:rPr>
              <a:t>：</a:t>
            </a:r>
            <a:endParaRPr lang="en-US" altLang="zh-CN" sz="2600" u="sng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0070C0"/>
                </a:solidFill>
              </a:rPr>
              <a:t>地址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/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数据总线功能：</a:t>
            </a:r>
            <a:endParaRPr lang="en-US" altLang="zh-CN" sz="2400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无需</a:t>
            </a:r>
            <a:r>
              <a:rPr lang="zh-CN" altLang="en-US" sz="2400" dirty="0" smtClean="0"/>
              <a:t>外加上拉电阻；</a:t>
            </a: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rgbClr val="0070C0"/>
                </a:solidFill>
              </a:rPr>
              <a:t>I/O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口功能：</a:t>
            </a:r>
            <a:endParaRPr lang="en-US" altLang="zh-CN" sz="2400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需</a:t>
            </a:r>
            <a:r>
              <a:rPr lang="zh-CN" altLang="en-US" sz="2400" dirty="0" smtClean="0"/>
              <a:t>外加上拉电阻。</a:t>
            </a:r>
            <a:endParaRPr lang="zh-CN" altLang="en-US" sz="2400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699792" y="3114390"/>
            <a:ext cx="431354" cy="1726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93426" y="3175758"/>
            <a:ext cx="2350323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</a:rPr>
              <a:t>双向数据总线口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59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80" y="778781"/>
            <a:ext cx="3456384" cy="648072"/>
          </a:xfrm>
        </p:spPr>
        <p:txBody>
          <a:bodyPr/>
          <a:lstStyle/>
          <a:p>
            <a:pPr algn="l">
              <a:lnSpc>
                <a:spcPct val="95000"/>
              </a:lnSpc>
            </a:pPr>
            <a:r>
              <a:rPr lang="zh-CN" altLang="en-US" sz="3600" b="1" dirty="0" smtClean="0">
                <a:solidFill>
                  <a:srgbClr val="0070C0"/>
                </a:solidFill>
                <a:latin typeface="宋体" charset="-122"/>
                <a:ea typeface="宋体" pitchFamily="2" charset="-122"/>
                <a:cs typeface="+mn-cs"/>
              </a:rPr>
              <a:t>小  结</a:t>
            </a:r>
            <a:endParaRPr lang="zh-CN" altLang="en-US" sz="3600" b="1" dirty="0">
              <a:solidFill>
                <a:srgbClr val="0070C0"/>
              </a:solidFill>
              <a:latin typeface="宋体" charset="-122"/>
              <a:ea typeface="宋体" pitchFamily="2" charset="-122"/>
              <a:cs typeface="+mn-cs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67544" y="2060848"/>
            <a:ext cx="7344816" cy="10676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square" t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FF00"/>
                </a:solidFill>
                <a:latin typeface="宋体" charset="-122"/>
              </a:rPr>
              <a:t>1</a:t>
            </a:r>
            <a:r>
              <a:rPr lang="zh-CN" altLang="en-US" sz="2400" b="1" dirty="0">
                <a:solidFill>
                  <a:srgbClr val="FFFF00"/>
                </a:solidFill>
                <a:latin typeface="宋体" charset="-122"/>
              </a:rPr>
              <a:t>）用作数据总线或者地址总线低</a:t>
            </a:r>
            <a:r>
              <a:rPr lang="en-US" altLang="zh-CN" sz="2400" b="1" dirty="0">
                <a:solidFill>
                  <a:srgbClr val="FFFF00"/>
                </a:solidFill>
                <a:latin typeface="宋体" charset="-122"/>
              </a:rPr>
              <a:t>8</a:t>
            </a:r>
            <a:r>
              <a:rPr lang="zh-CN" altLang="en-US" sz="2400" b="1" dirty="0">
                <a:solidFill>
                  <a:srgbClr val="FFFF00"/>
                </a:solidFill>
                <a:latin typeface="宋体" charset="-122"/>
              </a:rPr>
              <a:t>位。此时，</a:t>
            </a:r>
            <a:r>
              <a:rPr lang="en-US" altLang="zh-CN" sz="2400" b="1" dirty="0">
                <a:solidFill>
                  <a:srgbClr val="FFFF00"/>
                </a:solidFill>
                <a:latin typeface="宋体" charset="-122"/>
              </a:rPr>
              <a:t>P0</a:t>
            </a:r>
            <a:r>
              <a:rPr lang="zh-CN" altLang="en-US" sz="2400" b="1" dirty="0">
                <a:solidFill>
                  <a:srgbClr val="FFFF00"/>
                </a:solidFill>
                <a:latin typeface="宋体" charset="-122"/>
              </a:rPr>
              <a:t>口是真正的双向口</a:t>
            </a:r>
            <a:r>
              <a:rPr lang="zh-CN" altLang="en-US" sz="2400" b="1" dirty="0" smtClean="0">
                <a:solidFill>
                  <a:srgbClr val="FFFF00"/>
                </a:solidFill>
                <a:latin typeface="宋体" charset="-122"/>
              </a:rPr>
              <a:t>。</a:t>
            </a:r>
            <a:endParaRPr lang="zh-CN" altLang="en-US" sz="2400" b="1" dirty="0">
              <a:solidFill>
                <a:srgbClr val="FFFF00"/>
              </a:solidFill>
              <a:latin typeface="宋体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33746" y="3453159"/>
            <a:ext cx="7378614" cy="10676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square" t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FF00"/>
                </a:solidFill>
                <a:latin typeface="宋体" charset="-122"/>
              </a:rPr>
              <a:t>2</a:t>
            </a:r>
            <a:r>
              <a:rPr lang="zh-CN" altLang="en-US" sz="2400" b="1" dirty="0">
                <a:solidFill>
                  <a:srgbClr val="FFFF00"/>
                </a:solidFill>
                <a:latin typeface="宋体" charset="-122"/>
              </a:rPr>
              <a:t>）用作</a:t>
            </a:r>
            <a:r>
              <a:rPr lang="en-US" altLang="zh-CN" sz="2400" b="1" dirty="0">
                <a:solidFill>
                  <a:srgbClr val="FFFF00"/>
                </a:solidFill>
                <a:latin typeface="宋体" charset="-122"/>
              </a:rPr>
              <a:t>I/O</a:t>
            </a:r>
            <a:r>
              <a:rPr lang="zh-CN" altLang="en-US" sz="2400" b="1" dirty="0">
                <a:solidFill>
                  <a:srgbClr val="FFFF00"/>
                </a:solidFill>
                <a:latin typeface="宋体" charset="-122"/>
              </a:rPr>
              <a:t>。</a:t>
            </a:r>
            <a:r>
              <a:rPr lang="en-US" altLang="zh-CN" sz="2400" b="1" dirty="0">
                <a:solidFill>
                  <a:srgbClr val="FFFF00"/>
                </a:solidFill>
                <a:latin typeface="宋体" charset="-122"/>
              </a:rPr>
              <a:t>P0</a:t>
            </a:r>
            <a:r>
              <a:rPr lang="zh-CN" altLang="en-US" sz="2400" b="1" dirty="0">
                <a:solidFill>
                  <a:srgbClr val="FFFF00"/>
                </a:solidFill>
                <a:latin typeface="宋体" charset="-122"/>
              </a:rPr>
              <a:t>口用作</a:t>
            </a:r>
            <a:r>
              <a:rPr lang="en-US" altLang="zh-CN" sz="2400" b="1" dirty="0">
                <a:solidFill>
                  <a:srgbClr val="FFFF00"/>
                </a:solidFill>
                <a:latin typeface="宋体" charset="-122"/>
              </a:rPr>
              <a:t>I/O</a:t>
            </a:r>
            <a:r>
              <a:rPr lang="zh-CN" altLang="en-US" sz="2400" b="1" dirty="0">
                <a:solidFill>
                  <a:srgbClr val="FFFF00"/>
                </a:solidFill>
                <a:latin typeface="宋体" charset="-122"/>
              </a:rPr>
              <a:t>口时，是一个准双向口。此时，应接上拉电阻。 </a:t>
            </a:r>
          </a:p>
        </p:txBody>
      </p:sp>
      <p:sp>
        <p:nvSpPr>
          <p:cNvPr id="8" name="矩形 7"/>
          <p:cNvSpPr/>
          <p:nvPr/>
        </p:nvSpPr>
        <p:spPr>
          <a:xfrm>
            <a:off x="-22740" y="1412776"/>
            <a:ext cx="25346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b="1" dirty="0" smtClean="0">
                <a:solidFill>
                  <a:srgbClr val="0070C0"/>
                </a:solidFill>
                <a:latin typeface="宋体" charset="-122"/>
              </a:rPr>
              <a:t>P0</a:t>
            </a:r>
            <a:r>
              <a:rPr lang="zh-CN" altLang="en-US" sz="3200" b="1" dirty="0">
                <a:solidFill>
                  <a:srgbClr val="0070C0"/>
                </a:solidFill>
                <a:latin typeface="宋体" charset="-122"/>
              </a:rPr>
              <a:t>口的作用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4556" y="4788441"/>
            <a:ext cx="12939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FF0000"/>
                </a:solidFill>
                <a:latin typeface="宋体" charset="-122"/>
              </a:rPr>
              <a:t>注意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33746" y="5396510"/>
            <a:ext cx="7378614" cy="115416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 t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宋体" charset="-122"/>
              </a:rPr>
              <a:t>P0</a:t>
            </a:r>
            <a:r>
              <a:rPr lang="zh-CN" altLang="en-US" sz="2400" dirty="0" smtClean="0">
                <a:latin typeface="宋体" charset="-122"/>
              </a:rPr>
              <a:t>口已当成地址</a:t>
            </a:r>
            <a:r>
              <a:rPr lang="en-US" altLang="zh-CN" sz="2400" dirty="0" smtClean="0">
                <a:latin typeface="宋体" charset="-122"/>
              </a:rPr>
              <a:t>/</a:t>
            </a:r>
            <a:r>
              <a:rPr lang="zh-CN" altLang="en-US" sz="2400" dirty="0" smtClean="0">
                <a:latin typeface="宋体" charset="-122"/>
              </a:rPr>
              <a:t>数据总线使用时，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宋体" charset="-122"/>
              </a:rPr>
              <a:t>不能</a:t>
            </a:r>
            <a:r>
              <a:rPr lang="zh-CN" altLang="en-US" sz="2400" dirty="0" smtClean="0">
                <a:latin typeface="宋体" charset="-122"/>
              </a:rPr>
              <a:t>再做为通用</a:t>
            </a:r>
            <a:r>
              <a:rPr lang="en-US" altLang="zh-CN" sz="2400" dirty="0" smtClean="0">
                <a:latin typeface="宋体" charset="-122"/>
              </a:rPr>
              <a:t>I/O</a:t>
            </a:r>
            <a:r>
              <a:rPr lang="zh-CN" altLang="en-US" sz="2400" dirty="0" smtClean="0">
                <a:latin typeface="宋体" charset="-122"/>
              </a:rPr>
              <a:t>使用。 </a:t>
            </a:r>
            <a:endParaRPr lang="zh-CN" altLang="en-US" sz="2400" dirty="0"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189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-16237" y="674199"/>
            <a:ext cx="8229600" cy="792088"/>
          </a:xfrm>
        </p:spPr>
        <p:txBody>
          <a:bodyPr/>
          <a:lstStyle/>
          <a:p>
            <a:pPr algn="l"/>
            <a:r>
              <a:rPr lang="en-US" altLang="zh-CN" sz="3600" b="1" dirty="0" smtClean="0">
                <a:solidFill>
                  <a:srgbClr val="7030A0"/>
                </a:solidFill>
              </a:rPr>
              <a:t>(2)  P2</a:t>
            </a:r>
            <a:r>
              <a:rPr lang="zh-CN" altLang="en-US" sz="3600" b="1" dirty="0" smtClean="0">
                <a:solidFill>
                  <a:srgbClr val="7030A0"/>
                </a:solidFill>
              </a:rPr>
              <a:t>口</a:t>
            </a:r>
            <a:endParaRPr lang="zh-CN" altLang="en-US" sz="3600" b="1" dirty="0">
              <a:solidFill>
                <a:srgbClr val="7030A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71093"/>
            <a:ext cx="6949183" cy="3982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4853011" y="1993064"/>
            <a:ext cx="2743325" cy="2998309"/>
            <a:chOff x="4853011" y="1582819"/>
            <a:chExt cx="2743325" cy="2998309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4860032" y="1582819"/>
              <a:ext cx="0" cy="26642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853011" y="4242254"/>
              <a:ext cx="720080" cy="33887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5573091" y="4581128"/>
              <a:ext cx="2023245" cy="0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984591" y="1984719"/>
            <a:ext cx="1604927" cy="40011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控制信号为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74774" y="1447012"/>
            <a:ext cx="5049780" cy="400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chemeClr val="bg1"/>
                </a:solidFill>
              </a:rPr>
              <a:t>作用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1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：地址总线</a:t>
            </a:r>
            <a:r>
              <a:rPr lang="zh-CN" altLang="en-US" sz="2000" b="1" dirty="0">
                <a:solidFill>
                  <a:schemeClr val="bg1"/>
                </a:solidFill>
              </a:rPr>
              <a:t>高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8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位！（控制信号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1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）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304368" y="2759125"/>
            <a:ext cx="3312368" cy="2376264"/>
          </a:xfrm>
          <a:prstGeom prst="roundRect">
            <a:avLst/>
          </a:prstGeom>
          <a:solidFill>
            <a:srgbClr val="00B0F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69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8033</TotalTime>
  <Words>1755</Words>
  <Application>Microsoft Office PowerPoint</Application>
  <PresentationFormat>全屏显示(4:3)</PresentationFormat>
  <Paragraphs>226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主题​​</vt:lpstr>
      <vt:lpstr>第三章 数字输入/输出端口 </vt:lpstr>
      <vt:lpstr>PowerPoint 演示文稿</vt:lpstr>
      <vt:lpstr>PowerPoint 演示文稿</vt:lpstr>
      <vt:lpstr>(1)  P0口</vt:lpstr>
      <vt:lpstr>工作原理</vt:lpstr>
      <vt:lpstr>PowerPoint 演示文稿</vt:lpstr>
      <vt:lpstr>两种功能使用中电路的不同</vt:lpstr>
      <vt:lpstr>小  结</vt:lpstr>
      <vt:lpstr>(2)  P2口</vt:lpstr>
      <vt:lpstr>PowerPoint 演示文稿</vt:lpstr>
      <vt:lpstr>小  结</vt:lpstr>
      <vt:lpstr>(3)  P3口</vt:lpstr>
      <vt:lpstr>PowerPoint 演示文稿</vt:lpstr>
      <vt:lpstr>(4)  P1口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 业4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模拟电子技术 </dc:title>
  <dc:creator>hhxu</dc:creator>
  <cp:lastModifiedBy>Xu</cp:lastModifiedBy>
  <cp:revision>1514</cp:revision>
  <cp:lastPrinted>2015-03-17T13:36:44Z</cp:lastPrinted>
  <dcterms:created xsi:type="dcterms:W3CDTF">2014-08-31T13:34:46Z</dcterms:created>
  <dcterms:modified xsi:type="dcterms:W3CDTF">2018-09-29T06:05:36Z</dcterms:modified>
</cp:coreProperties>
</file>