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53"/>
  </p:notesMasterIdLst>
  <p:handoutMasterIdLst>
    <p:handoutMasterId r:id="rId54"/>
  </p:handoutMasterIdLst>
  <p:sldIdLst>
    <p:sldId id="331" r:id="rId2"/>
    <p:sldId id="332" r:id="rId3"/>
    <p:sldId id="333" r:id="rId4"/>
    <p:sldId id="337" r:id="rId5"/>
    <p:sldId id="334" r:id="rId6"/>
    <p:sldId id="335" r:id="rId7"/>
    <p:sldId id="336" r:id="rId8"/>
    <p:sldId id="338" r:id="rId9"/>
    <p:sldId id="351" r:id="rId10"/>
    <p:sldId id="352" r:id="rId11"/>
    <p:sldId id="350" r:id="rId12"/>
    <p:sldId id="339" r:id="rId13"/>
    <p:sldId id="340" r:id="rId14"/>
    <p:sldId id="342" r:id="rId15"/>
    <p:sldId id="354" r:id="rId16"/>
    <p:sldId id="343" r:id="rId17"/>
    <p:sldId id="344" r:id="rId18"/>
    <p:sldId id="388" r:id="rId19"/>
    <p:sldId id="345" r:id="rId20"/>
    <p:sldId id="346" r:id="rId21"/>
    <p:sldId id="369" r:id="rId22"/>
    <p:sldId id="347" r:id="rId23"/>
    <p:sldId id="348" r:id="rId24"/>
    <p:sldId id="349" r:id="rId25"/>
    <p:sldId id="355" r:id="rId26"/>
    <p:sldId id="356" r:id="rId27"/>
    <p:sldId id="358" r:id="rId28"/>
    <p:sldId id="357" r:id="rId29"/>
    <p:sldId id="359" r:id="rId30"/>
    <p:sldId id="360" r:id="rId31"/>
    <p:sldId id="361" r:id="rId32"/>
    <p:sldId id="362" r:id="rId33"/>
    <p:sldId id="363" r:id="rId34"/>
    <p:sldId id="365" r:id="rId35"/>
    <p:sldId id="366" r:id="rId36"/>
    <p:sldId id="367" r:id="rId37"/>
    <p:sldId id="368" r:id="rId38"/>
    <p:sldId id="371" r:id="rId39"/>
    <p:sldId id="373" r:id="rId40"/>
    <p:sldId id="372" r:id="rId41"/>
    <p:sldId id="374" r:id="rId42"/>
    <p:sldId id="376" r:id="rId43"/>
    <p:sldId id="377" r:id="rId44"/>
    <p:sldId id="389" r:id="rId45"/>
    <p:sldId id="390" r:id="rId46"/>
    <p:sldId id="391" r:id="rId47"/>
    <p:sldId id="379" r:id="rId48"/>
    <p:sldId id="381" r:id="rId49"/>
    <p:sldId id="382" r:id="rId50"/>
    <p:sldId id="383" r:id="rId51"/>
    <p:sldId id="384" r:id="rId5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AC090"/>
    <a:srgbClr val="93CDDD"/>
    <a:srgbClr val="E6B9B8"/>
    <a:srgbClr val="B7DE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029" autoAdjust="0"/>
    <p:restoredTop sz="88993" autoAdjust="0"/>
  </p:normalViewPr>
  <p:slideViewPr>
    <p:cSldViewPr>
      <p:cViewPr>
        <p:scale>
          <a:sx n="80" d="100"/>
          <a:sy n="80" d="100"/>
        </p:scale>
        <p:origin x="-2478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405C86-B6ED-4DF3-B2BA-38D708D02AD2}" type="datetimeFigureOut">
              <a:rPr lang="zh-CN" altLang="en-US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CE715B1-B067-4A74-8E90-B5CB22C5E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11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DEE87B-44A3-4D19-A2C1-E6C044E00E14}" type="datetimeFigureOut">
              <a:rPr lang="en-US"/>
              <a:pPr>
                <a:defRPr/>
              </a:pPr>
              <a:t>9/20/2018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4AC56F-FE6F-44B3-8B31-4A41077A4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1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石英晶体振荡器是利用石英晶体（二氧化硅的结晶体）的压电效应制成的一种谐振器件，它的基本构成大致是：从一块石英晶体上按一定方位角切下薄片（简称为晶片，它可以是正方形、矩形或圆形等），在它的两个对应面上涂敷银层作为电极，在每个电极上各焊一根引线接到管脚上，再加上封装外壳就构成了石英晶体谐振器，简称为石英晶体或晶体、晶振。其产品一般用金属外壳封装，也有用玻璃壳、陶瓷或塑料封装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6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编程期间，此引脚用于输入编程脉冲。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在平时，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端以不变的频率周期输出正脉冲信号，此频率为振荡器频率的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。因此它可用作对外部输出的脉冲或用于定时目的。然而要注意的是：每当用作外部数据存储器时，将跳过一个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脉冲。如想禁止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SFR8EH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地址上置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。此时，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只有在执行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才起作用。另外，该引脚被略微拉高。如果微处理器在外部执行状态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禁止，置位无效。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当访问外部存储器时，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作为锁存扩展地址的低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位字节的控制信号。当访问外部数据存储器时，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以十二分之一振荡频率输出正脉冲，同时这个引脚也是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EPROM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编程时的编程脉冲输入端。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但是这个引脚还有一个非常有用的功能往往被很多人给忽视了，那就是当非访问外部数据存储器时，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以六分之一振荡频率固定输出正脉冲，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8051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一个机器周期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个状态周期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个振荡周期，若采用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6MHz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的晶体振荡器，则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会发出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1MHz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的固定的正脉冲。因此它可以用来做外部时钟或定时。如果我们把这个功能应用与实际，可能给我们的设计带来简化，降低生产成本。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脚是在使用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指令时才会变成有效（这些指令都使用到外部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的地址。这些指令都有一个特点：地址和数据分时出现在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口）。使用Ｃ写程序时，要使用它有效，可用访问内部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地址的方法。如：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uVariable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=*((char *)0x12C),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0x12C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地址的内容给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uVariable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变量。这个过程有效的脚为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这个信号线的信号生成是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硬件电路实现的，不可以人工控制。在某些内置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里，可以关闭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信号输出，以降低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PSEN: Program Store Enable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825" y="134076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1356" y="342237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70F13-4DE4-4F99-ABB3-31E2EE9AA6D9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40F62-0E5D-41DE-801E-C14D57515A0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  <a:endParaRPr lang="zh-CN" altLang="en-US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13B37-F9E7-48DB-88A4-0B6D84E37102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5995E-C66C-4A4F-BE7C-E17F847A7E1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1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248" y="126876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191683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3BBF8-1910-4A91-B552-254CEEF7A8A6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71B77-9D74-422C-BFDA-706C358F3EF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5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448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4502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17008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403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85405-E291-4886-82CF-B561FDDAFD44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568D2-CD19-437D-A104-D57864F7665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2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AD00B-652B-4558-ACAB-08D3D12AAA24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4F9A-B273-43C8-A1D9-7FB00ABEA57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7C50F-EDBF-4506-912A-DBB269B4F584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FA101-A7C6-449D-A802-264B647316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A456E-C3AF-4CDE-A97B-1BBDF1B61DC6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A779-0F23-4220-B1B8-D6D18E0CC0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92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03AC0-B533-44FE-81B3-9C83F8E17068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8CC87-F992-4726-A9B6-58AF7C0A3D1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51C7E-815C-44EC-B436-04FC88C01ADE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DAC5-3E46-415A-B009-5A52DE39BF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1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908720"/>
            <a:ext cx="9252520" cy="914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第二章</a:t>
            </a:r>
            <a:r>
              <a:rPr lang="zh-CN" altLang="en-US" sz="4000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8051</a:t>
            </a:r>
            <a:r>
              <a:rPr lang="zh-CN" altLang="en-US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单片机及增强型</a:t>
            </a:r>
            <a:r>
              <a:rPr lang="en-US" altLang="zh-CN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8051</a:t>
            </a:r>
            <a:r>
              <a:rPr lang="zh-CN" altLang="en-US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内核 </a:t>
            </a:r>
            <a:endParaRPr lang="zh-CN" altLang="en-US" b="1" dirty="0">
              <a:solidFill>
                <a:srgbClr val="F47A00"/>
              </a:solidFill>
              <a:latin typeface="宋体" charset="-122"/>
            </a:endParaRPr>
          </a:p>
        </p:txBody>
      </p:sp>
      <p:sp>
        <p:nvSpPr>
          <p:cNvPr id="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0445" y="3212976"/>
            <a:ext cx="7341642" cy="704850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2.1  8051单片机的引脚及内部结构 </a:t>
            </a:r>
          </a:p>
        </p:txBody>
      </p:sp>
    </p:spTree>
    <p:extLst>
      <p:ext uri="{BB962C8B-B14F-4D97-AF65-F5344CB8AC3E}">
        <p14:creationId xmlns:p14="http://schemas.microsoft.com/office/powerpoint/2010/main" val="42024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" y="813615"/>
            <a:ext cx="85842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c)</a:t>
            </a:r>
            <a:r>
              <a:rPr lang="zh-CN" altLang="en-US" sz="2600" dirty="0">
                <a:solidFill>
                  <a:srgbClr val="FF0000"/>
                </a:solidFill>
              </a:rPr>
              <a:t>：</a:t>
            </a:r>
            <a:r>
              <a:rPr lang="en-US" altLang="zh-CN" sz="2600" dirty="0">
                <a:solidFill>
                  <a:srgbClr val="FF0000"/>
                </a:solidFill>
              </a:rPr>
              <a:t>P2</a:t>
            </a:r>
            <a:r>
              <a:rPr lang="zh-CN" altLang="en-US" sz="2600" dirty="0" smtClean="0">
                <a:solidFill>
                  <a:srgbClr val="FF0000"/>
                </a:solidFill>
              </a:rPr>
              <a:t>口</a:t>
            </a:r>
            <a:r>
              <a:rPr lang="en-US" altLang="zh-CN" sz="2600" dirty="0" smtClean="0">
                <a:solidFill>
                  <a:srgbClr val="FF0000"/>
                </a:solidFill>
              </a:rPr>
              <a:t>(8</a:t>
            </a:r>
            <a:r>
              <a:rPr lang="zh-CN" altLang="en-US" sz="2600" dirty="0">
                <a:solidFill>
                  <a:srgbClr val="FF0000"/>
                </a:solidFill>
              </a:rPr>
              <a:t>位准双向</a:t>
            </a:r>
            <a:r>
              <a:rPr lang="en-US" altLang="zh-CN" sz="2600" dirty="0">
                <a:solidFill>
                  <a:srgbClr val="FF0000"/>
                </a:solidFill>
              </a:rPr>
              <a:t>I/O</a:t>
            </a:r>
            <a:r>
              <a:rPr lang="zh-CN" altLang="en-US" sz="2600" dirty="0" smtClean="0">
                <a:solidFill>
                  <a:srgbClr val="FF0000"/>
                </a:solidFill>
              </a:rPr>
              <a:t>接口</a:t>
            </a:r>
            <a:r>
              <a:rPr lang="en-US" altLang="zh-CN" sz="2600" dirty="0" smtClean="0">
                <a:solidFill>
                  <a:srgbClr val="FF0000"/>
                </a:solidFill>
              </a:rPr>
              <a:t>)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作用：地址总线的高</a:t>
            </a:r>
            <a:r>
              <a:rPr lang="en-US" altLang="zh-CN" sz="2400" dirty="0"/>
              <a:t>8</a:t>
            </a:r>
            <a:r>
              <a:rPr lang="zh-CN" altLang="en-US" sz="2400" dirty="0"/>
              <a:t>位或用作</a:t>
            </a:r>
            <a:r>
              <a:rPr lang="en-US" altLang="zh-CN" sz="2400" dirty="0"/>
              <a:t>I/O</a:t>
            </a:r>
            <a:r>
              <a:rPr lang="zh-CN" altLang="en-US" sz="2400" dirty="0"/>
              <a:t>口。</a:t>
            </a:r>
          </a:p>
        </p:txBody>
      </p:sp>
      <p:pic>
        <p:nvPicPr>
          <p:cNvPr id="18434" name="Picture 2" descr="c:\users\user\appdata\roaming\360se6\User Data\temp\01300213731765132224684079500_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"/>
          <a:stretch/>
        </p:blipFill>
        <p:spPr bwMode="auto">
          <a:xfrm>
            <a:off x="1907704" y="2348880"/>
            <a:ext cx="5688632" cy="405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2399" y="764704"/>
            <a:ext cx="8604448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d)</a:t>
            </a:r>
            <a:r>
              <a:rPr lang="zh-CN" altLang="en-US" sz="2600" dirty="0">
                <a:solidFill>
                  <a:srgbClr val="FF0000"/>
                </a:solidFill>
              </a:rPr>
              <a:t>：</a:t>
            </a:r>
            <a:r>
              <a:rPr lang="en-US" altLang="zh-CN" sz="2600" dirty="0">
                <a:solidFill>
                  <a:srgbClr val="FF0000"/>
                </a:solidFill>
              </a:rPr>
              <a:t>P3</a:t>
            </a:r>
            <a:r>
              <a:rPr lang="zh-CN" altLang="en-US" sz="2600" dirty="0" smtClean="0">
                <a:solidFill>
                  <a:srgbClr val="FF0000"/>
                </a:solidFill>
              </a:rPr>
              <a:t>口</a:t>
            </a:r>
            <a:r>
              <a:rPr lang="en-US" altLang="zh-CN" sz="2600" dirty="0" smtClean="0">
                <a:solidFill>
                  <a:srgbClr val="FF0000"/>
                </a:solidFill>
              </a:rPr>
              <a:t>(8</a:t>
            </a:r>
            <a:r>
              <a:rPr lang="zh-CN" altLang="en-US" sz="2600" dirty="0">
                <a:solidFill>
                  <a:srgbClr val="FF0000"/>
                </a:solidFill>
              </a:rPr>
              <a:t>位准双向</a:t>
            </a:r>
            <a:r>
              <a:rPr lang="en-US" altLang="zh-CN" sz="2600" dirty="0">
                <a:solidFill>
                  <a:srgbClr val="FF0000"/>
                </a:solidFill>
              </a:rPr>
              <a:t>I/O</a:t>
            </a:r>
            <a:r>
              <a:rPr lang="zh-CN" altLang="en-US" sz="2600" dirty="0" smtClean="0">
                <a:solidFill>
                  <a:srgbClr val="FF0000"/>
                </a:solidFill>
              </a:rPr>
              <a:t>接口</a:t>
            </a:r>
            <a:r>
              <a:rPr lang="en-US" altLang="zh-CN" sz="2600" dirty="0" smtClean="0">
                <a:solidFill>
                  <a:srgbClr val="FF0000"/>
                </a:solidFill>
              </a:rPr>
              <a:t>)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 descr="c:\users\user\appdata\roaming\360se6\User Data\temp\201422717759841526.gif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10" y="2636912"/>
            <a:ext cx="4387237" cy="26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62211" y="1424757"/>
            <a:ext cx="504657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作用：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用作</a:t>
            </a:r>
            <a:r>
              <a:rPr lang="zh-CN" altLang="en-US" sz="2400" dirty="0"/>
              <a:t>通用</a:t>
            </a:r>
            <a:r>
              <a:rPr lang="en-US" altLang="zh-CN" sz="2400" dirty="0"/>
              <a:t>I/O</a:t>
            </a:r>
            <a:r>
              <a:rPr lang="zh-CN" altLang="en-US" sz="2400" dirty="0"/>
              <a:t>口使用，准双向</a:t>
            </a:r>
            <a:r>
              <a:rPr lang="zh-CN" altLang="en-US" sz="2400" dirty="0" smtClean="0"/>
              <a:t>口；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第二个功能：</a:t>
            </a:r>
            <a:endParaRPr lang="zh-CN" altLang="en-US" sz="24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1" y="3573016"/>
            <a:ext cx="3816424" cy="299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89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42" y="692696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95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宋体" pitchFamily="2" charset="-122"/>
              </a:rPr>
              <a:t>2.1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itchFamily="2" charset="-122"/>
              </a:rPr>
              <a:t>.</a:t>
            </a:r>
            <a:r>
              <a:rPr lang="en-US" altLang="zh-CN" sz="2800" b="1" dirty="0" smtClean="0">
                <a:solidFill>
                  <a:srgbClr val="0070C0"/>
                </a:solidFill>
                <a:latin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itchFamily="2" charset="-122"/>
              </a:rPr>
              <a:t>  </a:t>
            </a:r>
            <a:r>
              <a:rPr lang="en-US" altLang="zh-CN" sz="2800" b="1" dirty="0">
                <a:solidFill>
                  <a:srgbClr val="0070C0"/>
                </a:solidFill>
                <a:latin typeface="宋体" pitchFamily="2" charset="-122"/>
              </a:rPr>
              <a:t>8051</a:t>
            </a:r>
            <a:r>
              <a:rPr lang="zh-CN" altLang="en-US" sz="2800" b="1" dirty="0">
                <a:solidFill>
                  <a:srgbClr val="0070C0"/>
                </a:solidFill>
                <a:latin typeface="宋体" pitchFamily="2" charset="-122"/>
              </a:rPr>
              <a:t>单片机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itchFamily="2" charset="-122"/>
              </a:rPr>
              <a:t>的内部结构</a:t>
            </a:r>
            <a:endParaRPr lang="zh-CN" altLang="en-US" sz="2800" b="1" dirty="0">
              <a:solidFill>
                <a:srgbClr val="0070C0"/>
              </a:solidFill>
              <a:latin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318228"/>
              </p:ext>
            </p:extLst>
          </p:nvPr>
        </p:nvGraphicFramePr>
        <p:xfrm>
          <a:off x="107504" y="1530896"/>
          <a:ext cx="6408712" cy="484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" name="Microsoft Drawing" r:id="rId3" imgW="4792663" imgH="3622675" progId="">
                  <p:embed/>
                </p:oleObj>
              </mc:Choice>
              <mc:Fallback>
                <p:oleObj name="Microsoft Drawing" r:id="rId3" imgW="4792663" imgH="3622675" progId="">
                  <p:embed/>
                  <p:pic>
                    <p:nvPicPr>
                      <p:cNvPr id="0" name="Picture 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530896"/>
                        <a:ext cx="6408712" cy="48404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8224" y="1558625"/>
            <a:ext cx="2320828" cy="512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7030A0"/>
                </a:solidFill>
              </a:rPr>
              <a:t>包含的模块：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中央处理器：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---</a:t>
            </a:r>
            <a:r>
              <a:rPr lang="zh-CN" altLang="en-US" b="1" dirty="0" smtClean="0">
                <a:solidFill>
                  <a:srgbClr val="FF0000"/>
                </a:solidFill>
              </a:rPr>
              <a:t>运算器、控制器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2.  </a:t>
            </a:r>
            <a:r>
              <a:rPr lang="zh-CN" altLang="en-US" b="1" dirty="0" smtClean="0">
                <a:solidFill>
                  <a:srgbClr val="0070C0"/>
                </a:solidFill>
              </a:rPr>
              <a:t>程序存储器</a:t>
            </a:r>
            <a:r>
              <a:rPr lang="en-US" altLang="zh-CN" b="1" dirty="0" smtClean="0">
                <a:solidFill>
                  <a:srgbClr val="0070C0"/>
                </a:solidFill>
              </a:rPr>
              <a:t>(ROM);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3.  </a:t>
            </a:r>
            <a:r>
              <a:rPr lang="zh-CN" altLang="en-US" b="1" dirty="0" smtClean="0">
                <a:solidFill>
                  <a:srgbClr val="0070C0"/>
                </a:solidFill>
              </a:rPr>
              <a:t>数据存储器</a:t>
            </a:r>
            <a:r>
              <a:rPr lang="en-US" altLang="zh-CN" b="1" dirty="0" smtClean="0">
                <a:solidFill>
                  <a:srgbClr val="0070C0"/>
                </a:solidFill>
              </a:rPr>
              <a:t>(RAM);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  </a:t>
            </a:r>
            <a:r>
              <a:rPr lang="zh-CN" altLang="en-US" dirty="0" smtClean="0"/>
              <a:t>定时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计数器；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5.  </a:t>
            </a:r>
            <a:r>
              <a:rPr lang="zh-CN" altLang="en-US" dirty="0" smtClean="0"/>
              <a:t>并行接口；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6.  </a:t>
            </a:r>
            <a:r>
              <a:rPr lang="zh-CN" altLang="en-US" dirty="0" smtClean="0"/>
              <a:t>串行接口；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7.  </a:t>
            </a:r>
            <a:r>
              <a:rPr lang="zh-CN" altLang="en-US" dirty="0" smtClean="0"/>
              <a:t>中断系统；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数据总线；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地址总线；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控制总线</a:t>
            </a:r>
            <a:r>
              <a:rPr lang="zh-CN" altLang="en-US" b="1" dirty="0">
                <a:solidFill>
                  <a:srgbClr val="7030A0"/>
                </a:solidFill>
              </a:rPr>
              <a:t>。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8100392" y="5517232"/>
            <a:ext cx="144016" cy="93610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84006" y="5800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三大总线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156" y="790600"/>
            <a:ext cx="7683500" cy="550168"/>
          </a:xfrm>
        </p:spPr>
        <p:txBody>
          <a:bodyPr/>
          <a:lstStyle/>
          <a:p>
            <a:pPr algn="l">
              <a:lnSpc>
                <a:spcPct val="95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2.1.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3  CPU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结构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：运算器和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控制器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559" y="1751682"/>
            <a:ext cx="5061497" cy="4759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u="sng" dirty="0" smtClean="0">
                <a:solidFill>
                  <a:srgbClr val="FF0000"/>
                </a:solidFill>
                <a:latin typeface="宋体" pitchFamily="2" charset="-122"/>
              </a:rPr>
              <a:t>ALU(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itchFamily="2" charset="-122"/>
              </a:rPr>
              <a:t>核心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itchFamily="2" charset="-122"/>
              </a:rPr>
              <a:t>：</a:t>
            </a:r>
            <a:endParaRPr lang="en-US" altLang="zh-CN" sz="2400" b="1" u="sng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</a:rPr>
              <a:t>   </a:t>
            </a:r>
            <a:r>
              <a:rPr lang="zh-CN" altLang="en-US" sz="2400" b="1" dirty="0" smtClean="0">
                <a:latin typeface="宋体" pitchFamily="2" charset="-122"/>
              </a:rPr>
              <a:t>8位算术/逻辑运算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</a:rPr>
              <a:t>；</a:t>
            </a:r>
            <a:endParaRPr lang="en-US" altLang="zh-CN" sz="2400" b="1" dirty="0" smtClean="0">
              <a:solidFill>
                <a:srgbClr val="7030A0"/>
              </a:solidFill>
              <a:latin typeface="宋体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u="sng" dirty="0" smtClean="0">
                <a:solidFill>
                  <a:srgbClr val="7030A0"/>
                </a:solidFill>
                <a:latin typeface="宋体" pitchFamily="2" charset="-122"/>
              </a:rPr>
              <a:t>累加器</a:t>
            </a:r>
            <a:r>
              <a:rPr lang="en-US" altLang="zh-CN" sz="2400" b="1" u="sng" dirty="0" smtClean="0">
                <a:solidFill>
                  <a:srgbClr val="7030A0"/>
                </a:solidFill>
                <a:latin typeface="宋体" pitchFamily="2" charset="-122"/>
              </a:rPr>
              <a:t>ACC</a:t>
            </a:r>
            <a:r>
              <a:rPr lang="zh-CN" altLang="en-US" sz="2400" b="1" u="sng" dirty="0" smtClean="0">
                <a:solidFill>
                  <a:srgbClr val="7030A0"/>
                </a:solidFill>
                <a:latin typeface="宋体" pitchFamily="2" charset="-122"/>
              </a:rPr>
              <a:t>：</a:t>
            </a:r>
            <a:endParaRPr lang="en-US" altLang="zh-CN" sz="2400" b="1" u="sng" dirty="0" smtClean="0">
              <a:solidFill>
                <a:srgbClr val="7030A0"/>
              </a:solidFill>
              <a:latin typeface="宋体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 b="1" dirty="0" smtClean="0">
                <a:latin typeface="宋体" pitchFamily="2" charset="-122"/>
              </a:rPr>
              <a:t>   8</a:t>
            </a:r>
            <a:r>
              <a:rPr lang="zh-CN" altLang="en-US" sz="2400" b="1" dirty="0" smtClean="0">
                <a:latin typeface="宋体" pitchFamily="2" charset="-122"/>
              </a:rPr>
              <a:t>位寄存器，又称为</a:t>
            </a:r>
            <a:r>
              <a:rPr lang="en-US" altLang="zh-CN" sz="2400" b="1" dirty="0" smtClean="0">
                <a:latin typeface="宋体" pitchFamily="2" charset="-122"/>
              </a:rPr>
              <a:t>A,</a:t>
            </a:r>
            <a:r>
              <a:rPr lang="zh-CN" altLang="en-US" sz="2400" b="1" dirty="0" smtClean="0">
                <a:latin typeface="宋体" pitchFamily="2" charset="-122"/>
              </a:rPr>
              <a:t>专门用于存放操作数和运算结果。</a:t>
            </a:r>
            <a:endParaRPr lang="en-US" altLang="zh-CN" sz="2400" b="1" dirty="0" smtClean="0">
              <a:latin typeface="宋体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寄存器</a:t>
            </a:r>
            <a:r>
              <a:rPr lang="en-US" altLang="zh-CN" sz="2400" b="1" u="sng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B</a:t>
            </a:r>
            <a:r>
              <a:rPr lang="zh-CN" alt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：</a:t>
            </a:r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 </a:t>
            </a:r>
            <a:endParaRPr lang="en-US" altLang="zh-CN" sz="2400" b="1" u="sng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</a:rPr>
              <a:t>  </a:t>
            </a:r>
            <a:r>
              <a:rPr lang="en-US" altLang="zh-CN" sz="2400" b="1" dirty="0" smtClean="0">
                <a:latin typeface="宋体" pitchFamily="2" charset="-122"/>
              </a:rPr>
              <a:t>8</a:t>
            </a:r>
            <a:r>
              <a:rPr lang="zh-CN" altLang="en-US" sz="2400" b="1" dirty="0" smtClean="0">
                <a:latin typeface="宋体" pitchFamily="2" charset="-122"/>
              </a:rPr>
              <a:t>位寄存器，用于存放乘法和除法中的操作数及运算结果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296839"/>
            <a:ext cx="6300788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chemeClr val="accent1"/>
                </a:solidFill>
                <a:latin typeface="宋体" pitchFamily="2" charset="-122"/>
              </a:rPr>
              <a:t>1．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pitchFamily="2" charset="-122"/>
              </a:rPr>
              <a:t>运算器构成： </a:t>
            </a:r>
            <a:endParaRPr lang="zh-CN" altLang="en-US" sz="2800" b="1" dirty="0">
              <a:solidFill>
                <a:schemeClr val="accent1"/>
              </a:solidFill>
              <a:latin typeface="宋体" pitchFamily="2" charset="-122"/>
            </a:endParaRPr>
          </a:p>
        </p:txBody>
      </p:sp>
      <p:pic>
        <p:nvPicPr>
          <p:cNvPr id="15363" name="Picture 3" descr="E:\深圳大学\课程教学\微型计算机技术\2015-2016第一学期\图片4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8" t="28344" r="47389" b="31056"/>
          <a:stretch/>
        </p:blipFill>
        <p:spPr bwMode="auto">
          <a:xfrm>
            <a:off x="5049921" y="2708920"/>
            <a:ext cx="3744416" cy="251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7076934" y="378904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364684" y="3409371"/>
            <a:ext cx="936104" cy="72008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38425" y="3221360"/>
            <a:ext cx="936104" cy="720080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070" y="860752"/>
            <a:ext cx="8186338" cy="2208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B050"/>
                </a:solidFill>
                <a:latin typeface="宋体" pitchFamily="2" charset="-122"/>
              </a:rPr>
              <a:t>程序状态标志寄存器（</a:t>
            </a:r>
            <a:r>
              <a:rPr lang="en-US" altLang="zh-CN" sz="2400" b="1" dirty="0" smtClean="0">
                <a:solidFill>
                  <a:srgbClr val="00B050"/>
                </a:solidFill>
                <a:latin typeface="宋体" pitchFamily="2" charset="-122"/>
              </a:rPr>
              <a:t>PSW</a:t>
            </a:r>
            <a:r>
              <a:rPr lang="zh-CN" altLang="en-US" sz="2400" b="1" dirty="0" smtClean="0">
                <a:solidFill>
                  <a:srgbClr val="00B050"/>
                </a:solidFill>
                <a:latin typeface="宋体" pitchFamily="2" charset="-122"/>
              </a:rPr>
              <a:t>）</a:t>
            </a:r>
            <a:endParaRPr lang="en-US" altLang="zh-CN" sz="2400" b="1" dirty="0">
              <a:solidFill>
                <a:srgbClr val="00B050"/>
              </a:solidFill>
              <a:latin typeface="宋体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</a:rPr>
              <a:t>   </a:t>
            </a:r>
            <a:r>
              <a:rPr lang="en-US" altLang="zh-CN" sz="2400" b="1" dirty="0" smtClean="0">
                <a:latin typeface="宋体" pitchFamily="2" charset="-122"/>
              </a:rPr>
              <a:t>8</a:t>
            </a:r>
            <a:r>
              <a:rPr lang="zh-CN" altLang="en-US" sz="2400" b="1" dirty="0" smtClean="0">
                <a:latin typeface="宋体" pitchFamily="2" charset="-122"/>
              </a:rPr>
              <a:t>位寄存器，又称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标志寄存器</a:t>
            </a:r>
            <a:r>
              <a:rPr lang="zh-CN" altLang="en-US" sz="2400" b="1" dirty="0" smtClean="0">
                <a:latin typeface="宋体" pitchFamily="2" charset="-122"/>
              </a:rPr>
              <a:t>，用于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itchFamily="2" charset="-122"/>
              </a:rPr>
              <a:t>存放执行指令后的有关状态信息</a:t>
            </a:r>
            <a:r>
              <a:rPr lang="zh-CN" altLang="en-US" sz="2400" b="1" dirty="0" smtClean="0">
                <a:latin typeface="宋体" pitchFamily="2" charset="-122"/>
              </a:rPr>
              <a:t>，供程序查询和判别之用。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pic>
        <p:nvPicPr>
          <p:cNvPr id="8" name="Picture 3" descr="E:\深圳大学\课程教学\微型计算机技术\2015-2016第一学期\图片4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8" t="28344" r="47389" b="31056"/>
          <a:stretch/>
        </p:blipFill>
        <p:spPr bwMode="auto">
          <a:xfrm>
            <a:off x="1907704" y="3045141"/>
            <a:ext cx="4422124" cy="297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5292080" y="4869160"/>
            <a:ext cx="936104" cy="72008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graphicFrame>
        <p:nvGraphicFramePr>
          <p:cNvPr id="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9116"/>
              </p:ext>
            </p:extLst>
          </p:nvPr>
        </p:nvGraphicFramePr>
        <p:xfrm>
          <a:off x="107504" y="1556792"/>
          <a:ext cx="7776865" cy="822960"/>
        </p:xfrm>
        <a:graphic>
          <a:graphicData uri="http://schemas.openxmlformats.org/drawingml/2006/table">
            <a:tbl>
              <a:tblPr/>
              <a:tblGrid>
                <a:gridCol w="972324"/>
                <a:gridCol w="970599"/>
                <a:gridCol w="974048"/>
                <a:gridCol w="1011975"/>
                <a:gridCol w="930948"/>
                <a:gridCol w="974048"/>
                <a:gridCol w="970599"/>
                <a:gridCol w="972324"/>
              </a:tblGrid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D7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D6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D5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CY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OV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--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-7145" y="692696"/>
            <a:ext cx="8186338" cy="62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B050"/>
                </a:solidFill>
                <a:latin typeface="宋体" pitchFamily="2" charset="-122"/>
              </a:rPr>
              <a:t>程序状态标志寄存器（</a:t>
            </a:r>
            <a:r>
              <a:rPr lang="en-US" altLang="zh-CN" sz="2400" b="1" dirty="0" smtClean="0">
                <a:solidFill>
                  <a:srgbClr val="00B050"/>
                </a:solidFill>
                <a:latin typeface="宋体" pitchFamily="2" charset="-122"/>
              </a:rPr>
              <a:t>PSW</a:t>
            </a:r>
            <a:r>
              <a:rPr lang="zh-CN" altLang="en-US" sz="2400" b="1" dirty="0" smtClean="0">
                <a:solidFill>
                  <a:srgbClr val="00B050"/>
                </a:solidFill>
                <a:latin typeface="宋体" pitchFamily="2" charset="-122"/>
              </a:rPr>
              <a:t>）</a:t>
            </a:r>
            <a:r>
              <a:rPr lang="en-US" altLang="zh-CN" sz="2400" b="1" dirty="0" smtClean="0">
                <a:solidFill>
                  <a:srgbClr val="00B050"/>
                </a:solidFill>
                <a:latin typeface="宋体" pitchFamily="2" charset="-122"/>
              </a:rPr>
              <a:t>-</a:t>
            </a:r>
            <a:r>
              <a:rPr lang="en-US" altLang="zh-CN" sz="2400" i="1" dirty="0"/>
              <a:t> Program</a:t>
            </a:r>
            <a:r>
              <a:rPr lang="en-US" altLang="zh-CN" sz="2400" dirty="0"/>
              <a:t> Status Word</a:t>
            </a:r>
            <a:endParaRPr lang="en-US" altLang="zh-CN" sz="2400" b="1" dirty="0">
              <a:solidFill>
                <a:srgbClr val="00B050"/>
              </a:solidFill>
              <a:latin typeface="宋体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itchFamily="2" charset="-122"/>
              </a:rPr>
              <a:t>   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3289" y="2398692"/>
            <a:ext cx="0" cy="4198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83289" y="6593007"/>
            <a:ext cx="8560711" cy="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47664" y="2398692"/>
            <a:ext cx="0" cy="3406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544417" y="5805264"/>
            <a:ext cx="7599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555776" y="2398692"/>
            <a:ext cx="0" cy="26864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555776" y="5085184"/>
            <a:ext cx="65882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509960" y="2398692"/>
            <a:ext cx="0" cy="1966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99992" y="2398692"/>
            <a:ext cx="0" cy="1966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509960" y="4365104"/>
            <a:ext cx="5634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436096" y="2398692"/>
            <a:ext cx="0" cy="1246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436096" y="3645024"/>
            <a:ext cx="37079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80312" y="2398692"/>
            <a:ext cx="0" cy="670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0770" y="5889467"/>
            <a:ext cx="5867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000" b="1" dirty="0">
                <a:solidFill>
                  <a:schemeClr val="folHlink"/>
                </a:solidFill>
                <a:latin typeface="宋体" pitchFamily="2" charset="-122"/>
              </a:rPr>
              <a:t>进位标志</a:t>
            </a:r>
            <a:r>
              <a:rPr lang="zh-CN" altLang="en-GB" sz="2000" b="1" dirty="0" smtClean="0">
                <a:solidFill>
                  <a:schemeClr val="folHlink"/>
                </a:solidFill>
                <a:latin typeface="宋体" pitchFamily="2" charset="-122"/>
              </a:rPr>
              <a:t>位</a:t>
            </a:r>
            <a:r>
              <a:rPr lang="zh-CN" altLang="en-US" sz="2000" b="1" dirty="0" smtClean="0">
                <a:solidFill>
                  <a:schemeClr val="folHlink"/>
                </a:solidFill>
                <a:latin typeface="宋体" pitchFamily="2" charset="-122"/>
              </a:rPr>
              <a:t>（</a:t>
            </a:r>
            <a:r>
              <a:rPr lang="zh-CN" altLang="en-GB" sz="2000" b="1" dirty="0">
                <a:latin typeface="宋体" pitchFamily="2" charset="-122"/>
              </a:rPr>
              <a:t>加/减法出现进/借位，</a:t>
            </a:r>
            <a:r>
              <a:rPr lang="en-GB" altLang="zh-CN" sz="2000" b="1" dirty="0">
                <a:latin typeface="宋体" pitchFamily="2" charset="-122"/>
              </a:rPr>
              <a:t>CY</a:t>
            </a:r>
            <a:r>
              <a:rPr lang="zh-CN" altLang="en-GB" sz="2000" b="1" dirty="0">
                <a:latin typeface="宋体" pitchFamily="2" charset="-122"/>
              </a:rPr>
              <a:t>置“1” </a:t>
            </a:r>
            <a:r>
              <a:rPr lang="zh-CN" altLang="en-US" sz="2000" b="1" dirty="0" smtClean="0">
                <a:solidFill>
                  <a:schemeClr val="folHlink"/>
                </a:solidFill>
                <a:latin typeface="宋体" pitchFamily="2" charset="-122"/>
              </a:rPr>
              <a:t>）</a:t>
            </a:r>
            <a:endParaRPr lang="en-US" altLang="zh-CN" sz="2000" b="1" dirty="0" smtClean="0">
              <a:solidFill>
                <a:schemeClr val="folHlink"/>
              </a:solidFill>
              <a:latin typeface="宋体" pitchFamily="2" charset="-122"/>
            </a:endParaRPr>
          </a:p>
          <a:p>
            <a:r>
              <a:rPr lang="en-US" altLang="zh-CN" sz="2000" b="1" dirty="0" smtClean="0">
                <a:solidFill>
                  <a:schemeClr val="folHlink"/>
                </a:solidFill>
                <a:latin typeface="宋体" pitchFamily="2" charset="-122"/>
              </a:rPr>
              <a:t>Carry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1544417" y="5143713"/>
            <a:ext cx="7415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sz="2000" b="1" dirty="0">
                <a:solidFill>
                  <a:schemeClr val="folHlink"/>
                </a:solidFill>
                <a:latin typeface="宋体" pitchFamily="2" charset="-122"/>
              </a:rPr>
              <a:t>辅助进位标志</a:t>
            </a:r>
            <a:r>
              <a:rPr lang="zh-CN" altLang="en-GB" sz="2000" b="1" dirty="0" smtClean="0">
                <a:solidFill>
                  <a:schemeClr val="folHlink"/>
                </a:solidFill>
                <a:latin typeface="宋体" pitchFamily="2" charset="-122"/>
              </a:rPr>
              <a:t>位</a:t>
            </a:r>
            <a:r>
              <a:rPr lang="zh-CN" altLang="en-US" sz="2000" b="1" dirty="0" smtClean="0">
                <a:solidFill>
                  <a:schemeClr val="folHlink"/>
                </a:solidFill>
                <a:latin typeface="宋体" pitchFamily="2" charset="-122"/>
              </a:rPr>
              <a:t>（</a:t>
            </a:r>
            <a:r>
              <a:rPr lang="zh-CN" altLang="en-GB" sz="2000" b="1" dirty="0">
                <a:latin typeface="宋体" pitchFamily="2" charset="-122"/>
              </a:rPr>
              <a:t>低四位数向高四位数进/</a:t>
            </a:r>
            <a:r>
              <a:rPr lang="zh-CN" altLang="en-GB" sz="2000" b="1" dirty="0" smtClean="0">
                <a:latin typeface="宋体" pitchFamily="2" charset="-122"/>
              </a:rPr>
              <a:t>借位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GB" altLang="zh-CN" sz="2000" b="1" dirty="0">
                <a:latin typeface="宋体" pitchFamily="2" charset="-122"/>
              </a:rPr>
              <a:t> AC</a:t>
            </a:r>
            <a:r>
              <a:rPr lang="zh-CN" altLang="en-GB" sz="2000" b="1" dirty="0">
                <a:latin typeface="宋体" pitchFamily="2" charset="-122"/>
              </a:rPr>
              <a:t>置“1” </a:t>
            </a:r>
            <a:r>
              <a:rPr lang="zh-CN" altLang="en-US" sz="2000" b="1" dirty="0" smtClean="0">
                <a:solidFill>
                  <a:schemeClr val="folHlink"/>
                </a:solidFill>
                <a:latin typeface="宋体" pitchFamily="2" charset="-122"/>
              </a:rPr>
              <a:t>）</a:t>
            </a:r>
            <a:endParaRPr lang="en-US" altLang="zh-CN" sz="2000" b="1" dirty="0" smtClean="0">
              <a:solidFill>
                <a:schemeClr val="folHlink"/>
              </a:solidFill>
              <a:latin typeface="宋体" pitchFamily="2" charset="-122"/>
            </a:endParaRPr>
          </a:p>
          <a:p>
            <a:r>
              <a:rPr lang="en-US" altLang="zh-CN" sz="2000" b="1" dirty="0" err="1" smtClean="0">
                <a:solidFill>
                  <a:schemeClr val="folHlink"/>
                </a:solidFill>
                <a:latin typeface="宋体" pitchFamily="2" charset="-122"/>
              </a:rPr>
              <a:t>Asssitant</a:t>
            </a:r>
            <a:r>
              <a:rPr lang="en-US" altLang="zh-CN" sz="2000" b="1" dirty="0" smtClean="0">
                <a:solidFill>
                  <a:schemeClr val="folHlink"/>
                </a:solidFill>
                <a:latin typeface="宋体" pitchFamily="2" charset="-122"/>
              </a:rPr>
              <a:t> Carry</a:t>
            </a:r>
            <a:endParaRPr lang="zh-CN" altLang="en-US" sz="2000" dirty="0"/>
          </a:p>
        </p:txBody>
      </p:sp>
      <p:sp>
        <p:nvSpPr>
          <p:cNvPr id="37" name="矩形 36"/>
          <p:cNvSpPr/>
          <p:nvPr/>
        </p:nvSpPr>
        <p:spPr>
          <a:xfrm>
            <a:off x="2555776" y="455220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b="1" dirty="0">
                <a:solidFill>
                  <a:schemeClr val="folHlink"/>
                </a:solidFill>
                <a:latin typeface="宋体" pitchFamily="2" charset="-122"/>
              </a:rPr>
              <a:t>用户标志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634209" y="3917312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b="1" dirty="0">
                <a:solidFill>
                  <a:schemeClr val="folHlink"/>
                </a:solidFill>
                <a:latin typeface="宋体" pitchFamily="2" charset="-122"/>
              </a:rPr>
              <a:t>工作寄存器组选择控制位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436096" y="3068960"/>
            <a:ext cx="3209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b="1" dirty="0">
                <a:solidFill>
                  <a:schemeClr val="folHlink"/>
                </a:solidFill>
                <a:latin typeface="宋体" pitchFamily="2" charset="-122"/>
              </a:rPr>
              <a:t>溢出标志</a:t>
            </a:r>
            <a:r>
              <a:rPr lang="zh-CN" altLang="en-GB" b="1" dirty="0" smtClean="0">
                <a:solidFill>
                  <a:schemeClr val="folHlink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chemeClr val="folHlink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溢出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，无溢出</a:t>
            </a:r>
            <a:r>
              <a:rPr lang="en-US" altLang="zh-CN" b="1" dirty="0" smtClean="0">
                <a:latin typeface="宋体" pitchFamily="2" charset="-122"/>
              </a:rPr>
              <a:t>0)</a:t>
            </a:r>
          </a:p>
          <a:p>
            <a:r>
              <a:rPr lang="en-US" altLang="zh-CN" b="1" dirty="0" smtClean="0">
                <a:latin typeface="宋体" pitchFamily="2" charset="-122"/>
              </a:rPr>
              <a:t>Overflow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490123" y="2433305"/>
            <a:ext cx="1580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GB" b="1" dirty="0">
                <a:solidFill>
                  <a:schemeClr val="folHlink"/>
                </a:solidFill>
                <a:latin typeface="宋体" pitchFamily="2" charset="-122"/>
              </a:rPr>
              <a:t>奇偶标志</a:t>
            </a:r>
            <a:r>
              <a:rPr lang="zh-CN" altLang="en-GB" b="1" dirty="0" smtClean="0">
                <a:solidFill>
                  <a:schemeClr val="folHlink"/>
                </a:solidFill>
                <a:latin typeface="宋体" pitchFamily="2" charset="-122"/>
              </a:rPr>
              <a:t>位</a:t>
            </a:r>
            <a:endParaRPr lang="en-US" altLang="zh-CN" b="1" dirty="0" smtClean="0">
              <a:solidFill>
                <a:schemeClr val="folHlink"/>
              </a:solidFill>
              <a:latin typeface="宋体" pitchFamily="2" charset="-122"/>
            </a:endParaRPr>
          </a:p>
          <a:p>
            <a:r>
              <a:rPr lang="zh-CN" altLang="en-US" b="1" dirty="0" smtClean="0">
                <a:latin typeface="宋体" pitchFamily="2" charset="-122"/>
              </a:rPr>
              <a:t>（奇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，偶</a:t>
            </a:r>
            <a:r>
              <a:rPr lang="en-US" altLang="zh-CN" b="1" dirty="0" smtClean="0">
                <a:latin typeface="宋体" pitchFamily="2" charset="-122"/>
              </a:rPr>
              <a:t>0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7380312" y="3068960"/>
            <a:ext cx="17636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0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504" y="980729"/>
            <a:ext cx="9036496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布尔处理机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 b="1" u="sng" dirty="0" smtClean="0">
                <a:solidFill>
                  <a:srgbClr val="7030A0"/>
                </a:solidFill>
                <a:latin typeface="宋体" pitchFamily="2" charset="-122"/>
              </a:rPr>
              <a:t>独立的位操作机</a:t>
            </a:r>
            <a:r>
              <a:rPr lang="zh-CN" altLang="en-US" sz="2400" b="1" dirty="0" smtClean="0">
                <a:latin typeface="宋体" pitchFamily="2" charset="-122"/>
              </a:rPr>
              <a:t>：</a:t>
            </a:r>
            <a:r>
              <a:rPr lang="zh-CN" altLang="en-US" sz="2400" b="1" dirty="0">
                <a:latin typeface="宋体" pitchFamily="2" charset="-122"/>
              </a:rPr>
              <a:t>包含</a:t>
            </a:r>
            <a:r>
              <a:rPr lang="zh-CN" altLang="en-US" sz="2400" b="1" dirty="0" smtClean="0">
                <a:latin typeface="宋体" pitchFamily="2" charset="-122"/>
              </a:rPr>
              <a:t>指令系统、累加器、位寻址</a:t>
            </a:r>
            <a:r>
              <a:rPr lang="en-US" altLang="zh-CN" sz="2400" b="1" dirty="0" smtClean="0">
                <a:latin typeface="宋体" pitchFamily="2" charset="-122"/>
              </a:rPr>
              <a:t>RAM</a:t>
            </a:r>
            <a:r>
              <a:rPr lang="zh-CN" altLang="en-US" sz="2400" b="1" dirty="0" smtClean="0">
                <a:latin typeface="宋体" pitchFamily="2" charset="-122"/>
              </a:rPr>
              <a:t>、</a:t>
            </a:r>
            <a:r>
              <a:rPr lang="en-US" altLang="zh-CN" sz="2400" b="1" dirty="0" smtClean="0">
                <a:latin typeface="宋体" pitchFamily="2" charset="-122"/>
              </a:rPr>
              <a:t>I/O </a:t>
            </a:r>
            <a:r>
              <a:rPr lang="zh-CN" altLang="en-US" sz="2400" b="1" dirty="0" smtClean="0">
                <a:latin typeface="宋体" pitchFamily="2" charset="-122"/>
              </a:rPr>
              <a:t>空间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itchFamily="2" charset="-122"/>
              </a:rPr>
              <a:t>。</a:t>
            </a:r>
            <a:endParaRPr lang="en-US" altLang="zh-CN" sz="2400" b="1" dirty="0" smtClean="0">
              <a:solidFill>
                <a:srgbClr val="7030A0"/>
              </a:solidFill>
              <a:latin typeface="宋体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 b="1" dirty="0" smtClean="0">
              <a:solidFill>
                <a:srgbClr val="7030A0"/>
              </a:solidFill>
              <a:latin typeface="宋体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63" b="24198"/>
          <a:stretch/>
        </p:blipFill>
        <p:spPr bwMode="auto">
          <a:xfrm>
            <a:off x="323528" y="2679445"/>
            <a:ext cx="8568952" cy="3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2843808" y="501317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8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8" y="764705"/>
            <a:ext cx="895888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</a:pPr>
            <a:r>
              <a:rPr lang="en-US" altLang="zh-CN" sz="2800" b="1" dirty="0" smtClean="0">
                <a:solidFill>
                  <a:schemeClr val="accent1"/>
                </a:solidFill>
                <a:latin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pitchFamily="2" charset="-122"/>
              </a:rPr>
              <a:t>．控制器</a:t>
            </a:r>
            <a:endParaRPr lang="en-US" altLang="zh-CN" sz="2800" b="1" dirty="0" smtClean="0">
              <a:solidFill>
                <a:schemeClr val="accent1"/>
              </a:solidFill>
              <a:latin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4311"/>
              </p:ext>
            </p:extLst>
          </p:nvPr>
        </p:nvGraphicFramePr>
        <p:xfrm>
          <a:off x="5608" y="2604671"/>
          <a:ext cx="5286472" cy="3992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" name="Microsoft Drawing" r:id="rId3" imgW="4792663" imgH="3622675" progId="">
                  <p:embed/>
                </p:oleObj>
              </mc:Choice>
              <mc:Fallback>
                <p:oleObj name="Microsoft Drawing" r:id="rId3" imgW="4792663" imgH="3622675" progId="">
                  <p:embed/>
                  <p:pic>
                    <p:nvPicPr>
                      <p:cNvPr id="0" name="Picture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" y="2604671"/>
                        <a:ext cx="5286472" cy="39926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611560" y="4852671"/>
            <a:ext cx="129614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67944" y="3052471"/>
            <a:ext cx="1152128" cy="25202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74274" y="2420888"/>
            <a:ext cx="31894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u="sng" dirty="0">
                <a:solidFill>
                  <a:srgbClr val="FF0000"/>
                </a:solidFill>
                <a:latin typeface="宋体" pitchFamily="2" charset="-122"/>
              </a:rPr>
              <a:t>程序计数器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宋体" pitchFamily="2" charset="-122"/>
              </a:rPr>
              <a:t>PC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16</a:t>
            </a:r>
            <a:r>
              <a:rPr lang="zh-CN" altLang="en-US" sz="2000" b="1" dirty="0" smtClean="0">
                <a:latin typeface="宋体" pitchFamily="2" charset="-122"/>
              </a:rPr>
              <a:t>位程序地址寄存器，专门用来存放</a:t>
            </a:r>
            <a:r>
              <a:rPr lang="zh-CN" altLang="en-US" sz="2000" b="1" smtClean="0">
                <a:latin typeface="宋体" pitchFamily="2" charset="-122"/>
              </a:rPr>
              <a:t>下一条需要</a:t>
            </a:r>
            <a:r>
              <a:rPr lang="zh-CN" altLang="en-US" sz="2000" b="1" dirty="0" smtClean="0">
                <a:latin typeface="宋体" pitchFamily="2" charset="-122"/>
              </a:rPr>
              <a:t>执行的指令的内存地址；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4704" y="1268760"/>
            <a:ext cx="8399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 </a:t>
            </a:r>
            <a:r>
              <a:rPr lang="zh-CN" altLang="en-US" sz="2000" b="1" dirty="0" smtClean="0"/>
              <a:t>      定时</a:t>
            </a:r>
            <a:r>
              <a:rPr lang="zh-CN" altLang="en-US" sz="2000" b="1" dirty="0"/>
              <a:t>控制逻辑单元、指令寄存器、译码器、地址指针</a:t>
            </a:r>
            <a:r>
              <a:rPr lang="en-US" altLang="zh-CN" sz="2000" b="1" dirty="0"/>
              <a:t>DPTR</a:t>
            </a:r>
            <a:r>
              <a:rPr lang="zh-CN" altLang="en-US" sz="2000" b="1" dirty="0"/>
              <a:t>、程序计数器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、堆栈指针</a:t>
            </a:r>
            <a:r>
              <a:rPr lang="en-US" altLang="zh-CN" sz="2000" b="1" dirty="0"/>
              <a:t>SP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RAM </a:t>
            </a:r>
            <a:r>
              <a:rPr lang="zh-CN" altLang="en-US" sz="2000" b="1" dirty="0"/>
              <a:t>地址寄存器、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位地址</a:t>
            </a:r>
            <a:r>
              <a:rPr lang="zh-CN" altLang="en-US" sz="2000" b="1" dirty="0" smtClean="0"/>
              <a:t>缓冲器。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5486997" y="4544546"/>
            <a:ext cx="31894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u="sng" dirty="0" smtClean="0">
                <a:solidFill>
                  <a:srgbClr val="FF0000"/>
                </a:solidFill>
                <a:latin typeface="宋体" pitchFamily="2" charset="-122"/>
              </a:rPr>
              <a:t>堆栈</a:t>
            </a:r>
            <a:endParaRPr lang="en-US" altLang="zh-CN" sz="2400" b="1" u="sng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zh-CN" altLang="en-US" sz="2400" b="1" dirty="0" smtClean="0"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存放临时数据、局部变量、中断或子程序的返回地址。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11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792088"/>
          </a:xfrm>
        </p:spPr>
        <p:txBody>
          <a:bodyPr/>
          <a:lstStyle/>
          <a:p>
            <a:r>
              <a:rPr lang="zh-CN" altLang="en-US" dirty="0" smtClean="0"/>
              <a:t>课堂作业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892480" cy="424847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8051</a:t>
            </a:r>
            <a:r>
              <a:rPr lang="zh-CN" altLang="en-US" dirty="0" smtClean="0"/>
              <a:t>单片机扩展存储器时，其控制引脚将如何设置及连接，其扩展的地址、数据总线将由哪些部件提供？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若执行一带符号加法运算，运算结果存入累加器中，该操作可能影响</a:t>
            </a:r>
            <a:r>
              <a:rPr lang="en-US" altLang="zh-CN" dirty="0" smtClean="0"/>
              <a:t>PSW</a:t>
            </a:r>
            <a:r>
              <a:rPr lang="zh-CN" altLang="en-US" dirty="0" smtClean="0"/>
              <a:t>哪些位？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endParaRPr lang="en-US" altLang="zh-CN" dirty="0" smtClean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1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73820"/>
            <a:ext cx="7683500" cy="550168"/>
          </a:xfrm>
        </p:spPr>
        <p:txBody>
          <a:bodyPr/>
          <a:lstStyle/>
          <a:p>
            <a:pPr algn="l">
              <a:lnSpc>
                <a:spcPct val="95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2.1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.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4 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存储器空间及存储器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823" y="1829086"/>
            <a:ext cx="9121080" cy="4381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主要特点：</a:t>
            </a:r>
            <a:endParaRPr lang="en-US" altLang="zh-CN" sz="2800" b="1" dirty="0" smtClean="0">
              <a:solidFill>
                <a:srgbClr val="FF0000"/>
              </a:solidFill>
              <a:latin typeface="宋体" charset="-122"/>
            </a:endParaRPr>
          </a:p>
          <a:p>
            <a:pPr marL="457200" indent="-457200" fontAlgn="auto">
              <a:lnSpc>
                <a:spcPct val="160000"/>
              </a:lnSpc>
              <a:spcAft>
                <a:spcPts val="0"/>
              </a:spcAft>
              <a:buFont typeface="Wingdings" pitchFamily="2" charset="2"/>
              <a:buAutoNum type="arabicPeriod"/>
            </a:pP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程序存储器和数据存储器的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charset="-122"/>
              </a:rPr>
              <a:t>寻址空间是分开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的；</a:t>
            </a:r>
            <a:endParaRPr lang="en-US" altLang="zh-CN" sz="2400" b="1" dirty="0" smtClean="0">
              <a:solidFill>
                <a:srgbClr val="FF0000"/>
              </a:solidFill>
              <a:latin typeface="宋体" charset="-122"/>
            </a:endParaRPr>
          </a:p>
          <a:p>
            <a:pPr marL="0" indent="0" fontAlgn="auto">
              <a:lnSpc>
                <a:spcPct val="160000"/>
              </a:lnSpc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（寻址：</a:t>
            </a:r>
            <a:r>
              <a:rPr lang="en-US" altLang="zh-CN" sz="2400" b="1" dirty="0">
                <a:latin typeface="宋体" charset="-122"/>
              </a:rPr>
              <a:t>CPU</a:t>
            </a:r>
            <a:r>
              <a:rPr lang="zh-CN" altLang="en-US" sz="2400" b="1" dirty="0">
                <a:latin typeface="宋体" charset="-122"/>
              </a:rPr>
              <a:t>在</a:t>
            </a:r>
            <a:r>
              <a:rPr lang="zh-CN" altLang="en-US" sz="2400" b="1" dirty="0" smtClean="0">
                <a:latin typeface="宋体" charset="-122"/>
              </a:rPr>
              <a:t>运算时需要</a:t>
            </a:r>
            <a:r>
              <a:rPr lang="zh-CN" altLang="en-US" sz="2400" b="1" dirty="0">
                <a:latin typeface="宋体" charset="-122"/>
              </a:rPr>
              <a:t>把数据提取</a:t>
            </a:r>
            <a:r>
              <a:rPr lang="zh-CN" altLang="en-US" sz="2400" b="1" dirty="0" smtClean="0">
                <a:latin typeface="宋体" charset="-122"/>
              </a:rPr>
              <a:t>出来，需要</a:t>
            </a:r>
            <a:r>
              <a:rPr lang="zh-CN" altLang="en-US" sz="2400" b="1" dirty="0">
                <a:latin typeface="宋体" charset="-122"/>
              </a:rPr>
              <a:t>知道数据存放在哪里 ，这时候就需要挨家挨户的</a:t>
            </a:r>
            <a:r>
              <a:rPr lang="zh-CN" altLang="en-US" sz="2400" b="1" dirty="0" smtClean="0">
                <a:latin typeface="宋体" charset="-122"/>
              </a:rPr>
              <a:t>找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）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；</a:t>
            </a:r>
            <a:endParaRPr lang="en-US" altLang="zh-CN" sz="2400" b="1" dirty="0" smtClean="0">
              <a:solidFill>
                <a:srgbClr val="002060"/>
              </a:solidFill>
              <a:latin typeface="宋体" charset="-122"/>
            </a:endParaRPr>
          </a:p>
          <a:p>
            <a:pPr marL="0" indent="0" fontAlgn="auto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002060"/>
                </a:solidFill>
                <a:latin typeface="宋体" charset="-122"/>
              </a:rPr>
              <a:t>2. 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物理上</a:t>
            </a:r>
            <a:r>
              <a:rPr lang="en-US" altLang="zh-CN" sz="2400" b="1" dirty="0" smtClean="0">
                <a:solidFill>
                  <a:srgbClr val="002060"/>
                </a:solidFill>
                <a:latin typeface="宋体" charset="-122"/>
              </a:rPr>
              <a:t>---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charset="-122"/>
              </a:rPr>
              <a:t>4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charset="-122"/>
              </a:rPr>
              <a:t>个独立的存储器空间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：</a:t>
            </a:r>
            <a:endParaRPr lang="en-US" altLang="zh-CN" sz="2400" b="1" dirty="0" smtClean="0">
              <a:solidFill>
                <a:srgbClr val="002060"/>
              </a:solidFill>
              <a:latin typeface="宋体" charset="-122"/>
            </a:endParaRPr>
          </a:p>
          <a:p>
            <a:pPr marL="0" indent="0" fontAlgn="auto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宋体" charset="-122"/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  <a:latin typeface="宋体" charset="-122"/>
              </a:rPr>
              <a:t>  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内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、外程序存储器，内、外数据存储器；</a:t>
            </a:r>
            <a:endParaRPr lang="en-US" altLang="zh-CN" sz="2400" b="1" dirty="0" smtClean="0">
              <a:solidFill>
                <a:srgbClr val="002060"/>
              </a:solidFill>
              <a:latin typeface="宋体" charset="-122"/>
            </a:endParaRPr>
          </a:p>
          <a:p>
            <a:pPr marL="0" indent="0" fontAlgn="auto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002060"/>
                </a:solidFill>
                <a:latin typeface="宋体" charset="-122"/>
              </a:rPr>
              <a:t>3. 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逻辑上</a:t>
            </a:r>
            <a:r>
              <a:rPr lang="en-US" altLang="zh-CN" sz="2400" b="1" dirty="0" smtClean="0">
                <a:solidFill>
                  <a:srgbClr val="002060"/>
                </a:solidFill>
                <a:latin typeface="宋体" charset="-122"/>
              </a:rPr>
              <a:t>---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个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独立逻辑空间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：</a:t>
            </a:r>
            <a:endParaRPr lang="en-US" altLang="zh-CN" sz="2400" b="1" dirty="0" smtClean="0">
              <a:solidFill>
                <a:srgbClr val="002060"/>
              </a:solidFill>
              <a:latin typeface="宋体" charset="-122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片内、片外程序存储器在同一逻辑空间中，从</a:t>
            </a:r>
            <a:r>
              <a:rPr lang="en-US" altLang="zh-CN" sz="2400" b="1" dirty="0" smtClean="0">
                <a:solidFill>
                  <a:srgbClr val="002060"/>
                </a:solidFill>
                <a:latin typeface="宋体" charset="-122"/>
              </a:rPr>
              <a:t>0000H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至</a:t>
            </a:r>
            <a:r>
              <a:rPr lang="en-US" altLang="zh-CN" sz="2400" b="1" dirty="0" smtClean="0">
                <a:solidFill>
                  <a:srgbClr val="002060"/>
                </a:solidFill>
                <a:latin typeface="宋体" charset="-122"/>
              </a:rPr>
              <a:t>FFFFH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连续；</a:t>
            </a:r>
            <a:endParaRPr lang="en-US" altLang="zh-CN" sz="2400" b="1" dirty="0" smtClean="0">
              <a:solidFill>
                <a:srgbClr val="002060"/>
              </a:solidFill>
              <a:latin typeface="宋体" charset="-122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片内数据存储器地址空间为</a:t>
            </a:r>
            <a:r>
              <a:rPr lang="en-US" altLang="zh-CN" sz="2400" b="1" dirty="0" smtClean="0">
                <a:solidFill>
                  <a:srgbClr val="002060"/>
                </a:solidFill>
                <a:latin typeface="宋体" charset="-122"/>
              </a:rPr>
              <a:t>00H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至</a:t>
            </a:r>
            <a:r>
              <a:rPr lang="en-US" altLang="zh-CN" sz="2400" b="1" dirty="0" smtClean="0">
                <a:solidFill>
                  <a:srgbClr val="002060"/>
                </a:solidFill>
                <a:latin typeface="宋体" charset="-122"/>
              </a:rPr>
              <a:t>FFH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；</a:t>
            </a:r>
            <a:endParaRPr lang="en-US" altLang="zh-CN" sz="2400" b="1" dirty="0" smtClean="0">
              <a:solidFill>
                <a:srgbClr val="002060"/>
              </a:solidFill>
              <a:latin typeface="宋体" charset="-122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宋体" charset="-122"/>
              </a:rPr>
              <a:t>片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外数据存储器地址空间为</a:t>
            </a:r>
            <a:r>
              <a:rPr lang="en-US" altLang="zh-CN" sz="2400" b="1" dirty="0" smtClean="0">
                <a:solidFill>
                  <a:srgbClr val="002060"/>
                </a:solidFill>
                <a:latin typeface="宋体" charset="-122"/>
              </a:rPr>
              <a:t>0000H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至</a:t>
            </a:r>
            <a:r>
              <a:rPr lang="en-US" altLang="zh-CN" sz="2400" b="1" dirty="0" smtClean="0">
                <a:solidFill>
                  <a:srgbClr val="002060"/>
                </a:solidFill>
                <a:latin typeface="宋体" charset="-122"/>
              </a:rPr>
              <a:t>FFFFH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charset="-122"/>
              </a:rPr>
              <a:t>。</a:t>
            </a:r>
            <a:endParaRPr lang="en-US" altLang="zh-CN" sz="2400" b="1" dirty="0" smtClean="0">
              <a:solidFill>
                <a:srgbClr val="002060"/>
              </a:solidFill>
              <a:latin typeface="宋体" charset="-122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endParaRPr lang="en-US" altLang="zh-CN" sz="2400" dirty="0" smtClean="0">
              <a:latin typeface="宋体" charset="-122"/>
            </a:endParaRPr>
          </a:p>
          <a:p>
            <a:pPr marL="457200" indent="-457200" fontAlgn="auto">
              <a:lnSpc>
                <a:spcPct val="160000"/>
              </a:lnSpc>
              <a:spcAft>
                <a:spcPts val="0"/>
              </a:spcAft>
              <a:buFont typeface="Wingdings" pitchFamily="2" charset="2"/>
              <a:buAutoNum type="arabicPeriod"/>
            </a:pPr>
            <a:endParaRPr lang="zh-CN" altLang="en-US" sz="2400" dirty="0">
              <a:latin typeface="宋体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52575" y="1423988"/>
            <a:ext cx="6300788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</a:pPr>
            <a:endParaRPr lang="zh-CN" altLang="en-US" sz="1800" b="1">
              <a:effectLst>
                <a:outerShdw blurRad="38100" dist="38100" dir="2700000" algn="tl">
                  <a:srgbClr val="000000"/>
                </a:outerShdw>
              </a:effectLst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4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692696"/>
            <a:ext cx="7341642" cy="70485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kumimoji="1" lang="zh-CN" altLang="en-US" sz="3200" b="1" dirty="0">
                <a:solidFill>
                  <a:schemeClr val="accent6">
                    <a:lumMod val="75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rPr>
              <a:t>2.1  8051单片机的引脚及内部结构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442" y="12700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95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宋体" pitchFamily="2" charset="-122"/>
              </a:rPr>
              <a:t>2.1.1  </a:t>
            </a:r>
            <a:r>
              <a:rPr lang="en-US" altLang="zh-CN" sz="2800" b="1" dirty="0">
                <a:solidFill>
                  <a:srgbClr val="0070C0"/>
                </a:solidFill>
                <a:latin typeface="宋体" pitchFamily="2" charset="-122"/>
              </a:rPr>
              <a:t>8051</a:t>
            </a:r>
            <a:r>
              <a:rPr lang="zh-CN" altLang="en-US" sz="2800" b="1" dirty="0">
                <a:solidFill>
                  <a:srgbClr val="0070C0"/>
                </a:solidFill>
                <a:latin typeface="宋体" pitchFamily="2" charset="-122"/>
              </a:rPr>
              <a:t>单片机的引脚</a:t>
            </a:r>
          </a:p>
        </p:txBody>
      </p:sp>
      <p:pic>
        <p:nvPicPr>
          <p:cNvPr id="8420" name="Picture 228" descr="E:\深圳大学\课程教学\微型计算机技术\2015-2016第一学期\图片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 r="56126" b="540"/>
          <a:stretch/>
        </p:blipFill>
        <p:spPr bwMode="auto">
          <a:xfrm>
            <a:off x="390310" y="2263661"/>
            <a:ext cx="3528392" cy="459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8" descr="E:\深圳大学\课程教学\微型计算机技术\2015-2016第一学期\图片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0" t="418"/>
          <a:stretch/>
        </p:blipFill>
        <p:spPr bwMode="auto">
          <a:xfrm>
            <a:off x="3918702" y="2086079"/>
            <a:ext cx="4313217" cy="459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9697" y="2524254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引脚图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1888" y="2524254"/>
            <a:ext cx="134684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逻辑符号图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6860" y="3414357"/>
            <a:ext cx="3741730" cy="1938992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40</a:t>
            </a:r>
            <a:r>
              <a:rPr lang="zh-CN" altLang="en-US" sz="2400" dirty="0" smtClean="0"/>
              <a:t>个引脚</a:t>
            </a:r>
            <a:r>
              <a:rPr lang="en-US" altLang="zh-CN" sz="2400" dirty="0" smtClean="0"/>
              <a:t>: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电源引脚</a:t>
            </a:r>
            <a:r>
              <a:rPr lang="en-US" altLang="zh-CN" sz="2400" dirty="0" smtClean="0"/>
              <a:t>(2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外接晶体引脚</a:t>
            </a:r>
            <a:r>
              <a:rPr lang="en-US" altLang="zh-CN" sz="2400" dirty="0" smtClean="0"/>
              <a:t>(2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控制和复位引脚</a:t>
            </a:r>
            <a:r>
              <a:rPr lang="en-US" altLang="zh-CN" sz="2400" dirty="0" smtClean="0"/>
              <a:t>(4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输出引脚</a:t>
            </a:r>
            <a:r>
              <a:rPr lang="en-US" altLang="zh-CN" sz="2400" dirty="0" smtClean="0"/>
              <a:t>(4x8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350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71062" y="1853109"/>
            <a:ext cx="1214010" cy="1440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外部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54049" y="175952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FFFFH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4546" y="294804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9" name="左大括号 8"/>
          <p:cNvSpPr/>
          <p:nvPr/>
        </p:nvSpPr>
        <p:spPr>
          <a:xfrm rot="5400000">
            <a:off x="4306677" y="2351702"/>
            <a:ext cx="254487" cy="23704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76760" y="3760936"/>
                <a:ext cx="1430920" cy="9933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/>
                  <a:t>    内部</a:t>
                </a:r>
                <a:endParaRPr lang="en-US" altLang="zh-CN" sz="2400" dirty="0" smtClean="0"/>
              </a:p>
              <a:p>
                <a:pPr algn="ctr"/>
                <a:r>
                  <a:rPr lang="zh-CN" altLang="en-US" sz="2400" dirty="0" smtClean="0"/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EA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400" dirty="0" smtClean="0"/>
                  <a:t>）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60" y="3760936"/>
                <a:ext cx="1430920" cy="993303"/>
              </a:xfrm>
              <a:prstGeom prst="rect">
                <a:avLst/>
              </a:prstGeom>
              <a:blipFill rotWithShape="1">
                <a:blip r:embed="rId2"/>
                <a:stretch>
                  <a:fillRect l="-17021" r="-17447" b="-30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19945" y="3702666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0FFFH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7061" y="444497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903709" y="3754512"/>
                <a:ext cx="1430920" cy="9933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外</a:t>
                </a:r>
                <a:r>
                  <a:rPr lang="zh-CN" altLang="en-US" sz="2400" dirty="0" smtClean="0"/>
                  <a:t>部</a:t>
                </a:r>
                <a:endParaRPr lang="en-US" altLang="zh-CN" sz="2400" dirty="0" smtClean="0"/>
              </a:p>
              <a:p>
                <a:pPr algn="ctr"/>
                <a:r>
                  <a:rPr lang="zh-CN" altLang="en-US" sz="2400" dirty="0" smtClean="0"/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EA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2400" dirty="0" smtClean="0"/>
                  <a:t>）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09" y="3754512"/>
                <a:ext cx="1430920" cy="993303"/>
              </a:xfrm>
              <a:prstGeom prst="rect">
                <a:avLst/>
              </a:prstGeom>
              <a:blipFill rotWithShape="1">
                <a:blip r:embed="rId3"/>
                <a:stretch>
                  <a:fillRect l="-17021" r="-17447" b="-30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29663" y="3796903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0FFFH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8732" y="440097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6" name="左大括号 15"/>
          <p:cNvSpPr/>
          <p:nvPr/>
        </p:nvSpPr>
        <p:spPr>
          <a:xfrm rot="16200000">
            <a:off x="4238752" y="3832636"/>
            <a:ext cx="396042" cy="2370500"/>
          </a:xfrm>
          <a:prstGeom prst="leftBrace">
            <a:avLst>
              <a:gd name="adj1" fmla="val 8333"/>
              <a:gd name="adj2" fmla="val 4943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16292" y="52176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程序存储器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0" y="764704"/>
            <a:ext cx="6257925" cy="566738"/>
          </a:xfrm>
        </p:spPr>
        <p:txBody>
          <a:bodyPr/>
          <a:lstStyle/>
          <a:p>
            <a:pPr algn="l">
              <a:lnSpc>
                <a:spcPct val="95000"/>
              </a:lnSpc>
            </a:pPr>
            <a:r>
              <a:rPr lang="zh-CN" altLang="en-GB" sz="2800" b="1" dirty="0">
                <a:solidFill>
                  <a:schemeClr val="accent1"/>
                </a:solidFill>
                <a:latin typeface="宋体" charset="-122"/>
              </a:rPr>
              <a:t>1</a:t>
            </a:r>
            <a:r>
              <a:rPr lang="zh-CN" altLang="en-GB" sz="2800" b="1" dirty="0">
                <a:solidFill>
                  <a:schemeClr val="accent1"/>
                </a:solidFill>
              </a:rPr>
              <a:t>．</a:t>
            </a:r>
            <a:r>
              <a:rPr lang="zh-CN" altLang="en-US" sz="2800" b="1" dirty="0">
                <a:solidFill>
                  <a:schemeClr val="accent1"/>
                </a:solidFill>
                <a:latin typeface="宋体" charset="-122"/>
              </a:rPr>
              <a:t>程序存储器</a:t>
            </a:r>
            <a:endParaRPr lang="zh-CN" altLang="en-US" sz="2800" b="1" dirty="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4046081"/>
            <a:ext cx="85953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defRPr>
            </a:lvl1pPr>
          </a:lstStyle>
          <a:p>
            <a:r>
              <a:rPr lang="en-US" altLang="zh-CN" dirty="0" smtClean="0"/>
              <a:t>4 KB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53014" y="2948040"/>
            <a:ext cx="93647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defRPr>
            </a:lvl1pPr>
          </a:lstStyle>
          <a:p>
            <a:r>
              <a:rPr lang="en-US" altLang="zh-CN" dirty="0" smtClean="0"/>
              <a:t>64KB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2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3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39552"/>
            <a:ext cx="770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特殊单元：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u="sng" dirty="0" smtClean="0">
                <a:solidFill>
                  <a:srgbClr val="7030A0"/>
                </a:solidFill>
              </a:rPr>
              <a:t>1.)  0000H</a:t>
            </a:r>
            <a:r>
              <a:rPr lang="en-US" altLang="zh-CN" sz="2400" b="1" u="sng" dirty="0">
                <a:solidFill>
                  <a:srgbClr val="7030A0"/>
                </a:solidFill>
              </a:rPr>
              <a:t>: </a:t>
            </a:r>
            <a:r>
              <a:rPr lang="zh-CN" altLang="en-US" sz="2400" b="1" u="sng" dirty="0">
                <a:solidFill>
                  <a:srgbClr val="7030A0"/>
                </a:solidFill>
              </a:rPr>
              <a:t>复位入口地址</a:t>
            </a:r>
            <a:endParaRPr lang="en-US" altLang="zh-CN" sz="2400" b="1" u="sng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0000H</a:t>
            </a:r>
            <a:r>
              <a:rPr lang="zh-CN" altLang="en-US" sz="2000" dirty="0" smtClean="0"/>
              <a:t>开始的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个单元存放一条无条件转移指令，让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去执行用户指定的程序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400" b="1" u="sng" dirty="0">
                <a:solidFill>
                  <a:srgbClr val="7030A0"/>
                </a:solidFill>
              </a:rPr>
              <a:t>2</a:t>
            </a:r>
            <a:r>
              <a:rPr lang="en-US" altLang="zh-CN" sz="2400" b="1" u="sng" dirty="0" smtClean="0">
                <a:solidFill>
                  <a:srgbClr val="7030A0"/>
                </a:solidFill>
              </a:rPr>
              <a:t>.)  0003H~0023H</a:t>
            </a:r>
            <a:r>
              <a:rPr lang="zh-CN" altLang="en-US" sz="2400" b="1" u="sng" dirty="0" smtClean="0">
                <a:solidFill>
                  <a:srgbClr val="7030A0"/>
                </a:solidFill>
              </a:rPr>
              <a:t>：</a:t>
            </a:r>
            <a:r>
              <a:rPr lang="zh-CN" altLang="en-US" sz="2400" b="1" u="sng" dirty="0">
                <a:solidFill>
                  <a:srgbClr val="7030A0"/>
                </a:solidFill>
              </a:rPr>
              <a:t>中断服务程序入口地址    </a:t>
            </a:r>
            <a:endParaRPr lang="en-US" altLang="zh-CN" sz="2400" b="1" u="sng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思考：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8051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几个中断？？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</a:rPr>
              <a:t>2.1 </a:t>
            </a:r>
            <a:r>
              <a:rPr lang="en-US" altLang="zh-CN" sz="2000" b="1" dirty="0">
                <a:solidFill>
                  <a:srgbClr val="0070C0"/>
                </a:solidFill>
              </a:rPr>
              <a:t>) 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0003H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2000" dirty="0" smtClean="0"/>
              <a:t>外部中断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的中断入口地址；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</a:rPr>
              <a:t>2.2 )  000BH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000" dirty="0" smtClean="0"/>
              <a:t>定时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计时器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中断入口地址；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</a:rPr>
              <a:t>2.3 )  </a:t>
            </a:r>
            <a:r>
              <a:rPr lang="en-US" altLang="zh-CN" sz="2000" b="1" dirty="0">
                <a:solidFill>
                  <a:srgbClr val="0070C0"/>
                </a:solidFill>
              </a:rPr>
              <a:t>0013H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dirty="0" smtClean="0"/>
              <a:t>外部中断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中断入口地址；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</a:rPr>
              <a:t>2.4 )  </a:t>
            </a:r>
            <a:r>
              <a:rPr lang="en-US" altLang="zh-CN" sz="2000" b="1" dirty="0">
                <a:solidFill>
                  <a:srgbClr val="0070C0"/>
                </a:solidFill>
              </a:rPr>
              <a:t>001BH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000" dirty="0" smtClean="0"/>
              <a:t>定时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计数器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中断入口地址；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</a:rPr>
              <a:t>2.5 )  </a:t>
            </a:r>
            <a:r>
              <a:rPr lang="en-US" altLang="zh-CN" sz="2000" b="1" dirty="0">
                <a:solidFill>
                  <a:srgbClr val="0070C0"/>
                </a:solidFill>
              </a:rPr>
              <a:t>0023H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dirty="0" smtClean="0"/>
              <a:t>串行中断入口地址。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68206" y="966990"/>
                <a:ext cx="1430920" cy="9933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/>
                  <a:t>    内部</a:t>
                </a:r>
                <a:endParaRPr lang="en-US" altLang="zh-CN" sz="2400" dirty="0" smtClean="0"/>
              </a:p>
              <a:p>
                <a:pPr algn="ctr"/>
                <a:r>
                  <a:rPr lang="zh-CN" altLang="en-US" sz="2400" dirty="0" smtClean="0"/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EA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400" dirty="0" smtClean="0"/>
                  <a:t>）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206" y="966990"/>
                <a:ext cx="1430920" cy="993303"/>
              </a:xfrm>
              <a:prstGeom prst="rect">
                <a:avLst/>
              </a:prstGeom>
              <a:blipFill rotWithShape="1">
                <a:blip r:embed="rId2"/>
                <a:stretch>
                  <a:fillRect l="-17521" r="-17521" b="-30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11391" y="908720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0FFFH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8507" y="165102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495155" y="960566"/>
                <a:ext cx="1430920" cy="9933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外</a:t>
                </a:r>
                <a:r>
                  <a:rPr lang="zh-CN" altLang="en-US" sz="2400" dirty="0" smtClean="0"/>
                  <a:t>部</a:t>
                </a:r>
                <a:endParaRPr lang="en-US" altLang="zh-CN" sz="2400" dirty="0" smtClean="0"/>
              </a:p>
              <a:p>
                <a:pPr algn="ctr"/>
                <a:r>
                  <a:rPr lang="zh-CN" altLang="en-US" sz="2400" dirty="0" smtClean="0"/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EA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2400" dirty="0" smtClean="0"/>
                  <a:t>）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155" y="960566"/>
                <a:ext cx="1430920" cy="993303"/>
              </a:xfrm>
              <a:prstGeom prst="rect">
                <a:avLst/>
              </a:prstGeom>
              <a:blipFill rotWithShape="1">
                <a:blip r:embed="rId3"/>
                <a:stretch>
                  <a:fillRect l="-17521" r="-17521" b="-2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521109" y="1002957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0FFFH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0178" y="160702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93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0" y="764704"/>
            <a:ext cx="6257925" cy="566738"/>
          </a:xfrm>
        </p:spPr>
        <p:txBody>
          <a:bodyPr/>
          <a:lstStyle/>
          <a:p>
            <a:pPr algn="l">
              <a:lnSpc>
                <a:spcPct val="95000"/>
              </a:lnSpc>
            </a:pPr>
            <a:r>
              <a:rPr lang="zh-CN" altLang="en-GB" sz="2800" b="1" dirty="0">
                <a:solidFill>
                  <a:schemeClr val="accent1"/>
                </a:solidFill>
                <a:latin typeface="宋体" charset="-122"/>
              </a:rPr>
              <a:t>1</a:t>
            </a:r>
            <a:r>
              <a:rPr lang="zh-CN" altLang="en-GB" sz="2800" b="1" dirty="0" smtClean="0">
                <a:solidFill>
                  <a:schemeClr val="accent1"/>
                </a:solidFill>
              </a:rPr>
              <a:t>．</a:t>
            </a:r>
            <a:r>
              <a:rPr lang="zh-CN" altLang="en-US" sz="2800" b="1" dirty="0">
                <a:solidFill>
                  <a:schemeClr val="accent1"/>
                </a:solidFill>
                <a:latin typeface="宋体" charset="-122"/>
              </a:rPr>
              <a:t>数据</a:t>
            </a:r>
            <a:r>
              <a:rPr lang="zh-CN" altLang="en-US" sz="2800" b="1" dirty="0" smtClean="0">
                <a:solidFill>
                  <a:schemeClr val="accent1"/>
                </a:solidFill>
                <a:latin typeface="宋体" charset="-122"/>
              </a:rPr>
              <a:t>存储器</a:t>
            </a:r>
            <a:endParaRPr lang="zh-CN" altLang="en-US" sz="2800" b="1" dirty="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2316819"/>
            <a:ext cx="1728192" cy="1166511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专用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寄存器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8353" y="2316817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FFH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001" y="307886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80H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8" y="3468522"/>
            <a:ext cx="1728192" cy="1166511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基本</a:t>
            </a:r>
            <a:r>
              <a:rPr lang="en-US" altLang="zh-CN" sz="2400" dirty="0" smtClean="0">
                <a:solidFill>
                  <a:schemeClr val="bg1"/>
                </a:solidFill>
              </a:rPr>
              <a:t>RAM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051" y="3500428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7FH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4332618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2" name="左大括号 11"/>
          <p:cNvSpPr/>
          <p:nvPr/>
        </p:nvSpPr>
        <p:spPr>
          <a:xfrm rot="16200000">
            <a:off x="2434568" y="4133010"/>
            <a:ext cx="396042" cy="1718585"/>
          </a:xfrm>
          <a:prstGeom prst="leftBrace">
            <a:avLst>
              <a:gd name="adj1" fmla="val 8333"/>
              <a:gd name="adj2" fmla="val 4943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28065" y="526872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内部数据</a:t>
            </a:r>
            <a:endParaRPr lang="en-US" altLang="zh-CN" sz="2400" dirty="0" smtClean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存储器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3186" y="1337997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FFFFH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13660" y="1337997"/>
            <a:ext cx="1728192" cy="3974823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FF33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84483" y="485115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0" name="左大括号 19"/>
          <p:cNvSpPr/>
          <p:nvPr/>
        </p:nvSpPr>
        <p:spPr>
          <a:xfrm rot="16200000">
            <a:off x="6194123" y="4810798"/>
            <a:ext cx="396042" cy="1718585"/>
          </a:xfrm>
          <a:prstGeom prst="leftBrace">
            <a:avLst>
              <a:gd name="adj1" fmla="val 8333"/>
              <a:gd name="adj2" fmla="val 4943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87620" y="594651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外部</a:t>
            </a:r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数据</a:t>
            </a:r>
            <a:endParaRPr lang="en-US" altLang="zh-CN" sz="2400" dirty="0" smtClean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存储器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28904" y="3870953"/>
            <a:ext cx="128753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defRPr>
            </a:lvl1pPr>
          </a:lstStyle>
          <a:p>
            <a:r>
              <a:rPr lang="en-US" altLang="zh-CN" dirty="0" smtClean="0"/>
              <a:t>128 byte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4328" y="3094575"/>
            <a:ext cx="101341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defRPr>
            </a:lvl1pPr>
          </a:lstStyle>
          <a:p>
            <a:r>
              <a:rPr lang="en-US" altLang="zh-CN" dirty="0" smtClean="0"/>
              <a:t>64 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04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5" grpId="0"/>
      <p:bldP spid="17" grpId="0" animBg="1"/>
      <p:bldP spid="19" grpId="0"/>
      <p:bldP spid="20" grpId="0" animBg="1"/>
      <p:bldP spid="21" grpId="0"/>
      <p:bldP spid="18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218130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7030A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如何访问外部数据存储器</a:t>
            </a:r>
            <a:r>
              <a:rPr lang="en-US" altLang="zh-CN" sz="2800" b="1" dirty="0" smtClean="0">
                <a:solidFill>
                  <a:srgbClr val="7030A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?</a:t>
            </a:r>
            <a:endParaRPr lang="zh-CN" altLang="en-US" sz="2800" b="1" dirty="0">
              <a:solidFill>
                <a:srgbClr val="7030A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5952" y="2720928"/>
                <a:ext cx="756084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 smtClean="0"/>
                  <a:t>使用</a:t>
                </a:r>
                <a:r>
                  <a:rPr lang="en-US" altLang="zh-CN" sz="2400" dirty="0" smtClean="0"/>
                  <a:t>16</a:t>
                </a:r>
                <a:r>
                  <a:rPr lang="zh-CN" altLang="en-US" sz="2400" dirty="0" smtClean="0"/>
                  <a:t>位数据存储器地址指针</a:t>
                </a:r>
                <a:r>
                  <a:rPr lang="en-US" altLang="zh-CN" sz="2400" b="1" u="sng" dirty="0" smtClean="0">
                    <a:solidFill>
                      <a:srgbClr val="FF3300"/>
                    </a:solidFill>
                  </a:rPr>
                  <a:t>DPTR</a:t>
                </a:r>
                <a:r>
                  <a:rPr lang="en-US" altLang="zh-CN" sz="2400" dirty="0" smtClean="0"/>
                  <a:t>;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sz="2400" dirty="0" smtClean="0"/>
                  <a:t>P2</a:t>
                </a:r>
                <a:r>
                  <a:rPr lang="zh-CN" altLang="en-US" sz="2400" dirty="0" smtClean="0"/>
                  <a:t>口：输出地址</a:t>
                </a:r>
                <a:r>
                  <a:rPr lang="zh-CN" altLang="en-US" sz="2400" b="1" u="sng" dirty="0">
                    <a:solidFill>
                      <a:srgbClr val="FF3300"/>
                    </a:solidFill>
                  </a:rPr>
                  <a:t>高</a:t>
                </a:r>
                <a:r>
                  <a:rPr lang="en-US" altLang="zh-CN" sz="2400" b="1" u="sng" dirty="0">
                    <a:solidFill>
                      <a:srgbClr val="FF3300"/>
                    </a:solidFill>
                  </a:rPr>
                  <a:t>8</a:t>
                </a:r>
                <a:r>
                  <a:rPr lang="zh-CN" altLang="en-US" sz="2400" b="1" u="sng" dirty="0">
                    <a:solidFill>
                      <a:srgbClr val="FF3300"/>
                    </a:solidFill>
                  </a:rPr>
                  <a:t>位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P0</a:t>
                </a:r>
                <a:r>
                  <a:rPr lang="zh-CN" altLang="en-US" sz="2400" dirty="0" smtClean="0"/>
                  <a:t>口：分时输出地址</a:t>
                </a:r>
                <a:r>
                  <a:rPr lang="zh-CN" altLang="en-US" sz="2400" b="1" u="sng" dirty="0">
                    <a:solidFill>
                      <a:srgbClr val="FF3300"/>
                    </a:solidFill>
                  </a:rPr>
                  <a:t>低</a:t>
                </a:r>
                <a:r>
                  <a:rPr lang="en-US" altLang="zh-CN" sz="2400" b="1" u="sng" dirty="0">
                    <a:solidFill>
                      <a:srgbClr val="FF3300"/>
                    </a:solidFill>
                  </a:rPr>
                  <a:t>8</a:t>
                </a:r>
                <a:r>
                  <a:rPr lang="zh-CN" altLang="en-US" sz="2400" b="1" u="sng" dirty="0">
                    <a:solidFill>
                      <a:srgbClr val="FF3300"/>
                    </a:solidFill>
                  </a:rPr>
                  <a:t>位和所读写的数据</a:t>
                </a:r>
                <a:r>
                  <a:rPr lang="zh-CN" altLang="en-US" sz="2400" dirty="0" smtClean="0"/>
                  <a:t>；</a:t>
                </a:r>
                <a:endParaRPr lang="en-US" altLang="zh-CN" sz="2400" dirty="0" smtClean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CN" sz="2400" b="1" u="sng" dirty="0">
                    <a:solidFill>
                      <a:srgbClr val="FF3300"/>
                    </a:solidFill>
                  </a:rPr>
                  <a:t>ALE</a:t>
                </a:r>
                <a:r>
                  <a:rPr lang="zh-CN" altLang="en-US" sz="2400" dirty="0" smtClean="0"/>
                  <a:t>：地址锁存信号；</a:t>
                </a:r>
                <a:endParaRPr lang="en-US" altLang="zh-CN" sz="2400" dirty="0" smtClean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 smtClean="0"/>
                  <a:t>指令：</a:t>
                </a:r>
                <a:r>
                  <a:rPr lang="en-US" altLang="zh-CN" sz="2400" b="1" u="sng" dirty="0">
                    <a:solidFill>
                      <a:srgbClr val="FF3300"/>
                    </a:solidFill>
                  </a:rPr>
                  <a:t>MOVX</a:t>
                </a:r>
                <a:r>
                  <a:rPr lang="zh-CN" altLang="en-US" sz="2400" dirty="0" smtClean="0"/>
                  <a:t>，产生相应的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/>
                          </a:rPr>
                          <m:t>R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a:rPr lang="zh-CN" altLang="en-US" sz="2400" b="0" i="1" smtClean="0">
                        <a:latin typeface="Cambria Math"/>
                      </a:rPr>
                      <m:t>和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/>
                          </a:rPr>
                          <m:t>W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sz="2400" dirty="0" smtClean="0"/>
                  <a:t>信号，用于选通和读写外部数据存储器。</a:t>
                </a:r>
                <a:endParaRPr lang="en-US" altLang="zh-CN" sz="2400" dirty="0" smtClean="0"/>
              </a:p>
              <a:p>
                <a:pPr marL="342900" indent="-342900"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2" y="2720928"/>
                <a:ext cx="7560840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1209" r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2540" y="83671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7030A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外部数据存储器</a:t>
            </a:r>
            <a:endParaRPr lang="zh-CN" altLang="en-US" sz="2800" b="1" dirty="0">
              <a:solidFill>
                <a:srgbClr val="7030A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35903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最大扩展至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64KB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5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40" y="83671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7030A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内</a:t>
            </a:r>
            <a:r>
              <a:rPr lang="zh-CN" altLang="en-US" sz="2800" b="1" dirty="0" smtClean="0">
                <a:solidFill>
                  <a:srgbClr val="7030A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部数据存储器（</a:t>
            </a:r>
            <a:r>
              <a:rPr lang="en-US" altLang="zh-CN" sz="2800" b="1" dirty="0" smtClean="0">
                <a:solidFill>
                  <a:srgbClr val="7030A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RAM</a:t>
            </a:r>
            <a:r>
              <a:rPr lang="zh-CN" altLang="en-US" sz="2800" b="1" dirty="0" smtClean="0">
                <a:solidFill>
                  <a:srgbClr val="7030A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）</a:t>
            </a:r>
            <a:endParaRPr lang="zh-CN" altLang="en-US" sz="2800" b="1" dirty="0">
              <a:solidFill>
                <a:srgbClr val="7030A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4410" y="1731063"/>
            <a:ext cx="3312368" cy="792088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</a:rPr>
              <a:t>80H~FFH(8052</a:t>
            </a:r>
            <a:r>
              <a:rPr lang="zh-CN" altLang="en-US" sz="2200" dirty="0">
                <a:solidFill>
                  <a:schemeClr val="bg1"/>
                </a:solidFill>
              </a:rPr>
              <a:t>有</a:t>
            </a:r>
            <a:r>
              <a:rPr lang="en-US" altLang="zh-CN" sz="2200" dirty="0" smtClean="0">
                <a:solidFill>
                  <a:schemeClr val="bg1"/>
                </a:solidFill>
              </a:rPr>
              <a:t>)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4410" y="2534644"/>
            <a:ext cx="3312368" cy="780594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</a:rPr>
              <a:t>通用用户</a:t>
            </a:r>
            <a:r>
              <a:rPr lang="en-US" altLang="zh-CN" sz="2200" dirty="0" smtClean="0">
                <a:solidFill>
                  <a:schemeClr val="bg1"/>
                </a:solidFill>
              </a:rPr>
              <a:t>RAM</a:t>
            </a:r>
            <a:r>
              <a:rPr lang="zh-CN" altLang="en-US" sz="2200" dirty="0" smtClean="0">
                <a:solidFill>
                  <a:schemeClr val="bg1"/>
                </a:solidFill>
              </a:rPr>
              <a:t>和堆栈区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4410" y="3315238"/>
            <a:ext cx="3312368" cy="780594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</a:rPr>
              <a:t>位寻址区</a:t>
            </a:r>
            <a:endParaRPr lang="en-US" altLang="zh-CN" sz="22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4410" y="4095832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3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4410" y="4611382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2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4410" y="5126932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1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4410" y="5642482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0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794" y="1896274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FFH~ 80H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3380" y="2723033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7FH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30H</a:t>
            </a:r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，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8</a:t>
            </a:r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位堆栈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0794" y="3492651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2FH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20H</a:t>
            </a:r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，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128 bit</a:t>
            </a:r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3380" y="4156491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1FH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18H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0794" y="4665267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17H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8577" y="5180817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0FH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08H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06442" y="5737440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07H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00H</a:t>
            </a:r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，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8</a:t>
            </a:r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个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8</a:t>
            </a:r>
            <a:r>
              <a:rPr lang="zh-CN" altLang="en-US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位寄存器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973695" y="2534644"/>
            <a:ext cx="3607100" cy="4138263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203" y="4353607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基本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RAM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区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973695" y="1659055"/>
            <a:ext cx="3599686" cy="86234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08520" y="1826758"/>
            <a:ext cx="199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特殊功能寄存器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    (SFR)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0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3" grpId="0" animBg="1"/>
      <p:bldP spid="24" grpId="0"/>
      <p:bldP spid="25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19" name="右大括号 18"/>
          <p:cNvSpPr/>
          <p:nvPr/>
        </p:nvSpPr>
        <p:spPr>
          <a:xfrm>
            <a:off x="6005808" y="3371210"/>
            <a:ext cx="654424" cy="201429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06268" y="4024413"/>
            <a:ext cx="1455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个工作寄  存器区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6056177" y="2601085"/>
            <a:ext cx="553685" cy="6638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2230" y="2736348"/>
            <a:ext cx="145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位寻址区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6057245" y="1847637"/>
            <a:ext cx="553685" cy="6638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77380" y="182561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用户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RAM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区、堆栈区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81" y="852199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基本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RAM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01642" y="1762114"/>
            <a:ext cx="3312368" cy="780594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</a:rPr>
              <a:t>通用用户</a:t>
            </a:r>
            <a:r>
              <a:rPr lang="en-US" altLang="zh-CN" sz="2200" dirty="0" smtClean="0">
                <a:solidFill>
                  <a:schemeClr val="bg1"/>
                </a:solidFill>
              </a:rPr>
              <a:t>RAM</a:t>
            </a:r>
            <a:r>
              <a:rPr lang="zh-CN" altLang="en-US" sz="2200" dirty="0" smtClean="0">
                <a:solidFill>
                  <a:schemeClr val="bg1"/>
                </a:solidFill>
              </a:rPr>
              <a:t>和堆栈区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01642" y="2542708"/>
            <a:ext cx="3312368" cy="780594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</a:rPr>
              <a:t>位寻址区</a:t>
            </a:r>
            <a:endParaRPr lang="en-US" altLang="zh-CN" sz="2200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01642" y="3323302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3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 smtClean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01642" y="3838852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2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01642" y="4354402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1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01642" y="4869952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0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213609" y="1750621"/>
            <a:ext cx="3792199" cy="367595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1435" y="3581077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基本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RAM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区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 animBg="1"/>
      <p:bldP spid="24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88335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1.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工作寄存器区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3688" y="1483495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3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1999045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2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2514595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1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8" y="3030145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0</a:t>
            </a:r>
            <a:r>
              <a:rPr lang="zh-CN" altLang="en-US" sz="2200" dirty="0" smtClean="0">
                <a:solidFill>
                  <a:schemeClr val="bg1"/>
                </a:solidFill>
              </a:rPr>
              <a:t>区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2658" y="1544154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1FH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18H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2052930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17H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7855" y="256848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0FH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08H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5720" y="3125103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07H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44" y="4005064"/>
            <a:ext cx="8244565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特点</a:t>
            </a:r>
            <a:r>
              <a:rPr lang="zh-CN" altLang="en-US" sz="2200" dirty="0" smtClean="0"/>
              <a:t>：四组，每组</a:t>
            </a:r>
            <a:r>
              <a:rPr lang="en-US" altLang="zh-CN" sz="2200" dirty="0" smtClean="0"/>
              <a:t>8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8</a:t>
            </a:r>
            <a:r>
              <a:rPr lang="zh-CN" altLang="en-US" sz="2200" dirty="0" smtClean="0"/>
              <a:t>位的工作寄存器</a:t>
            </a:r>
            <a:r>
              <a:rPr lang="en-US" altLang="zh-CN" sz="2200" dirty="0" smtClean="0"/>
              <a:t>(R0~R7);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好处：</a:t>
            </a:r>
            <a:r>
              <a:rPr lang="zh-CN" altLang="en-US" sz="2200" dirty="0" smtClean="0"/>
              <a:t>提高运算速度 （工作寄存器寻址）；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用途：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1. R0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R1</a:t>
            </a:r>
            <a:r>
              <a:rPr lang="zh-CN" altLang="en-US" sz="2200" dirty="0" smtClean="0"/>
              <a:t>可存放</a:t>
            </a:r>
            <a:r>
              <a:rPr lang="en-US" altLang="zh-CN" sz="2200" dirty="0" smtClean="0"/>
              <a:t>8</a:t>
            </a:r>
            <a:r>
              <a:rPr lang="zh-CN" altLang="en-US" sz="2200" dirty="0" smtClean="0"/>
              <a:t>位地址值，访问外部</a:t>
            </a:r>
            <a:r>
              <a:rPr lang="en-US" altLang="zh-CN" sz="2200" dirty="0" smtClean="0"/>
              <a:t>RAM</a:t>
            </a:r>
            <a:r>
              <a:rPr lang="zh-CN" altLang="en-US" sz="2200" dirty="0" smtClean="0"/>
              <a:t>（寄存器间接寻址）；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2. R0~R7</a:t>
            </a:r>
            <a:r>
              <a:rPr lang="zh-CN" altLang="en-US" sz="2200" dirty="0" smtClean="0"/>
              <a:t>也可以用作计数器。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08616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25745"/>
            <a:ext cx="64087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如何选择？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u="sng" dirty="0" smtClean="0">
                <a:solidFill>
                  <a:schemeClr val="accent6">
                    <a:lumMod val="75000"/>
                  </a:schemeClr>
                </a:solidFill>
              </a:rPr>
              <a:t>--------PSW</a:t>
            </a:r>
            <a:r>
              <a:rPr lang="zh-CN" altLang="en-US" sz="2400" b="1" u="sng" dirty="0">
                <a:solidFill>
                  <a:schemeClr val="accent6">
                    <a:lumMod val="75000"/>
                  </a:schemeClr>
                </a:solidFill>
              </a:rPr>
              <a:t>寄存器中的</a:t>
            </a:r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RS1</a:t>
            </a:r>
            <a:r>
              <a:rPr lang="zh-CN" altLang="en-US" sz="2400" b="1" u="sng" dirty="0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RS0</a:t>
            </a:r>
            <a:r>
              <a:rPr lang="zh-CN" altLang="en-US" sz="2400" b="1" u="sng" dirty="0">
                <a:solidFill>
                  <a:schemeClr val="accent6">
                    <a:lumMod val="75000"/>
                  </a:schemeClr>
                </a:solidFill>
              </a:rPr>
              <a:t>控制。</a:t>
            </a:r>
            <a:endParaRPr lang="en-US" altLang="zh-CN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80070"/>
            <a:ext cx="8528044" cy="25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3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88335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2.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位寻址区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07" y="1312276"/>
            <a:ext cx="1944216" cy="390297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</a:rPr>
              <a:t>位寻址区</a:t>
            </a:r>
            <a:endParaRPr lang="en-US" altLang="zh-CN" sz="2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6604" y="1276590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2FH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20H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128</a:t>
            </a:r>
            <a:r>
              <a:rPr lang="zh-CN" altLang="en-US" sz="2400" dirty="0"/>
              <a:t>位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536" y="2204864"/>
            <a:ext cx="4582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特点：</a:t>
            </a:r>
            <a:r>
              <a:rPr lang="zh-CN" altLang="en-US" sz="2400" dirty="0" smtClean="0"/>
              <a:t>既可以像普通的</a:t>
            </a:r>
            <a:r>
              <a:rPr lang="en-US" altLang="zh-CN" sz="2400" dirty="0" smtClean="0"/>
              <a:t>RAM</a:t>
            </a:r>
            <a:r>
              <a:rPr lang="zh-CN" altLang="en-US" sz="2400" dirty="0" smtClean="0"/>
              <a:t>按</a:t>
            </a:r>
            <a:r>
              <a:rPr lang="zh-CN" alt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字节</a:t>
            </a:r>
            <a:r>
              <a:rPr lang="zh-CN" altLang="en-US" sz="2400" dirty="0" smtClean="0"/>
              <a:t>存取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可对单元中的任何一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位单独存取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MOV C, 07H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MOV C, 20H.7</a:t>
            </a:r>
          </a:p>
          <a:p>
            <a:endParaRPr lang="zh-CN" altLang="en-US" dirty="0"/>
          </a:p>
        </p:txBody>
      </p:sp>
      <p:pic>
        <p:nvPicPr>
          <p:cNvPr id="15362" name="Picture 2" descr="E:\教学\微型计算机技术\2016-2017第一学期\RAM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4"/>
          <a:stretch/>
        </p:blipFill>
        <p:spPr bwMode="auto">
          <a:xfrm>
            <a:off x="4677811" y="891708"/>
            <a:ext cx="4139952" cy="595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4860032" y="1528625"/>
            <a:ext cx="2664297" cy="393780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458" y="4790187"/>
            <a:ext cx="4403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400" dirty="0" smtClean="0"/>
              <a:t>特殊功能寄存器中，直接被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整除的寄存器（除了</a:t>
            </a:r>
            <a:r>
              <a:rPr lang="en-US" altLang="zh-CN" sz="2400" dirty="0" smtClean="0"/>
              <a:t>IP.7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IP.6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IE.6</a:t>
            </a:r>
            <a:r>
              <a:rPr lang="zh-CN" altLang="en-US" sz="2400" dirty="0" smtClean="0"/>
              <a:t>之外）也可以进行位寻址：比如</a:t>
            </a:r>
            <a:r>
              <a:rPr lang="en-US" altLang="zh-CN" sz="2400" dirty="0" smtClean="0"/>
              <a:t>EOH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ACC.7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58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788335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2.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用户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RAM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和堆栈区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2868" y="1441719"/>
            <a:ext cx="3312368" cy="780594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</a:rPr>
              <a:t>通用用户</a:t>
            </a:r>
            <a:r>
              <a:rPr lang="en-US" altLang="zh-CN" sz="2200" dirty="0" smtClean="0">
                <a:solidFill>
                  <a:schemeClr val="bg1"/>
                </a:solidFill>
              </a:rPr>
              <a:t>RAM</a:t>
            </a:r>
            <a:r>
              <a:rPr lang="zh-CN" altLang="en-US" sz="2200" dirty="0" smtClean="0">
                <a:solidFill>
                  <a:schemeClr val="bg1"/>
                </a:solidFill>
              </a:rPr>
              <a:t>和堆栈区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1838" y="1630108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7FH</a:t>
            </a:r>
            <a:r>
              <a:rPr lang="en-US" altLang="zh-CN" sz="2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~ </a:t>
            </a:r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30H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68" y="2515547"/>
            <a:ext cx="921702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堆栈区：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特点：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dirty="0" smtClean="0"/>
              <a:t>位堆栈指针</a:t>
            </a:r>
            <a:r>
              <a:rPr lang="en-US" altLang="zh-CN" sz="2400" dirty="0" smtClean="0"/>
              <a:t>SP</a:t>
            </a:r>
            <a:r>
              <a:rPr lang="zh-CN" altLang="en-US" sz="2400" dirty="0" smtClean="0"/>
              <a:t>，堆栈区只能设置在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内部数据存储区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作用：</a:t>
            </a:r>
            <a:r>
              <a:rPr lang="zh-CN" altLang="en-US" sz="2400" dirty="0" smtClean="0"/>
              <a:t>子程序调用和中断请求时，保存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返回地址</a:t>
            </a:r>
            <a:r>
              <a:rPr lang="zh-CN" altLang="en-US" sz="2400" dirty="0" smtClean="0"/>
              <a:t>等信息；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注意：</a:t>
            </a:r>
            <a:r>
              <a:rPr lang="zh-CN" altLang="en-US" sz="2400" dirty="0" smtClean="0"/>
              <a:t>堆栈区的设置应与</a:t>
            </a:r>
            <a:r>
              <a:rPr lang="en-US" altLang="zh-CN" sz="2400" dirty="0" smtClean="0"/>
              <a:t>RAM</a:t>
            </a:r>
            <a:r>
              <a:rPr lang="zh-CN" altLang="en-US" sz="2400" dirty="0" smtClean="0"/>
              <a:t>的分配统一考虑，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先分配工作寄存器和位寻址区域</a:t>
            </a:r>
            <a:r>
              <a:rPr lang="zh-CN" altLang="en-US" sz="2400" dirty="0" smtClean="0"/>
              <a:t>，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再指定堆栈区域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2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76256" y="6354431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6" t="-277" r="1041" b="-1"/>
          <a:stretch/>
        </p:blipFill>
        <p:spPr bwMode="auto">
          <a:xfrm>
            <a:off x="2865966" y="1484784"/>
            <a:ext cx="4802378" cy="523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4594158" y="1340768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310445" y="1269595"/>
            <a:ext cx="288032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64173" y="841901"/>
            <a:ext cx="4073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电源引脚</a:t>
            </a:r>
            <a:r>
              <a:rPr lang="en-US" altLang="zh-CN" sz="2000" dirty="0" smtClean="0">
                <a:solidFill>
                  <a:srgbClr val="FF0000"/>
                </a:solidFill>
              </a:rPr>
              <a:t>----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CC</a:t>
            </a:r>
            <a:r>
              <a:rPr lang="en-US" altLang="zh-CN" sz="2000" dirty="0" smtClean="0"/>
              <a:t>:+5V, V</a:t>
            </a:r>
            <a:r>
              <a:rPr lang="en-US" altLang="zh-CN" sz="2000" baseline="-25000" dirty="0" smtClean="0"/>
              <a:t>SS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接地电源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3370022" y="1700808"/>
            <a:ext cx="940422" cy="144016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639032"/>
            <a:ext cx="2830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2.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外接晶体引脚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dirty="0" smtClean="0"/>
              <a:t>XTAL1:</a:t>
            </a:r>
            <a:r>
              <a:rPr lang="zh-CN" altLang="en-US" sz="2000" dirty="0" smtClean="0"/>
              <a:t>反相放大器的输入端；</a:t>
            </a:r>
            <a:endParaRPr lang="en-US" altLang="zh-CN" sz="2000" dirty="0" smtClean="0"/>
          </a:p>
          <a:p>
            <a:r>
              <a:rPr lang="en-US" altLang="zh-CN" sz="2000" dirty="0" smtClean="0"/>
              <a:t>XTAL2:</a:t>
            </a:r>
            <a:r>
              <a:rPr lang="zh-CN" altLang="en-US" sz="2000" dirty="0"/>
              <a:t>反相放大器的</a:t>
            </a:r>
            <a:r>
              <a:rPr lang="zh-CN" altLang="en-US" sz="2000" dirty="0" smtClean="0"/>
              <a:t>输出端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3" y="3660993"/>
            <a:ext cx="2326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控制和复位引脚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21894" y="3140968"/>
            <a:ext cx="1096199" cy="14401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47" y="1184326"/>
            <a:ext cx="792088" cy="103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椭圆 17"/>
          <p:cNvSpPr/>
          <p:nvPr/>
        </p:nvSpPr>
        <p:spPr>
          <a:xfrm>
            <a:off x="3099499" y="4581128"/>
            <a:ext cx="1354962" cy="216024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594939" y="1707776"/>
            <a:ext cx="1724652" cy="18702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040" y="5307305"/>
            <a:ext cx="270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4. 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输入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/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输出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(I/O)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引脚</a:t>
            </a:r>
            <a:endParaRPr lang="en-US" altLang="zh-CN" sz="2000" dirty="0" smtClean="0">
              <a:solidFill>
                <a:srgbClr val="7030A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652120" y="3229454"/>
            <a:ext cx="1724652" cy="18702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582751" y="4955214"/>
            <a:ext cx="1724652" cy="18702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3" grpId="0" animBg="1"/>
      <p:bldP spid="14" grpId="0"/>
      <p:bldP spid="15" grpId="0"/>
      <p:bldP spid="16" grpId="0" animBg="1"/>
      <p:bldP spid="18" grpId="0" animBg="1"/>
      <p:bldP spid="19" grpId="0" animBg="1"/>
      <p:bldP spid="22" grpId="0"/>
      <p:bldP spid="17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88335"/>
            <a:ext cx="35686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7030A0"/>
                </a:solidFill>
              </a:rPr>
              <a:t>4. 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特殊功能寄存器</a:t>
            </a:r>
            <a:r>
              <a:rPr lang="en-US" altLang="zh-CN" sz="2600" b="1" dirty="0" smtClean="0">
                <a:solidFill>
                  <a:srgbClr val="7030A0"/>
                </a:solidFill>
              </a:rPr>
              <a:t>(SFR)</a:t>
            </a:r>
            <a:endParaRPr lang="zh-CN" altLang="en-US" sz="2600" b="1" dirty="0">
              <a:solidFill>
                <a:srgbClr val="7030A0"/>
              </a:solidFill>
            </a:endParaRPr>
          </a:p>
        </p:txBody>
      </p:sp>
      <p:pic>
        <p:nvPicPr>
          <p:cNvPr id="16386" name="Picture 2" descr="http://img.blog.163.com/photo/mhoiYz-dk2TyOSr7R0yYMg==/19894651353914047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07" y="1239045"/>
            <a:ext cx="5272481" cy="56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5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 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212976"/>
            <a:ext cx="8229600" cy="720080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5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427" y="1421343"/>
            <a:ext cx="6300787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2.2.1  </a:t>
            </a: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MSC1211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单片机的</a:t>
            </a:r>
            <a:r>
              <a:rPr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引脚及功能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699893"/>
            <a:ext cx="7341642" cy="70485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kumimoji="1" lang="zh-CN" altLang="en-US" sz="3200" b="1" dirty="0">
                <a:solidFill>
                  <a:schemeClr val="accent6">
                    <a:lumMod val="75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rPr>
              <a:t>2.1  </a:t>
            </a:r>
            <a:r>
              <a:rPr kumimoji="1"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rPr>
              <a:t>MSC1211</a:t>
            </a:r>
            <a:r>
              <a:rPr kumimoji="1" lang="zh-CN" altLang="en-US" sz="3200" b="1" dirty="0">
                <a:solidFill>
                  <a:schemeClr val="accent6">
                    <a:lumMod val="75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rPr>
              <a:t>的结构及增强型</a:t>
            </a:r>
            <a:r>
              <a:rPr kumimoji="1" lang="en-US" altLang="zh-CN" sz="3200" b="1" dirty="0">
                <a:solidFill>
                  <a:schemeClr val="accent6">
                    <a:lumMod val="75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rPr>
              <a:t>8051</a:t>
            </a:r>
            <a:r>
              <a:rPr kumimoji="1" lang="zh-CN" altLang="en-US" sz="3200" b="1" dirty="0">
                <a:solidFill>
                  <a:schemeClr val="accent6">
                    <a:lumMod val="75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rPr>
              <a:t>内核 </a:t>
            </a:r>
          </a:p>
        </p:txBody>
      </p:sp>
      <p:pic>
        <p:nvPicPr>
          <p:cNvPr id="19460" name="Picture 4" descr="E:\深圳大学\课程教学\微型计算机技术\2015-2016第一学期\图片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19"/>
            <a:ext cx="6715955" cy="386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0" y="2060847"/>
            <a:ext cx="525658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 smtClean="0">
                <a:latin typeface="宋体" charset="-122"/>
              </a:rPr>
              <a:t>TI </a:t>
            </a:r>
            <a:r>
              <a:rPr lang="zh-CN" altLang="en-US" sz="2400" b="1" dirty="0" smtClean="0">
                <a:latin typeface="宋体" charset="-122"/>
              </a:rPr>
              <a:t>公司的</a:t>
            </a:r>
            <a:r>
              <a:rPr lang="en-US" altLang="zh-CN" sz="2400" b="1" dirty="0" smtClean="0">
                <a:latin typeface="宋体" charset="-122"/>
              </a:rPr>
              <a:t>MSC121X</a:t>
            </a:r>
            <a:r>
              <a:rPr lang="zh-CN" altLang="en-US" sz="2400" b="1" dirty="0" smtClean="0">
                <a:latin typeface="宋体" charset="-122"/>
              </a:rPr>
              <a:t>系列单片机：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663220" y="2492896"/>
            <a:ext cx="1008112" cy="43204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85025" y="4391526"/>
            <a:ext cx="557075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特点：体积小、集成度高、精度高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8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05" y="836712"/>
            <a:ext cx="8229600" cy="7920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MSC1211</a:t>
            </a:r>
            <a:r>
              <a:rPr lang="zh-CN" altLang="en-US" sz="2800" dirty="0" smtClean="0"/>
              <a:t>引脚图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pic>
        <p:nvPicPr>
          <p:cNvPr id="5" name="Picture 3" descr="E:\深圳大学\课程教学\微型计算机技术\2015-2016第一学期\图片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9" t="9592"/>
          <a:stretch/>
        </p:blipFill>
        <p:spPr bwMode="auto">
          <a:xfrm>
            <a:off x="1691680" y="1430738"/>
            <a:ext cx="5704905" cy="541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798" y="3409721"/>
            <a:ext cx="846520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特点：采用</a:t>
            </a:r>
            <a:r>
              <a:rPr lang="en-US" altLang="zh-CN" sz="2800" dirty="0" smtClean="0"/>
              <a:t>TQFP-64(</a:t>
            </a:r>
            <a:r>
              <a:rPr lang="zh-CN" altLang="en-US" sz="2800" dirty="0"/>
              <a:t>薄塑封四角</a:t>
            </a:r>
            <a:r>
              <a:rPr lang="zh-CN" altLang="en-US" sz="2800" dirty="0" smtClean="0"/>
              <a:t>扁平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封装，</a:t>
            </a:r>
            <a:r>
              <a:rPr lang="en-US" altLang="zh-CN" sz="2800" dirty="0" smtClean="0"/>
              <a:t>64</a:t>
            </a:r>
            <a:r>
              <a:rPr lang="zh-CN" altLang="en-US" sz="2800" dirty="0" smtClean="0"/>
              <a:t>个管脚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39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pic>
        <p:nvPicPr>
          <p:cNvPr id="21506" name="Picture 2" descr="E:\深圳大学\课程教学\微型计算机技术\2015-2016第一学期\图片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5501"/>
            <a:ext cx="7480459" cy="536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36712"/>
            <a:ext cx="6300787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2.2</a:t>
            </a:r>
            <a:r>
              <a:rPr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. </a:t>
            </a:r>
            <a:r>
              <a:rPr lang="en-US" altLang="zh-CN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MSC1211</a:t>
            </a:r>
            <a:r>
              <a:rPr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单片机的内部结构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2132856"/>
            <a:ext cx="5256584" cy="415498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内部扩展：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bg1"/>
                </a:solidFill>
              </a:rPr>
              <a:t>24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位分辨率的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ADC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模块；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bg1"/>
                </a:solidFill>
              </a:rPr>
              <a:t>8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通道多路开关；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bg1"/>
                </a:solidFill>
              </a:rPr>
              <a:t>模拟输入通道测试电流；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bg1"/>
                </a:solidFill>
              </a:rPr>
              <a:t>输入缓冲器；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bg1"/>
                </a:solidFill>
              </a:rPr>
              <a:t>可编程增益放大器；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bg1"/>
                </a:solidFill>
              </a:rPr>
              <a:t>温度传感器；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bg1"/>
                </a:solidFill>
              </a:rPr>
              <a:t>内部基准电压源；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bg1"/>
                </a:solidFill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通道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16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位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DAC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；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bg1"/>
                </a:solidFill>
              </a:rPr>
              <a:t>8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位微控制器；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chemeClr val="bg1"/>
                </a:solidFill>
              </a:rPr>
              <a:t>程序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/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数据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Flash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存储器和数据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SRAM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pic>
        <p:nvPicPr>
          <p:cNvPr id="22530" name="Picture 2" descr="E:\深圳大学\课程教学\微型计算机技术\2015-2016第一学期\图片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65892"/>
            <a:ext cx="4809752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6712"/>
            <a:ext cx="8229600" cy="7920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</a:pP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2.2</a:t>
            </a: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.3 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增强型</a:t>
            </a: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8051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内核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7504" y="2060848"/>
            <a:ext cx="3654152" cy="4021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200" b="1" dirty="0" smtClean="0">
                <a:solidFill>
                  <a:srgbClr val="FF0000"/>
                </a:solidFill>
                <a:latin typeface="宋体" charset="-122"/>
              </a:rPr>
              <a:t>不同点：</a:t>
            </a:r>
            <a:endParaRPr lang="en-US" altLang="zh-CN" sz="2200" b="1" dirty="0" smtClean="0">
              <a:solidFill>
                <a:srgbClr val="FF0000"/>
              </a:solidFill>
              <a:latin typeface="宋体" charset="-122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000" b="1" dirty="0" smtClean="0">
                <a:latin typeface="宋体" charset="-122"/>
              </a:rPr>
              <a:t>标准8051一个机器周期需要12个时钟周期，</a:t>
            </a:r>
            <a:r>
              <a:rPr lang="en-US" altLang="zh-CN" sz="2000" b="1" dirty="0" smtClean="0">
                <a:latin typeface="宋体" charset="-122"/>
              </a:rPr>
              <a:t>MSC1211</a:t>
            </a:r>
            <a:r>
              <a:rPr lang="zh-CN" altLang="en-US" sz="2000" b="1" dirty="0" smtClean="0">
                <a:latin typeface="宋体" charset="-122"/>
              </a:rPr>
              <a:t>仅需要4个时钟周期。</a:t>
            </a:r>
            <a:endParaRPr lang="en-US" altLang="zh-CN" sz="2000" b="1" dirty="0" smtClean="0">
              <a:latin typeface="宋体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宋体" charset="-122"/>
              </a:rPr>
              <a:t>好处：</a:t>
            </a:r>
            <a:endParaRPr lang="en-US" altLang="zh-CN" sz="2200" b="1" dirty="0">
              <a:solidFill>
                <a:srgbClr val="FF0000"/>
              </a:solidFill>
              <a:latin typeface="宋体" charset="-122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b="1" dirty="0" smtClean="0">
                <a:latin typeface="宋体" charset="-122"/>
              </a:rPr>
              <a:t>1. </a:t>
            </a:r>
            <a:r>
              <a:rPr lang="zh-CN" altLang="en-US" sz="2000" b="1" dirty="0" smtClean="0">
                <a:latin typeface="宋体" charset="-122"/>
              </a:rPr>
              <a:t>其</a:t>
            </a:r>
            <a:r>
              <a:rPr lang="zh-CN" altLang="en-US" sz="2000" b="1" dirty="0">
                <a:latin typeface="宋体" charset="-122"/>
              </a:rPr>
              <a:t>指令执行速度要比8051快1.5～3倍。</a:t>
            </a:r>
            <a:endParaRPr lang="en-US" altLang="zh-CN" sz="2000" b="1" dirty="0">
              <a:latin typeface="宋体" charset="-122"/>
            </a:endParaRP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b="1" dirty="0" smtClean="0">
                <a:latin typeface="宋体" charset="-122"/>
              </a:rPr>
              <a:t>2. </a:t>
            </a:r>
            <a:r>
              <a:rPr lang="zh-CN" altLang="en-US" sz="2000" b="1" dirty="0" smtClean="0">
                <a:latin typeface="宋体" charset="-122"/>
              </a:rPr>
              <a:t>不仅降低了系统噪声和电源功耗，而且提高了处理能力。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87458" y="1344852"/>
            <a:ext cx="7740352" cy="49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1、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个时钟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的指令周期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---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提高执行速度！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48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" y="836712"/>
            <a:ext cx="7239000" cy="482600"/>
          </a:xfrm>
        </p:spPr>
        <p:txBody>
          <a:bodyPr/>
          <a:lstStyle/>
          <a:p>
            <a:pPr marL="342900" indent="-342900" algn="l" eaLnBrk="1" fontAlgn="base" hangingPunct="1">
              <a:lnSpc>
                <a:spcPct val="95000"/>
              </a:lnSpc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+mn-cs"/>
              </a:rPr>
              <a:t>2、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+mn-cs"/>
              </a:rPr>
              <a:t>MOVX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+mn-cs"/>
              </a:rPr>
              <a:t>指令周期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+mn-cs"/>
              </a:rPr>
              <a:t>扩展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+mn-cs"/>
              </a:rPr>
              <a:t>兼容性好！！ 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6308" y="2132856"/>
            <a:ext cx="8602998" cy="3024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特点：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charset="-122"/>
              </a:rPr>
              <a:t>可扩展的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宋体" charset="-122"/>
              </a:rPr>
              <a:t>MOVX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charset="-122"/>
              </a:rPr>
              <a:t>指令周期</a:t>
            </a:r>
            <a:r>
              <a:rPr lang="zh-CN" altLang="en-US" sz="2400" b="1" dirty="0" smtClean="0">
                <a:latin typeface="宋体" charset="-122"/>
              </a:rPr>
              <a:t>：通过时钟控制寄存器（</a:t>
            </a:r>
            <a:r>
              <a:rPr lang="en-US" altLang="zh-CN" sz="2400" b="1" dirty="0" smtClean="0">
                <a:latin typeface="宋体" charset="-122"/>
              </a:rPr>
              <a:t>CKCON）</a:t>
            </a:r>
            <a:r>
              <a:rPr lang="zh-CN" altLang="en-US" sz="2400" b="1" dirty="0" smtClean="0">
                <a:latin typeface="宋体" charset="-122"/>
              </a:rPr>
              <a:t>的</a:t>
            </a:r>
            <a:r>
              <a:rPr lang="en-US" altLang="zh-CN" sz="2400" b="1" dirty="0" smtClean="0">
                <a:latin typeface="宋体" charset="-122"/>
              </a:rPr>
              <a:t>MD2～MD0</a:t>
            </a:r>
            <a:r>
              <a:rPr lang="zh-CN" altLang="en-US" sz="2400" b="1" dirty="0" smtClean="0">
                <a:latin typeface="宋体" charset="-122"/>
              </a:rPr>
              <a:t>位，可以将</a:t>
            </a:r>
            <a:r>
              <a:rPr lang="en-US" altLang="zh-CN" sz="2400" b="1" dirty="0" smtClean="0">
                <a:latin typeface="宋体" charset="-122"/>
              </a:rPr>
              <a:t>CPU</a:t>
            </a:r>
            <a:r>
              <a:rPr lang="zh-CN" altLang="en-US" sz="2400" b="1" dirty="0" smtClean="0">
                <a:latin typeface="宋体" charset="-122"/>
              </a:rPr>
              <a:t>访问外部数据存储器所需的指令周期数调整为2～9个周期，见教材表2-</a:t>
            </a:r>
            <a:r>
              <a:rPr lang="en-US" altLang="zh-CN" sz="2400" b="1" dirty="0" smtClean="0">
                <a:latin typeface="宋体" charset="-122"/>
              </a:rPr>
              <a:t>4</a:t>
            </a:r>
            <a:r>
              <a:rPr lang="zh-CN" altLang="en-US" sz="2400" b="1" dirty="0" smtClean="0">
                <a:latin typeface="宋体" charset="-122"/>
              </a:rPr>
              <a:t>所示。</a:t>
            </a:r>
            <a:endParaRPr lang="en-US" altLang="zh-CN" sz="2400" b="1" dirty="0" smtClean="0">
              <a:latin typeface="宋体" charset="-122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好处：</a:t>
            </a:r>
            <a:r>
              <a:rPr lang="zh-CN" altLang="en-US" sz="2400" b="1" dirty="0" smtClean="0">
                <a:latin typeface="宋体" charset="-122"/>
              </a:rPr>
              <a:t>兼容不同速度的存储器和器件。 </a:t>
            </a:r>
          </a:p>
        </p:txBody>
      </p:sp>
    </p:spTree>
    <p:extLst>
      <p:ext uri="{BB962C8B-B14F-4D97-AF65-F5344CB8AC3E}">
        <p14:creationId xmlns:p14="http://schemas.microsoft.com/office/powerpoint/2010/main" val="36450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08720"/>
            <a:ext cx="512751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95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3、 用户标志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F1----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功能更全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 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76837"/>
            <a:ext cx="8892480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GB" sz="2400" b="1" dirty="0">
                <a:latin typeface="宋体" charset="-122"/>
              </a:rPr>
              <a:t>    程序状态字的第1位（</a:t>
            </a:r>
            <a:r>
              <a:rPr lang="en-GB" altLang="zh-CN" sz="2400" b="1" dirty="0">
                <a:latin typeface="宋体" charset="-122"/>
              </a:rPr>
              <a:t>PSW.1）</a:t>
            </a:r>
            <a:r>
              <a:rPr lang="zh-CN" altLang="en-GB" sz="2400" b="1" dirty="0">
                <a:latin typeface="宋体" charset="-122"/>
              </a:rPr>
              <a:t>在8051基本内核中保留不用，在8051增强型内核中是用户标志1（</a:t>
            </a:r>
            <a:r>
              <a:rPr lang="en-GB" altLang="zh-CN" sz="2400" b="1" dirty="0">
                <a:latin typeface="宋体" charset="-122"/>
              </a:rPr>
              <a:t>F1），</a:t>
            </a:r>
            <a:r>
              <a:rPr lang="zh-CN" altLang="en-GB" sz="2400" b="1" dirty="0">
                <a:latin typeface="宋体" charset="-122"/>
              </a:rPr>
              <a:t>该位也是由用户定义的一个状态标志。</a:t>
            </a:r>
            <a:r>
              <a:rPr lang="zh-CN" altLang="en-US" sz="2400" b="1" dirty="0">
                <a:latin typeface="宋体" charset="-122"/>
              </a:rPr>
              <a:t>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19872" y="2797478"/>
            <a:ext cx="1779654" cy="41549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u="sng" dirty="0" smtClean="0">
                <a:solidFill>
                  <a:srgbClr val="FF0000"/>
                </a:solidFill>
              </a:rPr>
              <a:t>PSW</a:t>
            </a:r>
            <a:r>
              <a:rPr lang="zh-CN" altLang="en-US" b="1" u="sng" dirty="0" smtClean="0">
                <a:solidFill>
                  <a:srgbClr val="FF0000"/>
                </a:solidFill>
              </a:rPr>
              <a:t>？？？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8" name="Group 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29075797"/>
              </p:ext>
            </p:extLst>
          </p:nvPr>
        </p:nvGraphicFramePr>
        <p:xfrm>
          <a:off x="772749" y="3645024"/>
          <a:ext cx="7073900" cy="944850"/>
        </p:xfrm>
        <a:graphic>
          <a:graphicData uri="http://schemas.openxmlformats.org/drawingml/2006/table">
            <a:tbl>
              <a:tblPr/>
              <a:tblGrid>
                <a:gridCol w="884238"/>
                <a:gridCol w="882650"/>
                <a:gridCol w="885825"/>
                <a:gridCol w="920750"/>
                <a:gridCol w="847725"/>
                <a:gridCol w="885825"/>
                <a:gridCol w="882650"/>
                <a:gridCol w="884237"/>
              </a:tblGrid>
              <a:tr h="472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D7</a:t>
                      </a:r>
                    </a:p>
                  </a:txBody>
                  <a:tcPr marT="0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D6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D5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D4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D3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D2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D1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D0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CY</a:t>
                      </a:r>
                    </a:p>
                  </a:txBody>
                  <a:tcPr marT="0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F0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RS1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RS0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OV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</a:p>
                  </a:txBody>
                  <a:tcPr marT="0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08720"/>
            <a:ext cx="752432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95000"/>
              </a:lnSpc>
              <a:defRPr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4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、双数据指针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DPTR0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和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DPTR1----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提高访问速度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844824"/>
            <a:ext cx="8892480" cy="334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400" b="1" u="sng" dirty="0" smtClean="0">
                <a:solidFill>
                  <a:srgbClr val="FF0000"/>
                </a:solidFill>
                <a:latin typeface="宋体" charset="-122"/>
              </a:rPr>
              <a:t>特点：</a:t>
            </a:r>
            <a:r>
              <a:rPr lang="en-US" altLang="zh-CN" sz="2400" b="1" dirty="0" smtClean="0">
                <a:latin typeface="宋体" charset="-122"/>
              </a:rPr>
              <a:t>16</a:t>
            </a:r>
            <a:r>
              <a:rPr lang="zh-CN" altLang="en-US" sz="2400" b="1" dirty="0">
                <a:latin typeface="宋体" charset="-122"/>
              </a:rPr>
              <a:t>位</a:t>
            </a:r>
            <a:r>
              <a:rPr lang="zh-CN" altLang="en-US" sz="2400" b="1" dirty="0" smtClean="0">
                <a:latin typeface="宋体" charset="-122"/>
              </a:rPr>
              <a:t>寄存器，</a:t>
            </a:r>
            <a:r>
              <a:rPr lang="en-US" altLang="zh-CN" sz="2400" b="1" dirty="0" smtClean="0">
                <a:latin typeface="宋体" charset="-122"/>
              </a:rPr>
              <a:t>4</a:t>
            </a:r>
            <a:r>
              <a:rPr lang="zh-CN" altLang="en-US" sz="2400" b="1" dirty="0" smtClean="0">
                <a:latin typeface="宋体" charset="-122"/>
              </a:rPr>
              <a:t>个</a:t>
            </a:r>
            <a:r>
              <a:rPr lang="en-US" altLang="zh-CN" sz="2400" b="1" dirty="0" smtClean="0">
                <a:latin typeface="宋体" charset="-122"/>
              </a:rPr>
              <a:t>8</a:t>
            </a:r>
            <a:r>
              <a:rPr lang="zh-CN" altLang="en-US" sz="2400" b="1" dirty="0" smtClean="0">
                <a:latin typeface="宋体" charset="-122"/>
              </a:rPr>
              <a:t>位寄存器</a:t>
            </a:r>
            <a:r>
              <a:rPr lang="en-US" altLang="zh-CN" sz="2400" b="1" dirty="0" smtClean="0">
                <a:latin typeface="宋体" charset="-122"/>
              </a:rPr>
              <a:t>DPH0</a:t>
            </a:r>
            <a:r>
              <a:rPr lang="zh-CN" altLang="en-US" sz="2400" b="1" dirty="0">
                <a:latin typeface="宋体" charset="-122"/>
              </a:rPr>
              <a:t>、</a:t>
            </a:r>
            <a:r>
              <a:rPr lang="en-US" altLang="zh-CN" sz="2400" b="1" dirty="0">
                <a:latin typeface="宋体" charset="-122"/>
              </a:rPr>
              <a:t>DPL0</a:t>
            </a:r>
            <a:r>
              <a:rPr lang="zh-CN" altLang="en-US" sz="2400" b="1" dirty="0">
                <a:latin typeface="宋体" charset="-122"/>
              </a:rPr>
              <a:t>及</a:t>
            </a:r>
            <a:r>
              <a:rPr lang="en-US" altLang="zh-CN" sz="2400" b="1" dirty="0">
                <a:latin typeface="宋体" charset="-122"/>
              </a:rPr>
              <a:t> DPH1</a:t>
            </a:r>
            <a:r>
              <a:rPr lang="zh-CN" altLang="en-US" sz="2400" b="1" dirty="0">
                <a:latin typeface="宋体" charset="-122"/>
              </a:rPr>
              <a:t>、</a:t>
            </a:r>
            <a:r>
              <a:rPr lang="en-US" altLang="zh-CN" sz="2400" b="1" dirty="0" smtClean="0">
                <a:latin typeface="宋体" charset="-122"/>
              </a:rPr>
              <a:t>DPL1</a:t>
            </a:r>
            <a:r>
              <a:rPr lang="zh-CN" altLang="en-US" sz="2400" b="1" dirty="0" smtClean="0">
                <a:latin typeface="宋体" charset="-122"/>
              </a:rPr>
              <a:t>组成</a:t>
            </a:r>
            <a:r>
              <a:rPr lang="en-US" altLang="zh-CN" sz="2400" b="1" dirty="0" smtClean="0">
                <a:latin typeface="宋体" charset="-122"/>
              </a:rPr>
              <a:t> </a:t>
            </a:r>
            <a:r>
              <a:rPr lang="zh-CN" altLang="en-US" sz="2400" b="1" dirty="0" smtClean="0">
                <a:latin typeface="宋体" charset="-122"/>
              </a:rPr>
              <a:t>；</a:t>
            </a:r>
            <a:endParaRPr lang="en-US" altLang="zh-CN" sz="2400" b="1" dirty="0" smtClean="0">
              <a:latin typeface="宋体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400" b="1" u="sng" dirty="0">
                <a:solidFill>
                  <a:srgbClr val="FF0000"/>
                </a:solidFill>
                <a:latin typeface="宋体" charset="-122"/>
              </a:rPr>
              <a:t>作用：</a:t>
            </a:r>
            <a:r>
              <a:rPr lang="zh-CN" altLang="en-US" sz="2400" b="1" dirty="0" smtClean="0">
                <a:latin typeface="宋体" charset="-122"/>
              </a:rPr>
              <a:t>存放外部存储器地址；</a:t>
            </a:r>
            <a:endParaRPr lang="en-US" altLang="zh-CN" sz="2400" b="1" dirty="0" smtClean="0">
              <a:latin typeface="宋体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400" b="1" u="sng" dirty="0">
                <a:solidFill>
                  <a:srgbClr val="FF0000"/>
                </a:solidFill>
                <a:latin typeface="宋体" charset="-122"/>
              </a:rPr>
              <a:t>好处：</a:t>
            </a:r>
            <a:r>
              <a:rPr lang="zh-CN" altLang="en-US" sz="2400" b="1" dirty="0" smtClean="0">
                <a:latin typeface="宋体" charset="-122"/>
              </a:rPr>
              <a:t>加快数据块的移动速度、提高外部数据</a:t>
            </a:r>
            <a:r>
              <a:rPr lang="en-US" altLang="zh-CN" sz="2400" b="1" dirty="0" smtClean="0">
                <a:latin typeface="宋体" charset="-122"/>
              </a:rPr>
              <a:t>RAM</a:t>
            </a:r>
            <a:r>
              <a:rPr lang="zh-CN" altLang="en-US" sz="2400" b="1" dirty="0" smtClean="0">
                <a:latin typeface="宋体" charset="-122"/>
              </a:rPr>
              <a:t>及外围器件的访问速度。</a:t>
            </a:r>
            <a:endParaRPr lang="en-US" altLang="zh-CN" sz="2400" b="1" dirty="0" smtClean="0">
              <a:latin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2400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51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08720"/>
            <a:ext cx="889248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95000"/>
              </a:lnSpc>
              <a:defRPr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、片内外围功能模块的改进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----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减少内核、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CPU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开销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844824"/>
            <a:ext cx="8892480" cy="334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400" b="1" u="sng" dirty="0" smtClean="0">
                <a:solidFill>
                  <a:srgbClr val="7030A0"/>
                </a:solidFill>
                <a:latin typeface="宋体" charset="-122"/>
              </a:rPr>
              <a:t>使用</a:t>
            </a:r>
            <a:r>
              <a:rPr lang="en-US" altLang="zh-CN" sz="2400" b="1" u="sng" dirty="0" smtClean="0">
                <a:solidFill>
                  <a:srgbClr val="7030A0"/>
                </a:solidFill>
                <a:latin typeface="宋体" charset="-122"/>
              </a:rPr>
              <a:t>FIFO</a:t>
            </a:r>
            <a:r>
              <a:rPr lang="zh-CN" altLang="en-US" sz="2400" b="1" u="sng" dirty="0" smtClean="0">
                <a:solidFill>
                  <a:srgbClr val="7030A0"/>
                </a:solidFill>
                <a:latin typeface="宋体" charset="-122"/>
              </a:rPr>
              <a:t>缓冲区：</a:t>
            </a:r>
            <a:endParaRPr lang="en-US" altLang="zh-CN" sz="2400" b="1" u="sng" dirty="0" smtClean="0">
              <a:solidFill>
                <a:srgbClr val="7030A0"/>
              </a:solidFill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dirty="0">
                <a:latin typeface="宋体" charset="-122"/>
              </a:rPr>
              <a:t> </a:t>
            </a:r>
            <a:r>
              <a:rPr lang="en-US" altLang="zh-CN" sz="2400" b="1" dirty="0" smtClean="0">
                <a:latin typeface="宋体" charset="-122"/>
              </a:rPr>
              <a:t>   </a:t>
            </a:r>
            <a:r>
              <a:rPr lang="zh-CN" altLang="en-US" sz="2400" b="1" dirty="0" smtClean="0">
                <a:latin typeface="宋体" charset="-122"/>
              </a:rPr>
              <a:t>使</a:t>
            </a:r>
            <a:r>
              <a:rPr lang="en-US" altLang="zh-CN" sz="2400" b="1" dirty="0" smtClean="0">
                <a:latin typeface="宋体" charset="-122"/>
              </a:rPr>
              <a:t>SPI</a:t>
            </a:r>
            <a:r>
              <a:rPr lang="zh-CN" altLang="en-US" sz="2400" b="1" dirty="0" smtClean="0">
                <a:latin typeface="宋体" charset="-122"/>
              </a:rPr>
              <a:t>接口发送和接收数据时内核开销最少；</a:t>
            </a:r>
            <a:endParaRPr lang="en-US" altLang="zh-CN" sz="2400" b="1" dirty="0" smtClean="0">
              <a:latin typeface="宋体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2400" b="1" u="sng" dirty="0">
                <a:solidFill>
                  <a:srgbClr val="7030A0"/>
                </a:solidFill>
                <a:latin typeface="宋体" charset="-122"/>
              </a:rPr>
              <a:t>32</a:t>
            </a:r>
            <a:r>
              <a:rPr lang="zh-CN" altLang="en-US" sz="2400" b="1" u="sng" dirty="0">
                <a:solidFill>
                  <a:srgbClr val="7030A0"/>
                </a:solidFill>
                <a:latin typeface="宋体" charset="-122"/>
              </a:rPr>
              <a:t>位累加器：</a:t>
            </a:r>
            <a:endParaRPr lang="en-US" altLang="zh-CN" sz="2400" b="1" u="sng" dirty="0">
              <a:solidFill>
                <a:srgbClr val="7030A0"/>
              </a:solidFill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dirty="0">
                <a:latin typeface="宋体" charset="-122"/>
              </a:rPr>
              <a:t>    </a:t>
            </a:r>
            <a:r>
              <a:rPr lang="zh-CN" altLang="en-US" sz="2400" b="1" dirty="0" smtClean="0">
                <a:latin typeface="宋体" charset="-122"/>
              </a:rPr>
              <a:t>减少</a:t>
            </a:r>
            <a:r>
              <a:rPr lang="en-US" altLang="zh-CN" sz="2400" b="1" dirty="0" smtClean="0">
                <a:latin typeface="宋体" charset="-122"/>
              </a:rPr>
              <a:t>CPU</a:t>
            </a:r>
            <a:r>
              <a:rPr lang="zh-CN" altLang="en-US" sz="2400" b="1" dirty="0" smtClean="0">
                <a:latin typeface="宋体" charset="-122"/>
              </a:rPr>
              <a:t>处理多字节的开销。</a:t>
            </a:r>
            <a:endParaRPr lang="en-US" altLang="zh-CN" sz="2400" b="1" dirty="0">
              <a:latin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endParaRPr lang="zh-CN" altLang="en-US" sz="2400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0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1" t="10774" r="23917" b="21050"/>
          <a:stretch/>
        </p:blipFill>
        <p:spPr bwMode="auto">
          <a:xfrm>
            <a:off x="4055849" y="2022174"/>
            <a:ext cx="5217458" cy="383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69" y="803320"/>
            <a:ext cx="60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</a:rPr>
              <a:t>2.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外接晶体引脚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XTAL1:</a:t>
            </a:r>
            <a:r>
              <a:rPr lang="zh-CN" altLang="en-US" sz="2000" dirty="0" smtClean="0"/>
              <a:t>反相放大器的输入端；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XTAL2:</a:t>
            </a:r>
            <a:r>
              <a:rPr lang="zh-CN" altLang="en-US" sz="2000" dirty="0"/>
              <a:t>反相放大器的</a:t>
            </a:r>
            <a:r>
              <a:rPr lang="zh-CN" altLang="en-US" sz="2000" dirty="0" smtClean="0"/>
              <a:t>输出端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2818514"/>
            <a:ext cx="4572001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LcParenR"/>
            </a:pPr>
            <a:r>
              <a:rPr lang="zh-CN" altLang="en-US" sz="2000" b="1" u="sng" dirty="0" smtClean="0">
                <a:solidFill>
                  <a:srgbClr val="FF0000"/>
                </a:solidFill>
              </a:rPr>
              <a:t>晶体振荡器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M:</a:t>
            </a:r>
            <a:r>
              <a:rPr lang="zh-CN" altLang="en-US" sz="2000" b="1" u="sng" dirty="0">
                <a:solidFill>
                  <a:srgbClr val="FF0000"/>
                </a:solidFill>
              </a:rPr>
              <a:t> </a:t>
            </a:r>
            <a:endParaRPr lang="en-US" altLang="zh-CN" sz="2000" b="1" u="sng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频率可在</a:t>
            </a:r>
            <a:r>
              <a:rPr lang="en-US" altLang="zh-CN" sz="2000" dirty="0" smtClean="0"/>
              <a:t>1.2~ 12MHz</a:t>
            </a:r>
            <a:r>
              <a:rPr lang="zh-CN" altLang="en-US" sz="2000" dirty="0" smtClean="0"/>
              <a:t>之间选择，典型值为</a:t>
            </a:r>
            <a:r>
              <a:rPr lang="en-US" altLang="zh-CN" sz="2000" dirty="0" smtClean="0"/>
              <a:t>11.0592MHz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2" name="矩形 1"/>
          <p:cNvSpPr/>
          <p:nvPr/>
        </p:nvSpPr>
        <p:spPr>
          <a:xfrm>
            <a:off x="4860032" y="1575786"/>
            <a:ext cx="2276585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用于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连接晶体振荡器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051457" y="1808820"/>
            <a:ext cx="706596" cy="7200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3657374" y="1519936"/>
            <a:ext cx="301516" cy="656976"/>
          </a:xfrm>
          <a:prstGeom prst="rightBrac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13865" y="4243135"/>
            <a:ext cx="4572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</a:rPr>
              <a:t>b)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   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电容</a:t>
            </a:r>
            <a:r>
              <a:rPr lang="en-US" altLang="zh-CN" sz="2000" b="1" u="sng" dirty="0">
                <a:solidFill>
                  <a:srgbClr val="7030A0"/>
                </a:solidFill>
              </a:rPr>
              <a:t>C1</a:t>
            </a:r>
            <a:r>
              <a:rPr lang="zh-CN" altLang="en-US" sz="2000" b="1" u="sng" dirty="0">
                <a:solidFill>
                  <a:srgbClr val="7030A0"/>
                </a:solidFill>
              </a:rPr>
              <a:t>、</a:t>
            </a:r>
            <a:r>
              <a:rPr lang="en-US" altLang="zh-CN" sz="2000" b="1" u="sng" dirty="0">
                <a:solidFill>
                  <a:srgbClr val="7030A0"/>
                </a:solidFill>
              </a:rPr>
              <a:t>C2: 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对时钟频率有微调作用，可在</a:t>
            </a:r>
            <a:r>
              <a:rPr lang="en-US" altLang="zh-CN" sz="2000" dirty="0" smtClean="0"/>
              <a:t>5~30 pF</a:t>
            </a:r>
            <a:r>
              <a:rPr lang="zh-CN" altLang="en-US" sz="2000" dirty="0" smtClean="0"/>
              <a:t>之间选择，典型值为</a:t>
            </a:r>
            <a:r>
              <a:rPr lang="en-US" altLang="zh-CN" sz="2000" dirty="0" smtClean="0"/>
              <a:t>15pF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5436096" y="2636912"/>
            <a:ext cx="1228482" cy="21602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647075" y="2176911"/>
            <a:ext cx="717013" cy="2804887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136617" y="2636912"/>
            <a:ext cx="1328161" cy="216024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7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792380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6712"/>
            <a:ext cx="8229600" cy="7920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</a:pP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2.2</a:t>
            </a:r>
            <a:r>
              <a:rPr lang="en-US" altLang="zh-CN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.4  </a:t>
            </a:r>
            <a:r>
              <a:rPr lang="zh-CN" altLang="en-US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存储器组织</a:t>
            </a:r>
            <a:endParaRPr lang="zh-CN" alt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8418" y="1325017"/>
            <a:ext cx="9404954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95000"/>
              </a:lnSpc>
              <a:defRPr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、按照物理特性划分：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Flash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存储器、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SRAM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和启动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ROM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37" y="2188671"/>
            <a:ext cx="3312368" cy="628221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2KB</a:t>
            </a:r>
            <a:r>
              <a:rPr lang="zh-CN" altLang="en-US" sz="2200" dirty="0" smtClean="0">
                <a:solidFill>
                  <a:schemeClr val="bg1"/>
                </a:solidFill>
              </a:rPr>
              <a:t>内部启动</a:t>
            </a:r>
            <a:r>
              <a:rPr lang="en-US" altLang="zh-CN" sz="2200" dirty="0" smtClean="0">
                <a:solidFill>
                  <a:schemeClr val="bg1"/>
                </a:solidFill>
              </a:rPr>
              <a:t>ROM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37" y="2816892"/>
            <a:ext cx="3312368" cy="1152128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扩展程序存储器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37" y="3969020"/>
            <a:ext cx="3312368" cy="58442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1KB RAM</a:t>
            </a:r>
          </a:p>
        </p:txBody>
      </p:sp>
      <p:sp>
        <p:nvSpPr>
          <p:cNvPr id="10" name="矩形 9"/>
          <p:cNvSpPr/>
          <p:nvPr/>
        </p:nvSpPr>
        <p:spPr>
          <a:xfrm>
            <a:off x="24437" y="4553440"/>
            <a:ext cx="3312368" cy="5155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扩展存储器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37" y="5068990"/>
            <a:ext cx="3312368" cy="16089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2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7199" y="1745793"/>
            <a:ext cx="1346844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b="1" u="sng" dirty="0" smtClean="0">
                <a:solidFill>
                  <a:srgbClr val="7030A0"/>
                </a:solidFill>
                <a:latin typeface="宋体" charset="-122"/>
              </a:rPr>
              <a:t>程序存储器</a:t>
            </a:r>
            <a:endParaRPr lang="en-US" altLang="zh-CN" b="1" u="sng" dirty="0">
              <a:solidFill>
                <a:srgbClr val="7030A0"/>
              </a:solidFill>
              <a:latin typeface="宋体" charset="-122"/>
            </a:endParaRPr>
          </a:p>
        </p:txBody>
      </p:sp>
      <p:cxnSp>
        <p:nvCxnSpPr>
          <p:cNvPr id="16" name="直接连接符 15"/>
          <p:cNvCxnSpPr>
            <a:stCxn id="11" idx="1"/>
            <a:endCxn id="11" idx="3"/>
          </p:cNvCxnSpPr>
          <p:nvPr/>
        </p:nvCxnSpPr>
        <p:spPr>
          <a:xfrm>
            <a:off x="24437" y="5873465"/>
            <a:ext cx="331236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4437" y="5481188"/>
            <a:ext cx="331236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437" y="6273276"/>
            <a:ext cx="331236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40498" y="5903944"/>
            <a:ext cx="141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Flash </a:t>
            </a:r>
            <a:r>
              <a:rPr lang="zh-CN" altLang="en-US" dirty="0" smtClean="0">
                <a:solidFill>
                  <a:schemeClr val="bg1"/>
                </a:solidFill>
              </a:rPr>
              <a:t>存储器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38784" y="5481188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片内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8333" y="2586059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F800H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8333" y="19939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FFFFH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8598" y="3738187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8800H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6805" y="4322607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8400H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1335" y="4839691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8000H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0724" y="5301356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4000H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6843" y="5665854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2000H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34746" y="6087676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36805" y="6447107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53142" y="2188671"/>
            <a:ext cx="3312368" cy="17977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扩展数据存储器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353142" y="3986395"/>
            <a:ext cx="3312368" cy="5844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bg1"/>
                </a:solidFill>
              </a:rPr>
              <a:t>1KB RAM</a:t>
            </a:r>
          </a:p>
        </p:txBody>
      </p:sp>
      <p:sp>
        <p:nvSpPr>
          <p:cNvPr id="53" name="矩形 52"/>
          <p:cNvSpPr/>
          <p:nvPr/>
        </p:nvSpPr>
        <p:spPr>
          <a:xfrm>
            <a:off x="4357061" y="6131345"/>
            <a:ext cx="3312368" cy="5155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</a:rPr>
              <a:t>1KB RAM</a:t>
            </a:r>
          </a:p>
        </p:txBody>
      </p:sp>
      <p:sp>
        <p:nvSpPr>
          <p:cNvPr id="54" name="矩形 53"/>
          <p:cNvSpPr/>
          <p:nvPr/>
        </p:nvSpPr>
        <p:spPr>
          <a:xfrm>
            <a:off x="4353142" y="4522395"/>
            <a:ext cx="3312368" cy="16089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200" dirty="0" smtClean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35904" y="1763168"/>
            <a:ext cx="1346844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b="1" u="sng" dirty="0">
                <a:solidFill>
                  <a:srgbClr val="7030A0"/>
                </a:solidFill>
                <a:latin typeface="宋体" charset="-122"/>
              </a:rPr>
              <a:t>数据</a:t>
            </a:r>
            <a:r>
              <a:rPr lang="zh-CN" altLang="en-US" b="1" u="sng" dirty="0" smtClean="0">
                <a:solidFill>
                  <a:srgbClr val="7030A0"/>
                </a:solidFill>
                <a:latin typeface="宋体" charset="-122"/>
              </a:rPr>
              <a:t>存储器</a:t>
            </a:r>
            <a:endParaRPr lang="en-US" altLang="zh-CN" b="1" u="sng" dirty="0">
              <a:solidFill>
                <a:srgbClr val="7030A0"/>
              </a:solidFill>
              <a:latin typeface="宋体" charset="-122"/>
            </a:endParaRPr>
          </a:p>
        </p:txBody>
      </p:sp>
      <p:cxnSp>
        <p:nvCxnSpPr>
          <p:cNvPr id="56" name="直接连接符 55"/>
          <p:cNvCxnSpPr>
            <a:stCxn id="54" idx="1"/>
            <a:endCxn id="54" idx="3"/>
          </p:cNvCxnSpPr>
          <p:nvPr/>
        </p:nvCxnSpPr>
        <p:spPr>
          <a:xfrm>
            <a:off x="4353142" y="5326870"/>
            <a:ext cx="3312368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353142" y="4934593"/>
            <a:ext cx="3312368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353142" y="5726681"/>
            <a:ext cx="3312368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469203" y="5357349"/>
            <a:ext cx="141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Flash </a:t>
            </a:r>
            <a:r>
              <a:rPr lang="zh-CN" altLang="en-US" dirty="0" smtClean="0">
                <a:solidFill>
                  <a:schemeClr val="bg1"/>
                </a:solidFill>
              </a:rPr>
              <a:t>存储器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767489" y="4934593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片内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27038" y="2011356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FFFFH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37303" y="3755562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8800H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65510" y="4339982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8400H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69429" y="4754761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4400H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85548" y="5119259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2400H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63451" y="5541081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1400H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65510" y="6464482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0000H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65801" y="5898719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0400H</a:t>
            </a:r>
            <a:endParaRPr lang="zh-CN" altLang="en-US" sz="2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89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-8418" y="849003"/>
            <a:ext cx="6228184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95000"/>
              </a:lnSpc>
              <a:defRPr/>
            </a:pPr>
            <a:r>
              <a:rPr lang="zh-CN" altLang="en-US" sz="2600" b="1" dirty="0" smtClean="0">
                <a:solidFill>
                  <a:srgbClr val="7030A0"/>
                </a:solidFill>
                <a:latin typeface="宋体" pitchFamily="2" charset="-122"/>
              </a:rPr>
              <a:t>（</a:t>
            </a:r>
            <a:r>
              <a:rPr lang="en-US" altLang="zh-CN" sz="2600" b="1" dirty="0" smtClean="0">
                <a:solidFill>
                  <a:srgbClr val="7030A0"/>
                </a:solidFill>
                <a:latin typeface="宋体" pitchFamily="2" charset="-122"/>
              </a:rPr>
              <a:t>1</a:t>
            </a:r>
            <a:r>
              <a:rPr lang="zh-CN" altLang="en-US" sz="2600" b="1" dirty="0" smtClean="0">
                <a:solidFill>
                  <a:srgbClr val="7030A0"/>
                </a:solidFill>
                <a:latin typeface="宋体" pitchFamily="2" charset="-122"/>
              </a:rPr>
              <a:t>）</a:t>
            </a:r>
            <a:r>
              <a:rPr lang="en-US" altLang="zh-CN" sz="2600" b="1" dirty="0" smtClean="0">
                <a:solidFill>
                  <a:srgbClr val="7030A0"/>
                </a:solidFill>
                <a:latin typeface="宋体" pitchFamily="2" charset="-122"/>
              </a:rPr>
              <a:t>Flash </a:t>
            </a:r>
            <a:r>
              <a:rPr lang="zh-CN" altLang="en-US" sz="2600" b="1" dirty="0" smtClean="0">
                <a:solidFill>
                  <a:srgbClr val="7030A0"/>
                </a:solidFill>
                <a:latin typeface="宋体" pitchFamily="2" charset="-122"/>
              </a:rPr>
              <a:t>存储器</a:t>
            </a:r>
            <a:endParaRPr lang="zh-CN" altLang="en-US" sz="2600" b="1" dirty="0">
              <a:solidFill>
                <a:srgbClr val="7030A0"/>
              </a:solidFill>
              <a:latin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80621" y="1556792"/>
            <a:ext cx="3312368" cy="160895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 smtClean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26" idx="1"/>
            <a:endCxn id="26" idx="3"/>
          </p:cNvCxnSpPr>
          <p:nvPr/>
        </p:nvCxnSpPr>
        <p:spPr>
          <a:xfrm>
            <a:off x="1680621" y="2361267"/>
            <a:ext cx="331236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680621" y="1968990"/>
            <a:ext cx="331236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680621" y="2761078"/>
            <a:ext cx="331236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89972" y="2319263"/>
            <a:ext cx="1818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Flash </a:t>
            </a:r>
            <a:r>
              <a:rPr lang="zh-CN" altLang="en-US" sz="2400" dirty="0" smtClean="0">
                <a:solidFill>
                  <a:schemeClr val="bg1"/>
                </a:solidFill>
              </a:rPr>
              <a:t>存储器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18025" y="196899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片内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81120" y="3284984"/>
            <a:ext cx="8892480" cy="126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400" b="1" u="sng" dirty="0">
                <a:solidFill>
                  <a:srgbClr val="FF0000"/>
                </a:solidFill>
                <a:latin typeface="宋体" charset="-122"/>
              </a:rPr>
              <a:t>组成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charset="-122"/>
              </a:rPr>
              <a:t>：</a:t>
            </a:r>
            <a:r>
              <a:rPr lang="en-US" altLang="zh-CN" sz="2400" b="1" dirty="0" smtClean="0">
                <a:latin typeface="宋体" charset="-122"/>
              </a:rPr>
              <a:t> PS0</a:t>
            </a:r>
            <a:r>
              <a:rPr lang="zh-CN" altLang="en-US" sz="2400" b="1" dirty="0" smtClean="0">
                <a:latin typeface="宋体" charset="-122"/>
              </a:rPr>
              <a:t>、</a:t>
            </a:r>
            <a:r>
              <a:rPr lang="en-US" altLang="zh-CN" sz="2400" b="1" dirty="0" smtClean="0">
                <a:latin typeface="宋体" charset="-122"/>
              </a:rPr>
              <a:t>PS1</a:t>
            </a:r>
            <a:r>
              <a:rPr lang="zh-CN" altLang="en-US" sz="2400" b="1" dirty="0" smtClean="0">
                <a:latin typeface="宋体" charset="-122"/>
              </a:rPr>
              <a:t>两个区</a:t>
            </a:r>
            <a:endParaRPr lang="en-US" altLang="zh-CN" sz="2400" b="1" dirty="0">
              <a:latin typeface="宋体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AutoNum type="arabicPeriod"/>
            </a:pPr>
            <a:r>
              <a:rPr lang="en-US" altLang="zh-CN" sz="2400" b="1" dirty="0" smtClean="0">
                <a:latin typeface="宋体" charset="-122"/>
              </a:rPr>
              <a:t>PS0</a:t>
            </a:r>
            <a:r>
              <a:rPr lang="zh-CN" altLang="en-US" sz="2400" b="1" dirty="0" smtClean="0">
                <a:latin typeface="宋体" charset="-122"/>
              </a:rPr>
              <a:t>：程序</a:t>
            </a:r>
            <a:r>
              <a:rPr lang="en-US" altLang="zh-CN" sz="2400" b="1" dirty="0" smtClean="0">
                <a:latin typeface="宋体" charset="-122"/>
              </a:rPr>
              <a:t>Flash</a:t>
            </a:r>
            <a:r>
              <a:rPr lang="zh-CN" altLang="en-US" sz="2400" b="1" dirty="0" smtClean="0">
                <a:latin typeface="宋体" charset="-122"/>
              </a:rPr>
              <a:t>存储器、数据</a:t>
            </a:r>
            <a:r>
              <a:rPr lang="en-US" altLang="zh-CN" sz="2400" b="1" dirty="0" smtClean="0">
                <a:latin typeface="宋体" charset="-122"/>
              </a:rPr>
              <a:t>Flash</a:t>
            </a:r>
            <a:r>
              <a:rPr lang="zh-CN" altLang="en-US" sz="2400" b="1" dirty="0" smtClean="0">
                <a:latin typeface="宋体" charset="-122"/>
              </a:rPr>
              <a:t>存储器；</a:t>
            </a:r>
            <a:endParaRPr lang="en-US" altLang="zh-CN" sz="2400" b="1" dirty="0" smtClean="0">
              <a:latin typeface="宋体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1120" y="4582736"/>
            <a:ext cx="8892480" cy="122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通过硬件配置寄存器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0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（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HCR0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）来划分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Flash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存储器中程序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/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数据存储容量；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宋体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通过硬件配置寄存器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0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（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HCR0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）的</a:t>
            </a:r>
            <a:r>
              <a:rPr lang="zh-CN" altLang="en-US" sz="2000" b="1" u="sng" dirty="0" smtClean="0">
                <a:solidFill>
                  <a:srgbClr val="002060"/>
                </a:solidFill>
                <a:latin typeface="宋体" charset="-122"/>
              </a:rPr>
              <a:t>锁定功能保护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Flash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存储器内容不被改写。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9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754" y="836713"/>
            <a:ext cx="889248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2. PS1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：硬件配置存储器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(128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字节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)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宋体" charset="-122"/>
              </a:rPr>
              <a:t>，分两部分：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  <a:latin typeface="宋体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charset="-122"/>
              </a:rPr>
              <a:t>用户信息存储区：用户出厂信息，如序列号、产品型号等；</a:t>
            </a:r>
            <a:endParaRPr lang="en-US" altLang="zh-CN" sz="2400" b="1" dirty="0" smtClean="0">
              <a:latin typeface="宋体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charset="-122"/>
              </a:rPr>
              <a:t>硬件配置寄存器</a:t>
            </a:r>
            <a:r>
              <a:rPr lang="en-US" altLang="zh-CN" sz="2400" b="1" dirty="0" smtClean="0">
                <a:latin typeface="宋体" charset="-122"/>
              </a:rPr>
              <a:t>0(HCR0)</a:t>
            </a:r>
            <a:r>
              <a:rPr lang="zh-CN" altLang="en-US" sz="2400" b="1" dirty="0" smtClean="0">
                <a:latin typeface="宋体" charset="-122"/>
              </a:rPr>
              <a:t>和硬件配置寄存器</a:t>
            </a:r>
            <a:r>
              <a:rPr lang="en-US" altLang="zh-CN" sz="2400" b="1" dirty="0" smtClean="0">
                <a:latin typeface="宋体" charset="-122"/>
              </a:rPr>
              <a:t>1(HCR1)</a:t>
            </a:r>
            <a:r>
              <a:rPr lang="zh-CN" altLang="en-US" sz="2400" b="1" dirty="0" smtClean="0">
                <a:latin typeface="宋体" charset="-122"/>
              </a:rPr>
              <a:t>。</a:t>
            </a:r>
            <a:endParaRPr lang="en-US" altLang="zh-CN" sz="2400" b="1" dirty="0" smtClean="0">
              <a:latin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075" y="3140968"/>
            <a:ext cx="80648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硬件配置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寄存器特点：</a:t>
            </a:r>
            <a:endParaRPr lang="en-US" altLang="zh-CN" sz="2400" b="1" dirty="0" smtClean="0">
              <a:solidFill>
                <a:srgbClr val="FF0000"/>
              </a:solidFill>
              <a:latin typeface="宋体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  <a:latin typeface="宋体" charset="-122"/>
              </a:rPr>
              <a:t>用于配置一些主重要的硬件信息，如是否使用启动</a:t>
            </a:r>
            <a:r>
              <a:rPr lang="en-US" altLang="zh-CN" b="1" dirty="0" smtClean="0">
                <a:solidFill>
                  <a:srgbClr val="7030A0"/>
                </a:solidFill>
                <a:latin typeface="宋体" charset="-122"/>
              </a:rPr>
              <a:t>ROM</a:t>
            </a:r>
            <a:r>
              <a:rPr lang="zh-CN" altLang="en-US" b="1" dirty="0" smtClean="0">
                <a:solidFill>
                  <a:srgbClr val="7030A0"/>
                </a:solidFill>
                <a:latin typeface="宋体" charset="-122"/>
              </a:rPr>
              <a:t>、</a:t>
            </a:r>
            <a:r>
              <a:rPr lang="en-US" altLang="zh-CN" b="1" dirty="0" smtClean="0">
                <a:solidFill>
                  <a:srgbClr val="7030A0"/>
                </a:solidFill>
                <a:latin typeface="宋体" charset="-122"/>
              </a:rPr>
              <a:t>Flash</a:t>
            </a:r>
            <a:r>
              <a:rPr lang="zh-CN" altLang="en-US" b="1" dirty="0" smtClean="0">
                <a:solidFill>
                  <a:srgbClr val="7030A0"/>
                </a:solidFill>
                <a:latin typeface="宋体" charset="-122"/>
              </a:rPr>
              <a:t>存储器分区、欠压锁定复位</a:t>
            </a:r>
            <a:r>
              <a:rPr lang="zh-CN" altLang="en-US" b="1" dirty="0" smtClean="0">
                <a:solidFill>
                  <a:srgbClr val="7030A0"/>
                </a:solidFill>
              </a:rPr>
              <a:t>等；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>
                <a:solidFill>
                  <a:srgbClr val="7030A0"/>
                </a:solidFill>
                <a:latin typeface="宋体" charset="-122"/>
              </a:rPr>
              <a:t>不能像特殊功能寄存器一样进行直接的设置和读取，只有在可编程模式下才能写入。</a:t>
            </a:r>
            <a:r>
              <a:rPr lang="zh-CN" altLang="en-US" b="1" dirty="0" smtClean="0">
                <a:solidFill>
                  <a:srgbClr val="7030A0"/>
                </a:solidFill>
                <a:latin typeface="宋体" charset="-122"/>
              </a:rPr>
              <a:t>一旦写入，</a:t>
            </a:r>
            <a:r>
              <a:rPr lang="zh-CN" altLang="en-US" b="1" dirty="0">
                <a:solidFill>
                  <a:srgbClr val="7030A0"/>
                </a:solidFill>
                <a:latin typeface="宋体" charset="-122"/>
              </a:rPr>
              <a:t>只有在芯片复位后重新编程后才能改变。</a:t>
            </a:r>
            <a:endParaRPr lang="en-US" altLang="zh-CN" b="1" dirty="0">
              <a:solidFill>
                <a:srgbClr val="7030A0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1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77" y="861467"/>
            <a:ext cx="6228184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95000"/>
              </a:lnSpc>
              <a:defRPr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、从用户使用角度分类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---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四类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844824"/>
            <a:ext cx="80648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程序存储器空间；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数据存储器空间；</a:t>
            </a:r>
            <a:endParaRPr lang="en-US" altLang="zh-CN" sz="2400" b="1" dirty="0" smtClean="0">
              <a:solidFill>
                <a:srgbClr val="7030A0"/>
              </a:solidFill>
              <a:latin typeface="宋体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内部</a:t>
            </a:r>
            <a:r>
              <a:rPr lang="en-US" altLang="zh-CN" sz="2400" b="1" dirty="0" smtClean="0">
                <a:solidFill>
                  <a:srgbClr val="7030A0"/>
                </a:solidFill>
                <a:latin typeface="宋体" charset="-122"/>
              </a:rPr>
              <a:t>RAM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；</a:t>
            </a:r>
            <a:endParaRPr lang="en-US" altLang="zh-CN" sz="2400" b="1" dirty="0" smtClean="0">
              <a:solidFill>
                <a:srgbClr val="7030A0"/>
              </a:solidFill>
              <a:latin typeface="宋体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特殊功能寄存器</a:t>
            </a:r>
            <a:r>
              <a:rPr lang="en-US" altLang="zh-CN" sz="2400" b="1" dirty="0" smtClean="0">
                <a:solidFill>
                  <a:srgbClr val="7030A0"/>
                </a:solidFill>
                <a:latin typeface="宋体" charset="-122"/>
              </a:rPr>
              <a:t>(106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个，</a:t>
            </a:r>
            <a:r>
              <a:rPr lang="en-US" altLang="zh-CN" sz="2400" b="1" dirty="0" smtClean="0">
                <a:solidFill>
                  <a:srgbClr val="7030A0"/>
                </a:solidFill>
                <a:latin typeface="宋体" charset="-122"/>
              </a:rPr>
              <a:t>8051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内核有</a:t>
            </a:r>
            <a:r>
              <a:rPr lang="en-US" altLang="zh-CN" sz="2400" b="1" dirty="0" smtClean="0">
                <a:solidFill>
                  <a:srgbClr val="7030A0"/>
                </a:solidFill>
                <a:latin typeface="宋体" charset="-122"/>
              </a:rPr>
              <a:t>26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个</a:t>
            </a:r>
            <a:r>
              <a:rPr lang="en-US" altLang="zh-CN" sz="2400" b="1" dirty="0" smtClean="0">
                <a:solidFill>
                  <a:srgbClr val="7030A0"/>
                </a:solidFill>
                <a:latin typeface="宋体" charset="-122"/>
              </a:rPr>
              <a:t>)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charset="-122"/>
              </a:rPr>
              <a:t>。</a:t>
            </a:r>
            <a:endParaRPr lang="en-US" altLang="zh-CN" sz="2400" b="1" dirty="0">
              <a:solidFill>
                <a:srgbClr val="7030A0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6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658" y="1196752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51</a:t>
            </a:r>
            <a:r>
              <a:rPr lang="zh-CN" altLang="en-US" sz="2400" b="1" dirty="0">
                <a:solidFill>
                  <a:srgbClr val="FF0000"/>
                </a:solidFill>
              </a:rPr>
              <a:t>外部引脚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2400" dirty="0"/>
              <a:t>缩写    英文解释    中文解释</a:t>
            </a:r>
            <a:br>
              <a:rPr lang="zh-CN" altLang="en-US" sz="2400" dirty="0"/>
            </a:br>
            <a:r>
              <a:rPr lang="en-US" altLang="zh-CN" sz="2400" dirty="0"/>
              <a:t>RST       </a:t>
            </a:r>
            <a:r>
              <a:rPr lang="zh-CN" altLang="en-US" sz="2400" dirty="0"/>
              <a:t>   </a:t>
            </a:r>
            <a:r>
              <a:rPr lang="en-US" altLang="zh-CN" sz="2400" dirty="0"/>
              <a:t>Reset   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复位</a:t>
            </a:r>
            <a:r>
              <a:rPr lang="zh-CN" altLang="en-US" sz="2400" dirty="0"/>
              <a:t>信号引脚</a:t>
            </a:r>
            <a:br>
              <a:rPr lang="zh-CN" altLang="en-US" sz="2400" dirty="0"/>
            </a:br>
            <a:r>
              <a:rPr lang="en-US" altLang="zh-CN" sz="2400" dirty="0" err="1"/>
              <a:t>RxD</a:t>
            </a:r>
            <a:r>
              <a:rPr lang="en-US" altLang="zh-CN" sz="2400" dirty="0"/>
              <a:t>         Receive Data    </a:t>
            </a:r>
            <a:r>
              <a:rPr lang="zh-CN" altLang="en-US" sz="2400" dirty="0"/>
              <a:t>串口接收端</a:t>
            </a:r>
            <a:br>
              <a:rPr lang="zh-CN" altLang="en-US" sz="2400" dirty="0"/>
            </a:br>
            <a:r>
              <a:rPr lang="en-US" altLang="zh-CN" sz="2400" dirty="0" err="1"/>
              <a:t>TxD</a:t>
            </a:r>
            <a:r>
              <a:rPr lang="en-US" altLang="zh-CN" sz="2400" dirty="0"/>
              <a:t>          Transmit Data    </a:t>
            </a:r>
            <a:r>
              <a:rPr lang="zh-CN" altLang="en-US" sz="2400" dirty="0"/>
              <a:t>串口发送端</a:t>
            </a:r>
            <a:br>
              <a:rPr lang="zh-CN" altLang="en-US" sz="2400" dirty="0"/>
            </a:br>
            <a:r>
              <a:rPr lang="en-US" altLang="zh-CN" sz="2400" dirty="0" smtClean="0"/>
              <a:t>INT0         Interrupt0</a:t>
            </a:r>
            <a:r>
              <a:rPr lang="en-US" altLang="zh-CN" sz="2400" dirty="0"/>
              <a:t>    </a:t>
            </a:r>
            <a:r>
              <a:rPr lang="zh-CN" altLang="en-US" sz="2400" dirty="0"/>
              <a:t>外部中断</a:t>
            </a:r>
            <a:r>
              <a:rPr lang="en-US" altLang="zh-CN" sz="2400" dirty="0"/>
              <a:t>0</a:t>
            </a:r>
            <a:r>
              <a:rPr lang="zh-CN" altLang="en-US" sz="2400" dirty="0"/>
              <a:t>信号输入引脚</a:t>
            </a:r>
            <a:br>
              <a:rPr lang="zh-CN" altLang="en-US" sz="2400" dirty="0"/>
            </a:br>
            <a:r>
              <a:rPr lang="en-US" altLang="zh-CN" sz="2400" dirty="0" smtClean="0"/>
              <a:t>INT1        Interrupt1</a:t>
            </a:r>
            <a:r>
              <a:rPr lang="en-US" altLang="zh-CN" sz="2400" dirty="0"/>
              <a:t>    </a:t>
            </a:r>
            <a:r>
              <a:rPr lang="zh-CN" altLang="en-US" sz="2400" dirty="0"/>
              <a:t>外部中断</a:t>
            </a:r>
            <a:r>
              <a:rPr lang="en-US" altLang="zh-CN" sz="2400" dirty="0"/>
              <a:t>1</a:t>
            </a:r>
            <a:r>
              <a:rPr lang="zh-CN" altLang="en-US" sz="2400" dirty="0"/>
              <a:t>信号输入引脚</a:t>
            </a:r>
            <a:br>
              <a:rPr lang="zh-CN" altLang="en-US" sz="2400" dirty="0"/>
            </a:br>
            <a:r>
              <a:rPr lang="en-US" altLang="zh-CN" sz="2400" dirty="0"/>
              <a:t>T0          </a:t>
            </a:r>
            <a:r>
              <a:rPr lang="en-US" altLang="zh-CN" sz="2400" dirty="0" smtClean="0"/>
              <a:t>  Timer0</a:t>
            </a:r>
            <a:r>
              <a:rPr lang="en-US" altLang="zh-CN" sz="2400" dirty="0"/>
              <a:t>    </a:t>
            </a:r>
            <a:r>
              <a:rPr lang="zh-CN" altLang="en-US" sz="2400" dirty="0"/>
              <a:t>定时</a:t>
            </a:r>
            <a:r>
              <a:rPr lang="en-US" altLang="zh-CN" sz="2400" dirty="0"/>
              <a:t>/</a:t>
            </a:r>
            <a:r>
              <a:rPr lang="zh-CN" altLang="en-US" sz="2400" dirty="0"/>
              <a:t>计数器</a:t>
            </a:r>
            <a:r>
              <a:rPr lang="en-US" altLang="zh-CN" sz="2400" dirty="0"/>
              <a:t>0</a:t>
            </a:r>
            <a:r>
              <a:rPr lang="zh-CN" altLang="en-US" sz="2400" dirty="0"/>
              <a:t>输入信号引脚</a:t>
            </a:r>
            <a:br>
              <a:rPr lang="zh-CN" altLang="en-US" sz="2400" dirty="0"/>
            </a:br>
            <a:r>
              <a:rPr lang="en-US" altLang="zh-CN" sz="2400" dirty="0"/>
              <a:t>T1        </a:t>
            </a:r>
            <a:r>
              <a:rPr lang="en-US" altLang="zh-CN" sz="2400" dirty="0" smtClean="0"/>
              <a:t>    </a:t>
            </a:r>
            <a:r>
              <a:rPr lang="en-US" altLang="zh-CN" sz="2400" dirty="0"/>
              <a:t>Timer1    </a:t>
            </a:r>
            <a:r>
              <a:rPr lang="zh-CN" altLang="en-US" sz="2400" dirty="0"/>
              <a:t>定时</a:t>
            </a:r>
            <a:r>
              <a:rPr lang="en-US" altLang="zh-CN" sz="2400" dirty="0"/>
              <a:t>/</a:t>
            </a:r>
            <a:r>
              <a:rPr lang="zh-CN" altLang="en-US" sz="2400" dirty="0"/>
              <a:t>计数器</a:t>
            </a:r>
            <a:r>
              <a:rPr lang="en-US" altLang="zh-CN" sz="2400" dirty="0"/>
              <a:t>1</a:t>
            </a:r>
            <a:r>
              <a:rPr lang="zh-CN" altLang="en-US" sz="2400" dirty="0"/>
              <a:t>输入信号引脚</a:t>
            </a:r>
            <a:br>
              <a:rPr lang="zh-CN" altLang="en-US" sz="2400" dirty="0"/>
            </a:br>
            <a:r>
              <a:rPr lang="en-US" altLang="zh-CN" sz="2400" dirty="0" smtClean="0"/>
              <a:t>WR          write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写</a:t>
            </a:r>
            <a:r>
              <a:rPr lang="zh-CN" altLang="en-US" sz="2400" dirty="0"/>
              <a:t>信号引脚</a:t>
            </a:r>
            <a:br>
              <a:rPr lang="zh-CN" altLang="en-US" sz="2400" dirty="0"/>
            </a:br>
            <a:r>
              <a:rPr lang="en-US" altLang="zh-CN" sz="2400" dirty="0" smtClean="0"/>
              <a:t>RD          read</a:t>
            </a:r>
            <a:r>
              <a:rPr lang="en-US" altLang="zh-CN" sz="2400" dirty="0"/>
              <a:t>    </a:t>
            </a:r>
            <a:r>
              <a:rPr lang="zh-CN" altLang="en-US" sz="2400" dirty="0"/>
              <a:t>读信号引脚</a:t>
            </a:r>
            <a:br>
              <a:rPr lang="zh-CN" altLang="en-US" sz="2400" dirty="0"/>
            </a:br>
            <a:r>
              <a:rPr lang="en-US" altLang="zh-CN" sz="2400" dirty="0" smtClean="0"/>
              <a:t>PSEN      </a:t>
            </a:r>
            <a:r>
              <a:rPr lang="en-US" altLang="zh-CN" sz="2400" dirty="0" err="1" smtClean="0"/>
              <a:t>progammer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saving enable    </a:t>
            </a:r>
            <a:r>
              <a:rPr lang="zh-CN" altLang="en-US" sz="2400" dirty="0"/>
              <a:t>外部程序存储器读选通信号</a:t>
            </a:r>
            <a:br>
              <a:rPr lang="zh-CN" altLang="en-US" sz="2400" dirty="0"/>
            </a:br>
            <a:r>
              <a:rPr lang="en-US" altLang="zh-CN" sz="2400" dirty="0"/>
              <a:t>ALE      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Address Latch Enable    </a:t>
            </a:r>
            <a:r>
              <a:rPr lang="zh-CN" altLang="en-US" sz="2400" dirty="0"/>
              <a:t>地址锁存允许信号</a:t>
            </a:r>
            <a:br>
              <a:rPr lang="zh-CN" altLang="en-US" sz="2400" dirty="0"/>
            </a:br>
            <a:r>
              <a:rPr lang="en-US" altLang="zh-CN" sz="2400" dirty="0" smtClean="0"/>
              <a:t>EA           enable</a:t>
            </a:r>
            <a:r>
              <a:rPr lang="en-US" altLang="zh-CN" sz="2400" dirty="0"/>
              <a:t>    </a:t>
            </a:r>
            <a:r>
              <a:rPr lang="zh-CN" altLang="en-US" sz="2400" dirty="0"/>
              <a:t>外部</a:t>
            </a:r>
            <a:r>
              <a:rPr lang="en-US" altLang="zh-CN" sz="2400" dirty="0"/>
              <a:t>ROM</a:t>
            </a:r>
            <a:r>
              <a:rPr lang="zh-CN" altLang="en-US" sz="2400" dirty="0" smtClean="0"/>
              <a:t>选择信号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827419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单片机常用英文缩写的全称及中文说明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836712"/>
            <a:ext cx="81369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51</a:t>
            </a:r>
            <a:r>
              <a:rPr lang="zh-CN" altLang="en-US" sz="2400" b="1" dirty="0">
                <a:solidFill>
                  <a:srgbClr val="FF0000"/>
                </a:solidFill>
              </a:rPr>
              <a:t>内部寄存器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SFR    special </a:t>
            </a:r>
            <a:r>
              <a:rPr lang="en-US" altLang="zh-CN" sz="2000" dirty="0" err="1"/>
              <a:t>funtion</a:t>
            </a:r>
            <a:r>
              <a:rPr lang="en-US" altLang="zh-CN" sz="2000" dirty="0"/>
              <a:t> register    </a:t>
            </a:r>
            <a:r>
              <a:rPr lang="zh-CN" altLang="en-US" sz="2000" dirty="0"/>
              <a:t>特殊功能寄存器</a:t>
            </a:r>
            <a:br>
              <a:rPr lang="zh-CN" altLang="en-US" sz="2000" dirty="0"/>
            </a:br>
            <a:r>
              <a:rPr lang="en-US" altLang="zh-CN" sz="2000" dirty="0"/>
              <a:t>ACC    accumulate    </a:t>
            </a:r>
            <a:r>
              <a:rPr lang="zh-CN" altLang="en-US" sz="2000" dirty="0"/>
              <a:t>累加器</a:t>
            </a:r>
            <a:r>
              <a:rPr lang="en-US" altLang="zh-CN" sz="2000" dirty="0"/>
              <a:t>A</a:t>
            </a:r>
            <a:br>
              <a:rPr lang="en-US" altLang="zh-CN" sz="2000" dirty="0"/>
            </a:br>
            <a:r>
              <a:rPr lang="en-US" altLang="zh-CN" sz="2000" dirty="0"/>
              <a:t>PSW    </a:t>
            </a:r>
            <a:r>
              <a:rPr lang="en-US" altLang="zh-CN" sz="2000" dirty="0" err="1"/>
              <a:t>progammer</a:t>
            </a:r>
            <a:r>
              <a:rPr lang="en-US" altLang="zh-CN" sz="2000" dirty="0"/>
              <a:t> status word    </a:t>
            </a:r>
            <a:r>
              <a:rPr lang="zh-CN" altLang="en-US" sz="2000" dirty="0"/>
              <a:t>程序状态字</a:t>
            </a:r>
            <a:br>
              <a:rPr lang="zh-CN" altLang="en-US" sz="2000" dirty="0"/>
            </a:br>
            <a:r>
              <a:rPr lang="en-US" altLang="zh-CN" sz="2000" dirty="0"/>
              <a:t>CY   (PSW.7)    carry    </a:t>
            </a:r>
            <a:r>
              <a:rPr lang="zh-CN" altLang="en-US" sz="2000" dirty="0"/>
              <a:t>进位标志位</a:t>
            </a:r>
            <a:br>
              <a:rPr lang="zh-CN" altLang="en-US" sz="2000" dirty="0"/>
            </a:br>
            <a:r>
              <a:rPr lang="en-US" altLang="zh-CN" sz="2000" dirty="0"/>
              <a:t>AC   (PSW.6)    assistant carry    </a:t>
            </a:r>
            <a:r>
              <a:rPr lang="zh-CN" altLang="en-US" sz="2000" dirty="0"/>
              <a:t>辅助进位标志位</a:t>
            </a:r>
            <a:br>
              <a:rPr lang="zh-CN" altLang="en-US" sz="2000" dirty="0"/>
            </a:br>
            <a:r>
              <a:rPr lang="en-US" altLang="zh-CN" sz="2000" dirty="0"/>
              <a:t>OV   (PSW.2)    overflow    </a:t>
            </a:r>
            <a:r>
              <a:rPr lang="zh-CN" altLang="en-US" sz="2000" dirty="0"/>
              <a:t>溢出标志位</a:t>
            </a:r>
            <a:br>
              <a:rPr lang="zh-CN" altLang="en-US" sz="2000" dirty="0"/>
            </a:br>
            <a:r>
              <a:rPr lang="en-US" altLang="zh-CN" sz="2000" dirty="0"/>
              <a:t>PC    </a:t>
            </a:r>
            <a:r>
              <a:rPr lang="en-US" altLang="zh-CN" sz="2000" dirty="0" err="1"/>
              <a:t>progammer</a:t>
            </a:r>
            <a:r>
              <a:rPr lang="en-US" altLang="zh-CN" sz="2000" dirty="0"/>
              <a:t> counter    </a:t>
            </a:r>
            <a:r>
              <a:rPr lang="zh-CN" altLang="en-US" sz="2000" dirty="0"/>
              <a:t>程序计数器</a:t>
            </a:r>
            <a:br>
              <a:rPr lang="zh-CN" altLang="en-US" sz="2000" dirty="0"/>
            </a:br>
            <a:r>
              <a:rPr lang="en-US" altLang="zh-CN" sz="2000" dirty="0"/>
              <a:t>DPTR    data point register    </a:t>
            </a:r>
            <a:r>
              <a:rPr lang="zh-CN" altLang="en-US" sz="2000" dirty="0"/>
              <a:t>数据指针寄存器</a:t>
            </a:r>
            <a:br>
              <a:rPr lang="zh-CN" altLang="en-US" sz="2000" dirty="0"/>
            </a:br>
            <a:r>
              <a:rPr lang="en-US" altLang="zh-CN" sz="2000" dirty="0"/>
              <a:t>SP    stack point    </a:t>
            </a:r>
            <a:r>
              <a:rPr lang="zh-CN" altLang="en-US" sz="2000" dirty="0"/>
              <a:t>堆栈指针</a:t>
            </a:r>
            <a:br>
              <a:rPr lang="zh-CN" altLang="en-US" sz="2000" dirty="0"/>
            </a:br>
            <a:r>
              <a:rPr lang="en-US" altLang="zh-CN" sz="2000" dirty="0"/>
              <a:t>TCON    timer control    </a:t>
            </a:r>
            <a:r>
              <a:rPr lang="zh-CN" altLang="en-US" sz="2000" dirty="0"/>
              <a:t>定时器控制寄存器</a:t>
            </a:r>
            <a:br>
              <a:rPr lang="zh-CN" altLang="en-US" sz="2000" dirty="0"/>
            </a:br>
            <a:r>
              <a:rPr lang="en-US" altLang="zh-CN" sz="2000" dirty="0"/>
              <a:t>TF1     </a:t>
            </a:r>
            <a:r>
              <a:rPr lang="zh-CN" altLang="en-US" sz="2000" dirty="0"/>
              <a:t>（</a:t>
            </a:r>
            <a:r>
              <a:rPr lang="en-US" altLang="zh-CN" sz="2000" dirty="0"/>
              <a:t>TCON.7</a:t>
            </a:r>
            <a:r>
              <a:rPr lang="zh-CN" altLang="en-US" sz="2000" dirty="0"/>
              <a:t>）    </a:t>
            </a:r>
            <a:r>
              <a:rPr lang="en-US" altLang="zh-CN" sz="2000" dirty="0"/>
              <a:t>Timer1 flag    T1</a:t>
            </a:r>
            <a:r>
              <a:rPr lang="zh-CN" altLang="en-US" sz="2000" dirty="0"/>
              <a:t>中断标志位</a:t>
            </a:r>
            <a:br>
              <a:rPr lang="zh-CN" altLang="en-US" sz="2000" dirty="0"/>
            </a:br>
            <a:r>
              <a:rPr lang="en-US" altLang="zh-CN" sz="2000" dirty="0"/>
              <a:t>TR1     </a:t>
            </a:r>
            <a:r>
              <a:rPr lang="zh-CN" altLang="en-US" sz="2000" dirty="0"/>
              <a:t>（</a:t>
            </a:r>
            <a:r>
              <a:rPr lang="en-US" altLang="zh-CN" sz="2000" dirty="0"/>
              <a:t>TCON.6</a:t>
            </a:r>
            <a:r>
              <a:rPr lang="zh-CN" altLang="en-US" sz="2000" dirty="0"/>
              <a:t>）    </a:t>
            </a:r>
            <a:r>
              <a:rPr lang="en-US" altLang="zh-CN" sz="2000" dirty="0"/>
              <a:t>Timer1 Run    T1</a:t>
            </a:r>
            <a:r>
              <a:rPr lang="zh-CN" altLang="en-US" sz="2000" dirty="0"/>
              <a:t>运行控制位</a:t>
            </a:r>
            <a:br>
              <a:rPr lang="zh-CN" altLang="en-US" sz="2000" dirty="0"/>
            </a:br>
            <a:r>
              <a:rPr lang="en-US" altLang="zh-CN" sz="2000" dirty="0"/>
              <a:t>TF0     </a:t>
            </a:r>
            <a:r>
              <a:rPr lang="zh-CN" altLang="en-US" sz="2000" dirty="0"/>
              <a:t>（</a:t>
            </a:r>
            <a:r>
              <a:rPr lang="en-US" altLang="zh-CN" sz="2000" dirty="0"/>
              <a:t>TCON.5</a:t>
            </a:r>
            <a:r>
              <a:rPr lang="zh-CN" altLang="en-US" sz="2000" dirty="0"/>
              <a:t>）    </a:t>
            </a:r>
            <a:r>
              <a:rPr lang="en-US" altLang="zh-CN" sz="2000" dirty="0"/>
              <a:t>Timer0 flag    T0</a:t>
            </a:r>
            <a:r>
              <a:rPr lang="zh-CN" altLang="en-US" sz="2000" dirty="0"/>
              <a:t>中断标志位</a:t>
            </a:r>
            <a:br>
              <a:rPr lang="zh-CN" altLang="en-US" sz="2000" dirty="0"/>
            </a:br>
            <a:r>
              <a:rPr lang="en-US" altLang="zh-CN" sz="2000" dirty="0"/>
              <a:t>TR0     </a:t>
            </a:r>
            <a:r>
              <a:rPr lang="zh-CN" altLang="en-US" sz="2000" dirty="0"/>
              <a:t>（</a:t>
            </a:r>
            <a:r>
              <a:rPr lang="en-US" altLang="zh-CN" sz="2000" dirty="0"/>
              <a:t>TCON.4</a:t>
            </a:r>
            <a:r>
              <a:rPr lang="zh-CN" altLang="en-US" sz="2000" dirty="0"/>
              <a:t>）    </a:t>
            </a:r>
            <a:r>
              <a:rPr lang="en-US" altLang="zh-CN" sz="2000" dirty="0"/>
              <a:t>Timer0 Run    T0</a:t>
            </a:r>
            <a:r>
              <a:rPr lang="zh-CN" altLang="en-US" sz="2000" dirty="0"/>
              <a:t>运行控制位</a:t>
            </a:r>
            <a:br>
              <a:rPr lang="zh-CN" altLang="en-US" sz="2000" dirty="0"/>
            </a:br>
            <a:r>
              <a:rPr lang="en-US" altLang="zh-CN" sz="2000" dirty="0"/>
              <a:t>IE1     </a:t>
            </a:r>
            <a:r>
              <a:rPr lang="zh-CN" altLang="en-US" sz="2000" dirty="0"/>
              <a:t>（</a:t>
            </a:r>
            <a:r>
              <a:rPr lang="en-US" altLang="zh-CN" sz="2000" dirty="0"/>
              <a:t>TCON.3</a:t>
            </a:r>
            <a:r>
              <a:rPr lang="zh-CN" altLang="en-US" sz="2000" dirty="0"/>
              <a:t>）    </a:t>
            </a:r>
            <a:r>
              <a:rPr lang="en-US" altLang="zh-CN" sz="2000" dirty="0"/>
              <a:t>Interrupt1 exterior    </a:t>
            </a:r>
            <a:r>
              <a:rPr lang="zh-CN" altLang="en-US" sz="2000" dirty="0"/>
              <a:t>外部中断</a:t>
            </a:r>
            <a:r>
              <a:rPr lang="en-US" altLang="zh-CN" sz="2000" dirty="0"/>
              <a:t>1</a:t>
            </a:r>
            <a:r>
              <a:rPr lang="zh-CN" altLang="en-US" sz="2000" dirty="0"/>
              <a:t>中断标志位</a:t>
            </a:r>
            <a:br>
              <a:rPr lang="zh-CN" altLang="en-US" sz="2000" dirty="0"/>
            </a:br>
            <a:r>
              <a:rPr lang="en-US" altLang="zh-CN" sz="2000" dirty="0"/>
              <a:t>IT1     </a:t>
            </a:r>
            <a:r>
              <a:rPr lang="zh-CN" altLang="en-US" sz="2000" dirty="0"/>
              <a:t>（</a:t>
            </a:r>
            <a:r>
              <a:rPr lang="en-US" altLang="zh-CN" sz="2000" dirty="0"/>
              <a:t>TCON.2</a:t>
            </a:r>
            <a:r>
              <a:rPr lang="zh-CN" altLang="en-US" sz="2000" dirty="0"/>
              <a:t>）    </a:t>
            </a:r>
            <a:r>
              <a:rPr lang="en-US" altLang="zh-CN" sz="2000" dirty="0"/>
              <a:t>Interrupt1 touch    </a:t>
            </a:r>
            <a:r>
              <a:rPr lang="zh-CN" altLang="en-US" sz="2000" dirty="0"/>
              <a:t>外部中断</a:t>
            </a:r>
            <a:r>
              <a:rPr lang="en-US" altLang="zh-CN" sz="2000" dirty="0"/>
              <a:t>1 </a:t>
            </a:r>
            <a:r>
              <a:rPr lang="zh-CN" altLang="en-US" sz="2000" dirty="0"/>
              <a:t>触发方式选择位</a:t>
            </a:r>
            <a:br>
              <a:rPr lang="zh-CN" altLang="en-US" sz="2000" dirty="0"/>
            </a:br>
            <a:r>
              <a:rPr lang="en-US" altLang="zh-CN" sz="2000" dirty="0"/>
              <a:t>IE0     </a:t>
            </a:r>
            <a:r>
              <a:rPr lang="zh-CN" altLang="en-US" sz="2000" dirty="0"/>
              <a:t>（</a:t>
            </a:r>
            <a:r>
              <a:rPr lang="en-US" altLang="zh-CN" sz="2000" dirty="0"/>
              <a:t>TCON.1</a:t>
            </a:r>
            <a:r>
              <a:rPr lang="zh-CN" altLang="en-US" sz="2000" dirty="0"/>
              <a:t>）    </a:t>
            </a:r>
            <a:r>
              <a:rPr lang="en-US" altLang="zh-CN" sz="2000" dirty="0"/>
              <a:t>Interrupt0 exterior    </a:t>
            </a:r>
            <a:r>
              <a:rPr lang="zh-CN" altLang="en-US" sz="2000" dirty="0"/>
              <a:t>外部中断</a:t>
            </a:r>
            <a:r>
              <a:rPr lang="en-US" altLang="zh-CN" sz="2000" dirty="0"/>
              <a:t>0</a:t>
            </a:r>
            <a:r>
              <a:rPr lang="zh-CN" altLang="en-US" sz="2000" dirty="0"/>
              <a:t>中断标志位</a:t>
            </a:r>
            <a:br>
              <a:rPr lang="zh-CN" altLang="en-US" sz="2000" dirty="0"/>
            </a:br>
            <a:r>
              <a:rPr lang="en-US" altLang="zh-CN" sz="2000" dirty="0"/>
              <a:t>IT0     </a:t>
            </a:r>
            <a:r>
              <a:rPr lang="zh-CN" altLang="en-US" sz="2000" dirty="0"/>
              <a:t>（</a:t>
            </a:r>
            <a:r>
              <a:rPr lang="en-US" altLang="zh-CN" sz="2000" dirty="0"/>
              <a:t>TCON.0</a:t>
            </a:r>
            <a:r>
              <a:rPr lang="zh-CN" altLang="en-US" sz="2000" dirty="0"/>
              <a:t>）    </a:t>
            </a:r>
            <a:r>
              <a:rPr lang="en-US" altLang="zh-CN" sz="2000" dirty="0"/>
              <a:t>Interrupt0 touch    0-</a:t>
            </a:r>
            <a:r>
              <a:rPr lang="zh-CN" altLang="en-US" sz="2000" dirty="0"/>
              <a:t>电平触发   </a:t>
            </a:r>
            <a:r>
              <a:rPr lang="en-US" altLang="zh-CN" sz="2000" dirty="0"/>
              <a:t>1-</a:t>
            </a:r>
            <a:r>
              <a:rPr lang="zh-CN" altLang="en-US" sz="2000" dirty="0"/>
              <a:t>下降沿</a:t>
            </a:r>
            <a:r>
              <a:rPr lang="zh-CN" altLang="en-US" sz="2000" dirty="0" smtClean="0"/>
              <a:t>触发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84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6" y="980728"/>
            <a:ext cx="9593424" cy="59766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51</a:t>
            </a:r>
            <a:r>
              <a:rPr lang="zh-CN" altLang="en-US" b="1" dirty="0">
                <a:solidFill>
                  <a:srgbClr val="FF0000"/>
                </a:solidFill>
              </a:rPr>
              <a:t>内部寄存器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800" dirty="0" smtClean="0"/>
              <a:t>IE</a:t>
            </a:r>
            <a:r>
              <a:rPr lang="en-US" altLang="zh-CN" sz="3800" dirty="0"/>
              <a:t>   </a:t>
            </a:r>
            <a:r>
              <a:rPr lang="zh-CN" altLang="en-US" sz="3800" dirty="0"/>
              <a:t>（</a:t>
            </a:r>
            <a:r>
              <a:rPr lang="en-US" altLang="zh-CN" sz="3800" dirty="0"/>
              <a:t>A8H</a:t>
            </a:r>
            <a:r>
              <a:rPr lang="zh-CN" altLang="en-US" sz="3800" dirty="0"/>
              <a:t>）    </a:t>
            </a:r>
            <a:r>
              <a:rPr lang="en-US" altLang="zh-CN" sz="3800" dirty="0"/>
              <a:t>interrupt enable    </a:t>
            </a:r>
            <a:r>
              <a:rPr lang="zh-CN" altLang="en-US" sz="3800" dirty="0"/>
              <a:t>中断允许寄存器</a:t>
            </a:r>
            <a:br>
              <a:rPr lang="zh-CN" altLang="en-US" sz="3800" dirty="0"/>
            </a:br>
            <a:r>
              <a:rPr lang="en-US" altLang="zh-CN" sz="3800" dirty="0"/>
              <a:t>EA        (IE.7)    enable all interrupt    </a:t>
            </a:r>
            <a:r>
              <a:rPr lang="zh-CN" altLang="en-US" sz="3800" dirty="0"/>
              <a:t>中断总允许位</a:t>
            </a:r>
            <a:br>
              <a:rPr lang="zh-CN" altLang="en-US" sz="3800" dirty="0"/>
            </a:br>
            <a:r>
              <a:rPr lang="en-US" altLang="zh-CN" sz="3800" dirty="0"/>
              <a:t>ES        (IE.4)    enable serial    </a:t>
            </a:r>
            <a:r>
              <a:rPr lang="zh-CN" altLang="en-US" sz="3800" dirty="0"/>
              <a:t>串行口中断允许位</a:t>
            </a:r>
            <a:br>
              <a:rPr lang="zh-CN" altLang="en-US" sz="3800" dirty="0"/>
            </a:br>
            <a:r>
              <a:rPr lang="en-US" altLang="zh-CN" sz="3800" dirty="0"/>
              <a:t>ET1      </a:t>
            </a:r>
            <a:r>
              <a:rPr lang="zh-CN" altLang="en-US" sz="3800" dirty="0"/>
              <a:t>（</a:t>
            </a:r>
            <a:r>
              <a:rPr lang="en-US" altLang="zh-CN" sz="3800" dirty="0"/>
              <a:t>IE.3</a:t>
            </a:r>
            <a:r>
              <a:rPr lang="zh-CN" altLang="en-US" sz="3800" dirty="0"/>
              <a:t>）    </a:t>
            </a:r>
            <a:r>
              <a:rPr lang="en-US" altLang="zh-CN" sz="3800" dirty="0"/>
              <a:t>enable timer 1    T1</a:t>
            </a:r>
            <a:r>
              <a:rPr lang="zh-CN" altLang="en-US" sz="3800" dirty="0"/>
              <a:t>中断允许位</a:t>
            </a:r>
            <a:br>
              <a:rPr lang="zh-CN" altLang="en-US" sz="3800" dirty="0"/>
            </a:br>
            <a:r>
              <a:rPr lang="en-US" altLang="zh-CN" sz="3800" dirty="0"/>
              <a:t>EX1      </a:t>
            </a:r>
            <a:r>
              <a:rPr lang="zh-CN" altLang="en-US" sz="3800" dirty="0"/>
              <a:t>（</a:t>
            </a:r>
            <a:r>
              <a:rPr lang="en-US" altLang="zh-CN" sz="3800" dirty="0"/>
              <a:t>IE.2</a:t>
            </a:r>
            <a:r>
              <a:rPr lang="zh-CN" altLang="en-US" sz="3800" dirty="0"/>
              <a:t>）    </a:t>
            </a:r>
            <a:r>
              <a:rPr lang="en-US" altLang="zh-CN" sz="3800" dirty="0"/>
              <a:t>enable exterior 1    </a:t>
            </a:r>
            <a:r>
              <a:rPr lang="zh-CN" altLang="en-US" sz="3800" dirty="0"/>
              <a:t>外部中断</a:t>
            </a:r>
            <a:r>
              <a:rPr lang="en-US" altLang="zh-CN" sz="3800" dirty="0"/>
              <a:t>1</a:t>
            </a:r>
            <a:r>
              <a:rPr lang="zh-CN" altLang="en-US" sz="3800" dirty="0"/>
              <a:t>中断允许位</a:t>
            </a:r>
            <a:br>
              <a:rPr lang="zh-CN" altLang="en-US" sz="3800" dirty="0"/>
            </a:br>
            <a:r>
              <a:rPr lang="en-US" altLang="zh-CN" sz="3800" dirty="0"/>
              <a:t>ET0      </a:t>
            </a:r>
            <a:r>
              <a:rPr lang="zh-CN" altLang="en-US" sz="3800" dirty="0"/>
              <a:t>（</a:t>
            </a:r>
            <a:r>
              <a:rPr lang="en-US" altLang="zh-CN" sz="3800" dirty="0"/>
              <a:t>IE.1</a:t>
            </a:r>
            <a:r>
              <a:rPr lang="zh-CN" altLang="en-US" sz="3800" dirty="0"/>
              <a:t>）    </a:t>
            </a:r>
            <a:r>
              <a:rPr lang="en-US" altLang="zh-CN" sz="3800" dirty="0"/>
              <a:t>enable timer 0    T0</a:t>
            </a:r>
            <a:r>
              <a:rPr lang="zh-CN" altLang="en-US" sz="3800" dirty="0"/>
              <a:t>中断允许位</a:t>
            </a:r>
            <a:br>
              <a:rPr lang="zh-CN" altLang="en-US" sz="3800" dirty="0"/>
            </a:br>
            <a:r>
              <a:rPr lang="en-US" altLang="zh-CN" sz="3800" dirty="0"/>
              <a:t>EX0      </a:t>
            </a:r>
            <a:r>
              <a:rPr lang="zh-CN" altLang="en-US" sz="3800" dirty="0"/>
              <a:t>（</a:t>
            </a:r>
            <a:r>
              <a:rPr lang="en-US" altLang="zh-CN" sz="3800" dirty="0"/>
              <a:t>IE.0</a:t>
            </a:r>
            <a:r>
              <a:rPr lang="zh-CN" altLang="en-US" sz="3800" dirty="0"/>
              <a:t>）    </a:t>
            </a:r>
            <a:r>
              <a:rPr lang="en-US" altLang="zh-CN" sz="3800" dirty="0"/>
              <a:t>enable exterior 0    </a:t>
            </a:r>
            <a:r>
              <a:rPr lang="zh-CN" altLang="en-US" sz="3800" dirty="0"/>
              <a:t>外部中断</a:t>
            </a:r>
            <a:r>
              <a:rPr lang="en-US" altLang="zh-CN" sz="3800" dirty="0"/>
              <a:t>0</a:t>
            </a:r>
            <a:r>
              <a:rPr lang="zh-CN" altLang="en-US" sz="3800" dirty="0"/>
              <a:t>中断允许位</a:t>
            </a:r>
            <a:br>
              <a:rPr lang="zh-CN" altLang="en-US" sz="3800" dirty="0"/>
            </a:br>
            <a:r>
              <a:rPr lang="en-US" altLang="zh-CN" sz="3800" dirty="0"/>
              <a:t>IP    </a:t>
            </a:r>
            <a:r>
              <a:rPr lang="zh-CN" altLang="en-US" sz="3800" dirty="0"/>
              <a:t>（</a:t>
            </a:r>
            <a:r>
              <a:rPr lang="en-US" altLang="zh-CN" sz="3800" dirty="0"/>
              <a:t>B8H</a:t>
            </a:r>
            <a:r>
              <a:rPr lang="zh-CN" altLang="en-US" sz="3800" dirty="0"/>
              <a:t>）    </a:t>
            </a:r>
            <a:r>
              <a:rPr lang="en-US" altLang="zh-CN" sz="3800" dirty="0"/>
              <a:t>interrupt priority    </a:t>
            </a:r>
            <a:r>
              <a:rPr lang="zh-CN" altLang="en-US" sz="3800" dirty="0"/>
              <a:t>中断优先级寄存器</a:t>
            </a:r>
            <a:br>
              <a:rPr lang="zh-CN" altLang="en-US" sz="3800" dirty="0"/>
            </a:br>
            <a:r>
              <a:rPr lang="en-US" altLang="zh-CN" sz="3800" dirty="0"/>
              <a:t>PS     (IP.4)    priority serial    </a:t>
            </a:r>
            <a:r>
              <a:rPr lang="zh-CN" altLang="en-US" sz="3800" dirty="0"/>
              <a:t>串口优先级标志位</a:t>
            </a:r>
            <a:br>
              <a:rPr lang="zh-CN" altLang="en-US" sz="3800" dirty="0"/>
            </a:br>
            <a:r>
              <a:rPr lang="en-US" altLang="zh-CN" sz="3800" dirty="0"/>
              <a:t>PT1    (IP.3)    priority timer 1    </a:t>
            </a:r>
            <a:r>
              <a:rPr lang="zh-CN" altLang="en-US" sz="3800" dirty="0"/>
              <a:t>定时器</a:t>
            </a:r>
            <a:r>
              <a:rPr lang="en-US" altLang="zh-CN" sz="3800" dirty="0"/>
              <a:t>1</a:t>
            </a:r>
            <a:r>
              <a:rPr lang="zh-CN" altLang="en-US" sz="3800" dirty="0"/>
              <a:t>优先级标志位</a:t>
            </a:r>
            <a:br>
              <a:rPr lang="zh-CN" altLang="en-US" sz="3800" dirty="0"/>
            </a:br>
            <a:r>
              <a:rPr lang="en-US" altLang="zh-CN" sz="3800" dirty="0"/>
              <a:t>PX1    (IP.2)    priority exterior 1    </a:t>
            </a:r>
            <a:r>
              <a:rPr lang="zh-CN" altLang="en-US" sz="3800" dirty="0"/>
              <a:t>外部中断</a:t>
            </a:r>
            <a:r>
              <a:rPr lang="en-US" altLang="zh-CN" sz="3800" dirty="0"/>
              <a:t>1</a:t>
            </a:r>
            <a:r>
              <a:rPr lang="zh-CN" altLang="en-US" sz="3800" dirty="0"/>
              <a:t>优先级标志位</a:t>
            </a:r>
            <a:br>
              <a:rPr lang="zh-CN" altLang="en-US" sz="3800" dirty="0"/>
            </a:br>
            <a:r>
              <a:rPr lang="en-US" altLang="zh-CN" sz="3800" dirty="0"/>
              <a:t>PT0    (IP.1)    priority timer 0    </a:t>
            </a:r>
            <a:r>
              <a:rPr lang="zh-CN" altLang="en-US" sz="3800" dirty="0"/>
              <a:t>定时器</a:t>
            </a:r>
            <a:r>
              <a:rPr lang="en-US" altLang="zh-CN" sz="3800" dirty="0"/>
              <a:t>0</a:t>
            </a:r>
            <a:r>
              <a:rPr lang="zh-CN" altLang="en-US" sz="3800" dirty="0"/>
              <a:t>优先级标志位</a:t>
            </a:r>
            <a:br>
              <a:rPr lang="zh-CN" altLang="en-US" sz="3800" dirty="0"/>
            </a:br>
            <a:r>
              <a:rPr lang="en-US" altLang="zh-CN" sz="3800" dirty="0"/>
              <a:t>PX0    (IP.0)    priority exterior 0    </a:t>
            </a:r>
            <a:r>
              <a:rPr lang="zh-CN" altLang="en-US" sz="3800" dirty="0"/>
              <a:t>外部中断</a:t>
            </a:r>
            <a:r>
              <a:rPr lang="en-US" altLang="zh-CN" sz="3800" dirty="0"/>
              <a:t>0</a:t>
            </a:r>
            <a:r>
              <a:rPr lang="zh-CN" altLang="en-US" sz="3800" dirty="0"/>
              <a:t>优先级标志位</a:t>
            </a:r>
            <a:br>
              <a:rPr lang="zh-CN" altLang="en-US" sz="3800" dirty="0"/>
            </a:br>
            <a:r>
              <a:rPr lang="en-US" altLang="zh-CN" sz="3800" dirty="0"/>
              <a:t>PCON    (87H)    power control    </a:t>
            </a:r>
            <a:r>
              <a:rPr lang="zh-CN" altLang="en-US" sz="3800" dirty="0"/>
              <a:t>电源控制和波特率选择</a:t>
            </a:r>
            <a:br>
              <a:rPr lang="zh-CN" altLang="en-US" sz="3800" dirty="0"/>
            </a:br>
            <a:r>
              <a:rPr lang="en-US" altLang="zh-CN" sz="3800" dirty="0"/>
              <a:t>TMOD   </a:t>
            </a:r>
            <a:r>
              <a:rPr lang="zh-CN" altLang="en-US" sz="3800" dirty="0"/>
              <a:t>（</a:t>
            </a:r>
            <a:r>
              <a:rPr lang="en-US" altLang="zh-CN" sz="3800" dirty="0"/>
              <a:t>89H</a:t>
            </a:r>
            <a:r>
              <a:rPr lang="zh-CN" altLang="en-US" sz="3800" dirty="0"/>
              <a:t>）    </a:t>
            </a:r>
            <a:r>
              <a:rPr lang="en-US" altLang="zh-CN" sz="3800" dirty="0"/>
              <a:t>timer mode    </a:t>
            </a:r>
            <a:r>
              <a:rPr lang="zh-CN" altLang="en-US" sz="3800" dirty="0"/>
              <a:t>定时器方式控制寄存器</a:t>
            </a:r>
            <a:br>
              <a:rPr lang="zh-CN" altLang="en-US" sz="3800" dirty="0"/>
            </a:br>
            <a:r>
              <a:rPr lang="zh-CN" altLang="en-US" sz="3800" dirty="0"/>
              <a:t/>
            </a:r>
            <a:br>
              <a:rPr lang="zh-CN" altLang="en-US" sz="3800" dirty="0"/>
            </a:br>
            <a:r>
              <a:rPr lang="en-US" altLang="zh-CN" sz="3800" dirty="0"/>
              <a:t>MSB = most significant bit//</a:t>
            </a:r>
            <a:r>
              <a:rPr lang="zh-CN" altLang="en-US" sz="3800" dirty="0"/>
              <a:t>最高有效位 </a:t>
            </a:r>
            <a:br>
              <a:rPr lang="zh-CN" altLang="en-US" sz="3800" dirty="0"/>
            </a:br>
            <a:r>
              <a:rPr lang="en-US" altLang="zh-CN" sz="3800" dirty="0"/>
              <a:t>LSB = last significant bit//</a:t>
            </a:r>
            <a:r>
              <a:rPr lang="zh-CN" altLang="en-US" sz="3800" dirty="0"/>
              <a:t>最低有效位 </a:t>
            </a:r>
            <a:br>
              <a:rPr lang="zh-CN" altLang="en-US" sz="3800" dirty="0"/>
            </a:br>
            <a:r>
              <a:rPr lang="en-US" altLang="zh-CN" sz="3800" dirty="0"/>
              <a:t>OE = output enable //</a:t>
            </a:r>
            <a:r>
              <a:rPr lang="zh-CN" altLang="en-US" sz="3800" dirty="0"/>
              <a:t>输出使能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8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1484784"/>
            <a:ext cx="71105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）数据传送类指令（</a:t>
            </a:r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</a:rPr>
              <a:t>种助记符）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助记符    英文注释    功能</a:t>
            </a:r>
            <a:br>
              <a:rPr lang="zh-CN" altLang="en-US" sz="2000" dirty="0"/>
            </a:br>
            <a:r>
              <a:rPr lang="en-US" altLang="zh-CN" sz="2000" dirty="0"/>
              <a:t>MOV    Move            </a:t>
            </a:r>
            <a:r>
              <a:rPr lang="zh-CN" altLang="en-US" sz="2000" dirty="0"/>
              <a:t>对内部数据寄存器</a:t>
            </a:r>
            <a:r>
              <a:rPr lang="en-US" altLang="zh-CN" sz="2000" dirty="0"/>
              <a:t>RAM</a:t>
            </a:r>
            <a:r>
              <a:rPr lang="zh-CN" altLang="en-US" sz="2000" dirty="0"/>
              <a:t>和特殊功能寄存器</a:t>
            </a:r>
            <a:r>
              <a:rPr lang="en-US" altLang="zh-CN" sz="2000" dirty="0"/>
              <a:t>SFR</a:t>
            </a:r>
            <a:r>
              <a:rPr lang="zh-CN" altLang="en-US" sz="2000" dirty="0"/>
              <a:t>的数据进行传送</a:t>
            </a:r>
            <a:br>
              <a:rPr lang="zh-CN" altLang="en-US" sz="2000" dirty="0"/>
            </a:br>
            <a:r>
              <a:rPr lang="en-US" altLang="zh-CN" sz="2000" dirty="0"/>
              <a:t>MOVC    Move Code    </a:t>
            </a:r>
            <a:r>
              <a:rPr lang="zh-CN" altLang="en-US" sz="2000" dirty="0"/>
              <a:t>读取程序存储器数据表格的数据传送</a:t>
            </a:r>
            <a:br>
              <a:rPr lang="zh-CN" altLang="en-US" sz="2000" dirty="0"/>
            </a:br>
            <a:r>
              <a:rPr lang="en-US" altLang="zh-CN" sz="2000" dirty="0"/>
              <a:t>MOVX    Move External RAM    </a:t>
            </a:r>
            <a:r>
              <a:rPr lang="zh-CN" altLang="en-US" sz="2000" dirty="0"/>
              <a:t>对外部</a:t>
            </a:r>
            <a:r>
              <a:rPr lang="en-US" altLang="zh-CN" sz="2000" dirty="0"/>
              <a:t>RAM</a:t>
            </a:r>
            <a:r>
              <a:rPr lang="zh-CN" altLang="en-US" sz="2000" dirty="0"/>
              <a:t>的数据传送</a:t>
            </a:r>
            <a:br>
              <a:rPr lang="zh-CN" altLang="en-US" sz="2000" dirty="0"/>
            </a:br>
            <a:r>
              <a:rPr lang="en-US" altLang="zh-CN" sz="2000" dirty="0"/>
              <a:t>XCH    Exchange    </a:t>
            </a:r>
            <a:r>
              <a:rPr lang="zh-CN" altLang="en-US" sz="2000" dirty="0"/>
              <a:t>字节交换</a:t>
            </a:r>
            <a:br>
              <a:rPr lang="zh-CN" altLang="en-US" sz="2000" dirty="0"/>
            </a:br>
            <a:r>
              <a:rPr lang="en-US" altLang="zh-CN" sz="2000" dirty="0"/>
              <a:t>XCHD    Exchange low-order Digit    </a:t>
            </a:r>
            <a:r>
              <a:rPr lang="zh-CN" altLang="en-US" sz="2000" dirty="0"/>
              <a:t>低半字节交换</a:t>
            </a:r>
            <a:br>
              <a:rPr lang="zh-CN" altLang="en-US" sz="2000" dirty="0"/>
            </a:br>
            <a:r>
              <a:rPr lang="en-US" altLang="zh-CN" sz="2000" dirty="0"/>
              <a:t>PUSH    </a:t>
            </a:r>
            <a:r>
              <a:rPr lang="en-US" altLang="zh-CN" sz="2000" dirty="0" err="1"/>
              <a:t>Push</a:t>
            </a:r>
            <a:r>
              <a:rPr lang="en-US" altLang="zh-CN" sz="2000" dirty="0"/>
              <a:t> onto </a:t>
            </a:r>
            <a:r>
              <a:rPr lang="en-US" altLang="zh-CN" sz="2000" dirty="0" smtClean="0"/>
              <a:t>Stack</a:t>
            </a:r>
            <a:r>
              <a:rPr lang="en-US" altLang="zh-CN" sz="2000" dirty="0"/>
              <a:t>  </a:t>
            </a:r>
            <a:r>
              <a:rPr lang="zh-CN" altLang="en-US" sz="2000" dirty="0"/>
              <a:t>入栈</a:t>
            </a:r>
            <a:br>
              <a:rPr lang="zh-CN" altLang="en-US" sz="2000" dirty="0"/>
            </a:br>
            <a:r>
              <a:rPr lang="en-US" altLang="zh-CN" sz="2000" dirty="0"/>
              <a:t>POP    </a:t>
            </a:r>
            <a:r>
              <a:rPr lang="en-US" altLang="zh-CN" sz="2000" dirty="0" err="1"/>
              <a:t>Pop</a:t>
            </a:r>
            <a:r>
              <a:rPr lang="en-US" altLang="zh-CN" sz="2000" dirty="0"/>
              <a:t> from </a:t>
            </a:r>
            <a:r>
              <a:rPr lang="en-US" altLang="zh-CN" sz="2000" dirty="0" smtClean="0"/>
              <a:t>Stack </a:t>
            </a:r>
            <a:r>
              <a:rPr lang="en-US" altLang="zh-CN" sz="2000" dirty="0"/>
              <a:t>    </a:t>
            </a:r>
            <a:r>
              <a:rPr lang="zh-CN" altLang="en-US" sz="2000" dirty="0"/>
              <a:t>出栈</a:t>
            </a:r>
            <a:br>
              <a:rPr lang="zh-CN" altLang="en-US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2520" y="916528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MCS-51</a:t>
            </a:r>
            <a:r>
              <a:rPr lang="zh-CN" altLang="en-US" sz="2400" b="1" dirty="0">
                <a:solidFill>
                  <a:srgbClr val="7030A0"/>
                </a:solidFill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6718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1556792"/>
            <a:ext cx="7110536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）算术运算类指令（</a:t>
            </a:r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</a:rPr>
              <a:t>种助记符）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000" dirty="0"/>
              <a:t>ADD    Addition    </a:t>
            </a:r>
            <a:r>
              <a:rPr lang="zh-CN" altLang="en-US" sz="2000" dirty="0"/>
              <a:t>加法</a:t>
            </a:r>
            <a:br>
              <a:rPr lang="zh-CN" altLang="en-US" sz="2000" dirty="0"/>
            </a:br>
            <a:r>
              <a:rPr lang="en-US" altLang="zh-CN" sz="2000" dirty="0"/>
              <a:t>ADDC    Add with Carry    </a:t>
            </a:r>
            <a:r>
              <a:rPr lang="zh-CN" altLang="en-US" sz="2000" dirty="0"/>
              <a:t>带进位加法</a:t>
            </a:r>
            <a:br>
              <a:rPr lang="zh-CN" altLang="en-US" sz="2000" dirty="0"/>
            </a:br>
            <a:r>
              <a:rPr lang="en-US" altLang="zh-CN" sz="2000" dirty="0"/>
              <a:t>SUBB    Subtract with Borrow    </a:t>
            </a:r>
            <a:r>
              <a:rPr lang="zh-CN" altLang="en-US" sz="2000" dirty="0"/>
              <a:t>带借位减法</a:t>
            </a:r>
            <a:br>
              <a:rPr lang="zh-CN" altLang="en-US" sz="2000" dirty="0"/>
            </a:br>
            <a:r>
              <a:rPr lang="en-US" altLang="zh-CN" sz="2000" dirty="0"/>
              <a:t>DA    Decimal Adjust    </a:t>
            </a:r>
            <a:r>
              <a:rPr lang="zh-CN" altLang="en-US" sz="2000" dirty="0"/>
              <a:t>十进制调整</a:t>
            </a:r>
            <a:br>
              <a:rPr lang="zh-CN" altLang="en-US" sz="2000" dirty="0"/>
            </a:br>
            <a:r>
              <a:rPr lang="en-US" altLang="zh-CN" sz="2000" dirty="0"/>
              <a:t>INC    Increment    </a:t>
            </a:r>
            <a:r>
              <a:rPr lang="zh-CN" altLang="en-US" sz="2000" dirty="0"/>
              <a:t>加</a:t>
            </a:r>
            <a:r>
              <a:rPr lang="en-US" altLang="zh-CN" sz="2000" dirty="0"/>
              <a:t>1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DEC    Decrement    </a:t>
            </a:r>
            <a:r>
              <a:rPr lang="zh-CN" altLang="en-US" sz="2000" dirty="0"/>
              <a:t>减</a:t>
            </a:r>
            <a:r>
              <a:rPr lang="en-US" altLang="zh-CN" sz="2000" dirty="0"/>
              <a:t>1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MUL    Multiplication</a:t>
            </a:r>
            <a:r>
              <a:rPr lang="zh-CN" altLang="en-US" sz="2000" dirty="0"/>
              <a:t>、</a:t>
            </a:r>
            <a:r>
              <a:rPr lang="en-US" altLang="zh-CN" sz="2000" dirty="0"/>
              <a:t>Multiply    </a:t>
            </a:r>
            <a:r>
              <a:rPr lang="zh-CN" altLang="en-US" sz="2000" dirty="0"/>
              <a:t>乘法</a:t>
            </a:r>
            <a:br>
              <a:rPr lang="zh-CN" altLang="en-US" sz="2000" dirty="0"/>
            </a:br>
            <a:r>
              <a:rPr lang="en-US" altLang="zh-CN" sz="2000" dirty="0"/>
              <a:t>DIV    Division</a:t>
            </a:r>
            <a:r>
              <a:rPr lang="zh-CN" altLang="en-US" sz="2000" dirty="0"/>
              <a:t>、</a:t>
            </a:r>
            <a:r>
              <a:rPr lang="en-US" altLang="zh-CN" sz="2000" dirty="0"/>
              <a:t>Divide    </a:t>
            </a:r>
            <a:r>
              <a:rPr lang="zh-CN" altLang="en-US" sz="2000" dirty="0"/>
              <a:t>除法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520" y="919195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MCS-51</a:t>
            </a:r>
            <a:r>
              <a:rPr lang="zh-CN" altLang="en-US" sz="2400" b="1" dirty="0">
                <a:solidFill>
                  <a:srgbClr val="7030A0"/>
                </a:solidFill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8626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7110536" cy="5035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3)</a:t>
            </a:r>
            <a:r>
              <a:rPr lang="zh-CN" altLang="en-US" b="1" dirty="0">
                <a:solidFill>
                  <a:srgbClr val="FF0000"/>
                </a:solidFill>
              </a:rPr>
              <a:t>逻辑运算类指令（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en-US" b="1" dirty="0">
                <a:solidFill>
                  <a:srgbClr val="FF0000"/>
                </a:solidFill>
              </a:rPr>
              <a:t>种助记符）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ANL    And Logic    </a:t>
            </a:r>
            <a:r>
              <a:rPr lang="zh-CN" altLang="en-US" dirty="0"/>
              <a:t>逻辑与</a:t>
            </a:r>
            <a:br>
              <a:rPr lang="zh-CN" altLang="en-US" dirty="0"/>
            </a:br>
            <a:r>
              <a:rPr lang="en-US" altLang="zh-CN" dirty="0"/>
              <a:t>ORL    OR Logic    </a:t>
            </a:r>
            <a:r>
              <a:rPr lang="zh-CN" altLang="en-US" dirty="0"/>
              <a:t>逻辑或</a:t>
            </a:r>
            <a:br>
              <a:rPr lang="zh-CN" altLang="en-US" dirty="0"/>
            </a:br>
            <a:r>
              <a:rPr lang="en-US" altLang="zh-CN" dirty="0"/>
              <a:t>XRL    Exclusive-OR Logic    </a:t>
            </a:r>
            <a:r>
              <a:rPr lang="zh-CN" altLang="en-US" dirty="0"/>
              <a:t>逻辑异或</a:t>
            </a:r>
            <a:br>
              <a:rPr lang="zh-CN" altLang="en-US" dirty="0"/>
            </a:br>
            <a:r>
              <a:rPr lang="en-US" altLang="zh-CN" dirty="0"/>
              <a:t>CLR    Clear    </a:t>
            </a:r>
            <a:r>
              <a:rPr lang="zh-CN" altLang="en-US" dirty="0"/>
              <a:t>清零</a:t>
            </a:r>
            <a:br>
              <a:rPr lang="zh-CN" altLang="en-US" dirty="0"/>
            </a:br>
            <a:r>
              <a:rPr lang="en-US" altLang="zh-CN" dirty="0"/>
              <a:t>CPL    Complement    </a:t>
            </a:r>
            <a:r>
              <a:rPr lang="zh-CN" altLang="en-US" dirty="0"/>
              <a:t>取反</a:t>
            </a:r>
            <a:br>
              <a:rPr lang="zh-CN" altLang="en-US" dirty="0"/>
            </a:br>
            <a:r>
              <a:rPr lang="en-US" altLang="zh-CN" dirty="0"/>
              <a:t>RL    Rotate left    </a:t>
            </a:r>
            <a:r>
              <a:rPr lang="zh-CN" altLang="en-US" dirty="0"/>
              <a:t>循环左移</a:t>
            </a:r>
            <a:br>
              <a:rPr lang="zh-CN" altLang="en-US" dirty="0"/>
            </a:br>
            <a:r>
              <a:rPr lang="en-US" altLang="zh-CN" dirty="0"/>
              <a:t>RLC    Rotate Left </a:t>
            </a:r>
            <a:r>
              <a:rPr lang="en-US" altLang="zh-CN" dirty="0" err="1"/>
              <a:t>throught</a:t>
            </a:r>
            <a:r>
              <a:rPr lang="en-US" altLang="zh-CN" dirty="0"/>
              <a:t> the Carry flag    </a:t>
            </a:r>
            <a:r>
              <a:rPr lang="zh-CN" altLang="en-US" dirty="0"/>
              <a:t>带进位循环左移</a:t>
            </a:r>
            <a:br>
              <a:rPr lang="zh-CN" altLang="en-US" dirty="0"/>
            </a:br>
            <a:r>
              <a:rPr lang="en-US" altLang="zh-CN" dirty="0"/>
              <a:t>RR    Rotate Right    </a:t>
            </a:r>
            <a:r>
              <a:rPr lang="zh-CN" altLang="en-US" dirty="0"/>
              <a:t>循环右移</a:t>
            </a:r>
            <a:br>
              <a:rPr lang="zh-CN" altLang="en-US" dirty="0"/>
            </a:br>
            <a:r>
              <a:rPr lang="en-US" altLang="zh-CN" dirty="0"/>
              <a:t>RRC    Rotate Right </a:t>
            </a:r>
            <a:r>
              <a:rPr lang="en-US" altLang="zh-CN" dirty="0" err="1"/>
              <a:t>throught</a:t>
            </a:r>
            <a:r>
              <a:rPr lang="en-US" altLang="zh-CN" dirty="0"/>
              <a:t> the Carry flag    </a:t>
            </a:r>
            <a:r>
              <a:rPr lang="zh-CN" altLang="en-US" dirty="0"/>
              <a:t>带进位循环右移</a:t>
            </a:r>
            <a:br>
              <a:rPr lang="zh-CN" altLang="en-US" dirty="0"/>
            </a:br>
            <a:r>
              <a:rPr lang="en-US" altLang="zh-CN" dirty="0"/>
              <a:t>SWAP    </a:t>
            </a:r>
            <a:r>
              <a:rPr lang="en-US" altLang="zh-CN" dirty="0" err="1"/>
              <a:t>Swap</a:t>
            </a:r>
            <a:r>
              <a:rPr lang="en-US" altLang="zh-CN" dirty="0"/>
              <a:t>    </a:t>
            </a:r>
            <a:r>
              <a:rPr lang="zh-CN" altLang="en-US" dirty="0"/>
              <a:t>低</a:t>
            </a:r>
            <a:r>
              <a:rPr lang="en-US" altLang="zh-CN" dirty="0"/>
              <a:t>4</a:t>
            </a:r>
            <a:r>
              <a:rPr lang="zh-CN" altLang="en-US" dirty="0"/>
              <a:t>位与高</a:t>
            </a:r>
            <a:r>
              <a:rPr lang="en-US" altLang="zh-CN" dirty="0"/>
              <a:t>4</a:t>
            </a:r>
            <a:r>
              <a:rPr lang="zh-CN" altLang="en-US" dirty="0"/>
              <a:t>位交换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520" y="919195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MCS-51</a:t>
            </a:r>
            <a:r>
              <a:rPr lang="zh-CN" altLang="en-US" sz="2400" b="1" dirty="0">
                <a:solidFill>
                  <a:srgbClr val="7030A0"/>
                </a:solidFill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7008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4704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控制和复位引脚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08" y="1567350"/>
            <a:ext cx="33313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7030A0"/>
                </a:solidFill>
              </a:rPr>
              <a:t>1) ALE (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允许地址锁存</a:t>
            </a:r>
            <a:r>
              <a:rPr lang="en-US" altLang="zh-CN" sz="2600" b="1" dirty="0" smtClean="0">
                <a:solidFill>
                  <a:srgbClr val="7030A0"/>
                </a:solidFill>
              </a:rPr>
              <a:t>)</a:t>
            </a:r>
            <a:endParaRPr lang="zh-CN" altLang="en-US" sz="26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82" y="2264024"/>
            <a:ext cx="44298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a)</a:t>
            </a:r>
            <a:r>
              <a:rPr lang="zh-CN" altLang="en-US" sz="2400" dirty="0" smtClean="0"/>
              <a:t>：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访问外部存储器时：</a:t>
            </a:r>
            <a:r>
              <a:rPr lang="zh-CN" altLang="en-US" sz="2400" dirty="0" smtClean="0"/>
              <a:t>用于锁存地址的低位字节</a:t>
            </a:r>
            <a:r>
              <a:rPr lang="en-US" altLang="zh-CN" sz="2400" dirty="0" smtClean="0"/>
              <a:t>(P0</a:t>
            </a:r>
            <a:r>
              <a:rPr lang="zh-CN" altLang="en-US" sz="2400" dirty="0"/>
              <a:t>口送出的低</a:t>
            </a:r>
            <a:r>
              <a:rPr lang="en-US" altLang="zh-CN" sz="2400" dirty="0"/>
              <a:t>8</a:t>
            </a:r>
            <a:r>
              <a:rPr lang="zh-CN" altLang="en-US" sz="2400" dirty="0"/>
              <a:t>位地址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非访问外部存储器时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其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频率为振荡频率的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；用作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对外输出的时钟，或用于定时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6" t="-277" r="1041" b="-1"/>
          <a:stretch/>
        </p:blipFill>
        <p:spPr bwMode="auto">
          <a:xfrm>
            <a:off x="4956191" y="1563992"/>
            <a:ext cx="4152706" cy="452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4891537" y="3695185"/>
            <a:ext cx="1550345" cy="4713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588147">
            <a:off x="4215342" y="3352844"/>
            <a:ext cx="720080" cy="167287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484" y="948690"/>
            <a:ext cx="90265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(4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控制转移类指令（</a:t>
            </a:r>
            <a:r>
              <a:rPr lang="en-US" altLang="zh-CN" b="1" dirty="0">
                <a:solidFill>
                  <a:srgbClr val="FF0000"/>
                </a:solidFill>
              </a:rPr>
              <a:t>17</a:t>
            </a:r>
            <a:r>
              <a:rPr lang="zh-CN" altLang="en-US" b="1" dirty="0">
                <a:solidFill>
                  <a:srgbClr val="FF0000"/>
                </a:solidFill>
              </a:rPr>
              <a:t>种助记符）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000" dirty="0"/>
              <a:t>ACALL    Absolute subroutine Call    </a:t>
            </a:r>
            <a:r>
              <a:rPr lang="zh-CN" altLang="en-US" sz="2000" dirty="0"/>
              <a:t>子程序绝对调用</a:t>
            </a:r>
            <a:br>
              <a:rPr lang="zh-CN" altLang="en-US" sz="2000" dirty="0"/>
            </a:br>
            <a:r>
              <a:rPr lang="en-US" altLang="zh-CN" sz="2000" dirty="0"/>
              <a:t>LCALL    Long subroutine Call    </a:t>
            </a:r>
            <a:r>
              <a:rPr lang="zh-CN" altLang="en-US" sz="2000" dirty="0"/>
              <a:t>子程序长调用</a:t>
            </a:r>
            <a:br>
              <a:rPr lang="zh-CN" altLang="en-US" sz="2000" dirty="0"/>
            </a:br>
            <a:r>
              <a:rPr lang="en-US" altLang="zh-CN" sz="2000" dirty="0"/>
              <a:t>RET    Return from subroutine    </a:t>
            </a:r>
            <a:r>
              <a:rPr lang="zh-CN" altLang="en-US" sz="2000" dirty="0"/>
              <a:t>子程序返回</a:t>
            </a:r>
            <a:br>
              <a:rPr lang="zh-CN" altLang="en-US" sz="2000" dirty="0"/>
            </a:br>
            <a:r>
              <a:rPr lang="en-US" altLang="zh-CN" sz="2000" dirty="0"/>
              <a:t>RETI    Return from Interruption    </a:t>
            </a:r>
            <a:r>
              <a:rPr lang="zh-CN" altLang="en-US" sz="2000" dirty="0"/>
              <a:t>中断返回</a:t>
            </a:r>
            <a:br>
              <a:rPr lang="zh-CN" altLang="en-US" sz="2000" dirty="0"/>
            </a:br>
            <a:r>
              <a:rPr lang="en-US" altLang="zh-CN" sz="2000" dirty="0"/>
              <a:t>JMP    Jump Indirect    </a:t>
            </a:r>
            <a:br>
              <a:rPr lang="en-US" altLang="zh-CN" sz="2000" dirty="0"/>
            </a:br>
            <a:r>
              <a:rPr lang="en-US" altLang="zh-CN" sz="2000" dirty="0"/>
              <a:t>SJMP    Short Jump    </a:t>
            </a:r>
            <a:r>
              <a:rPr lang="zh-CN" altLang="en-US" sz="2000" dirty="0"/>
              <a:t>短转移</a:t>
            </a:r>
            <a:br>
              <a:rPr lang="zh-CN" altLang="en-US" sz="2000" dirty="0"/>
            </a:br>
            <a:r>
              <a:rPr lang="en-US" altLang="zh-CN" sz="2000" dirty="0"/>
              <a:t>AJMP    Absolute Jump    </a:t>
            </a:r>
            <a:r>
              <a:rPr lang="zh-CN" altLang="en-US" sz="2000" dirty="0"/>
              <a:t>绝对转移</a:t>
            </a:r>
            <a:br>
              <a:rPr lang="zh-CN" altLang="en-US" sz="2000" dirty="0"/>
            </a:br>
            <a:r>
              <a:rPr lang="en-US" altLang="zh-CN" sz="2000" dirty="0"/>
              <a:t>LJMP    Long Jump    </a:t>
            </a:r>
            <a:r>
              <a:rPr lang="zh-CN" altLang="en-US" sz="2000" dirty="0"/>
              <a:t>长转移</a:t>
            </a:r>
            <a:br>
              <a:rPr lang="zh-CN" altLang="en-US" sz="2000" dirty="0"/>
            </a:br>
            <a:r>
              <a:rPr lang="en-US" altLang="zh-CN" sz="2000" dirty="0"/>
              <a:t>CJNE    Compare and Jump if Not Equal    </a:t>
            </a:r>
            <a:r>
              <a:rPr lang="zh-CN" altLang="en-US" sz="2000" dirty="0"/>
              <a:t>比较不相等则转移</a:t>
            </a:r>
            <a:br>
              <a:rPr lang="zh-CN" altLang="en-US" sz="2000" dirty="0"/>
            </a:br>
            <a:r>
              <a:rPr lang="en-US" altLang="zh-CN" sz="2000" dirty="0"/>
              <a:t>DJNZ    Decrement and Jump if Not Zero    </a:t>
            </a:r>
            <a:r>
              <a:rPr lang="zh-CN" altLang="en-US" sz="2000" dirty="0"/>
              <a:t>减１后不为０则转移</a:t>
            </a:r>
            <a:br>
              <a:rPr lang="zh-CN" altLang="en-US" sz="2000" dirty="0"/>
            </a:br>
            <a:r>
              <a:rPr lang="en-US" altLang="zh-CN" sz="2000" dirty="0"/>
              <a:t>JZ    Jump if Zero    </a:t>
            </a:r>
            <a:r>
              <a:rPr lang="zh-CN" altLang="en-US" sz="2000" dirty="0"/>
              <a:t>结果为０则转移</a:t>
            </a:r>
            <a:br>
              <a:rPr lang="zh-CN" altLang="en-US" sz="2000" dirty="0"/>
            </a:br>
            <a:r>
              <a:rPr lang="en-US" altLang="zh-CN" sz="2000" dirty="0"/>
              <a:t>JNZ    Jump if Not Zero    </a:t>
            </a:r>
            <a:r>
              <a:rPr lang="zh-CN" altLang="en-US" sz="2000" dirty="0"/>
              <a:t>结果不为０则转移</a:t>
            </a:r>
            <a:br>
              <a:rPr lang="zh-CN" altLang="en-US" sz="2000" dirty="0"/>
            </a:br>
            <a:r>
              <a:rPr lang="en-US" altLang="zh-CN" sz="2000" dirty="0"/>
              <a:t>JC    Jump if the Carry flag is set    </a:t>
            </a:r>
            <a:r>
              <a:rPr lang="zh-CN" altLang="en-US" sz="2000" dirty="0"/>
              <a:t>有进位则转移</a:t>
            </a:r>
            <a:br>
              <a:rPr lang="zh-CN" altLang="en-US" sz="2000" dirty="0"/>
            </a:br>
            <a:r>
              <a:rPr lang="en-US" altLang="zh-CN" sz="2000" dirty="0"/>
              <a:t>JNC    Jump if Not Carry    </a:t>
            </a:r>
            <a:r>
              <a:rPr lang="zh-CN" altLang="en-US" sz="2000" dirty="0"/>
              <a:t>无进位则转移</a:t>
            </a:r>
            <a:br>
              <a:rPr lang="zh-CN" altLang="en-US" sz="2000" dirty="0"/>
            </a:br>
            <a:r>
              <a:rPr lang="en-US" altLang="zh-CN" sz="2000" dirty="0"/>
              <a:t>JB    Jump if the Bit is set)    B</a:t>
            </a:r>
            <a:r>
              <a:rPr lang="zh-CN" altLang="en-US" sz="2000" dirty="0"/>
              <a:t>位为１则转移</a:t>
            </a:r>
            <a:br>
              <a:rPr lang="zh-CN" altLang="en-US" sz="2000" dirty="0"/>
            </a:br>
            <a:r>
              <a:rPr lang="en-US" altLang="zh-CN" sz="2000" dirty="0"/>
              <a:t>JNB    Jump if the Bit is Not set    B</a:t>
            </a:r>
            <a:r>
              <a:rPr lang="zh-CN" altLang="en-US" sz="2000" dirty="0"/>
              <a:t>位为０则转移</a:t>
            </a:r>
            <a:br>
              <a:rPr lang="zh-CN" altLang="en-US" sz="2000" dirty="0"/>
            </a:br>
            <a:r>
              <a:rPr lang="en-US" altLang="zh-CN" sz="2000" dirty="0"/>
              <a:t>JBC    Jump if the Bit is set and Clear the bit    </a:t>
            </a:r>
            <a:r>
              <a:rPr lang="zh-CN" altLang="en-US" sz="2000" dirty="0"/>
              <a:t>位为１则转移，并清除该位</a:t>
            </a:r>
            <a:br>
              <a:rPr lang="zh-CN" altLang="en-US" sz="2000" dirty="0"/>
            </a:br>
            <a:r>
              <a:rPr lang="en-US" altLang="zh-CN" sz="2000" dirty="0"/>
              <a:t>NOP    No Operation    </a:t>
            </a:r>
            <a:r>
              <a:rPr lang="zh-CN" altLang="en-US" sz="2000" dirty="0" smtClean="0"/>
              <a:t>空操作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6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045" y="998103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</a:rPr>
              <a:t>）位操作指令（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种助记符）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000" dirty="0"/>
              <a:t>SETB    Set Bit    </a:t>
            </a:r>
            <a:r>
              <a:rPr lang="zh-CN" altLang="en-US" sz="2000" dirty="0" smtClean="0"/>
              <a:t>置位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89688" y="249289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伪指令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助记符    英文注释    功能</a:t>
            </a:r>
            <a:br>
              <a:rPr lang="zh-CN" altLang="en-US" sz="2400" dirty="0"/>
            </a:br>
            <a:r>
              <a:rPr lang="en-US" altLang="zh-CN" sz="2400" dirty="0"/>
              <a:t>ORG    Origin    </a:t>
            </a:r>
            <a:br>
              <a:rPr lang="en-US" altLang="zh-CN" sz="2400" dirty="0"/>
            </a:br>
            <a:r>
              <a:rPr lang="en-US" altLang="zh-CN" sz="2400" dirty="0"/>
              <a:t>DB    Define Byte    </a:t>
            </a:r>
            <a:br>
              <a:rPr lang="en-US" altLang="zh-CN" sz="2400" dirty="0"/>
            </a:br>
            <a:r>
              <a:rPr lang="en-US" altLang="zh-CN" sz="2400" dirty="0"/>
              <a:t>DW    Define Word    </a:t>
            </a:r>
            <a:br>
              <a:rPr lang="en-US" altLang="zh-CN" sz="2400" dirty="0"/>
            </a:br>
            <a:r>
              <a:rPr lang="en-US" altLang="zh-CN" sz="2400" dirty="0"/>
              <a:t>EQU    Equal    </a:t>
            </a:r>
            <a:br>
              <a:rPr lang="en-US" altLang="zh-CN" sz="2400" dirty="0"/>
            </a:br>
            <a:r>
              <a:rPr lang="en-US" altLang="zh-CN" sz="2400" dirty="0"/>
              <a:t>DATA     </a:t>
            </a:r>
            <a:r>
              <a:rPr lang="en-US" altLang="zh-CN" sz="2400" dirty="0" err="1"/>
              <a:t>Data</a:t>
            </a:r>
            <a:r>
              <a:rPr lang="en-US" altLang="zh-CN" sz="2400" dirty="0"/>
              <a:t>    </a:t>
            </a:r>
            <a:br>
              <a:rPr lang="en-US" altLang="zh-CN" sz="2400" dirty="0"/>
            </a:br>
            <a:r>
              <a:rPr lang="en-US" altLang="zh-CN" sz="2400" dirty="0"/>
              <a:t>XDATA    External Data    </a:t>
            </a:r>
            <a:br>
              <a:rPr lang="en-US" altLang="zh-CN" sz="2400" dirty="0"/>
            </a:br>
            <a:r>
              <a:rPr lang="en-US" altLang="zh-CN" sz="2400" dirty="0"/>
              <a:t>BIT     </a:t>
            </a:r>
            <a:r>
              <a:rPr lang="en-US" altLang="zh-CN" sz="2400" dirty="0" err="1"/>
              <a:t>Bit</a:t>
            </a:r>
            <a:r>
              <a:rPr lang="en-US" altLang="zh-CN" sz="2400" dirty="0"/>
              <a:t>    </a:t>
            </a:r>
            <a:br>
              <a:rPr lang="en-US" altLang="zh-CN" sz="2400" dirty="0"/>
            </a:br>
            <a:r>
              <a:rPr lang="en-US" altLang="zh-CN" sz="2400" dirty="0"/>
              <a:t>END    </a:t>
            </a:r>
            <a:r>
              <a:rPr lang="en-US" altLang="zh-CN" sz="2400" dirty="0" err="1"/>
              <a:t>End</a:t>
            </a:r>
            <a:r>
              <a:rPr lang="en-US" altLang="zh-CN" sz="2400" dirty="0"/>
              <a:t>   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21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998" y="4340099"/>
                <a:ext cx="455733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b="1" dirty="0" smtClean="0">
                    <a:solidFill>
                      <a:srgbClr val="7030A0"/>
                    </a:solidFill>
                  </a:rPr>
                  <a:t>3)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6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PSEN</m:t>
                        </m:r>
                      </m:e>
                    </m:acc>
                  </m:oMath>
                </a14:m>
                <a:r>
                  <a:rPr lang="zh-CN" altLang="en-US" sz="2800" dirty="0" smtClean="0"/>
                  <a:t>：外</a:t>
                </a:r>
                <a:r>
                  <a:rPr lang="en-US" altLang="zh-CN" sz="2800" dirty="0"/>
                  <a:t>ROM</a:t>
                </a:r>
                <a:r>
                  <a:rPr lang="zh-CN" altLang="en-US" sz="2800" dirty="0"/>
                  <a:t>读</a:t>
                </a:r>
                <a:r>
                  <a:rPr lang="zh-CN" altLang="en-US" sz="2800" dirty="0" smtClean="0"/>
                  <a:t>选通信号</a:t>
                </a:r>
                <a:endParaRPr lang="en-US" altLang="zh-CN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/>
                  <a:t>   -Program Store Enable</a:t>
                </a:r>
                <a:endParaRPr lang="en-US" altLang="zh-CN" sz="2600" b="1" dirty="0" smtClean="0">
                  <a:solidFill>
                    <a:srgbClr val="7030A0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外部程序存储器的读选通信号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98" y="4340099"/>
                <a:ext cx="4557338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2273" r="-1471" b="-2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6" t="-277" r="1041" b="-1"/>
          <a:stretch/>
        </p:blipFill>
        <p:spPr bwMode="auto">
          <a:xfrm>
            <a:off x="4956191" y="1563992"/>
            <a:ext cx="4152706" cy="452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5076056" y="3374849"/>
            <a:ext cx="1379080" cy="3867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8422201">
            <a:off x="4488198" y="4055305"/>
            <a:ext cx="720080" cy="167287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3259" y="998261"/>
                <a:ext cx="5155127" cy="329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2)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EA</m:t>
                        </m:r>
                      </m:e>
                    </m:acc>
                  </m:oMath>
                </a14:m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zh-CN" altLang="en-US" sz="2800" dirty="0" smtClean="0"/>
                  <a:t>外部</a:t>
                </a:r>
                <a:r>
                  <a:rPr lang="en-US" altLang="zh-CN" sz="2800" dirty="0" smtClean="0"/>
                  <a:t>ROM</a:t>
                </a:r>
                <a:r>
                  <a:rPr lang="zh-CN" altLang="en-US" sz="2800" dirty="0" smtClean="0"/>
                  <a:t>访问允许</a:t>
                </a:r>
                <a:r>
                  <a:rPr lang="en-US" altLang="zh-CN" sz="2800" dirty="0" smtClean="0"/>
                  <a:t>-Enable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u="sng" dirty="0">
                    <a:solidFill>
                      <a:srgbClr val="FF0000"/>
                    </a:solidFill>
                  </a:rPr>
                  <a:t>高</a:t>
                </a:r>
                <a:r>
                  <a:rPr lang="zh-CN" altLang="en-US" sz="2400" u="sng" dirty="0" smtClean="0">
                    <a:solidFill>
                      <a:srgbClr val="FF0000"/>
                    </a:solidFill>
                  </a:rPr>
                  <a:t>电平</a:t>
                </a:r>
                <a:r>
                  <a:rPr lang="en-US" altLang="zh-CN" sz="2400" u="sng" dirty="0" smtClean="0">
                    <a:solidFill>
                      <a:srgbClr val="FF0000"/>
                    </a:solidFill>
                  </a:rPr>
                  <a:t>:   </a:t>
                </a:r>
                <a:r>
                  <a:rPr lang="zh-CN" altLang="en-US" sz="2400" dirty="0" smtClean="0"/>
                  <a:t>访问内部存储器，在程序计数器</a:t>
                </a:r>
                <a:r>
                  <a:rPr lang="en-US" altLang="zh-CN" sz="2400" dirty="0" smtClean="0"/>
                  <a:t>PC</a:t>
                </a:r>
                <a:r>
                  <a:rPr lang="zh-CN" altLang="en-US" sz="2400" dirty="0" smtClean="0"/>
                  <a:t>值超过片内的程序存储器容量时，将自动转向执行外部程序存储器中的程序。</a:t>
                </a:r>
                <a:endParaRPr lang="en-US" altLang="zh-CN" sz="2400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u="sng" dirty="0">
                    <a:solidFill>
                      <a:srgbClr val="FF0000"/>
                    </a:solidFill>
                  </a:rPr>
                  <a:t>低电平：</a:t>
                </a:r>
                <a:r>
                  <a:rPr lang="zh-CN" altLang="en-US" sz="2400" dirty="0" smtClean="0"/>
                  <a:t>只访问外部程序存储器。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59" y="998261"/>
                <a:ext cx="5155127" cy="3294107"/>
              </a:xfrm>
              <a:prstGeom prst="rect">
                <a:avLst/>
              </a:prstGeom>
              <a:blipFill rotWithShape="1">
                <a:blip r:embed="rId5"/>
                <a:stretch>
                  <a:fillRect l="-2364" t="-2593" r="-1064" b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>
            <a:off x="5076056" y="2951716"/>
            <a:ext cx="936104" cy="3867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588147">
            <a:off x="4534567" y="2575067"/>
            <a:ext cx="720080" cy="167287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2284" y="5725209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5" t="-212" r="2973"/>
          <a:stretch/>
        </p:blipFill>
        <p:spPr bwMode="auto">
          <a:xfrm>
            <a:off x="5399990" y="2172459"/>
            <a:ext cx="3682523" cy="415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7417143" y="2060848"/>
            <a:ext cx="611241" cy="3867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2588147">
            <a:off x="7034054" y="1822006"/>
            <a:ext cx="414394" cy="141655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73" y="938055"/>
                <a:ext cx="5846171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4)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1" dirty="0">
                        <a:solidFill>
                          <a:srgbClr val="7030A0"/>
                        </a:solidFill>
                        <a:latin typeface="Cambria Math"/>
                      </a:rPr>
                      <m:t>RST</m:t>
                    </m:r>
                  </m:oMath>
                </a14:m>
                <a:r>
                  <a:rPr lang="en-US" altLang="zh-CN" sz="28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复位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信号输入端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/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备用电源输入端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u="sng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作用</a:t>
                </a:r>
                <a:r>
                  <a:rPr lang="zh-CN" altLang="en-US" sz="2400" dirty="0" smtClean="0"/>
                  <a:t>：完成单片机</a:t>
                </a:r>
                <a:r>
                  <a:rPr lang="zh-CN" altLang="en-US" sz="2400" dirty="0"/>
                  <a:t>片</a:t>
                </a:r>
                <a:r>
                  <a:rPr lang="zh-CN" altLang="en-US" sz="2400" dirty="0" smtClean="0"/>
                  <a:t>内电路的初始化；</a:t>
                </a:r>
                <a:endParaRPr lang="en-US" altLang="zh-CN" sz="2400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u="sng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特点</a:t>
                </a:r>
                <a:r>
                  <a:rPr lang="zh-CN" altLang="en-US" sz="2400" dirty="0" smtClean="0"/>
                  <a:t>：当</a:t>
                </a:r>
                <a:r>
                  <a:rPr lang="en-US" altLang="zh-CN" sz="2400" dirty="0" smtClean="0"/>
                  <a:t>RST</a:t>
                </a:r>
                <a:r>
                  <a:rPr lang="zh-CN" altLang="en-US" sz="2400" dirty="0" smtClean="0"/>
                  <a:t>引脚出现</a:t>
                </a:r>
                <a:r>
                  <a:rPr lang="en-US" altLang="zh-CN" sz="2400" dirty="0" smtClean="0"/>
                  <a:t>5ms</a:t>
                </a:r>
                <a:r>
                  <a:rPr lang="zh-CN" altLang="en-US" sz="2400" dirty="0" smtClean="0"/>
                  <a:t>以上的高电平时，完成复位操作；</a:t>
                </a:r>
                <a:endParaRPr lang="en-US" altLang="zh-CN" sz="2400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两种不同的形式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   1. </a:t>
                </a:r>
                <a:r>
                  <a:rPr lang="zh-CN" altLang="en-US" sz="2400" u="sng" dirty="0" smtClean="0">
                    <a:solidFill>
                      <a:srgbClr val="FF0000"/>
                    </a:solidFill>
                  </a:rPr>
                  <a:t>上电复位</a:t>
                </a:r>
                <a:r>
                  <a:rPr lang="en-US" altLang="zh-CN" sz="2400" dirty="0" smtClean="0"/>
                  <a:t>---</a:t>
                </a:r>
                <a:r>
                  <a:rPr lang="zh-CN" altLang="en-US" sz="2400" dirty="0" smtClean="0"/>
                  <a:t>要求接通电源后在，自动完成复位</a:t>
                </a:r>
                <a:endParaRPr lang="en-US" altLang="zh-CN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/>
                  <a:t>    2. </a:t>
                </a:r>
                <a:r>
                  <a:rPr lang="zh-CN" altLang="en-US" sz="2400" u="sng" dirty="0" smtClean="0">
                    <a:solidFill>
                      <a:srgbClr val="FF0000"/>
                    </a:solidFill>
                  </a:rPr>
                  <a:t>开关复位</a:t>
                </a:r>
                <a:r>
                  <a:rPr lang="en-US" altLang="zh-CN" sz="2400" dirty="0" smtClean="0"/>
                  <a:t>---</a:t>
                </a:r>
                <a:r>
                  <a:rPr lang="zh-CN" altLang="en-US" sz="2400" dirty="0" smtClean="0"/>
                  <a:t>在电源接通下，在单片机运行期间，若发生死机，使单片机复位。 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3" y="938055"/>
                <a:ext cx="5846171" cy="5170646"/>
              </a:xfrm>
              <a:prstGeom prst="rect">
                <a:avLst/>
              </a:prstGeom>
              <a:blipFill rotWithShape="1">
                <a:blip r:embed="rId3"/>
                <a:stretch>
                  <a:fillRect l="-2190" r="-521" b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25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 b="9785"/>
          <a:stretch/>
        </p:blipFill>
        <p:spPr bwMode="auto">
          <a:xfrm>
            <a:off x="4422423" y="2057686"/>
            <a:ext cx="4721577" cy="231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764704"/>
            <a:ext cx="696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</a:rPr>
              <a:t>4. 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输入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/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输出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(I/O)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引脚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(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第三章深入学习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)</a:t>
            </a:r>
            <a:endParaRPr lang="en-US" altLang="zh-CN" sz="2800" dirty="0" smtClean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85435"/>
            <a:ext cx="884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a)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P0</a:t>
            </a:r>
            <a:r>
              <a:rPr lang="zh-CN" altLang="en-US" sz="2400" dirty="0" smtClean="0">
                <a:solidFill>
                  <a:srgbClr val="FF0000"/>
                </a:solidFill>
              </a:rPr>
              <a:t>口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双向</a:t>
            </a:r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</a:rPr>
              <a:t>位三态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6" t="-277" r="1041" b="-1"/>
          <a:stretch/>
        </p:blipFill>
        <p:spPr bwMode="auto">
          <a:xfrm>
            <a:off x="246015" y="2334343"/>
            <a:ext cx="4152706" cy="452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2886160" y="2679999"/>
            <a:ext cx="1547664" cy="144734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2588147">
            <a:off x="2975349" y="2289147"/>
            <a:ext cx="720080" cy="167287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48722" y="4413156"/>
            <a:ext cx="49952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u="sng" dirty="0" smtClean="0">
                <a:solidFill>
                  <a:srgbClr val="FF0000"/>
                </a:solidFill>
              </a:rPr>
              <a:t>P0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口的作用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用作数据总线或地址总线低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用作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925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0" y="764704"/>
            <a:ext cx="8800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b)</a:t>
            </a:r>
            <a:r>
              <a:rPr lang="zh-CN" altLang="en-US" sz="2600" dirty="0">
                <a:solidFill>
                  <a:srgbClr val="FF0000"/>
                </a:solidFill>
              </a:rPr>
              <a:t>：</a:t>
            </a:r>
            <a:r>
              <a:rPr lang="en-US" altLang="zh-CN" sz="2600" dirty="0">
                <a:solidFill>
                  <a:srgbClr val="FF0000"/>
                </a:solidFill>
              </a:rPr>
              <a:t>P1</a:t>
            </a:r>
            <a:r>
              <a:rPr lang="zh-CN" altLang="en-US" sz="2600" dirty="0" smtClean="0">
                <a:solidFill>
                  <a:srgbClr val="FF0000"/>
                </a:solidFill>
              </a:rPr>
              <a:t>口</a:t>
            </a:r>
            <a:r>
              <a:rPr lang="en-US" altLang="zh-CN" sz="2600" dirty="0" smtClean="0">
                <a:solidFill>
                  <a:srgbClr val="FF0000"/>
                </a:solidFill>
              </a:rPr>
              <a:t>(8</a:t>
            </a:r>
            <a:r>
              <a:rPr lang="zh-CN" altLang="en-US" sz="2600" dirty="0">
                <a:solidFill>
                  <a:srgbClr val="FF0000"/>
                </a:solidFill>
              </a:rPr>
              <a:t>位准双向</a:t>
            </a:r>
            <a:r>
              <a:rPr lang="en-US" altLang="zh-CN" sz="2600" dirty="0">
                <a:solidFill>
                  <a:srgbClr val="FF0000"/>
                </a:solidFill>
              </a:rPr>
              <a:t>I/O</a:t>
            </a:r>
            <a:r>
              <a:rPr lang="zh-CN" altLang="en-US" sz="2600" dirty="0" smtClean="0">
                <a:solidFill>
                  <a:srgbClr val="FF0000"/>
                </a:solidFill>
              </a:rPr>
              <a:t>接口</a:t>
            </a:r>
            <a:r>
              <a:rPr lang="en-US" altLang="zh-CN" sz="26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作用</a:t>
            </a:r>
            <a:r>
              <a:rPr lang="zh-CN" altLang="en-US" sz="2200" dirty="0" smtClean="0"/>
              <a:t>：按位可编程的输入输出口。</a:t>
            </a:r>
            <a:endParaRPr lang="en-US" altLang="zh-CN" sz="2200" dirty="0"/>
          </a:p>
        </p:txBody>
      </p:sp>
      <p:pic>
        <p:nvPicPr>
          <p:cNvPr id="17410" name="Picture 2" descr="c:\users\user\appdata\roaming\360se6\User Data\temp\719b2917h75a8d8bec827&amp;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06490"/>
            <a:ext cx="6192688" cy="37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9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8690</TotalTime>
  <Words>3060</Words>
  <Application>Microsoft Office PowerPoint</Application>
  <PresentationFormat>全屏显示(4:3)</PresentationFormat>
  <Paragraphs>438</Paragraphs>
  <Slides>51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3" baseType="lpstr">
      <vt:lpstr>Office 主题​​</vt:lpstr>
      <vt:lpstr>Microsoft Drawing</vt:lpstr>
      <vt:lpstr>第二章 8051单片机及增强型8051内核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2.1.3  CPU结构：运算器和控制器</vt:lpstr>
      <vt:lpstr>PowerPoint 演示文稿</vt:lpstr>
      <vt:lpstr>PowerPoint 演示文稿</vt:lpstr>
      <vt:lpstr>PowerPoint 演示文稿</vt:lpstr>
      <vt:lpstr>PowerPoint 演示文稿</vt:lpstr>
      <vt:lpstr>课堂作业</vt:lpstr>
      <vt:lpstr>2.1.4  存储器空间及存储器</vt:lpstr>
      <vt:lpstr>1．程序存储器</vt:lpstr>
      <vt:lpstr>PowerPoint 演示文稿</vt:lpstr>
      <vt:lpstr>1．数据存储器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业2</vt:lpstr>
      <vt:lpstr>PowerPoint 演示文稿</vt:lpstr>
      <vt:lpstr>MSC1211引脚图</vt:lpstr>
      <vt:lpstr>PowerPoint 演示文稿</vt:lpstr>
      <vt:lpstr>2.2.3  增强型8051内核 </vt:lpstr>
      <vt:lpstr>2、MOVX指令周期扩展-兼容性好！！ </vt:lpstr>
      <vt:lpstr>PowerPoint 演示文稿</vt:lpstr>
      <vt:lpstr>PowerPoint 演示文稿</vt:lpstr>
      <vt:lpstr>PowerPoint 演示文稿</vt:lpstr>
      <vt:lpstr>2.2.4  存储器组织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 </dc:title>
  <dc:creator>hhxu</dc:creator>
  <cp:lastModifiedBy>Xu</cp:lastModifiedBy>
  <cp:revision>1380</cp:revision>
  <cp:lastPrinted>2015-03-17T13:36:44Z</cp:lastPrinted>
  <dcterms:created xsi:type="dcterms:W3CDTF">2014-08-31T13:34:46Z</dcterms:created>
  <dcterms:modified xsi:type="dcterms:W3CDTF">2018-09-20T06:04:41Z</dcterms:modified>
</cp:coreProperties>
</file>