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33"/>
  </p:notesMasterIdLst>
  <p:handoutMasterIdLst>
    <p:handoutMasterId r:id="rId34"/>
  </p:handoutMasterIdLst>
  <p:sldIdLst>
    <p:sldId id="331" r:id="rId2"/>
    <p:sldId id="332" r:id="rId3"/>
    <p:sldId id="358" r:id="rId4"/>
    <p:sldId id="359" r:id="rId5"/>
    <p:sldId id="357" r:id="rId6"/>
    <p:sldId id="361" r:id="rId7"/>
    <p:sldId id="363" r:id="rId8"/>
    <p:sldId id="391" r:id="rId9"/>
    <p:sldId id="364" r:id="rId10"/>
    <p:sldId id="360" r:id="rId11"/>
    <p:sldId id="362" r:id="rId12"/>
    <p:sldId id="365" r:id="rId13"/>
    <p:sldId id="367" r:id="rId14"/>
    <p:sldId id="369" r:id="rId15"/>
    <p:sldId id="392" r:id="rId16"/>
    <p:sldId id="370" r:id="rId17"/>
    <p:sldId id="371" r:id="rId18"/>
    <p:sldId id="372" r:id="rId19"/>
    <p:sldId id="393" r:id="rId20"/>
    <p:sldId id="394" r:id="rId21"/>
    <p:sldId id="374" r:id="rId22"/>
    <p:sldId id="378" r:id="rId23"/>
    <p:sldId id="376" r:id="rId24"/>
    <p:sldId id="380" r:id="rId25"/>
    <p:sldId id="381" r:id="rId26"/>
    <p:sldId id="382" r:id="rId27"/>
    <p:sldId id="395" r:id="rId28"/>
    <p:sldId id="396" r:id="rId29"/>
    <p:sldId id="389" r:id="rId30"/>
    <p:sldId id="390" r:id="rId31"/>
    <p:sldId id="349" r:id="rId3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FAC090"/>
    <a:srgbClr val="93CDDD"/>
    <a:srgbClr val="E6B9B8"/>
    <a:srgbClr val="B7DEE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4834" autoAdjust="0"/>
  </p:normalViewPr>
  <p:slideViewPr>
    <p:cSldViewPr>
      <p:cViewPr>
        <p:scale>
          <a:sx n="71" d="100"/>
          <a:sy n="71" d="100"/>
        </p:scale>
        <p:origin x="-112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C0F0A-1F78-443D-BBF0-55344D4EA937}" type="doc">
      <dgm:prSet loTypeId="urn:microsoft.com/office/officeart/2005/8/layout/process1" loCatId="process" qsTypeId="urn:microsoft.com/office/officeart/2005/8/quickstyle/3d1" qsCatId="3D" csTypeId="urn:microsoft.com/office/officeart/2005/8/colors/colorful2" csCatId="colorful" phldr="1"/>
      <dgm:spPr/>
    </dgm:pt>
    <dgm:pt modelId="{910422FD-3170-41B0-A3A6-6CBB5E20C623}">
      <dgm:prSet phldrT="[文本]"/>
      <dgm:spPr/>
      <dgm:t>
        <a:bodyPr/>
        <a:lstStyle/>
        <a:p>
          <a:r>
            <a:rPr lang="zh-CN" altLang="en-US" dirty="0" smtClean="0"/>
            <a:t>中断请求</a:t>
          </a:r>
          <a:endParaRPr lang="zh-CN" altLang="en-US" dirty="0"/>
        </a:p>
      </dgm:t>
    </dgm:pt>
    <dgm:pt modelId="{C2E35217-D106-43AE-850D-102A8817CA30}" type="parTrans" cxnId="{13DF14FE-ACC6-4602-AC3A-71F538700969}">
      <dgm:prSet/>
      <dgm:spPr/>
      <dgm:t>
        <a:bodyPr/>
        <a:lstStyle/>
        <a:p>
          <a:endParaRPr lang="zh-CN" altLang="en-US"/>
        </a:p>
      </dgm:t>
    </dgm:pt>
    <dgm:pt modelId="{A56A6677-ACD2-4E8A-BD89-5DAD1F586F68}" type="sibTrans" cxnId="{13DF14FE-ACC6-4602-AC3A-71F538700969}">
      <dgm:prSet/>
      <dgm:spPr/>
      <dgm:t>
        <a:bodyPr/>
        <a:lstStyle/>
        <a:p>
          <a:endParaRPr lang="zh-CN" altLang="en-US"/>
        </a:p>
      </dgm:t>
    </dgm:pt>
    <dgm:pt modelId="{652895A2-8430-432E-845D-A9B70ACCD1C2}">
      <dgm:prSet phldrT="[文本]"/>
      <dgm:spPr/>
      <dgm:t>
        <a:bodyPr/>
        <a:lstStyle/>
        <a:p>
          <a:r>
            <a:rPr lang="zh-CN" altLang="en-US" dirty="0" smtClean="0"/>
            <a:t>中断服务</a:t>
          </a:r>
          <a:endParaRPr lang="zh-CN" altLang="en-US" dirty="0"/>
        </a:p>
      </dgm:t>
    </dgm:pt>
    <dgm:pt modelId="{490472B8-6C44-455F-B02F-E3C7D5D529E1}" type="parTrans" cxnId="{1F0649E3-C455-4CE8-9B12-88ADE726DB18}">
      <dgm:prSet/>
      <dgm:spPr/>
      <dgm:t>
        <a:bodyPr/>
        <a:lstStyle/>
        <a:p>
          <a:endParaRPr lang="zh-CN" altLang="en-US"/>
        </a:p>
      </dgm:t>
    </dgm:pt>
    <dgm:pt modelId="{1E20E035-FFE0-4371-B255-F2AC5AA8B63D}" type="sibTrans" cxnId="{1F0649E3-C455-4CE8-9B12-88ADE726DB18}">
      <dgm:prSet/>
      <dgm:spPr/>
      <dgm:t>
        <a:bodyPr/>
        <a:lstStyle/>
        <a:p>
          <a:endParaRPr lang="zh-CN" altLang="en-US"/>
        </a:p>
      </dgm:t>
    </dgm:pt>
    <dgm:pt modelId="{F7FFA6C5-9634-4799-9769-286ED49ADA18}">
      <dgm:prSet phldrT="[文本]"/>
      <dgm:spPr/>
      <dgm:t>
        <a:bodyPr/>
        <a:lstStyle/>
        <a:p>
          <a:r>
            <a:rPr lang="zh-CN" altLang="en-US" dirty="0" smtClean="0"/>
            <a:t>中断返回</a:t>
          </a:r>
          <a:endParaRPr lang="zh-CN" altLang="en-US" dirty="0"/>
        </a:p>
      </dgm:t>
    </dgm:pt>
    <dgm:pt modelId="{5950BD4F-9915-485D-BAEC-CB06BC98FF3C}" type="parTrans" cxnId="{337272D9-C96B-4F43-8D2F-DD405D7F4DEA}">
      <dgm:prSet/>
      <dgm:spPr/>
      <dgm:t>
        <a:bodyPr/>
        <a:lstStyle/>
        <a:p>
          <a:endParaRPr lang="zh-CN" altLang="en-US"/>
        </a:p>
      </dgm:t>
    </dgm:pt>
    <dgm:pt modelId="{D8022166-DAC7-4952-9135-8693262FD02F}" type="sibTrans" cxnId="{337272D9-C96B-4F43-8D2F-DD405D7F4DEA}">
      <dgm:prSet/>
      <dgm:spPr/>
      <dgm:t>
        <a:bodyPr/>
        <a:lstStyle/>
        <a:p>
          <a:endParaRPr lang="zh-CN" altLang="en-US"/>
        </a:p>
      </dgm:t>
    </dgm:pt>
    <dgm:pt modelId="{A42C5E29-6A20-42E9-9E98-010D2155A518}">
      <dgm:prSet/>
      <dgm:spPr/>
      <dgm:t>
        <a:bodyPr/>
        <a:lstStyle/>
        <a:p>
          <a:r>
            <a:rPr lang="zh-CN" altLang="en-US" dirty="0" smtClean="0"/>
            <a:t>中断响应</a:t>
          </a:r>
          <a:endParaRPr lang="zh-CN" altLang="en-US" dirty="0"/>
        </a:p>
      </dgm:t>
    </dgm:pt>
    <dgm:pt modelId="{5CABA9EA-D80F-4A1D-B04D-29B18D856A32}" type="parTrans" cxnId="{F98949D0-C83D-4863-83F1-85613F6ACC4C}">
      <dgm:prSet/>
      <dgm:spPr/>
      <dgm:t>
        <a:bodyPr/>
        <a:lstStyle/>
        <a:p>
          <a:endParaRPr lang="zh-CN" altLang="en-US"/>
        </a:p>
      </dgm:t>
    </dgm:pt>
    <dgm:pt modelId="{0A48A685-5CC0-4A5C-BA08-43D76747B1F3}" type="sibTrans" cxnId="{F98949D0-C83D-4863-83F1-85613F6ACC4C}">
      <dgm:prSet/>
      <dgm:spPr/>
      <dgm:t>
        <a:bodyPr/>
        <a:lstStyle/>
        <a:p>
          <a:endParaRPr lang="zh-CN" altLang="en-US"/>
        </a:p>
      </dgm:t>
    </dgm:pt>
    <dgm:pt modelId="{008F74A4-9490-4EE5-9278-8C19DA4A803C}" type="pres">
      <dgm:prSet presAssocID="{F24C0F0A-1F78-443D-BBF0-55344D4EA937}" presName="Name0" presStyleCnt="0">
        <dgm:presLayoutVars>
          <dgm:dir/>
          <dgm:resizeHandles val="exact"/>
        </dgm:presLayoutVars>
      </dgm:prSet>
      <dgm:spPr/>
    </dgm:pt>
    <dgm:pt modelId="{312E924B-E572-4A2F-9ABF-0FB7F724B7F5}" type="pres">
      <dgm:prSet presAssocID="{910422FD-3170-41B0-A3A6-6CBB5E20C62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0DB106-8CC3-458A-B420-041BE84F7D80}" type="pres">
      <dgm:prSet presAssocID="{A56A6677-ACD2-4E8A-BD89-5DAD1F586F6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69DF1149-A6CE-4EF5-8345-6EC5044A964C}" type="pres">
      <dgm:prSet presAssocID="{A56A6677-ACD2-4E8A-BD89-5DAD1F586F68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57510AB-AA42-4F37-9ACB-5A3332E4B3CE}" type="pres">
      <dgm:prSet presAssocID="{A42C5E29-6A20-42E9-9E98-010D2155A51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2993A2-FD68-4A33-98CA-93CE8B72E57A}" type="pres">
      <dgm:prSet presAssocID="{0A48A685-5CC0-4A5C-BA08-43D76747B1F3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F68C592-15AE-4FB4-9DD5-9EC7B1A29413}" type="pres">
      <dgm:prSet presAssocID="{0A48A685-5CC0-4A5C-BA08-43D76747B1F3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DB7EDD6A-D1B9-4304-BE7C-9AB5268C121E}" type="pres">
      <dgm:prSet presAssocID="{652895A2-8430-432E-845D-A9B70ACCD1C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8629EA-6AF0-4E0B-9EB5-3A8245CD14A3}" type="pres">
      <dgm:prSet presAssocID="{1E20E035-FFE0-4371-B255-F2AC5AA8B63D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E9AC1CC-98CD-40B9-BC3C-F777702E4F1E}" type="pres">
      <dgm:prSet presAssocID="{1E20E035-FFE0-4371-B255-F2AC5AA8B63D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6317435-2455-4C14-BA09-AB1E140B9442}" type="pres">
      <dgm:prSet presAssocID="{F7FFA6C5-9634-4799-9769-286ED49ADA1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E33360-397E-49F1-8E5D-296B3707DFC5}" type="presOf" srcId="{A42C5E29-6A20-42E9-9E98-010D2155A518}" destId="{357510AB-AA42-4F37-9ACB-5A3332E4B3CE}" srcOrd="0" destOrd="0" presId="urn:microsoft.com/office/officeart/2005/8/layout/process1"/>
    <dgm:cxn modelId="{114FF6E4-D1F9-4B72-937F-E5A2492643F4}" type="presOf" srcId="{F7FFA6C5-9634-4799-9769-286ED49ADA18}" destId="{86317435-2455-4C14-BA09-AB1E140B9442}" srcOrd="0" destOrd="0" presId="urn:microsoft.com/office/officeart/2005/8/layout/process1"/>
    <dgm:cxn modelId="{26491B70-7AD8-4AE2-99E0-F5DC0976FD30}" type="presOf" srcId="{1E20E035-FFE0-4371-B255-F2AC5AA8B63D}" destId="{EE9AC1CC-98CD-40B9-BC3C-F777702E4F1E}" srcOrd="1" destOrd="0" presId="urn:microsoft.com/office/officeart/2005/8/layout/process1"/>
    <dgm:cxn modelId="{E907D270-B28A-439B-BD1A-CB564C012D1C}" type="presOf" srcId="{910422FD-3170-41B0-A3A6-6CBB5E20C623}" destId="{312E924B-E572-4A2F-9ABF-0FB7F724B7F5}" srcOrd="0" destOrd="0" presId="urn:microsoft.com/office/officeart/2005/8/layout/process1"/>
    <dgm:cxn modelId="{00C4E497-2414-4E8D-AB49-ADEC34AC828B}" type="presOf" srcId="{A56A6677-ACD2-4E8A-BD89-5DAD1F586F68}" destId="{69DF1149-A6CE-4EF5-8345-6EC5044A964C}" srcOrd="1" destOrd="0" presId="urn:microsoft.com/office/officeart/2005/8/layout/process1"/>
    <dgm:cxn modelId="{13DF14FE-ACC6-4602-AC3A-71F538700969}" srcId="{F24C0F0A-1F78-443D-BBF0-55344D4EA937}" destId="{910422FD-3170-41B0-A3A6-6CBB5E20C623}" srcOrd="0" destOrd="0" parTransId="{C2E35217-D106-43AE-850D-102A8817CA30}" sibTransId="{A56A6677-ACD2-4E8A-BD89-5DAD1F586F68}"/>
    <dgm:cxn modelId="{B077A399-B298-4403-90B5-B2A098F27631}" type="presOf" srcId="{1E20E035-FFE0-4371-B255-F2AC5AA8B63D}" destId="{858629EA-6AF0-4E0B-9EB5-3A8245CD14A3}" srcOrd="0" destOrd="0" presId="urn:microsoft.com/office/officeart/2005/8/layout/process1"/>
    <dgm:cxn modelId="{1C624071-06A3-4B10-9635-AD9429B5B457}" type="presOf" srcId="{A56A6677-ACD2-4E8A-BD89-5DAD1F586F68}" destId="{200DB106-8CC3-458A-B420-041BE84F7D80}" srcOrd="0" destOrd="0" presId="urn:microsoft.com/office/officeart/2005/8/layout/process1"/>
    <dgm:cxn modelId="{A9DE1A45-E7D6-42F1-99BE-EF186F85F369}" type="presOf" srcId="{652895A2-8430-432E-845D-A9B70ACCD1C2}" destId="{DB7EDD6A-D1B9-4304-BE7C-9AB5268C121E}" srcOrd="0" destOrd="0" presId="urn:microsoft.com/office/officeart/2005/8/layout/process1"/>
    <dgm:cxn modelId="{1F0649E3-C455-4CE8-9B12-88ADE726DB18}" srcId="{F24C0F0A-1F78-443D-BBF0-55344D4EA937}" destId="{652895A2-8430-432E-845D-A9B70ACCD1C2}" srcOrd="2" destOrd="0" parTransId="{490472B8-6C44-455F-B02F-E3C7D5D529E1}" sibTransId="{1E20E035-FFE0-4371-B255-F2AC5AA8B63D}"/>
    <dgm:cxn modelId="{E840012F-9A15-4F4F-8AD1-59C2B222E39F}" type="presOf" srcId="{0A48A685-5CC0-4A5C-BA08-43D76747B1F3}" destId="{3D2993A2-FD68-4A33-98CA-93CE8B72E57A}" srcOrd="0" destOrd="0" presId="urn:microsoft.com/office/officeart/2005/8/layout/process1"/>
    <dgm:cxn modelId="{9AECF600-C462-446D-8C04-E7E6F04E99DF}" type="presOf" srcId="{F24C0F0A-1F78-443D-BBF0-55344D4EA937}" destId="{008F74A4-9490-4EE5-9278-8C19DA4A803C}" srcOrd="0" destOrd="0" presId="urn:microsoft.com/office/officeart/2005/8/layout/process1"/>
    <dgm:cxn modelId="{F98949D0-C83D-4863-83F1-85613F6ACC4C}" srcId="{F24C0F0A-1F78-443D-BBF0-55344D4EA937}" destId="{A42C5E29-6A20-42E9-9E98-010D2155A518}" srcOrd="1" destOrd="0" parTransId="{5CABA9EA-D80F-4A1D-B04D-29B18D856A32}" sibTransId="{0A48A685-5CC0-4A5C-BA08-43D76747B1F3}"/>
    <dgm:cxn modelId="{337272D9-C96B-4F43-8D2F-DD405D7F4DEA}" srcId="{F24C0F0A-1F78-443D-BBF0-55344D4EA937}" destId="{F7FFA6C5-9634-4799-9769-286ED49ADA18}" srcOrd="3" destOrd="0" parTransId="{5950BD4F-9915-485D-BAEC-CB06BC98FF3C}" sibTransId="{D8022166-DAC7-4952-9135-8693262FD02F}"/>
    <dgm:cxn modelId="{62159A39-5983-41B2-93EA-DC6E62C1A6B9}" type="presOf" srcId="{0A48A685-5CC0-4A5C-BA08-43D76747B1F3}" destId="{3F68C592-15AE-4FB4-9DD5-9EC7B1A29413}" srcOrd="1" destOrd="0" presId="urn:microsoft.com/office/officeart/2005/8/layout/process1"/>
    <dgm:cxn modelId="{2FFFC1AB-B83B-427D-96C5-F8A8982F20FD}" type="presParOf" srcId="{008F74A4-9490-4EE5-9278-8C19DA4A803C}" destId="{312E924B-E572-4A2F-9ABF-0FB7F724B7F5}" srcOrd="0" destOrd="0" presId="urn:microsoft.com/office/officeart/2005/8/layout/process1"/>
    <dgm:cxn modelId="{5005B047-2415-4B00-9168-05AB1F611812}" type="presParOf" srcId="{008F74A4-9490-4EE5-9278-8C19DA4A803C}" destId="{200DB106-8CC3-458A-B420-041BE84F7D80}" srcOrd="1" destOrd="0" presId="urn:microsoft.com/office/officeart/2005/8/layout/process1"/>
    <dgm:cxn modelId="{D6EA26E8-83D5-4394-BB3C-26C09F49BE42}" type="presParOf" srcId="{200DB106-8CC3-458A-B420-041BE84F7D80}" destId="{69DF1149-A6CE-4EF5-8345-6EC5044A964C}" srcOrd="0" destOrd="0" presId="urn:microsoft.com/office/officeart/2005/8/layout/process1"/>
    <dgm:cxn modelId="{371DCA4D-63A3-4B3A-97A8-0183165DC236}" type="presParOf" srcId="{008F74A4-9490-4EE5-9278-8C19DA4A803C}" destId="{357510AB-AA42-4F37-9ACB-5A3332E4B3CE}" srcOrd="2" destOrd="0" presId="urn:microsoft.com/office/officeart/2005/8/layout/process1"/>
    <dgm:cxn modelId="{01D376ED-A44A-4BF9-A490-A2FACA1C9D10}" type="presParOf" srcId="{008F74A4-9490-4EE5-9278-8C19DA4A803C}" destId="{3D2993A2-FD68-4A33-98CA-93CE8B72E57A}" srcOrd="3" destOrd="0" presId="urn:microsoft.com/office/officeart/2005/8/layout/process1"/>
    <dgm:cxn modelId="{AEAA4716-597F-4E40-AEC2-4E9C1EEF2981}" type="presParOf" srcId="{3D2993A2-FD68-4A33-98CA-93CE8B72E57A}" destId="{3F68C592-15AE-4FB4-9DD5-9EC7B1A29413}" srcOrd="0" destOrd="0" presId="urn:microsoft.com/office/officeart/2005/8/layout/process1"/>
    <dgm:cxn modelId="{2229F8FC-5643-4B31-A947-63FDD2ED5A1C}" type="presParOf" srcId="{008F74A4-9490-4EE5-9278-8C19DA4A803C}" destId="{DB7EDD6A-D1B9-4304-BE7C-9AB5268C121E}" srcOrd="4" destOrd="0" presId="urn:microsoft.com/office/officeart/2005/8/layout/process1"/>
    <dgm:cxn modelId="{CC178661-6FCB-4BC5-960D-AC48E986A85B}" type="presParOf" srcId="{008F74A4-9490-4EE5-9278-8C19DA4A803C}" destId="{858629EA-6AF0-4E0B-9EB5-3A8245CD14A3}" srcOrd="5" destOrd="0" presId="urn:microsoft.com/office/officeart/2005/8/layout/process1"/>
    <dgm:cxn modelId="{60D0B1D9-22C0-4191-9B75-D1FD74AC8595}" type="presParOf" srcId="{858629EA-6AF0-4E0B-9EB5-3A8245CD14A3}" destId="{EE9AC1CC-98CD-40B9-BC3C-F777702E4F1E}" srcOrd="0" destOrd="0" presId="urn:microsoft.com/office/officeart/2005/8/layout/process1"/>
    <dgm:cxn modelId="{EF570768-CC3D-47F8-A9EA-E07757C5D1E1}" type="presParOf" srcId="{008F74A4-9490-4EE5-9278-8C19DA4A803C}" destId="{86317435-2455-4C14-BA09-AB1E140B944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1405C86-B6ED-4DF3-B2BA-38D708D02AD2}" type="datetimeFigureOut">
              <a:rPr lang="zh-CN" altLang="en-US"/>
              <a:pPr>
                <a:defRPr/>
              </a:pPr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CE715B1-B067-4A74-8E90-B5CB22C5E8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11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DEE87B-44A3-4D19-A2C1-E6C044E00E14}" type="datetimeFigureOut">
              <a:rPr lang="en-US"/>
              <a:pPr>
                <a:defRPr/>
              </a:pPr>
              <a:t>11/19/2018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34AC56F-FE6F-44B3-8B31-4A41077A4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1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9825" y="134076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1356" y="342237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B70F13-4DE4-4F99-ABB3-31E2EE9AA6D9}" type="datetime1">
              <a:rPr lang="zh-CN" altLang="en-US" smtClean="0"/>
              <a:pPr>
                <a:defRPr/>
              </a:pPr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40F62-0E5D-41DE-801E-C14D57515A0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  <a:endParaRPr lang="zh-CN" altLang="en-US" b="1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9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913B37-F9E7-48DB-88A4-0B6D84E37102}" type="datetime1">
              <a:rPr lang="zh-CN" altLang="en-US" smtClean="0"/>
              <a:pPr>
                <a:defRPr/>
              </a:pPr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5995E-C66C-4A4F-BE7C-E17F847A7E1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1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248" y="126876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536" y="191683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3BBF8-1910-4A91-B552-254CEEF7A8A6}" type="datetime1">
              <a:rPr lang="zh-CN" altLang="en-US" smtClean="0"/>
              <a:pPr>
                <a:defRPr/>
              </a:pPr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71B77-9D74-422C-BFDA-706C358F3EF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45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4480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64502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170080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4036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85405-E291-4886-82CF-B561FDDAFD44}" type="datetime1">
              <a:rPr lang="zh-CN" altLang="en-US" smtClean="0"/>
              <a:pPr>
                <a:defRPr/>
              </a:pPr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568D2-CD19-437D-A104-D57864F7665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52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AD00B-652B-4558-ACAB-08D3D12AAA24}" type="datetime1">
              <a:rPr lang="zh-CN" altLang="en-US" smtClean="0"/>
              <a:pPr>
                <a:defRPr/>
              </a:pPr>
              <a:t>2018/11/19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4F9A-B273-43C8-A1D9-7FB00ABEA57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02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7C50F-EDBF-4506-912A-DBB269B4F584}" type="datetime1">
              <a:rPr lang="zh-CN" altLang="en-US" smtClean="0"/>
              <a:pPr>
                <a:defRPr/>
              </a:pPr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FA101-A7C6-449D-A802-264B6473163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A456E-C3AF-4CDE-A97B-1BBDF1B61DC6}" type="datetime1">
              <a:rPr lang="zh-CN" altLang="en-US" smtClean="0"/>
              <a:pPr>
                <a:defRPr/>
              </a:pPr>
              <a:t>2018/11/19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1A779-0F23-4220-B1B8-D6D18E0CC04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92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E03AC0-B533-44FE-81B3-9C83F8E17068}" type="datetime1">
              <a:rPr lang="zh-CN" altLang="en-US" smtClean="0"/>
              <a:pPr>
                <a:defRPr/>
              </a:pPr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8CC87-F992-4726-A9B6-58AF7C0A3D1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4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51C7E-815C-44EC-B436-04FC88C01ADE}" type="datetime1">
              <a:rPr lang="zh-CN" altLang="en-US" smtClean="0"/>
              <a:pPr>
                <a:defRPr/>
              </a:pPr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DAC5-3E46-415A-B009-5A52DE39BF8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B26DF3-4FBB-47D5-87EA-1103528C3DE6}" type="datetime1">
              <a:rPr lang="zh-CN" altLang="en-US" smtClean="0"/>
              <a:pPr>
                <a:defRPr/>
              </a:pPr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1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29349" y="6309320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908720"/>
            <a:ext cx="9252520" cy="914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000" b="1" dirty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7 </a:t>
            </a: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章</a:t>
            </a:r>
            <a:r>
              <a:rPr lang="zh-CN" altLang="en-US" sz="4000" b="1" dirty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4000" b="1" dirty="0" smtClean="0">
                <a:solidFill>
                  <a:srgbClr val="F47A00"/>
                </a:solidFill>
                <a:latin typeface="黑体" pitchFamily="2" charset="-122"/>
                <a:ea typeface="黑体" pitchFamily="2" charset="-122"/>
              </a:rPr>
              <a:t> 中 断</a:t>
            </a:r>
            <a:endParaRPr lang="zh-CN" altLang="en-US" sz="4000" b="1" dirty="0">
              <a:solidFill>
                <a:srgbClr val="F47A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9552" y="2348880"/>
            <a:ext cx="6243656" cy="512398"/>
          </a:xfrm>
          <a:prstGeom prst="actionButtonBlank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7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1  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中断的概念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1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9552" y="3717032"/>
            <a:ext cx="7020790" cy="512398"/>
          </a:xfrm>
          <a:prstGeom prst="actionButtonBlank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7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8051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单片机的中断系统及其管理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4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27263"/>
            <a:ext cx="9144000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2. 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中断的开放、禁止及优先级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            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5623781"/>
                  </p:ext>
                </p:extLst>
              </p:nvPr>
            </p:nvGraphicFramePr>
            <p:xfrm>
              <a:off x="1023027" y="2252581"/>
              <a:ext cx="7920879" cy="1648332"/>
            </p:xfrm>
            <a:graphic>
              <a:graphicData uri="http://schemas.openxmlformats.org/drawingml/2006/table">
                <a:tbl>
                  <a:tblPr/>
                  <a:tblGrid>
                    <a:gridCol w="1320145"/>
                    <a:gridCol w="942962"/>
                    <a:gridCol w="833237"/>
                    <a:gridCol w="1052687"/>
                    <a:gridCol w="942962"/>
                    <a:gridCol w="942962"/>
                    <a:gridCol w="942962"/>
                    <a:gridCol w="942962"/>
                  </a:tblGrid>
                  <a:tr h="3845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D7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D6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D5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D4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D3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D2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3845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EA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-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-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ES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ET1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EX1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ET0</a:t>
                          </a:r>
                          <a:endParaRPr kumimoji="1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EX0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8253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中断总控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允</a:t>
                          </a: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禁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不用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不用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串行口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允</a:t>
                          </a: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禁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允</a:t>
                          </a: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禁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20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smtClean="0">
                                        <a:latin typeface="Cambria Math"/>
                                      </a:rPr>
                                      <m:t>INT</m:t>
                                    </m:r>
                                    <m:r>
                                      <a:rPr lang="en-US" altLang="zh-CN" sz="2000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允</a:t>
                          </a: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禁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允</a:t>
                          </a: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禁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20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smtClean="0">
                                        <a:latin typeface="Cambria Math"/>
                                      </a:rPr>
                                      <m:t>INT</m:t>
                                    </m:r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允</a:t>
                          </a: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禁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5623781"/>
                  </p:ext>
                </p:extLst>
              </p:nvPr>
            </p:nvGraphicFramePr>
            <p:xfrm>
              <a:off x="1023027" y="2252581"/>
              <a:ext cx="7920879" cy="1648332"/>
            </p:xfrm>
            <a:graphic>
              <a:graphicData uri="http://schemas.openxmlformats.org/drawingml/2006/table">
                <a:tbl>
                  <a:tblPr/>
                  <a:tblGrid>
                    <a:gridCol w="1320145"/>
                    <a:gridCol w="942962"/>
                    <a:gridCol w="833237"/>
                    <a:gridCol w="1052687"/>
                    <a:gridCol w="942962"/>
                    <a:gridCol w="942962"/>
                    <a:gridCol w="942962"/>
                    <a:gridCol w="942962"/>
                  </a:tblGrid>
                  <a:tr h="4114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D7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D6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D5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D4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D3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D2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114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EA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-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-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ES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ET1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EX1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ET0</a:t>
                          </a:r>
                          <a:endParaRPr kumimoji="1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EX0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8253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中断总控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允</a:t>
                          </a: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禁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不用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不用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串行口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允</a:t>
                          </a: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禁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允</a:t>
                          </a: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禁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540000" t="-111852" r="-200000" b="-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允</a:t>
                          </a: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禁</a:t>
                          </a: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739355" t="-111852" r="-645" b="-7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TextBox 27"/>
          <p:cNvSpPr txBox="1"/>
          <p:nvPr/>
        </p:nvSpPr>
        <p:spPr>
          <a:xfrm>
            <a:off x="1582324" y="4604422"/>
            <a:ext cx="5040560" cy="1311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200" dirty="0" smtClean="0"/>
              <a:t>一个中断源对应</a:t>
            </a:r>
            <a:r>
              <a:rPr lang="en-US" altLang="zh-CN" sz="2200" dirty="0" smtClean="0"/>
              <a:t>IE</a:t>
            </a:r>
            <a:r>
              <a:rPr lang="zh-CN" altLang="en-US" sz="2200" dirty="0" smtClean="0"/>
              <a:t>寄存器的一位；</a:t>
            </a:r>
            <a:endParaRPr lang="en-US" altLang="zh-CN" sz="2200" dirty="0" smtClean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200" dirty="0" smtClean="0"/>
              <a:t>允许该中断源中断则该位置</a:t>
            </a:r>
            <a:r>
              <a:rPr lang="en-US" altLang="zh-CN" sz="2200" dirty="0" smtClean="0"/>
              <a:t>”1”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zh-CN" altLang="en-US" sz="2200" dirty="0" smtClean="0"/>
              <a:t>禁止该中断源则该位置</a:t>
            </a:r>
            <a:r>
              <a:rPr lang="en-US" altLang="zh-CN" sz="2200" dirty="0" smtClean="0"/>
              <a:t>’’0”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29" name="矩形 28"/>
          <p:cNvSpPr/>
          <p:nvPr/>
        </p:nvSpPr>
        <p:spPr>
          <a:xfrm>
            <a:off x="0" y="2222785"/>
            <a:ext cx="989373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400" dirty="0" smtClean="0">
                <a:latin typeface="Times New Roman" pitchFamily="18" charset="0"/>
              </a:rPr>
              <a:t>IE</a:t>
            </a:r>
          </a:p>
          <a:p>
            <a:pPr lvl="0" algn="ctr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400" dirty="0" smtClean="0">
                <a:latin typeface="Times New Roman" pitchFamily="18" charset="0"/>
              </a:rPr>
              <a:t>(A8H)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5985" y="3326467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1" lang="en-US" altLang="zh-CN" sz="2400" dirty="0" smtClean="0">
                <a:latin typeface="Times New Roman" pitchFamily="18" charset="0"/>
              </a:rPr>
              <a:t>1/0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556792"/>
            <a:ext cx="3164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200" b="1" dirty="0" smtClean="0">
                <a:solidFill>
                  <a:srgbClr val="7030A0"/>
                </a:solidFill>
              </a:rPr>
              <a:t>1</a:t>
            </a:r>
            <a:r>
              <a:rPr lang="zh-CN" altLang="en-US" sz="2200" b="1" dirty="0" smtClean="0">
                <a:solidFill>
                  <a:srgbClr val="7030A0"/>
                </a:solidFill>
              </a:rPr>
              <a:t>）中断的开放及禁止</a:t>
            </a:r>
            <a:endParaRPr lang="zh-CN" altLang="en-US" sz="2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8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1772816"/>
                <a:ext cx="4176464" cy="41565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p"/>
                </a:pPr>
                <a:r>
                  <a:rPr lang="en-US" altLang="zh-CN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EA</a:t>
                </a:r>
                <a:r>
                  <a:rPr lang="zh-CN" altLang="en-US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endParaRPr lang="en-US" altLang="zh-CN" sz="2200" dirty="0" smtClean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sz="2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中断总控制开关；</a:t>
                </a:r>
                <a:endParaRPr lang="en-US" altLang="zh-CN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p"/>
                </a:pPr>
                <a:r>
                  <a:rPr lang="en-US" altLang="zh-CN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ES</a:t>
                </a:r>
                <a:r>
                  <a:rPr lang="zh-CN" altLang="en-US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endParaRPr lang="en-US" altLang="zh-CN" sz="2200" dirty="0" smtClean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    串行口中断允许位；</a:t>
                </a:r>
                <a:endParaRPr lang="en-US" altLang="zh-CN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p"/>
                </a:pPr>
                <a:r>
                  <a:rPr lang="en-US" altLang="zh-CN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ET1</a:t>
                </a:r>
                <a:r>
                  <a:rPr lang="zh-CN" altLang="en-US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endParaRPr lang="en-US" altLang="zh-CN" sz="22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    定时器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中断允许位；</a:t>
                </a:r>
                <a:endParaRPr lang="zh-CN" altLang="en-US" sz="22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p"/>
                </a:pPr>
                <a:r>
                  <a:rPr lang="en-US" altLang="zh-CN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EX1</a:t>
                </a:r>
                <a:r>
                  <a:rPr lang="zh-CN" altLang="en-US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endParaRPr lang="en-US" altLang="zh-CN" sz="22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sz="2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    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外部中断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2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/>
                          </a:rPr>
                          <m:t>INT</m:t>
                        </m:r>
                        <m:r>
                          <a:rPr lang="en-US" altLang="zh-CN" sz="2200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200" dirty="0">
                    <a:latin typeface="Times New Roman" pitchFamily="18" charset="0"/>
                    <a:cs typeface="Times New Roman" pitchFamily="18" charset="0"/>
                  </a:rPr>
                  <a:t>允许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位；</a:t>
                </a:r>
                <a:endParaRPr lang="zh-CN" altLang="en-US" sz="22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p"/>
                </a:pPr>
                <a:r>
                  <a:rPr lang="en-US" altLang="zh-CN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ET0</a:t>
                </a:r>
                <a:r>
                  <a:rPr lang="zh-CN" altLang="en-US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endParaRPr lang="en-US" altLang="zh-CN" sz="22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zh-CN" altLang="en-US" sz="2200" dirty="0">
                    <a:latin typeface="Times New Roman" pitchFamily="18" charset="0"/>
                    <a:cs typeface="Times New Roman" pitchFamily="18" charset="0"/>
                  </a:rPr>
                  <a:t>     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定时器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中断</a:t>
                </a:r>
                <a:r>
                  <a:rPr lang="zh-CN" altLang="en-US" sz="2200" dirty="0">
                    <a:latin typeface="Times New Roman" pitchFamily="18" charset="0"/>
                    <a:cs typeface="Times New Roman" pitchFamily="18" charset="0"/>
                  </a:rPr>
                  <a:t>允许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位；</a:t>
                </a:r>
                <a:endParaRPr lang="zh-CN" altLang="en-US" sz="22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p"/>
                </a:pPr>
                <a:r>
                  <a:rPr lang="en-US" altLang="zh-CN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EX0</a:t>
                </a:r>
                <a:r>
                  <a:rPr lang="zh-CN" altLang="en-US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endParaRPr lang="en-US" altLang="zh-CN" sz="22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sz="2200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    </a:t>
                </a:r>
                <a:r>
                  <a:rPr lang="zh-CN" altLang="en-US" sz="2200" dirty="0">
                    <a:latin typeface="Times New Roman" pitchFamily="18" charset="0"/>
                    <a:cs typeface="Times New Roman" pitchFamily="18" charset="0"/>
                  </a:rPr>
                  <a:t>外部中断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2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/>
                          </a:rPr>
                          <m:t>INT</m:t>
                        </m:r>
                        <m:r>
                          <a:rPr lang="en-US" altLang="zh-CN" sz="2200" b="0" i="1" smtClean="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200" dirty="0">
                    <a:latin typeface="Times New Roman" pitchFamily="18" charset="0"/>
                    <a:cs typeface="Times New Roman" pitchFamily="18" charset="0"/>
                  </a:rPr>
                  <a:t>允许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位；</a:t>
                </a:r>
                <a:endParaRPr lang="zh-CN" altLang="en-US" sz="22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4176464" cy="41565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6752" y="799967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zh-CN" altLang="en-US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各位意义具体说明</a:t>
            </a:r>
            <a:r>
              <a:rPr lang="en-US" altLang="zh-CN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79342" y="3435578"/>
            <a:ext cx="2340705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1=</a:t>
            </a:r>
            <a:r>
              <a:rPr lang="zh-CN" altLang="en-US" sz="2400" dirty="0" smtClean="0">
                <a:solidFill>
                  <a:srgbClr val="FF0000"/>
                </a:solidFill>
              </a:rPr>
              <a:t>允许中断开放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0=</a:t>
            </a:r>
            <a:r>
              <a:rPr lang="zh-CN" altLang="en-US" sz="2400" dirty="0" smtClean="0">
                <a:solidFill>
                  <a:srgbClr val="FF0000"/>
                </a:solidFill>
              </a:rPr>
              <a:t>禁止中断开放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1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1481426"/>
                  </p:ext>
                </p:extLst>
              </p:nvPr>
            </p:nvGraphicFramePr>
            <p:xfrm>
              <a:off x="53749" y="1700808"/>
              <a:ext cx="9036502" cy="2113153"/>
            </p:xfrm>
            <a:graphic>
              <a:graphicData uri="http://schemas.openxmlformats.org/drawingml/2006/table">
                <a:tbl>
                  <a:tblPr/>
                  <a:tblGrid>
                    <a:gridCol w="861054"/>
                    <a:gridCol w="861054"/>
                    <a:gridCol w="861054"/>
                    <a:gridCol w="998984"/>
                    <a:gridCol w="864096"/>
                    <a:gridCol w="936104"/>
                    <a:gridCol w="1512168"/>
                    <a:gridCol w="2141988"/>
                  </a:tblGrid>
                  <a:tr h="1574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D7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D6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D5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D4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D3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D2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082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-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-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-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PS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PT1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PX1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PT0</a:t>
                          </a:r>
                          <a:endParaRPr kumimoji="1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PX0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6217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不用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不用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不用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串行口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高</a:t>
                          </a: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低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高</a:t>
                          </a: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低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zh-CN" altLang="en-US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mtClean="0">
                                      <a:latin typeface="Cambria Math"/>
                                    </a:rPr>
                                    <m:t>INT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高</a:t>
                          </a: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低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高</a:t>
                          </a: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低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mtClean="0">
                                        <a:latin typeface="Cambria Math"/>
                                      </a:rPr>
                                      <m:t>INT</m:t>
                                    </m:r>
                                    <m:r>
                                      <a:rPr lang="en-US" altLang="zh-CN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高</a:t>
                          </a: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低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1481426"/>
                  </p:ext>
                </p:extLst>
              </p:nvPr>
            </p:nvGraphicFramePr>
            <p:xfrm>
              <a:off x="53749" y="1700808"/>
              <a:ext cx="9036502" cy="2113153"/>
            </p:xfrm>
            <a:graphic>
              <a:graphicData uri="http://schemas.openxmlformats.org/drawingml/2006/table">
                <a:tbl>
                  <a:tblPr/>
                  <a:tblGrid>
                    <a:gridCol w="861054"/>
                    <a:gridCol w="861054"/>
                    <a:gridCol w="861054"/>
                    <a:gridCol w="998984"/>
                    <a:gridCol w="864096"/>
                    <a:gridCol w="936104"/>
                    <a:gridCol w="1512168"/>
                    <a:gridCol w="2141988"/>
                  </a:tblGrid>
                  <a:tr h="5943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D7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D6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D5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D4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D3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D2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5943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-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-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-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PS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PT1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PX1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PT0</a:t>
                          </a:r>
                          <a:endParaRPr kumimoji="1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PX0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9244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不用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不用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不用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串行口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高</a:t>
                          </a: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低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高</a:t>
                          </a: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低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74026" t="-128289" r="-389610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高</a:t>
                          </a: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/</a:t>
                          </a: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低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322507" t="-128289" r="-285" b="-52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7296" y="4094924"/>
            <a:ext cx="9009719" cy="15515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当某几个中断源在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寄存器相应的位同为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’’1’’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’’0”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时，由内部查询确定优先级，优先响应先查询的中断请求。</a:t>
            </a:r>
            <a:endParaRPr lang="en-US" altLang="zh-CN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将寄存器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复位清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将会把各个中断源置为低优先级中断。</a:t>
            </a:r>
            <a:endParaRPr lang="en-US" altLang="zh-CN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64704"/>
            <a:ext cx="5165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200" b="1" dirty="0" smtClean="0">
                <a:solidFill>
                  <a:srgbClr val="7030A0"/>
                </a:solidFill>
              </a:rPr>
              <a:t>1</a:t>
            </a:r>
            <a:r>
              <a:rPr lang="zh-CN" altLang="en-US" sz="2200" b="1" dirty="0" smtClean="0">
                <a:solidFill>
                  <a:srgbClr val="7030A0"/>
                </a:solidFill>
              </a:rPr>
              <a:t>）</a:t>
            </a:r>
            <a:r>
              <a:rPr lang="zh-CN" altLang="en-US" sz="2200" b="1" dirty="0">
                <a:solidFill>
                  <a:srgbClr val="7030A0"/>
                </a:solidFill>
              </a:rPr>
              <a:t>中断优先级管理寄存器</a:t>
            </a:r>
            <a:r>
              <a:rPr lang="en-US" altLang="zh-CN" sz="2200" b="1" dirty="0">
                <a:solidFill>
                  <a:srgbClr val="7030A0"/>
                </a:solidFill>
              </a:rPr>
              <a:t>IP(</a:t>
            </a:r>
            <a:r>
              <a:rPr lang="zh-CN" altLang="en-US" sz="2200" b="1" dirty="0">
                <a:solidFill>
                  <a:srgbClr val="7030A0"/>
                </a:solidFill>
              </a:rPr>
              <a:t>地址</a:t>
            </a:r>
            <a:r>
              <a:rPr lang="en-US" altLang="zh-CN" sz="2200" b="1" dirty="0">
                <a:solidFill>
                  <a:srgbClr val="7030A0"/>
                </a:solidFill>
              </a:rPr>
              <a:t>98H</a:t>
            </a:r>
            <a:r>
              <a:rPr lang="en-US" altLang="zh-CN" sz="2200" b="1" dirty="0" smtClean="0">
                <a:solidFill>
                  <a:srgbClr val="7030A0"/>
                </a:solidFill>
              </a:rPr>
              <a:t>)</a:t>
            </a:r>
            <a:endParaRPr lang="en-US" altLang="zh-CN" sz="2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1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27263"/>
            <a:ext cx="9144000" cy="58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8051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单片机对中断优先级的处理原则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7" y="1444180"/>
            <a:ext cx="6787723" cy="16785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不同级的中断源同时申请中断时：</a:t>
            </a:r>
            <a:r>
              <a:rPr lang="zh-CN" altLang="en-US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先高后低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处理低级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中断又收到高级中断请求时：</a:t>
            </a:r>
            <a:r>
              <a:rPr lang="zh-CN" altLang="en-US" sz="2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停低转高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处理高级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中断却收到低级中断请求时：</a:t>
            </a:r>
            <a:r>
              <a:rPr lang="zh-CN" altLang="en-US" sz="2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高不睬低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同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一级的中断源同时申请中断时：</a:t>
            </a:r>
            <a:r>
              <a:rPr lang="zh-CN" altLang="en-US" sz="2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事先规定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8526943"/>
                  </p:ext>
                </p:extLst>
              </p:nvPr>
            </p:nvGraphicFramePr>
            <p:xfrm>
              <a:off x="53660" y="3829110"/>
              <a:ext cx="8792998" cy="2637656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2528301"/>
                    <a:gridCol w="2175624"/>
                    <a:gridCol w="4089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中断源</a:t>
                          </a:r>
                          <a:endParaRPr lang="zh-CN" altLang="en-US" sz="2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/>
                            <a:t>中断标志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优先级顺序</a:t>
                          </a:r>
                          <a:endParaRPr lang="en-US" altLang="zh-CN" sz="2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B0F0"/>
                        </a:solidFill>
                      </a:tcPr>
                    </a:tc>
                  </a:tr>
                  <a:tr h="4212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外部中断</a:t>
                          </a:r>
                          <a:r>
                            <a:rPr lang="en-US" altLang="zh-CN" sz="2200" dirty="0" smtClean="0"/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200" i="1" smtClean="0">
                                    <a:latin typeface="Cambria Math"/>
                                    <a:cs typeface="Times New Roman" pitchFamily="18" charset="0"/>
                                  </a:rPr>
                                  <m:t>IE</m:t>
                                </m:r>
                                <m:r>
                                  <a:rPr lang="en-US" altLang="zh-CN" sz="2200" i="1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最高优先级</a:t>
                          </a:r>
                          <a:endParaRPr lang="en-US" altLang="zh-CN" sz="2200" dirty="0" smtClean="0"/>
                        </a:p>
                        <a:p>
                          <a:pPr algn="ctr"/>
                          <a:endParaRPr lang="en-US" altLang="zh-CN" sz="2200" dirty="0" smtClean="0"/>
                        </a:p>
                        <a:p>
                          <a:pPr algn="ctr"/>
                          <a:endParaRPr lang="en-US" altLang="zh-CN" sz="2200" dirty="0" smtClean="0"/>
                        </a:p>
                        <a:p>
                          <a:pPr algn="ctr"/>
                          <a:endParaRPr lang="en-US" altLang="zh-CN" sz="2200" dirty="0" smtClean="0"/>
                        </a:p>
                        <a:p>
                          <a:pPr algn="ctr"/>
                          <a:endParaRPr lang="en-US" altLang="zh-CN" sz="2200" dirty="0" smtClean="0"/>
                        </a:p>
                        <a:p>
                          <a:pPr algn="ctr"/>
                          <a:r>
                            <a:rPr lang="zh-CN" altLang="en-US" sz="2200" dirty="0" smtClean="0"/>
                            <a:t>最低优先级</a:t>
                          </a:r>
                          <a:endParaRPr lang="en-US" altLang="zh-CN" sz="2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</a:tr>
                  <a:tr h="504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/>
                            <a:t>定时</a:t>
                          </a:r>
                          <a:r>
                            <a:rPr lang="en-US" altLang="zh-CN" sz="2200" dirty="0" smtClean="0"/>
                            <a:t>/</a:t>
                          </a:r>
                          <a:r>
                            <a:rPr lang="zh-CN" altLang="en-US" sz="2200" dirty="0" smtClean="0"/>
                            <a:t>计数器</a:t>
                          </a:r>
                          <a:r>
                            <a:rPr lang="en-US" altLang="zh-CN" sz="2200" dirty="0" smtClean="0"/>
                            <a:t>0</a:t>
                          </a:r>
                          <a:r>
                            <a:rPr lang="zh-CN" altLang="en-US" sz="2200" dirty="0" smtClean="0"/>
                            <a:t>中断</a:t>
                          </a:r>
                          <a:endParaRPr lang="en-US" altLang="zh-CN" sz="2200" dirty="0" smtClean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200" i="1" smtClean="0">
                                    <a:latin typeface="Cambria Math"/>
                                    <a:cs typeface="Times New Roman" pitchFamily="18" charset="0"/>
                                  </a:rPr>
                                  <m:t>TF</m:t>
                                </m:r>
                                <m:r>
                                  <a:rPr lang="en-US" altLang="zh-CN" sz="2200" i="1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zh-CN" sz="22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32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/>
                            <a:t>外部中断</a:t>
                          </a:r>
                          <a:r>
                            <a:rPr lang="en-US" altLang="zh-CN" sz="2200" dirty="0" smtClean="0"/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200" i="1" smtClean="0">
                                    <a:latin typeface="Cambria Math"/>
                                    <a:cs typeface="Times New Roman" pitchFamily="18" charset="0"/>
                                  </a:rPr>
                                  <m:t>IE</m:t>
                                </m:r>
                                <m:r>
                                  <a:rPr lang="en-US" altLang="zh-CN" sz="22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883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/>
                            <a:t>定时</a:t>
                          </a:r>
                          <a:r>
                            <a:rPr lang="en-US" altLang="zh-CN" sz="2200" dirty="0" smtClean="0"/>
                            <a:t>/</a:t>
                          </a:r>
                          <a:r>
                            <a:rPr lang="zh-CN" altLang="en-US" sz="2200" dirty="0" smtClean="0"/>
                            <a:t>计数器</a:t>
                          </a:r>
                          <a:r>
                            <a:rPr lang="en-US" altLang="zh-CN" sz="2200" dirty="0" smtClean="0"/>
                            <a:t>1</a:t>
                          </a:r>
                          <a:r>
                            <a:rPr lang="zh-CN" altLang="en-US" sz="2200" dirty="0" smtClean="0"/>
                            <a:t>中断</a:t>
                          </a:r>
                          <a:endParaRPr lang="en-US" altLang="zh-CN" sz="2200" dirty="0" smtClean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TF1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串行中断</a:t>
                          </a:r>
                          <a:endParaRPr lang="zh-CN" altLang="en-US" sz="2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TI</a:t>
                          </a:r>
                          <a:r>
                            <a:rPr lang="zh-CN" altLang="en-US" sz="2200" dirty="0" smtClean="0"/>
                            <a:t>或</a:t>
                          </a:r>
                          <a:r>
                            <a:rPr lang="en-US" altLang="zh-CN" sz="2200" dirty="0" smtClean="0"/>
                            <a:t>RI</a:t>
                          </a:r>
                          <a:endParaRPr lang="zh-CN" altLang="en-US" sz="2200" baseline="-250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8526943"/>
                  </p:ext>
                </p:extLst>
              </p:nvPr>
            </p:nvGraphicFramePr>
            <p:xfrm>
              <a:off x="53660" y="3829110"/>
              <a:ext cx="8792998" cy="2637656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2528301"/>
                    <a:gridCol w="2175624"/>
                    <a:gridCol w="4089073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中断源</a:t>
                          </a:r>
                          <a:endParaRPr lang="zh-CN" altLang="en-US" sz="2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/>
                            <a:t>中断标志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优先级顺序</a:t>
                          </a:r>
                          <a:endParaRPr lang="en-US" altLang="zh-CN" sz="2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B0F0"/>
                        </a:solid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外部中断</a:t>
                          </a:r>
                          <a:r>
                            <a:rPr lang="en-US" altLang="zh-CN" sz="2200" dirty="0" smtClean="0"/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6854" t="-114286" r="-188764" b="-448571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最高优先级</a:t>
                          </a:r>
                          <a:endParaRPr lang="en-US" altLang="zh-CN" sz="2200" dirty="0" smtClean="0"/>
                        </a:p>
                        <a:p>
                          <a:pPr algn="ctr"/>
                          <a:endParaRPr lang="en-US" altLang="zh-CN" sz="2200" dirty="0" smtClean="0"/>
                        </a:p>
                        <a:p>
                          <a:pPr algn="ctr"/>
                          <a:endParaRPr lang="en-US" altLang="zh-CN" sz="2200" dirty="0" smtClean="0"/>
                        </a:p>
                        <a:p>
                          <a:pPr algn="ctr"/>
                          <a:endParaRPr lang="en-US" altLang="zh-CN" sz="2200" dirty="0" smtClean="0"/>
                        </a:p>
                        <a:p>
                          <a:pPr algn="ctr"/>
                          <a:endParaRPr lang="en-US" altLang="zh-CN" sz="2200" dirty="0" smtClean="0"/>
                        </a:p>
                        <a:p>
                          <a:pPr algn="ctr"/>
                          <a:r>
                            <a:rPr lang="zh-CN" altLang="en-US" sz="2200" dirty="0" smtClean="0"/>
                            <a:t>最低优先级</a:t>
                          </a:r>
                          <a:endParaRPr lang="en-US" altLang="zh-CN" sz="2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</a:tr>
                  <a:tr h="504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/>
                            <a:t>定时</a:t>
                          </a:r>
                          <a:r>
                            <a:rPr lang="en-US" altLang="zh-CN" sz="2200" dirty="0" smtClean="0"/>
                            <a:t>/</a:t>
                          </a:r>
                          <a:r>
                            <a:rPr lang="zh-CN" altLang="en-US" sz="2200" dirty="0" smtClean="0"/>
                            <a:t>计数器</a:t>
                          </a:r>
                          <a:r>
                            <a:rPr lang="en-US" altLang="zh-CN" sz="2200" dirty="0" smtClean="0"/>
                            <a:t>0</a:t>
                          </a:r>
                          <a:r>
                            <a:rPr lang="zh-CN" altLang="en-US" sz="2200" dirty="0" smtClean="0"/>
                            <a:t>中断</a:t>
                          </a:r>
                          <a:endParaRPr lang="en-US" altLang="zh-CN" sz="2200" dirty="0" smtClean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6854" t="-180723" r="-188764" b="-27831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/>
                            <a:t>外部中断</a:t>
                          </a:r>
                          <a:r>
                            <a:rPr lang="en-US" altLang="zh-CN" sz="2200" dirty="0" smtClean="0"/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16854" t="-332857" r="-188764" b="-23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/>
                            <a:t>定时</a:t>
                          </a:r>
                          <a:r>
                            <a:rPr lang="en-US" altLang="zh-CN" sz="2200" dirty="0" smtClean="0"/>
                            <a:t>/</a:t>
                          </a:r>
                          <a:r>
                            <a:rPr lang="zh-CN" altLang="en-US" sz="2200" dirty="0" smtClean="0"/>
                            <a:t>计数器</a:t>
                          </a:r>
                          <a:r>
                            <a:rPr lang="en-US" altLang="zh-CN" sz="2200" dirty="0" smtClean="0"/>
                            <a:t>1</a:t>
                          </a:r>
                          <a:r>
                            <a:rPr lang="zh-CN" altLang="en-US" sz="2200" dirty="0" smtClean="0"/>
                            <a:t>中断</a:t>
                          </a:r>
                          <a:endParaRPr lang="en-US" altLang="zh-CN" sz="2200" dirty="0" smtClean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TF1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串行中断</a:t>
                          </a:r>
                          <a:endParaRPr lang="zh-CN" altLang="en-US" sz="2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dirty="0" smtClean="0"/>
                            <a:t>TI</a:t>
                          </a:r>
                          <a:r>
                            <a:rPr lang="zh-CN" altLang="en-US" sz="2200" dirty="0" smtClean="0"/>
                            <a:t>或</a:t>
                          </a:r>
                          <a:r>
                            <a:rPr lang="en-US" altLang="zh-CN" sz="2200" dirty="0" smtClean="0"/>
                            <a:t>RI</a:t>
                          </a:r>
                          <a:endParaRPr lang="zh-CN" altLang="en-US" sz="2200" baseline="-250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20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22346" y="3347738"/>
            <a:ext cx="466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8051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单片机复位后各中断优先级次序</a:t>
            </a:r>
            <a:endParaRPr lang="en-US" altLang="zh-CN" sz="2000" b="1" dirty="0" smtClean="0">
              <a:solidFill>
                <a:srgbClr val="0070C0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6624671" y="4765214"/>
            <a:ext cx="360040" cy="1152128"/>
          </a:xfrm>
          <a:prstGeom prst="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2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6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-6627" y="836712"/>
            <a:ext cx="4491608" cy="512398"/>
          </a:xfrm>
          <a:prstGeom prst="actionButtonBlank">
            <a:avLst/>
          </a:prstGeom>
          <a:noFill/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2800" b="1" dirty="0">
                <a:solidFill>
                  <a:srgbClr val="002060"/>
                </a:solidFill>
                <a:latin typeface="宋体" pitchFamily="2" charset="-122"/>
              </a:rPr>
              <a:t>7</a:t>
            </a:r>
            <a:r>
              <a:rPr lang="zh-CN" altLang="en-US" sz="2800" b="1" dirty="0" smtClean="0">
                <a:solidFill>
                  <a:srgbClr val="002060"/>
                </a:solidFill>
                <a:latin typeface="宋体" pitchFamily="2" charset="-122"/>
              </a:rPr>
              <a:t>.</a:t>
            </a:r>
            <a:r>
              <a:rPr lang="en-US" altLang="zh-CN" sz="2800" b="1" dirty="0" smtClean="0">
                <a:solidFill>
                  <a:srgbClr val="002060"/>
                </a:solidFill>
                <a:latin typeface="宋体" pitchFamily="2" charset="-122"/>
              </a:rPr>
              <a:t>2.2 </a:t>
            </a:r>
            <a:r>
              <a:rPr lang="zh-CN" altLang="en-US" sz="2800" b="1" dirty="0" smtClean="0">
                <a:solidFill>
                  <a:srgbClr val="002060"/>
                </a:solidFill>
                <a:latin typeface="宋体" pitchFamily="2" charset="-122"/>
              </a:rPr>
              <a:t>单片机中断处理过程</a:t>
            </a:r>
            <a:endParaRPr lang="zh-CN" altLang="en-US" sz="2800" b="1" dirty="0">
              <a:solidFill>
                <a:srgbClr val="002060"/>
              </a:solidFill>
              <a:latin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47" y="1124744"/>
            <a:ext cx="4587201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</a:rPr>
              <a:t>1.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中断响应条件及过程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: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62647816"/>
              </p:ext>
            </p:extLst>
          </p:nvPr>
        </p:nvGraphicFramePr>
        <p:xfrm>
          <a:off x="899592" y="188640"/>
          <a:ext cx="7704856" cy="4276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4365104"/>
            <a:ext cx="6490879" cy="16435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800" dirty="0"/>
              <a:t>有</a:t>
            </a:r>
            <a:r>
              <a:rPr lang="zh-CN" altLang="en-US" sz="2800" dirty="0" smtClean="0"/>
              <a:t>中断（中断标志位置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）；</a:t>
            </a:r>
            <a:endParaRPr lang="en-US" altLang="zh-CN" sz="2800" dirty="0" smtClean="0"/>
          </a:p>
          <a:p>
            <a:pPr marL="342900" indent="-342900">
              <a:lnSpc>
                <a:spcPct val="120000"/>
              </a:lnSpc>
              <a:buFontTx/>
              <a:buAutoNum type="arabicPeriod"/>
            </a:pPr>
            <a:r>
              <a:rPr lang="zh-CN" altLang="en-US" sz="2800" dirty="0"/>
              <a:t>开放</a:t>
            </a:r>
            <a:r>
              <a:rPr lang="zh-CN" altLang="en-US" sz="2800" dirty="0" smtClean="0"/>
              <a:t>中断系统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中断允许总控制位置</a:t>
            </a:r>
            <a:r>
              <a:rPr lang="en-US" altLang="zh-CN" sz="2800" dirty="0" smtClean="0"/>
              <a:t>1).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800" dirty="0" smtClean="0"/>
              <a:t>允许中断</a:t>
            </a:r>
            <a:r>
              <a:rPr lang="en-US" altLang="zh-CN" sz="2800" dirty="0"/>
              <a:t>(</a:t>
            </a:r>
            <a:r>
              <a:rPr lang="zh-CN" altLang="en-US" sz="2800" dirty="0"/>
              <a:t>中断</a:t>
            </a:r>
            <a:r>
              <a:rPr lang="zh-CN" altLang="en-US" sz="2800" dirty="0" smtClean="0"/>
              <a:t>允许控制位置</a:t>
            </a:r>
            <a:r>
              <a:rPr lang="en-US" altLang="zh-CN" sz="2800" dirty="0"/>
              <a:t>1).</a:t>
            </a:r>
            <a:endParaRPr lang="en-US" altLang="zh-CN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7504" y="3212976"/>
            <a:ext cx="3886000" cy="68326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3200" b="1" dirty="0" smtClean="0">
                <a:solidFill>
                  <a:srgbClr val="002060"/>
                </a:solidFill>
              </a:rPr>
              <a:t>响应中断条件？？</a:t>
            </a:r>
            <a:endParaRPr lang="en-US" altLang="zh-CN" sz="32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2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3" grpId="0">
        <p:bldAsOne/>
      </p:bldGraphic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深圳大学\课程教学\微型计算机技术\2015-2016第一学期\图片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t="13178" r="1711"/>
          <a:stretch/>
        </p:blipFill>
        <p:spPr bwMode="auto">
          <a:xfrm>
            <a:off x="251520" y="914400"/>
            <a:ext cx="8529409" cy="300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0" y="2445629"/>
            <a:ext cx="3240360" cy="1789812"/>
            <a:chOff x="0" y="2445629"/>
            <a:chExt cx="3240360" cy="1789812"/>
          </a:xfrm>
        </p:grpSpPr>
        <p:cxnSp>
          <p:nvCxnSpPr>
            <p:cNvPr id="7" name="直接箭头连接符 6"/>
            <p:cNvCxnSpPr/>
            <p:nvPr/>
          </p:nvCxnSpPr>
          <p:spPr>
            <a:xfrm flipH="1">
              <a:off x="2069456" y="2445629"/>
              <a:ext cx="520832" cy="8664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0" y="3312111"/>
              <a:ext cx="3240360" cy="923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Step1: </a:t>
              </a:r>
            </a:p>
            <a:p>
              <a:r>
                <a:rPr lang="en-US" altLang="zh-CN" dirty="0" smtClean="0"/>
                <a:t>S5P2</a:t>
              </a:r>
              <a:r>
                <a:rPr lang="zh-CN" altLang="en-US" dirty="0" smtClean="0"/>
                <a:t>期间，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对各个中断源采样，并设置相应的中断标志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44484" y="2560967"/>
            <a:ext cx="2873031" cy="1687702"/>
            <a:chOff x="3344484" y="2560967"/>
            <a:chExt cx="2873031" cy="1687702"/>
          </a:xfrm>
        </p:grpSpPr>
        <p:cxnSp>
          <p:nvCxnSpPr>
            <p:cNvPr id="9" name="直接箭头连接符 8"/>
            <p:cNvCxnSpPr/>
            <p:nvPr/>
          </p:nvCxnSpPr>
          <p:spPr>
            <a:xfrm flipH="1">
              <a:off x="5148065" y="2560967"/>
              <a:ext cx="504055" cy="764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44484" y="3325339"/>
              <a:ext cx="2873031" cy="9233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Step2: </a:t>
              </a:r>
            </a:p>
            <a:p>
              <a:r>
                <a:rPr lang="en-US" altLang="zh-CN" dirty="0" smtClean="0"/>
                <a:t>S6</a:t>
              </a:r>
              <a:r>
                <a:rPr lang="zh-CN" altLang="en-US" dirty="0" smtClean="0"/>
                <a:t>期间，按优先级顺序查询各中断标志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17515" y="2530805"/>
            <a:ext cx="2818981" cy="1727062"/>
            <a:chOff x="6217515" y="2530805"/>
            <a:chExt cx="2818981" cy="1727062"/>
          </a:xfrm>
        </p:grpSpPr>
        <p:sp>
          <p:nvSpPr>
            <p:cNvPr id="16" name="TextBox 15"/>
            <p:cNvSpPr txBox="1"/>
            <p:nvPr/>
          </p:nvSpPr>
          <p:spPr>
            <a:xfrm>
              <a:off x="6300192" y="3334537"/>
              <a:ext cx="2736304" cy="92333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Step3: </a:t>
              </a:r>
            </a:p>
            <a:p>
              <a:r>
                <a:rPr lang="zh-CN" altLang="en-US" dirty="0" smtClean="0"/>
                <a:t>若查询到中断，</a:t>
              </a:r>
              <a:r>
                <a:rPr lang="en-US" altLang="zh-CN" dirty="0" smtClean="0"/>
                <a:t>S1</a:t>
              </a:r>
              <a:r>
                <a:rPr lang="zh-CN" altLang="en-US" dirty="0" smtClean="0"/>
                <a:t>期间按优先级高低顺序处理</a:t>
              </a:r>
              <a:endParaRPr lang="zh-CN" altLang="en-US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6217515" y="2530805"/>
              <a:ext cx="440434" cy="764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91789" y="4365104"/>
            <a:ext cx="78806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solidFill>
                  <a:srgbClr val="FF0000"/>
                </a:solidFill>
              </a:rPr>
              <a:t>CPU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响应中断的处理过程：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200" dirty="0" smtClean="0"/>
              <a:t>将相应的优先级状态触发器置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marL="342900" indent="-342900">
              <a:buAutoNum type="arabicPeriod"/>
            </a:pPr>
            <a:r>
              <a:rPr lang="zh-CN" altLang="en-US" sz="2200" dirty="0" smtClean="0"/>
              <a:t>由硬件自动产生一个</a:t>
            </a:r>
            <a:r>
              <a:rPr lang="en-US" altLang="zh-CN" sz="2200" dirty="0" smtClean="0"/>
              <a:t>LCALL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    Step1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把断点地址压入堆栈保护；</a:t>
            </a:r>
            <a:endParaRPr lang="en-US" altLang="zh-CN" sz="2200" dirty="0" smtClean="0"/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    Step2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再将中断服务程序的入口地址送入程序计数器</a:t>
            </a:r>
            <a:r>
              <a:rPr lang="en-US" altLang="zh-CN" sz="2200" dirty="0" smtClean="0"/>
              <a:t>PC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    Step3</a:t>
            </a:r>
            <a:r>
              <a:rPr lang="zh-CN" altLang="en-US" sz="2200" dirty="0" smtClean="0"/>
              <a:t>： 转向相应的中断服务程序。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939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68070"/>
            <a:ext cx="6902852" cy="523220"/>
          </a:xfrm>
          <a:prstGeom prst="rect">
            <a:avLst/>
          </a:prstGeom>
        </p:spPr>
        <p:txBody>
          <a:bodyPr/>
          <a:lstStyle>
            <a:lvl1pPr marL="571500" indent="-571500" defTabSz="914400" eaLnBrk="1" latinLnBrk="0" hangingPunct="1">
              <a:buFont typeface="Wingdings" pitchFamily="2" charset="2"/>
              <a:buChar char="Ø"/>
              <a:defRPr sz="2800" b="1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8051</a:t>
            </a:r>
            <a:r>
              <a:rPr lang="zh-CN" altLang="en-US" dirty="0"/>
              <a:t>单片机各个中断服务程序入口地址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4635660"/>
            <a:ext cx="8928992" cy="20128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</a:rPr>
              <a:t>注意：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000" dirty="0" smtClean="0"/>
              <a:t>每个中断入口地址之间仅间隔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8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个字</a:t>
            </a:r>
            <a:r>
              <a:rPr lang="zh-CN" altLang="en-US" sz="2000" b="1" u="sng" dirty="0">
                <a:solidFill>
                  <a:srgbClr val="FF0000"/>
                </a:solidFill>
              </a:rPr>
              <a:t>节单元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000" dirty="0" smtClean="0"/>
              <a:t>若中断服务程序的长度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小于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8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个字节</a:t>
            </a:r>
            <a:r>
              <a:rPr lang="zh-CN" altLang="en-US" sz="2000" dirty="0" smtClean="0"/>
              <a:t>，可</a:t>
            </a:r>
            <a:r>
              <a:rPr lang="zh-CN" altLang="en-US" sz="2000" b="1" u="sng" dirty="0">
                <a:solidFill>
                  <a:srgbClr val="FF0000"/>
                </a:solidFill>
              </a:rPr>
              <a:t>直接存放</a:t>
            </a:r>
            <a:r>
              <a:rPr lang="zh-CN" altLang="en-US" sz="2000" dirty="0" smtClean="0"/>
              <a:t>到入口地址开始的存储区；</a:t>
            </a:r>
            <a:endParaRPr lang="en-US" altLang="zh-CN" sz="2000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000" dirty="0" smtClean="0"/>
              <a:t>若中断服务程序的长度</a:t>
            </a:r>
            <a:r>
              <a:rPr lang="zh-CN" altLang="en-US" sz="2000" b="1" u="sng" dirty="0">
                <a:solidFill>
                  <a:srgbClr val="FF0000"/>
                </a:solidFill>
              </a:rPr>
              <a:t>大于</a:t>
            </a:r>
            <a:r>
              <a:rPr lang="en-US" altLang="zh-CN" sz="2000" b="1" u="sng" dirty="0">
                <a:solidFill>
                  <a:srgbClr val="FF0000"/>
                </a:solidFill>
              </a:rPr>
              <a:t>8</a:t>
            </a:r>
            <a:r>
              <a:rPr lang="zh-CN" altLang="en-US" sz="2000" b="1" u="sng" dirty="0">
                <a:solidFill>
                  <a:srgbClr val="FF0000"/>
                </a:solidFill>
              </a:rPr>
              <a:t>个字节</a:t>
            </a:r>
            <a:r>
              <a:rPr lang="zh-CN" altLang="en-US" sz="2000" dirty="0" smtClean="0"/>
              <a:t>，可将中断服务程序存放到存储器的其他区域，然后在中断入口处安排一条</a:t>
            </a:r>
            <a:r>
              <a:rPr lang="zh-CN" altLang="en-US" sz="2000" b="1" u="sng" dirty="0">
                <a:solidFill>
                  <a:srgbClr val="FF0000"/>
                </a:solidFill>
              </a:rPr>
              <a:t>转移指令</a:t>
            </a:r>
            <a:r>
              <a:rPr lang="en-US" altLang="zh-CN" sz="2000" b="1" u="sng" dirty="0">
                <a:solidFill>
                  <a:srgbClr val="FF0000"/>
                </a:solidFill>
              </a:rPr>
              <a:t>LJMP</a:t>
            </a:r>
            <a:r>
              <a:rPr lang="zh-CN" altLang="en-US" sz="2000" dirty="0" smtClean="0"/>
              <a:t>，转向中断服务程序。</a:t>
            </a:r>
            <a:endParaRPr lang="en-US" altLang="zh-CN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5505"/>
            <a:ext cx="7304087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53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7828" y="2285000"/>
            <a:ext cx="3854517" cy="3160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/>
              <a:t>               ORG 0003H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</a:t>
            </a:r>
            <a:r>
              <a:rPr lang="en-US" altLang="zh-CN" sz="2800" dirty="0"/>
              <a:t>LJMP</a:t>
            </a:r>
            <a:r>
              <a:rPr lang="en-US" altLang="zh-CN" sz="2800" dirty="0" smtClean="0"/>
              <a:t>   INTO_ISR 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…</a:t>
            </a:r>
          </a:p>
          <a:p>
            <a:pPr>
              <a:lnSpc>
                <a:spcPct val="120000"/>
              </a:lnSpc>
            </a:pPr>
            <a:r>
              <a:rPr lang="en-US" altLang="zh-CN" sz="2800" dirty="0" smtClean="0"/>
              <a:t>INTO_ISR: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…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RETI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869704" y="2285000"/>
            <a:ext cx="3038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; 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外部中断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0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入口地址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9704" y="3315404"/>
            <a:ext cx="2263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; 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其他程序代码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42284" y="3865112"/>
            <a:ext cx="3038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; 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外部中断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0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服务程序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864879"/>
            <a:ext cx="4200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一个典型的中断服务程序：</a:t>
            </a:r>
          </a:p>
        </p:txBody>
      </p:sp>
    </p:spTree>
    <p:extLst>
      <p:ext uri="{BB962C8B-B14F-4D97-AF65-F5344CB8AC3E}">
        <p14:creationId xmlns:p14="http://schemas.microsoft.com/office/powerpoint/2010/main" val="213303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403028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5624388" y="3221476"/>
            <a:ext cx="3590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8744" y="283257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2753" y="33301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4134686" y="2816580"/>
            <a:ext cx="1280" cy="229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六边形 25"/>
          <p:cNvSpPr/>
          <p:nvPr/>
        </p:nvSpPr>
        <p:spPr>
          <a:xfrm>
            <a:off x="2825765" y="3045654"/>
            <a:ext cx="2798623" cy="315952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</a:rPr>
              <a:t>EA=1 </a:t>
            </a:r>
            <a:r>
              <a:rPr lang="zh-CN" altLang="en-US" b="1" dirty="0" smtClean="0">
                <a:solidFill>
                  <a:srgbClr val="7030A0"/>
                </a:solidFill>
              </a:rPr>
              <a:t>允许位</a:t>
            </a:r>
            <a:r>
              <a:rPr lang="en-US" altLang="zh-CN" b="1" dirty="0" smtClean="0">
                <a:solidFill>
                  <a:srgbClr val="7030A0"/>
                </a:solidFill>
              </a:rPr>
              <a:t>=1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057142" y="3618554"/>
            <a:ext cx="2391631" cy="4751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7030A0"/>
                </a:solidFill>
              </a:rPr>
              <a:t>CPU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判优先级</a:t>
            </a:r>
            <a:endParaRPr lang="en-US" altLang="zh-CN" sz="1600" b="1" dirty="0" smtClean="0">
              <a:solidFill>
                <a:srgbClr val="7030A0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7030A0"/>
                </a:solidFill>
              </a:rPr>
              <a:t>响应优先级高的中断</a:t>
            </a:r>
            <a:endParaRPr lang="zh-CN" altLang="en-US" sz="1600" b="1" dirty="0">
              <a:solidFill>
                <a:srgbClr val="7030A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131916" y="3387958"/>
            <a:ext cx="5330" cy="2305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2958673" y="4358278"/>
            <a:ext cx="2593673" cy="5646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断点的</a:t>
            </a:r>
            <a:r>
              <a:rPr lang="en-US" altLang="zh-CN" b="1" dirty="0" smtClean="0">
                <a:solidFill>
                  <a:srgbClr val="7030A0"/>
                </a:solidFill>
              </a:rPr>
              <a:t>PC</a:t>
            </a:r>
            <a:r>
              <a:rPr lang="zh-CN" altLang="en-US" b="1" dirty="0" smtClean="0">
                <a:solidFill>
                  <a:srgbClr val="7030A0"/>
                </a:solidFill>
              </a:rPr>
              <a:t>进栈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中断服务入口地址送</a:t>
            </a:r>
            <a:r>
              <a:rPr lang="en-US" altLang="zh-CN" b="1" dirty="0" smtClean="0">
                <a:solidFill>
                  <a:srgbClr val="7030A0"/>
                </a:solidFill>
              </a:rPr>
              <a:t>PC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928239" y="5187677"/>
            <a:ext cx="2593673" cy="3052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撤除中断标志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31916" y="4102952"/>
            <a:ext cx="9901" cy="2479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137778" y="4945290"/>
            <a:ext cx="3258" cy="2423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956120" y="5710332"/>
            <a:ext cx="2593673" cy="4103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7030A0"/>
                </a:solidFill>
              </a:rPr>
              <a:t>中断服务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142175" y="5486945"/>
            <a:ext cx="3258" cy="2423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2797885" y="6403028"/>
            <a:ext cx="2854385" cy="4103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中断返回，断点出栈送</a:t>
            </a:r>
            <a:r>
              <a:rPr lang="en-US" altLang="zh-CN" b="1" dirty="0" smtClean="0">
                <a:solidFill>
                  <a:srgbClr val="7030A0"/>
                </a:solidFill>
              </a:rPr>
              <a:t>PC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4140633" y="6131313"/>
            <a:ext cx="3258" cy="2423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983415" y="836899"/>
            <a:ext cx="0" cy="23667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4117376" y="853563"/>
            <a:ext cx="186603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302753" y="275282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53647" y="2140856"/>
            <a:ext cx="2798623" cy="675725"/>
            <a:chOff x="2529611" y="2140856"/>
            <a:chExt cx="2798623" cy="675725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3820848" y="2185953"/>
              <a:ext cx="0" cy="2791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六边形 22"/>
            <p:cNvSpPr/>
            <p:nvPr/>
          </p:nvSpPr>
          <p:spPr>
            <a:xfrm>
              <a:off x="2529611" y="2465093"/>
              <a:ext cx="2798623" cy="351488"/>
            </a:xfrm>
            <a:prstGeom prst="hexago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7030A0"/>
                  </a:solidFill>
                </a:rPr>
                <a:t>指令最后一个</a:t>
              </a:r>
              <a:r>
                <a:rPr lang="en-US" altLang="zh-CN" b="1" dirty="0" smtClean="0">
                  <a:solidFill>
                    <a:srgbClr val="7030A0"/>
                  </a:solidFill>
                </a:rPr>
                <a:t>T</a:t>
              </a:r>
              <a:r>
                <a:rPr lang="zh-CN" altLang="en-US" b="1" dirty="0" smtClean="0">
                  <a:solidFill>
                    <a:srgbClr val="7030A0"/>
                  </a:solidFill>
                </a:rPr>
                <a:t>周期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86335" y="214085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>
                      <a:lumMod val="75000"/>
                    </a:schemeClr>
                  </a:solidFill>
                </a:rPr>
                <a:t>Y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67" name="直接连接符 66"/>
          <p:cNvCxnSpPr/>
          <p:nvPr/>
        </p:nvCxnSpPr>
        <p:spPr>
          <a:xfrm>
            <a:off x="2508852" y="2667144"/>
            <a:ext cx="3590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34133" y="22864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2508852" y="2286454"/>
            <a:ext cx="0" cy="3817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2498209" y="2286454"/>
            <a:ext cx="165319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444832" y="853563"/>
            <a:ext cx="1653190" cy="1095881"/>
            <a:chOff x="2120796" y="853563"/>
            <a:chExt cx="1653190" cy="1095881"/>
          </a:xfrm>
        </p:grpSpPr>
        <p:cxnSp>
          <p:nvCxnSpPr>
            <p:cNvPr id="74" name="直接连接符 73"/>
            <p:cNvCxnSpPr/>
            <p:nvPr/>
          </p:nvCxnSpPr>
          <p:spPr>
            <a:xfrm>
              <a:off x="2131439" y="1948341"/>
              <a:ext cx="35902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156720" y="156765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2131439" y="853563"/>
              <a:ext cx="0" cy="109588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2120796" y="856894"/>
              <a:ext cx="165319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797885" y="761012"/>
            <a:ext cx="2854385" cy="1451852"/>
            <a:chOff x="2473849" y="761012"/>
            <a:chExt cx="2854385" cy="1451852"/>
          </a:xfrm>
        </p:grpSpPr>
        <p:sp>
          <p:nvSpPr>
            <p:cNvPr id="5" name="圆角矩形 4"/>
            <p:cNvSpPr/>
            <p:nvPr/>
          </p:nvSpPr>
          <p:spPr>
            <a:xfrm>
              <a:off x="3117353" y="1016380"/>
              <a:ext cx="1420021" cy="3305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7030A0"/>
                  </a:solidFill>
                </a:rPr>
                <a:t>执行指令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>
              <a:off x="2473849" y="1605572"/>
              <a:ext cx="2854385" cy="607292"/>
            </a:xfrm>
            <a:prstGeom prst="hexago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7030A0"/>
                  </a:solidFill>
                </a:rPr>
                <a:t>中断标志置</a:t>
              </a:r>
              <a:r>
                <a:rPr lang="en-US" altLang="zh-CN" b="1" dirty="0" smtClean="0">
                  <a:solidFill>
                    <a:srgbClr val="7030A0"/>
                  </a:solidFill>
                </a:rPr>
                <a:t>1</a:t>
              </a:r>
            </a:p>
            <a:p>
              <a:pPr algn="ctr"/>
              <a:r>
                <a:rPr lang="en-US" altLang="zh-CN" b="1" dirty="0" smtClean="0">
                  <a:solidFill>
                    <a:srgbClr val="7030A0"/>
                  </a:solidFill>
                </a:rPr>
                <a:t>(</a:t>
              </a:r>
              <a:r>
                <a:rPr lang="zh-CN" altLang="en-US" b="1" dirty="0" smtClean="0">
                  <a:solidFill>
                    <a:srgbClr val="7030A0"/>
                  </a:solidFill>
                </a:rPr>
                <a:t>中断请求</a:t>
              </a:r>
              <a:r>
                <a:rPr lang="en-US" altLang="zh-CN" b="1" dirty="0" smtClean="0">
                  <a:solidFill>
                    <a:srgbClr val="7030A0"/>
                  </a:solidFill>
                </a:rPr>
                <a:t>)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3813210" y="1346880"/>
              <a:ext cx="6358" cy="2660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01039" y="129524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>
                      <a:lumMod val="75000"/>
                    </a:schemeClr>
                  </a:solidFill>
                </a:rPr>
                <a:t>Y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>
            <a:xfrm>
              <a:off x="3773986" y="761012"/>
              <a:ext cx="6358" cy="2660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直接连接符 85"/>
          <p:cNvCxnSpPr/>
          <p:nvPr/>
        </p:nvCxnSpPr>
        <p:spPr>
          <a:xfrm flipV="1">
            <a:off x="6186908" y="832556"/>
            <a:ext cx="1152128" cy="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6186908" y="3198571"/>
            <a:ext cx="1152128" cy="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6186908" y="4922952"/>
            <a:ext cx="1152128" cy="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6175172" y="6249175"/>
            <a:ext cx="1152128" cy="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6175172" y="6858775"/>
            <a:ext cx="1152128" cy="3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6751236" y="894040"/>
            <a:ext cx="0" cy="2228114"/>
          </a:xfrm>
          <a:prstGeom prst="straightConnector1">
            <a:avLst/>
          </a:prstGeom>
          <a:ln w="28575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6763357" y="3198571"/>
            <a:ext cx="0" cy="1746719"/>
          </a:xfrm>
          <a:prstGeom prst="straightConnector1">
            <a:avLst/>
          </a:prstGeom>
          <a:ln w="28575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6763357" y="4945290"/>
            <a:ext cx="0" cy="1307216"/>
          </a:xfrm>
          <a:prstGeom prst="straightConnector1">
            <a:avLst/>
          </a:prstGeom>
          <a:ln w="28575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6751236" y="6249175"/>
            <a:ext cx="12121" cy="612931"/>
          </a:xfrm>
          <a:prstGeom prst="straightConnector1">
            <a:avLst/>
          </a:prstGeom>
          <a:ln w="28575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flipH="1">
            <a:off x="6186908" y="1791385"/>
            <a:ext cx="1224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中断请求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 flipH="1">
            <a:off x="6156176" y="3857581"/>
            <a:ext cx="1224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中断响应</a:t>
            </a:r>
            <a:endParaRPr lang="zh-CN" altLang="en-US" dirty="0"/>
          </a:p>
        </p:txBody>
      </p:sp>
      <p:sp>
        <p:nvSpPr>
          <p:cNvPr id="102" name="TextBox 101"/>
          <p:cNvSpPr txBox="1"/>
          <p:nvPr/>
        </p:nvSpPr>
        <p:spPr>
          <a:xfrm flipH="1">
            <a:off x="6156176" y="5486945"/>
            <a:ext cx="1224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中断服务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 flipH="1">
            <a:off x="6798976" y="6370974"/>
            <a:ext cx="1224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中断返回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339" y="3232134"/>
            <a:ext cx="2337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中断处理流程图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37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 animBg="1"/>
      <p:bldP spid="27" grpId="0" animBg="1"/>
      <p:bldP spid="30" grpId="0" animBg="1"/>
      <p:bldP spid="31" grpId="0" animBg="1"/>
      <p:bldP spid="47" grpId="0" animBg="1"/>
      <p:bldP spid="56" grpId="0" animBg="1"/>
      <p:bldP spid="65" grpId="0"/>
      <p:bldP spid="68" grpId="0"/>
      <p:bldP spid="100" grpId="0" animBg="1"/>
      <p:bldP spid="101" grpId="0" animBg="1"/>
      <p:bldP spid="102" grpId="0" animBg="1"/>
      <p:bldP spid="103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4734" y="801577"/>
            <a:ext cx="458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</a:rPr>
              <a:t>2.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中断服务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91" y="1476110"/>
            <a:ext cx="9026951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b="1" u="sng" dirty="0" smtClean="0">
                <a:solidFill>
                  <a:srgbClr val="7030A0"/>
                </a:solidFill>
              </a:rPr>
              <a:t>中断服务的起止：</a:t>
            </a:r>
            <a:endParaRPr lang="en-US" altLang="zh-CN" sz="2400" b="1" u="sng" dirty="0" smtClean="0">
              <a:solidFill>
                <a:srgbClr val="7030A0"/>
              </a:solidFill>
            </a:endParaRP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从入口地址开始执行，直到执行返回指令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</a:t>
            </a:r>
            <a:r>
              <a:rPr lang="zh-CN" altLang="en-US" sz="2400" dirty="0" smtClean="0"/>
              <a:t>为止。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564904"/>
            <a:ext cx="6187912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</a:t>
            </a:r>
            <a:r>
              <a:rPr lang="zh-CN" altLang="en-US" sz="2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功能：</a:t>
            </a:r>
            <a:endParaRPr lang="en-US" altLang="zh-CN" sz="22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200" dirty="0" smtClean="0"/>
              <a:t>清除中断响应时所置位的优先级有效触发器；</a:t>
            </a:r>
            <a:endParaRPr lang="en-US" altLang="zh-CN" sz="2200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200" dirty="0" smtClean="0"/>
              <a:t>由栈顶弹出断点地址送</a:t>
            </a:r>
            <a:r>
              <a:rPr lang="en-US" altLang="zh-CN" sz="2200" dirty="0" smtClean="0"/>
              <a:t>PC</a:t>
            </a:r>
            <a:r>
              <a:rPr lang="zh-CN" altLang="en-US" sz="2200" dirty="0" smtClean="0"/>
              <a:t>，从而返回主程序。</a:t>
            </a:r>
            <a:endParaRPr lang="zh-CN" alt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1568" y="4437112"/>
            <a:ext cx="900179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7030A0"/>
                </a:solidFill>
              </a:rPr>
              <a:t>中断服务程序的组成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保护现场、中断服务、恢复现场、中断返回。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06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7080" y="925870"/>
            <a:ext cx="6243656" cy="512398"/>
          </a:xfrm>
          <a:prstGeom prst="actionButtonBlank">
            <a:avLst/>
          </a:prstGeom>
          <a:noFill/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7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1  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中断的概念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072" y="1436517"/>
            <a:ext cx="9007503" cy="24006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定义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和外设并行工作时，当外设数据准备好或有某种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突发事件</a:t>
            </a:r>
            <a:r>
              <a:rPr lang="zh-CN" altLang="en-US" sz="2400" dirty="0" smtClean="0"/>
              <a:t>发生时，向</a:t>
            </a:r>
            <a:r>
              <a:rPr lang="en-US" altLang="zh-CN" sz="2400" dirty="0" smtClean="0"/>
              <a:t>CPU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提出请求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CPU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暂停</a:t>
            </a:r>
            <a:r>
              <a:rPr lang="zh-CN" altLang="en-US" sz="2400" dirty="0" smtClean="0"/>
              <a:t>正在执行的程序转而为该外服务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或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处理紧急事件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，处理完毕再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回到原断点</a:t>
            </a:r>
            <a:r>
              <a:rPr lang="zh-CN" altLang="en-US" sz="2400" dirty="0" smtClean="0"/>
              <a:t>继续执行原程序</a:t>
            </a:r>
            <a:r>
              <a:rPr lang="en-US" altLang="zh-CN" sz="2400" dirty="0" smtClean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001" y="4005064"/>
            <a:ext cx="9007503" cy="24006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功 能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 smtClean="0">
                <a:solidFill>
                  <a:srgbClr val="FF0000"/>
                </a:solidFill>
              </a:rPr>
              <a:t>解决</a:t>
            </a:r>
            <a:r>
              <a:rPr lang="zh-CN" altLang="en-US" sz="2400" dirty="0" smtClean="0"/>
              <a:t>快速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和慢速外设之间的</a:t>
            </a:r>
            <a:r>
              <a:rPr lang="zh-CN" altLang="en-US" sz="2400" dirty="0" smtClean="0">
                <a:solidFill>
                  <a:srgbClr val="FF0000"/>
                </a:solidFill>
              </a:rPr>
              <a:t>矛盾</a:t>
            </a:r>
            <a:r>
              <a:rPr lang="zh-CN" altLang="en-US" sz="2400" dirty="0" smtClean="0"/>
              <a:t>，可使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和外设并行工作；</a:t>
            </a:r>
            <a:endParaRPr lang="en-US" altLang="zh-CN" sz="2400" dirty="0" smtClean="0"/>
          </a:p>
          <a:p>
            <a:pPr algn="just">
              <a:lnSpc>
                <a:spcPct val="150000"/>
              </a:lnSpc>
            </a:pPr>
            <a:r>
              <a:rPr lang="en-US" altLang="zh-CN" sz="2400" dirty="0" smtClean="0"/>
              <a:t>2. </a:t>
            </a:r>
            <a:r>
              <a:rPr lang="zh-CN" altLang="en-US" sz="2400" dirty="0"/>
              <a:t>可</a:t>
            </a:r>
            <a:r>
              <a:rPr lang="zh-CN" altLang="en-US" sz="2400" dirty="0" smtClean="0"/>
              <a:t>及时</a:t>
            </a:r>
            <a:r>
              <a:rPr lang="zh-CN" altLang="en-US" sz="2400" dirty="0" smtClean="0">
                <a:solidFill>
                  <a:srgbClr val="FF0000"/>
                </a:solidFill>
              </a:rPr>
              <a:t>处理</a:t>
            </a:r>
            <a:r>
              <a:rPr lang="zh-CN" altLang="en-US" sz="2400" dirty="0" smtClean="0"/>
              <a:t>控制系统中许多</a:t>
            </a:r>
            <a:r>
              <a:rPr lang="zh-CN" altLang="en-US" sz="2400" dirty="0" smtClean="0">
                <a:solidFill>
                  <a:srgbClr val="FF0000"/>
                </a:solidFill>
              </a:rPr>
              <a:t>随机</a:t>
            </a:r>
            <a:r>
              <a:rPr lang="zh-CN" altLang="en-US" sz="2400" dirty="0" smtClean="0"/>
              <a:t>参数和信息；</a:t>
            </a:r>
            <a:endParaRPr lang="en-US" altLang="zh-CN" sz="2400" dirty="0" smtClean="0"/>
          </a:p>
          <a:p>
            <a:pPr algn="just">
              <a:lnSpc>
                <a:spcPct val="150000"/>
              </a:lnSpc>
            </a:pPr>
            <a:r>
              <a:rPr lang="en-US" altLang="zh-CN" sz="2400" dirty="0" smtClean="0"/>
              <a:t>3. </a:t>
            </a:r>
            <a:r>
              <a:rPr lang="zh-CN" altLang="en-US" sz="2400" dirty="0"/>
              <a:t>具备了处理故障的</a:t>
            </a:r>
            <a:r>
              <a:rPr lang="zh-CN" altLang="en-US" sz="2400" dirty="0" smtClean="0"/>
              <a:t>能力，提高了计算机自身的</a:t>
            </a:r>
            <a:r>
              <a:rPr lang="zh-CN" altLang="en-US" sz="2400" dirty="0" smtClean="0">
                <a:solidFill>
                  <a:srgbClr val="FF0000"/>
                </a:solidFill>
              </a:rPr>
              <a:t>可靠性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7031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4704"/>
            <a:ext cx="7772400" cy="573087"/>
          </a:xfrm>
          <a:noFill/>
          <a:ln>
            <a:noFill/>
          </a:ln>
          <a:effectLst/>
        </p:spPr>
        <p:txBody>
          <a:bodyPr wrap="none" tIns="0" anchor="ctr"/>
          <a:lstStyle/>
          <a:p>
            <a:pPr algn="l" eaLnBrk="0" fontAlgn="base" hangingPunct="0">
              <a:lnSpc>
                <a:spcPct val="110000"/>
              </a:lnSpc>
              <a:spcAft>
                <a:spcPct val="0"/>
              </a:spcAft>
            </a:pPr>
            <a:r>
              <a:rPr lang="zh-CN" altLang="en-US" sz="28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+mn-cs"/>
              </a:rPr>
              <a:t> 7.2</a:t>
            </a:r>
            <a:r>
              <a:rPr lang="zh-CN" altLang="en-US" sz="28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+mn-cs"/>
              </a:rPr>
              <a:t>.</a:t>
            </a:r>
            <a:r>
              <a:rPr lang="en-US" altLang="zh-CN" sz="28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+mn-cs"/>
              </a:rPr>
              <a:t>3</a:t>
            </a:r>
            <a:r>
              <a:rPr lang="zh-CN" altLang="en-US" sz="28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+mn-cs"/>
              </a:rPr>
              <a:t> 中断请求的撤除</a:t>
            </a:r>
            <a:endParaRPr lang="zh-CN" altLang="en-US" sz="2800" b="1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5198" y="1340768"/>
            <a:ext cx="544892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宋体" charset="-122"/>
              </a:rPr>
              <a:t>1</a:t>
            </a:r>
            <a:r>
              <a:rPr lang="zh-CN" altLang="en-US" sz="2400" b="1" dirty="0" smtClean="0">
                <a:solidFill>
                  <a:schemeClr val="folHlink"/>
                </a:solidFill>
                <a:latin typeface="宋体" charset="-122"/>
              </a:rPr>
              <a:t>．定时</a:t>
            </a:r>
            <a:r>
              <a:rPr lang="en-US" altLang="zh-CN" sz="2400" b="1" dirty="0" smtClean="0">
                <a:solidFill>
                  <a:schemeClr val="folHlink"/>
                </a:solidFill>
                <a:latin typeface="宋体" charset="-122"/>
              </a:rPr>
              <a:t>/</a:t>
            </a:r>
            <a:r>
              <a:rPr lang="zh-CN" altLang="en-US" sz="2400" b="1" dirty="0" smtClean="0">
                <a:solidFill>
                  <a:schemeClr val="folHlink"/>
                </a:solidFill>
                <a:latin typeface="宋体" charset="-122"/>
              </a:rPr>
              <a:t>计数器</a:t>
            </a:r>
            <a:r>
              <a:rPr lang="en-US" altLang="zh-CN" sz="2400" b="1" dirty="0" smtClean="0">
                <a:solidFill>
                  <a:schemeClr val="folHlink"/>
                </a:solidFill>
                <a:latin typeface="宋体" charset="-122"/>
              </a:rPr>
              <a:t>T0</a:t>
            </a:r>
            <a:r>
              <a:rPr lang="zh-CN" altLang="en-US" sz="2400" b="1" dirty="0" smtClean="0">
                <a:solidFill>
                  <a:schemeClr val="folHlink"/>
                </a:solidFill>
                <a:latin typeface="宋体" charset="-122"/>
              </a:rPr>
              <a:t>、</a:t>
            </a:r>
            <a:r>
              <a:rPr lang="en-US" altLang="zh-CN" sz="2400" b="1" dirty="0" smtClean="0">
                <a:solidFill>
                  <a:schemeClr val="folHlink"/>
                </a:solidFill>
                <a:latin typeface="宋体" charset="-122"/>
              </a:rPr>
              <a:t>T1</a:t>
            </a:r>
            <a:r>
              <a:rPr lang="zh-CN" altLang="en-US" sz="2400" b="1" dirty="0" smtClean="0">
                <a:solidFill>
                  <a:schemeClr val="folHlink"/>
                </a:solidFill>
                <a:latin typeface="宋体" charset="-122"/>
              </a:rPr>
              <a:t>中断请求的撤除</a:t>
            </a:r>
            <a:endParaRPr lang="zh-CN" altLang="en-US" sz="2400" b="1" dirty="0">
              <a:solidFill>
                <a:schemeClr val="folHlink"/>
              </a:solidFill>
              <a:latin typeface="宋体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942964"/>
            <a:ext cx="5323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硬件自动清除中断相应的请求标志</a:t>
            </a:r>
            <a:r>
              <a:rPr lang="en-US" altLang="zh-CN" sz="2000" dirty="0" smtClean="0"/>
              <a:t>TF0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TF1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0" y="2542430"/>
            <a:ext cx="343395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latin typeface="宋体" charset="-122"/>
              </a:rPr>
              <a:t>2</a:t>
            </a:r>
            <a:r>
              <a:rPr lang="zh-CN" altLang="en-US" sz="2400" b="1" dirty="0" smtClean="0">
                <a:solidFill>
                  <a:schemeClr val="folHlink"/>
                </a:solidFill>
                <a:latin typeface="宋体" charset="-122"/>
              </a:rPr>
              <a:t>．外部中断请求的撤除</a:t>
            </a:r>
            <a:endParaRPr lang="zh-CN" altLang="en-US" sz="2400" b="1" dirty="0">
              <a:solidFill>
                <a:schemeClr val="folHlink"/>
              </a:solidFill>
              <a:latin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825" y="3156937"/>
            <a:ext cx="585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边沿触发方式：硬件自动清除</a:t>
            </a:r>
            <a:r>
              <a:rPr lang="en-US" altLang="zh-CN" sz="2000" dirty="0" smtClean="0"/>
              <a:t>IE0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IE1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电平</a:t>
            </a:r>
            <a:r>
              <a:rPr lang="zh-CN" altLang="en-US" sz="2000" dirty="0" smtClean="0"/>
              <a:t>触发方式：软件及外部硬件电路共同完成。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58505" y="4306600"/>
            <a:ext cx="374333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en-US" altLang="zh-CN" sz="2400" b="1" dirty="0" smtClean="0">
                <a:solidFill>
                  <a:schemeClr val="folHlink"/>
                </a:solidFill>
                <a:latin typeface="宋体" charset="-122"/>
              </a:rPr>
              <a:t>3</a:t>
            </a:r>
            <a:r>
              <a:rPr lang="zh-CN" altLang="en-US" sz="2400" b="1" dirty="0" smtClean="0">
                <a:solidFill>
                  <a:schemeClr val="folHlink"/>
                </a:solidFill>
                <a:latin typeface="宋体" charset="-122"/>
              </a:rPr>
              <a:t>．串行口中断请求的撤除</a:t>
            </a:r>
            <a:endParaRPr lang="zh-CN" altLang="en-US" sz="2400" b="1" dirty="0">
              <a:solidFill>
                <a:schemeClr val="folHlink"/>
              </a:solidFill>
              <a:latin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330" y="4921107"/>
            <a:ext cx="8542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CPU</a:t>
            </a:r>
            <a:r>
              <a:rPr lang="zh-CN" altLang="en-US" sz="2000" dirty="0" smtClean="0"/>
              <a:t>响应串行中断后，首先检测两个中断标志位，以便判断是发送还是接收中断；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检测结束后通过软件将串行口中断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清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927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4704"/>
            <a:ext cx="7772400" cy="573087"/>
          </a:xfrm>
          <a:noFill/>
          <a:ln>
            <a:noFill/>
          </a:ln>
          <a:effectLst/>
        </p:spPr>
        <p:txBody>
          <a:bodyPr wrap="none" tIns="0" anchor="ctr"/>
          <a:lstStyle/>
          <a:p>
            <a:pPr algn="l" eaLnBrk="0" fontAlgn="base" hangingPunct="0">
              <a:lnSpc>
                <a:spcPct val="110000"/>
              </a:lnSpc>
              <a:spcAft>
                <a:spcPct val="0"/>
              </a:spcAft>
            </a:pPr>
            <a:r>
              <a:rPr lang="zh-CN" altLang="en-US" sz="28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+mn-cs"/>
              </a:rPr>
              <a:t> 7.2</a:t>
            </a:r>
            <a:r>
              <a:rPr lang="zh-CN" altLang="en-US" sz="28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+mn-cs"/>
              </a:rPr>
              <a:t>.</a:t>
            </a:r>
            <a:r>
              <a:rPr lang="en-US" altLang="zh-CN" sz="28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+mn-cs"/>
              </a:rPr>
              <a:t>4</a:t>
            </a:r>
            <a:r>
              <a:rPr lang="zh-CN" altLang="en-US" sz="28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+mn-cs"/>
              </a:rPr>
              <a:t>关于外部中断</a:t>
            </a:r>
          </a:p>
        </p:txBody>
      </p:sp>
      <p:sp>
        <p:nvSpPr>
          <p:cNvPr id="2" name="矩形 1"/>
          <p:cNvSpPr/>
          <p:nvPr/>
        </p:nvSpPr>
        <p:spPr>
          <a:xfrm>
            <a:off x="-5198" y="1340768"/>
            <a:ext cx="295465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宋体" charset="-122"/>
              </a:rPr>
              <a:t>1．触发</a:t>
            </a:r>
            <a:r>
              <a:rPr lang="zh-CN" altLang="en-US" sz="2400" b="1" dirty="0" smtClean="0">
                <a:solidFill>
                  <a:schemeClr val="folHlink"/>
                </a:solidFill>
                <a:latin typeface="宋体" charset="-122"/>
              </a:rPr>
              <a:t>方式 </a:t>
            </a:r>
            <a:r>
              <a:rPr lang="zh-CN" altLang="en-US" sz="2400" b="1" dirty="0">
                <a:solidFill>
                  <a:schemeClr val="folHlink"/>
                </a:solidFill>
                <a:latin typeface="宋体" charset="-122"/>
              </a:rPr>
              <a:t>	</a:t>
            </a:r>
          </a:p>
        </p:txBody>
      </p:sp>
      <p:sp>
        <p:nvSpPr>
          <p:cNvPr id="3" name="矩形 2"/>
          <p:cNvSpPr/>
          <p:nvPr/>
        </p:nvSpPr>
        <p:spPr>
          <a:xfrm>
            <a:off x="205698" y="1781524"/>
            <a:ext cx="8588585" cy="978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en-US" altLang="zh-CN" sz="2400" dirty="0" smtClean="0">
                <a:latin typeface="宋体" charset="-122"/>
              </a:rPr>
              <a:t>----</a:t>
            </a:r>
            <a:r>
              <a:rPr lang="en-US" altLang="zh-CN" sz="2400" b="1" u="sng" dirty="0" smtClean="0">
                <a:latin typeface="宋体" charset="-122"/>
              </a:rPr>
              <a:t>TCON</a:t>
            </a:r>
            <a:r>
              <a:rPr lang="zh-CN" altLang="en-US" sz="2400" b="1" u="sng" dirty="0">
                <a:latin typeface="宋体" charset="-122"/>
              </a:rPr>
              <a:t>寄存器中的</a:t>
            </a:r>
            <a:r>
              <a:rPr lang="en-US" altLang="zh-CN" sz="2400" b="1" u="sng" dirty="0">
                <a:solidFill>
                  <a:schemeClr val="folHlink"/>
                </a:solidFill>
                <a:latin typeface="宋体" charset="-122"/>
              </a:rPr>
              <a:t>IT1</a:t>
            </a:r>
            <a:r>
              <a:rPr lang="zh-CN" altLang="en-US" sz="2400" b="1" u="sng" dirty="0">
                <a:latin typeface="宋体" charset="-122"/>
              </a:rPr>
              <a:t>和</a:t>
            </a:r>
            <a:r>
              <a:rPr lang="en-US" altLang="zh-CN" sz="2400" b="1" u="sng" dirty="0">
                <a:solidFill>
                  <a:schemeClr val="folHlink"/>
                </a:solidFill>
                <a:latin typeface="宋体" charset="-122"/>
              </a:rPr>
              <a:t>IT0</a:t>
            </a:r>
            <a:r>
              <a:rPr lang="zh-CN" altLang="en-US" sz="2400" b="1" u="sng" dirty="0" smtClean="0">
                <a:latin typeface="宋体" charset="-122"/>
              </a:rPr>
              <a:t>位</a:t>
            </a:r>
            <a:r>
              <a:rPr lang="zh-CN" altLang="en-US" sz="2400" dirty="0" smtClean="0">
                <a:latin typeface="宋体" charset="-122"/>
              </a:rPr>
              <a:t>决定</a:t>
            </a:r>
            <a:r>
              <a:rPr lang="zh-CN" altLang="en-US" sz="2400" dirty="0">
                <a:latin typeface="宋体" charset="-122"/>
              </a:rPr>
              <a:t>外中断源是</a:t>
            </a:r>
            <a:r>
              <a:rPr lang="zh-CN" altLang="en-US" sz="2400" dirty="0">
                <a:solidFill>
                  <a:schemeClr val="folHlink"/>
                </a:solidFill>
                <a:latin typeface="宋体" charset="-122"/>
              </a:rPr>
              <a:t>电平触发</a:t>
            </a:r>
            <a:r>
              <a:rPr lang="zh-CN" altLang="en-US" sz="2400" dirty="0">
                <a:latin typeface="宋体" charset="-122"/>
              </a:rPr>
              <a:t>方式还是</a:t>
            </a:r>
            <a:r>
              <a:rPr lang="zh-CN" altLang="en-US" sz="2400" dirty="0">
                <a:solidFill>
                  <a:schemeClr val="folHlink"/>
                </a:solidFill>
                <a:latin typeface="宋体" charset="-122"/>
              </a:rPr>
              <a:t>边沿触发</a:t>
            </a:r>
            <a:r>
              <a:rPr lang="zh-CN" altLang="en-US" sz="2400" dirty="0">
                <a:latin typeface="宋体" charset="-122"/>
              </a:rPr>
              <a:t>方式。</a:t>
            </a:r>
          </a:p>
        </p:txBody>
      </p:sp>
      <p:sp>
        <p:nvSpPr>
          <p:cNvPr id="7" name="矩形 6"/>
          <p:cNvSpPr/>
          <p:nvPr/>
        </p:nvSpPr>
        <p:spPr>
          <a:xfrm>
            <a:off x="35496" y="3334574"/>
            <a:ext cx="358944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folHlink"/>
                </a:solidFill>
                <a:latin typeface="宋体" charset="-122"/>
              </a:rPr>
              <a:t>2．外部中断的响应时间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6406" y="4126662"/>
            <a:ext cx="8588585" cy="1606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indent="0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 sz="2400">
                <a:latin typeface="宋体" charset="-122"/>
              </a:defRPr>
            </a:lvl1pPr>
          </a:lstStyle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至少需要三个机器周期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外部中断申请确认</a:t>
            </a:r>
            <a:r>
              <a:rPr lang="en-US" altLang="zh-CN" dirty="0"/>
              <a:t>1</a:t>
            </a:r>
            <a:r>
              <a:rPr lang="zh-CN" altLang="en-US" dirty="0"/>
              <a:t>个机器周期，保护断点、转入中断处理程序</a:t>
            </a:r>
            <a:r>
              <a:rPr lang="en-US" altLang="zh-CN" dirty="0"/>
              <a:t>2</a:t>
            </a:r>
            <a:r>
              <a:rPr lang="zh-CN" altLang="en-US" dirty="0"/>
              <a:t>个机器周期。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863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 animBg="1"/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83671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5616" y="836712"/>
                <a:ext cx="79208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/>
                      </a:rPr>
                      <m:t>请写出</m:t>
                    </m:r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</a:rPr>
                          <m:t>INT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e>
                    </m:acc>
                    <m:r>
                      <a:rPr lang="zh-CN" altLang="en-US" sz="2400" b="0" i="1" smtClean="0">
                        <a:latin typeface="Cambria Math"/>
                      </a:rPr>
                      <m:t>为</m:t>
                    </m:r>
                    <m:r>
                      <a:rPr lang="zh-CN" altLang="en-US" sz="2400" i="1">
                        <a:latin typeface="Cambria Math"/>
                      </a:rPr>
                      <m:t>低电平</m:t>
                    </m:r>
                  </m:oMath>
                </a14:m>
                <a:r>
                  <a:rPr lang="zh-CN" altLang="en-US" sz="2400" dirty="0" smtClean="0"/>
                  <a:t>触发和高中断优先级的中断系统初始化程序。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836712"/>
                <a:ext cx="792088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55" t="-8029" r="-1155" b="-12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-11432" y="1681578"/>
            <a:ext cx="3625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方法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采用位操作指令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                SETB    EA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SETB    EX1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SETB    PX1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                CLR      IT1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732672" y="2492896"/>
                <a:ext cx="19271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;  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开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INTI</m:t>
                        </m:r>
                      </m:e>
                    </m:acc>
                  </m:oMath>
                </a14:m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中断</a:t>
                </a:r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672" y="2492896"/>
                <a:ext cx="192713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747" t="-15789" r="-474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32672" y="2954561"/>
                <a:ext cx="37802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70C0"/>
                    </a:solidFill>
                  </a:rPr>
                  <a:t>; 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solidFill>
                          <a:srgbClr val="0070C0"/>
                        </a:solidFill>
                        <a:latin typeface="Cambria Math"/>
                      </a:rPr>
                      <m:t>使得</m:t>
                    </m:r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INTI</m:t>
                        </m:r>
                      </m:e>
                    </m:acc>
                  </m:oMath>
                </a14:m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中断为高优先级</a:t>
                </a:r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672" y="2954561"/>
                <a:ext cx="378020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419" t="-16000" r="-209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743980" y="3390291"/>
                <a:ext cx="47083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70C0"/>
                    </a:solidFill>
                  </a:rPr>
                  <a:t>; 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solidFill>
                          <a:srgbClr val="0070C0"/>
                        </a:solidFill>
                        <a:latin typeface="Cambria Math"/>
                      </a:rPr>
                      <m:t>使得</m:t>
                    </m:r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INTI</m:t>
                        </m:r>
                      </m:e>
                    </m:acc>
                  </m:oMath>
                </a14:m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中断为低电平触发方式</a:t>
                </a:r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980" y="3390291"/>
                <a:ext cx="47083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943" t="-15789" r="-155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11433" y="4156162"/>
            <a:ext cx="4367409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方法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采用字节型指令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                MOV    IE, #84H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ORL      IP, #04H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ANL      TCON, #0FBH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79733" y="4627060"/>
                <a:ext cx="19271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;  </a:t>
                </a:r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开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INTI</m:t>
                        </m:r>
                      </m:e>
                    </m:acc>
                  </m:oMath>
                </a14:m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中断</a:t>
                </a:r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733" y="4627060"/>
                <a:ext cx="192713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732" t="-15789" r="-441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888142" y="5113813"/>
                <a:ext cx="37802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70C0"/>
                    </a:solidFill>
                  </a:rPr>
                  <a:t>; 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solidFill>
                          <a:srgbClr val="0070C0"/>
                        </a:solidFill>
                        <a:latin typeface="Cambria Math"/>
                      </a:rPr>
                      <m:t>使得</m:t>
                    </m:r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INTI</m:t>
                        </m:r>
                      </m:e>
                    </m:acc>
                  </m:oMath>
                </a14:m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中断为高优先级</a:t>
                </a:r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42" y="5113813"/>
                <a:ext cx="378020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581" t="-15789" r="-193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896108" y="5544977"/>
                <a:ext cx="47083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70C0"/>
                    </a:solidFill>
                  </a:rPr>
                  <a:t>; 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solidFill>
                          <a:srgbClr val="0070C0"/>
                        </a:solidFill>
                        <a:latin typeface="Cambria Math"/>
                      </a:rPr>
                      <m:t>使得</m:t>
                    </m:r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INTI</m:t>
                        </m:r>
                      </m:e>
                    </m:acc>
                  </m:oMath>
                </a14:m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中断为低电平触发方式</a:t>
                </a:r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08" y="5544977"/>
                <a:ext cx="470834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943" t="-16000" r="-1554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8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83671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5616" y="863879"/>
                <a:ext cx="79208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利用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</a:rPr>
                          <m:t>INT</m:t>
                        </m:r>
                        <m:r>
                          <a:rPr lang="en-US" altLang="zh-CN" sz="2400" b="0" i="0" smtClean="0">
                            <a:latin typeface="Cambria Math"/>
                          </a:rPr>
                          <m:t>1</m:t>
                        </m:r>
                      </m:e>
                    </m:acc>
                    <m:r>
                      <a:rPr lang="zh-CN" altLang="en-US" sz="2400" i="1">
                        <a:latin typeface="Cambria Math"/>
                      </a:rPr>
                      <m:t>引入</m:t>
                    </m:r>
                    <m:r>
                      <a:rPr lang="zh-CN" altLang="en-US" sz="2400" b="0" i="1" smtClean="0">
                        <a:latin typeface="Cambria Math"/>
                      </a:rPr>
                      <m:t>单</m:t>
                    </m:r>
                    <m:r>
                      <a:rPr lang="zh-CN" altLang="en-US" sz="2400" i="1">
                        <a:latin typeface="Cambria Math"/>
                      </a:rPr>
                      <m:t>脉冲</m:t>
                    </m:r>
                    <m:r>
                      <a:rPr lang="zh-CN" altLang="en-US" sz="2400" b="0" i="1" smtClean="0">
                        <a:latin typeface="Cambria Math"/>
                      </a:rPr>
                      <m:t>，</m:t>
                    </m:r>
                    <m:r>
                      <a:rPr lang="zh-CN" altLang="en-US" sz="2400" i="1">
                        <a:latin typeface="Cambria Math"/>
                      </a:rPr>
                      <m:t>每来</m:t>
                    </m:r>
                    <m:r>
                      <a:rPr lang="zh-CN" altLang="en-US" sz="2400" i="1" smtClean="0">
                        <a:latin typeface="Cambria Math"/>
                      </a:rPr>
                      <m:t>一个</m:t>
                    </m:r>
                  </m:oMath>
                </a14:m>
                <a:r>
                  <a:rPr lang="zh-CN" altLang="en-US" sz="2400" dirty="0" smtClean="0"/>
                  <a:t>负脉冲，将连接到</a:t>
                </a:r>
                <a:r>
                  <a:rPr lang="en-US" altLang="zh-CN" sz="2400" dirty="0" smtClean="0"/>
                  <a:t>P1</a:t>
                </a:r>
                <a:r>
                  <a:rPr lang="zh-CN" altLang="en-US" sz="2400" dirty="0" smtClean="0"/>
                  <a:t>口的发光二极管循环点亮（高电平亮）。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863879"/>
                <a:ext cx="792088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55" t="-8824" r="-462"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318629" y="1556792"/>
            <a:ext cx="1982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ORG     0000H</a:t>
            </a:r>
          </a:p>
          <a:p>
            <a:r>
              <a:rPr lang="en-US" altLang="zh-CN" dirty="0" smtClean="0"/>
              <a:t>LJMP   MAIN</a:t>
            </a:r>
          </a:p>
          <a:p>
            <a:r>
              <a:rPr lang="en-US" altLang="zh-CN" dirty="0" smtClean="0"/>
              <a:t>ORG    0013H</a:t>
            </a:r>
          </a:p>
          <a:p>
            <a:r>
              <a:rPr lang="en-US" altLang="zh-CN" dirty="0" smtClean="0"/>
              <a:t>LJMP   INT_X1</a:t>
            </a:r>
          </a:p>
          <a:p>
            <a:r>
              <a:rPr lang="en-US" altLang="zh-CN" dirty="0" smtClean="0"/>
              <a:t>ORG    0100H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2992884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MOV   SP, #60H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MOV   A, #01H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MOV   P1, #00H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SETB    IT1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SETB    EX1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SETB    EA</a:t>
            </a:r>
          </a:p>
          <a:p>
            <a:r>
              <a:rPr lang="en-US" altLang="zh-CN" dirty="0" smtClean="0"/>
              <a:t>                SJMP     </a:t>
            </a:r>
            <a:r>
              <a:rPr lang="en-US" altLang="zh-CN" dirty="0"/>
              <a:t>$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530120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INT_X1: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MOV   P1, A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RL       A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RETI   </a:t>
            </a:r>
            <a:endParaRPr lang="en-US" altLang="zh-CN" dirty="0"/>
          </a:p>
          <a:p>
            <a:r>
              <a:rPr lang="en-US" altLang="zh-CN" dirty="0" smtClean="0"/>
              <a:t>                END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51920" y="4805536"/>
            <a:ext cx="4578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; 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等待，相当于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:HERE: LJMP HERE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3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13" y="3356992"/>
            <a:ext cx="7304762" cy="278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836712"/>
            <a:ext cx="14756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举例：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269836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下图所示的中断线路可实现系统的故障显示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当系统的各部分工作正常时</a:t>
            </a:r>
            <a:r>
              <a:rPr lang="en-US" altLang="zh-CN" sz="2400" dirty="0" smtClean="0"/>
              <a:t>, 4</a:t>
            </a:r>
            <a:r>
              <a:rPr lang="zh-CN" altLang="en-US" sz="2400" dirty="0" smtClean="0"/>
              <a:t>个故障源输入端全为低电平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指示灯全灭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若某部分出现故障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则对应的输入线由低电平变为高电平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从而引起</a:t>
            </a:r>
            <a:r>
              <a:rPr lang="en-US" altLang="zh-CN" sz="2400" dirty="0" smtClean="0"/>
              <a:t>8051</a:t>
            </a:r>
            <a:r>
              <a:rPr lang="zh-CN" altLang="en-US" sz="2400" dirty="0" smtClean="0"/>
              <a:t>中断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试设计判定故障源的程序。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772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374848" y="1273755"/>
            <a:ext cx="7797552" cy="158417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ORG</a:t>
            </a:r>
            <a:r>
              <a:rPr lang="en-US" altLang="zh-CN" sz="2000" b="1" dirty="0">
                <a:latin typeface="宋体" charset="-122"/>
              </a:rPr>
              <a:t>	0000H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宋体" charset="-122"/>
              </a:rPr>
              <a:t>       LJMP	MAIN		;</a:t>
            </a:r>
            <a:r>
              <a:rPr lang="zh-CN" altLang="en-US" sz="2000" b="1" dirty="0">
                <a:latin typeface="宋体" charset="-122"/>
              </a:rPr>
              <a:t>转主程序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宋体" charset="-122"/>
              </a:rPr>
              <a:t>       ORG	0003H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宋体" charset="-122"/>
              </a:rPr>
              <a:t>       LJMP	INT_0		;</a:t>
            </a:r>
            <a:r>
              <a:rPr lang="zh-CN" altLang="en-US" sz="2000" b="1" dirty="0">
                <a:latin typeface="宋体" charset="-122"/>
              </a:rPr>
              <a:t>转中断服务程序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宋体" charset="-122"/>
              </a:rPr>
              <a:t>       ORG	</a:t>
            </a:r>
            <a:r>
              <a:rPr lang="en-US" altLang="zh-CN" sz="2000" b="1" dirty="0" smtClean="0">
                <a:latin typeface="宋体" charset="-122"/>
              </a:rPr>
              <a:t>0100H</a:t>
            </a:r>
            <a:endParaRPr lang="en-US" altLang="zh-CN" sz="2000" b="1" dirty="0">
              <a:latin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1976" y="836712"/>
            <a:ext cx="2505814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解： 程序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如下：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5536" y="2924944"/>
            <a:ext cx="7776864" cy="1728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MAIN</a:t>
            </a:r>
            <a:r>
              <a:rPr lang="zh-CN" altLang="en-US" sz="2000" b="1" dirty="0" smtClean="0">
                <a:latin typeface="宋体" charset="-122"/>
              </a:rPr>
              <a:t>：	</a:t>
            </a:r>
            <a:r>
              <a:rPr lang="en-US" altLang="zh-CN" sz="2000" b="1" dirty="0" smtClean="0">
                <a:latin typeface="宋体" charset="-122"/>
              </a:rPr>
              <a:t>MOV	SP,#60H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       SETB	IT0      	;</a:t>
            </a:r>
            <a:r>
              <a:rPr lang="zh-CN" altLang="en-US" sz="2000" b="1" dirty="0" smtClean="0">
                <a:latin typeface="宋体" charset="-122"/>
              </a:rPr>
              <a:t>为边沿触发中断方式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       SETB	EX0		;</a:t>
            </a:r>
            <a:r>
              <a:rPr lang="zh-CN" altLang="en-US" sz="2000" b="1" dirty="0" smtClean="0">
                <a:latin typeface="宋体" charset="-122"/>
              </a:rPr>
              <a:t>允许中断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       SETB	EA		;CPU</a:t>
            </a:r>
            <a:r>
              <a:rPr lang="zh-CN" altLang="en-US" sz="2000" b="1" dirty="0" smtClean="0">
                <a:latin typeface="宋体" charset="-122"/>
              </a:rPr>
              <a:t>开中断</a:t>
            </a:r>
            <a:endParaRPr lang="en-US" altLang="zh-CN" sz="2000" b="1" dirty="0" smtClean="0">
              <a:latin typeface="宋体" charset="-122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       ORL    P1</a:t>
            </a:r>
            <a:r>
              <a:rPr lang="zh-CN" altLang="en-US" sz="2000" b="1" dirty="0" smtClean="0">
                <a:latin typeface="宋体" charset="-122"/>
              </a:rPr>
              <a:t>，</a:t>
            </a:r>
            <a:r>
              <a:rPr lang="en-US" altLang="zh-CN" sz="2000" b="1" dirty="0" smtClean="0">
                <a:latin typeface="宋体" charset="-122"/>
              </a:rPr>
              <a:t>#0AAH      ;</a:t>
            </a:r>
            <a:r>
              <a:rPr lang="zh-CN" altLang="en-US" sz="2000" b="1" dirty="0" smtClean="0">
                <a:latin typeface="宋体" charset="-122"/>
              </a:rPr>
              <a:t>灯全灭</a:t>
            </a:r>
            <a:r>
              <a:rPr lang="en-US" altLang="zh-CN" sz="2000" b="1" dirty="0" smtClean="0">
                <a:latin typeface="宋体" charset="-122"/>
              </a:rPr>
              <a:t> </a:t>
            </a:r>
            <a:endParaRPr lang="zh-CN" altLang="en-US" sz="2000" b="1" dirty="0" smtClean="0">
              <a:latin typeface="宋体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6204" y="4781183"/>
            <a:ext cx="7776864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LOOP1</a:t>
            </a:r>
            <a:r>
              <a:rPr lang="zh-CN" altLang="en-US" sz="2000" b="1" dirty="0" smtClean="0">
                <a:latin typeface="宋体" charset="-122"/>
              </a:rPr>
              <a:t>：</a:t>
            </a:r>
            <a:r>
              <a:rPr lang="en-US" altLang="zh-CN" sz="2000" b="1" dirty="0" smtClean="0">
                <a:latin typeface="宋体" charset="-122"/>
              </a:rPr>
              <a:t>LJMP	LOOP1		;</a:t>
            </a:r>
            <a:r>
              <a:rPr lang="zh-CN" altLang="en-US" sz="2000" b="1" dirty="0" smtClean="0">
                <a:latin typeface="宋体" charset="-122"/>
              </a:rPr>
              <a:t> 等待中断。</a:t>
            </a:r>
            <a:endParaRPr lang="zh-CN" altLang="en-US" sz="2000" b="1" dirty="0">
              <a:latin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4465" y="1675700"/>
            <a:ext cx="1733167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</a:rPr>
              <a:t>设置中断入口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3506" y="3444969"/>
            <a:ext cx="147508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中断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初始化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1590" y="4781183"/>
            <a:ext cx="121700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</a:rPr>
              <a:t>等待中断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10095" y="5413286"/>
            <a:ext cx="7782973" cy="11795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INT_0</a:t>
            </a:r>
            <a:r>
              <a:rPr lang="zh-CN" altLang="en-US" sz="2000" b="1" dirty="0" smtClean="0">
                <a:latin typeface="宋体" charset="-122"/>
              </a:rPr>
              <a:t>：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       JNB	P1.0,L1	;</a:t>
            </a:r>
            <a:r>
              <a:rPr lang="zh-CN" altLang="en-US" sz="2000" b="1" dirty="0" smtClean="0">
                <a:latin typeface="宋体" charset="-122"/>
              </a:rPr>
              <a:t>中断服务程序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       CLR	P1.1   ;</a:t>
            </a:r>
            <a:r>
              <a:rPr lang="zh-CN" altLang="en-US" sz="2000" b="1" dirty="0" smtClean="0">
                <a:latin typeface="宋体" charset="-122"/>
              </a:rPr>
              <a:t>查询中断源，</a:t>
            </a:r>
            <a:r>
              <a:rPr lang="en-US" altLang="zh-CN" sz="2000" b="1" dirty="0" smtClean="0">
                <a:latin typeface="宋体" charset="-122"/>
              </a:rPr>
              <a:t>P1.0</a:t>
            </a:r>
            <a:r>
              <a:rPr lang="zh-CN" altLang="en-US" sz="2000" b="1" dirty="0" smtClean="0">
                <a:latin typeface="宋体" charset="-122"/>
              </a:rPr>
              <a:t>为</a:t>
            </a:r>
            <a:r>
              <a:rPr lang="en-US" altLang="zh-CN" sz="2000" b="1" dirty="0" smtClean="0">
                <a:latin typeface="宋体" charset="-122"/>
              </a:rPr>
              <a:t>0</a:t>
            </a:r>
            <a:r>
              <a:rPr lang="zh-CN" altLang="en-US" sz="2000" b="1" dirty="0" smtClean="0">
                <a:latin typeface="宋体" charset="-122"/>
              </a:rPr>
              <a:t>转</a:t>
            </a:r>
            <a:r>
              <a:rPr lang="en-US" altLang="zh-CN" sz="2000" b="1" dirty="0" smtClean="0">
                <a:latin typeface="宋体" charset="-122"/>
              </a:rPr>
              <a:t>L1</a:t>
            </a:r>
            <a:r>
              <a:rPr lang="zh-CN" altLang="en-US" sz="2000" b="1" dirty="0" smtClean="0">
                <a:latin typeface="宋体" charset="-122"/>
              </a:rPr>
              <a:t>，</a:t>
            </a:r>
            <a:r>
              <a:rPr lang="en-US" altLang="zh-CN" sz="2000" b="1" dirty="0" smtClean="0">
                <a:latin typeface="宋体" charset="-122"/>
              </a:rPr>
              <a:t>P1.0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       LJMP	L2     ;</a:t>
            </a:r>
            <a:r>
              <a:rPr lang="zh-CN" altLang="en-US" sz="2000" b="1" dirty="0" smtClean="0">
                <a:latin typeface="宋体" charset="-122"/>
              </a:rPr>
              <a:t>为</a:t>
            </a:r>
            <a:r>
              <a:rPr lang="en-US" altLang="zh-CN" sz="2000" b="1" dirty="0" smtClean="0">
                <a:latin typeface="宋体" charset="-122"/>
              </a:rPr>
              <a:t>1</a:t>
            </a:r>
            <a:r>
              <a:rPr lang="zh-CN" altLang="en-US" sz="2000" b="1" dirty="0" smtClean="0">
                <a:latin typeface="宋体" charset="-122"/>
              </a:rPr>
              <a:t>，</a:t>
            </a:r>
            <a:r>
              <a:rPr lang="en-US" altLang="zh-CN" sz="2000" b="1" dirty="0" smtClean="0">
                <a:latin typeface="宋体" charset="-122"/>
              </a:rPr>
              <a:t>P1.1</a:t>
            </a:r>
            <a:r>
              <a:rPr lang="zh-CN" altLang="en-US" sz="2000" b="1" dirty="0" smtClean="0">
                <a:latin typeface="宋体" charset="-122"/>
              </a:rPr>
              <a:t>送出“</a:t>
            </a:r>
            <a:r>
              <a:rPr lang="en-US" altLang="zh-CN" sz="2000" b="1" dirty="0" smtClean="0">
                <a:latin typeface="宋体" charset="-122"/>
              </a:rPr>
              <a:t>0”</a:t>
            </a:r>
            <a:r>
              <a:rPr lang="zh-CN" altLang="en-US" sz="2000" b="1" dirty="0" smtClean="0">
                <a:latin typeface="宋体" charset="-122"/>
              </a:rPr>
              <a:t>使对应的灯亮。</a:t>
            </a:r>
            <a:endParaRPr lang="zh-CN" altLang="en-US" sz="2000" b="1" dirty="0">
              <a:latin typeface="宋体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80632" y="5802987"/>
            <a:ext cx="121700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</a:rPr>
              <a:t>查询中断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0422" y="1052736"/>
            <a:ext cx="7343905" cy="51125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L1</a:t>
            </a:r>
            <a:r>
              <a:rPr lang="zh-CN" altLang="en-US" sz="2000" b="1" dirty="0" smtClean="0">
                <a:latin typeface="宋体" charset="-122"/>
              </a:rPr>
              <a:t>：   </a:t>
            </a:r>
            <a:r>
              <a:rPr lang="en-US" altLang="zh-CN" sz="2000" b="1" dirty="0" smtClean="0">
                <a:latin typeface="宋体" charset="-122"/>
              </a:rPr>
              <a:t>SETB	P1.1		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L2</a:t>
            </a:r>
            <a:r>
              <a:rPr lang="zh-CN" altLang="en-US" sz="2000" b="1" dirty="0" smtClean="0">
                <a:latin typeface="宋体" charset="-122"/>
              </a:rPr>
              <a:t>：   </a:t>
            </a:r>
            <a:r>
              <a:rPr lang="en-US" altLang="zh-CN" sz="2000" b="1" dirty="0" smtClean="0">
                <a:latin typeface="宋体" charset="-122"/>
              </a:rPr>
              <a:t>JNB	P1.2,L3	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       CLR	P1.3		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       LJMP	L4		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L3</a:t>
            </a:r>
            <a:r>
              <a:rPr lang="zh-CN" altLang="en-US" sz="2000" b="1" dirty="0" smtClean="0">
                <a:latin typeface="宋体" charset="-122"/>
              </a:rPr>
              <a:t>：   </a:t>
            </a:r>
            <a:r>
              <a:rPr lang="en-US" altLang="zh-CN" sz="2000" b="1" dirty="0" smtClean="0">
                <a:latin typeface="宋体" charset="-122"/>
              </a:rPr>
              <a:t>SETB	P1.3		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L4</a:t>
            </a:r>
            <a:r>
              <a:rPr lang="zh-CN" altLang="en-US" sz="2000" b="1" dirty="0" smtClean="0">
                <a:latin typeface="宋体" charset="-122"/>
              </a:rPr>
              <a:t>：   </a:t>
            </a:r>
            <a:r>
              <a:rPr lang="en-US" altLang="zh-CN" sz="2000" b="1" dirty="0" smtClean="0">
                <a:latin typeface="宋体" charset="-122"/>
              </a:rPr>
              <a:t>JNB	P1.4,L5	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       CLR	P1.5		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       LJMP	L6		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L5</a:t>
            </a:r>
            <a:r>
              <a:rPr lang="zh-CN" altLang="en-US" sz="2000" b="1" dirty="0" smtClean="0">
                <a:latin typeface="宋体" charset="-122"/>
              </a:rPr>
              <a:t>：   </a:t>
            </a:r>
            <a:r>
              <a:rPr lang="en-US" altLang="zh-CN" sz="2000" b="1" dirty="0" smtClean="0">
                <a:latin typeface="宋体" charset="-122"/>
              </a:rPr>
              <a:t>SETB	P1.5		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L6</a:t>
            </a:r>
            <a:r>
              <a:rPr lang="zh-CN" altLang="en-US" sz="2000" b="1" dirty="0" smtClean="0">
                <a:latin typeface="宋体" charset="-122"/>
              </a:rPr>
              <a:t>：   </a:t>
            </a:r>
            <a:r>
              <a:rPr lang="en-US" altLang="zh-CN" sz="2000" b="1" dirty="0" smtClean="0">
                <a:latin typeface="宋体" charset="-122"/>
              </a:rPr>
              <a:t>JNB	P1.6,L7	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       CLR	P1.7		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       LJMP	L8		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L7</a:t>
            </a:r>
            <a:r>
              <a:rPr lang="zh-CN" altLang="en-US" sz="2000" b="1" dirty="0" smtClean="0">
                <a:latin typeface="宋体" charset="-122"/>
              </a:rPr>
              <a:t>：   </a:t>
            </a:r>
            <a:r>
              <a:rPr lang="en-US" altLang="zh-CN" sz="2000" b="1" dirty="0" smtClean="0">
                <a:latin typeface="宋体" charset="-122"/>
              </a:rPr>
              <a:t>SETB	P1.7		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L8</a:t>
            </a:r>
            <a:r>
              <a:rPr lang="zh-CN" altLang="en-US" sz="2000" b="1" dirty="0" smtClean="0">
                <a:latin typeface="宋体" charset="-122"/>
              </a:rPr>
              <a:t>：   </a:t>
            </a:r>
            <a:r>
              <a:rPr lang="en-US" altLang="zh-CN" sz="2000" b="1" dirty="0" smtClean="0">
                <a:latin typeface="宋体" charset="-122"/>
              </a:rPr>
              <a:t>RETI			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宋体" charset="-122"/>
              </a:rPr>
              <a:t>       END	 </a:t>
            </a:r>
            <a:endParaRPr lang="zh-CN" altLang="en-US" sz="2000" b="1" dirty="0">
              <a:latin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216" y="3151290"/>
            <a:ext cx="127470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</a:rPr>
              <a:t>中断服务 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4"/>
          <a:stretch/>
        </p:blipFill>
        <p:spPr bwMode="auto">
          <a:xfrm>
            <a:off x="-24898" y="1226369"/>
            <a:ext cx="8830331" cy="534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7647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课堂习题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50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785412"/>
            <a:ext cx="23875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ORG            0000H</a:t>
            </a:r>
          </a:p>
          <a:p>
            <a:r>
              <a:rPr lang="en-US" altLang="zh-CN" sz="2400" dirty="0" smtClean="0"/>
              <a:t>LJMP           MAIN</a:t>
            </a:r>
          </a:p>
          <a:p>
            <a:r>
              <a:rPr lang="en-US" altLang="zh-CN" sz="2400" dirty="0" smtClean="0"/>
              <a:t>ORG           0013H</a:t>
            </a:r>
          </a:p>
          <a:p>
            <a:r>
              <a:rPr lang="en-US" altLang="zh-CN" sz="2400" dirty="0" smtClean="0"/>
              <a:t>LJMP          INTV1</a:t>
            </a:r>
          </a:p>
          <a:p>
            <a:r>
              <a:rPr lang="en-US" altLang="zh-CN" sz="2400" dirty="0" smtClean="0"/>
              <a:t>ORG           0100H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372093"/>
            <a:ext cx="38423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MAIN:    MOV      SP, #60H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SETB       IT1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SETB       EX1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SETB       EA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MOV       RO,   #0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MOV        P1, #3FH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MOV        DPTR, #TAB</a:t>
            </a:r>
          </a:p>
          <a:p>
            <a:r>
              <a:rPr lang="en-US" altLang="zh-CN" sz="2400" dirty="0" smtClean="0"/>
              <a:t>AGA:      SJMP         $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9877" y="1626569"/>
            <a:ext cx="4232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INTV1:      INC      R0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MOV      A,  R0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MOVC    A,  @A+DPTR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MOV      P1, A</a:t>
            </a:r>
          </a:p>
          <a:p>
            <a:r>
              <a:rPr lang="en-US" altLang="zh-CN" sz="2400" dirty="0" smtClean="0"/>
              <a:t>                  CJNE       R0,  #0FH,  RE</a:t>
            </a:r>
          </a:p>
          <a:p>
            <a:r>
              <a:rPr lang="en-US" altLang="zh-CN" sz="2400" dirty="0" smtClean="0"/>
              <a:t>                  CLR         EA</a:t>
            </a:r>
          </a:p>
          <a:p>
            <a:r>
              <a:rPr lang="en-US" altLang="zh-CN" sz="2400" dirty="0" smtClean="0"/>
              <a:t>RE:             RETI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3814" y="4293096"/>
            <a:ext cx="43685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TAB:   DB        3FH, 06H, 5BH, 4FH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DB        66H, 6DH, 7DH, 07H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DB        7FH, 6FH, 77H, 7CH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DB        39H, 5EH, 79H, 71H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733879" y="836712"/>
            <a:ext cx="0" cy="6021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892250"/>
            <a:ext cx="8229600" cy="792088"/>
          </a:xfrm>
        </p:spPr>
        <p:txBody>
          <a:bodyPr/>
          <a:lstStyle/>
          <a:p>
            <a:r>
              <a:rPr lang="zh-CN" altLang="en-US" sz="3200" b="1" dirty="0" smtClean="0"/>
              <a:t>小  结</a:t>
            </a:r>
            <a:endParaRPr lang="zh-CN" altLang="en-US" sz="3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913" y="1647023"/>
                <a:ext cx="4807120" cy="323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zh-CN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个中断源：</a:t>
                </a:r>
                <a:endParaRPr lang="en-US" altLang="zh-CN" sz="2400" b="1" dirty="0" smtClean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外部中断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0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INT</m:t>
                        </m:r>
                        <m:r>
                          <a:rPr lang="en-US" altLang="zh-CN" sz="2400" b="0" i="0" smtClean="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外部中断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INT</m:t>
                        </m:r>
                        <m:r>
                          <a:rPr lang="en-US" altLang="zh-CN" sz="2400" b="0" i="0" smtClean="0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定时</a:t>
                </a:r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计数器</a:t>
                </a:r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中断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(T0)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zh-CN" alt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zh-CN" altLang="en-US" sz="2400" dirty="0"/>
                  <a:t>定时</a:t>
                </a:r>
                <a:r>
                  <a:rPr lang="en-US" altLang="zh-CN" sz="2400" dirty="0"/>
                  <a:t>/</a:t>
                </a:r>
                <a:r>
                  <a:rPr lang="zh-CN" altLang="en-US" sz="2400" dirty="0" smtClean="0"/>
                  <a:t>计数器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中断</a:t>
                </a:r>
                <a:r>
                  <a:rPr lang="en-US" altLang="zh-CN" sz="2400" dirty="0" smtClean="0"/>
                  <a:t>(T1)</a:t>
                </a:r>
                <a:r>
                  <a:rPr lang="zh-CN" altLang="en-US" sz="2400" dirty="0" smtClean="0"/>
                  <a:t>；</a:t>
                </a:r>
                <a:endParaRPr lang="zh-CN" altLang="en-US" sz="240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串行中断发送及接收中断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(TI/RI)</a:t>
                </a: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。</a:t>
                </a:r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3" y="1647023"/>
                <a:ext cx="4807120" cy="3233962"/>
              </a:xfrm>
              <a:prstGeom prst="rect">
                <a:avLst/>
              </a:prstGeom>
              <a:blipFill rotWithShape="1">
                <a:blip r:embed="rId2"/>
                <a:stretch>
                  <a:fillRect l="-2030" t="-2072" r="-7234" b="-1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80728"/>
            <a:ext cx="8676456" cy="24006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中断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源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引起中断的原因和发出中断申请的来源</a:t>
            </a:r>
            <a:r>
              <a:rPr lang="en-US" altLang="zh-CN" sz="2400" dirty="0" smtClean="0"/>
              <a:t>;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中断源可以是外设、紧急事件、定时器或人为设置用于单步或断点调试程序。</a:t>
            </a: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19" y="3883458"/>
            <a:ext cx="8676456" cy="18466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中断优先级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当有多个中断源同时向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申请中断时，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优先响应最紧急处理的中断请求，处理完毕再响应优先级别较低的中断请求。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4628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490" y="1268760"/>
                <a:ext cx="8077901" cy="3121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zh-CN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zh-CN" alt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个中断相关的特殊功能寄存器：</a:t>
                </a:r>
                <a:endParaRPr lang="en-US" altLang="zh-CN" sz="2400" b="1" dirty="0" smtClean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TCON: 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定时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计数器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T0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和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T1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的控制寄存器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(T0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T1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INT</m:t>
                        </m:r>
                        <m:r>
                          <a:rPr lang="en-US" altLang="zh-CN" sz="240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INT</m:t>
                        </m:r>
                        <m:r>
                          <a:rPr lang="en-US" altLang="zh-CN" sz="240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的中断请求，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INT</m:t>
                        </m:r>
                        <m:r>
                          <a:rPr lang="en-US" altLang="zh-CN" sz="240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INT</m:t>
                        </m:r>
                        <m:r>
                          <a:rPr lang="en-US" altLang="zh-CN" sz="240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的触发方式控制位</a:t>
                </a:r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( IT0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IT1)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SCON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：串行口控制器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(TI/RI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，发送及接收中断标志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中断允许寄存器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IE( Interrupt Enable)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en-US" altLang="zh-C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中断优先级寄存器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</a:rPr>
                  <a:t>IP(Interrupt Priority)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。</a:t>
                </a:r>
                <a:endParaRPr lang="zh-CN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0" y="1268760"/>
                <a:ext cx="8077901" cy="3121752"/>
              </a:xfrm>
              <a:prstGeom prst="rect">
                <a:avLst/>
              </a:prstGeom>
              <a:blipFill rotWithShape="1">
                <a:blip r:embed="rId2"/>
                <a:stretch>
                  <a:fillRect l="-1057" t="-2148" b="-2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0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08720"/>
            <a:ext cx="8229600" cy="792088"/>
          </a:xfrm>
        </p:spPr>
        <p:txBody>
          <a:bodyPr/>
          <a:lstStyle/>
          <a:p>
            <a:r>
              <a:rPr lang="zh-CN" altLang="en-US" dirty="0" smtClean="0"/>
              <a:t>作　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204864"/>
            <a:ext cx="2520280" cy="504056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习题</a:t>
            </a:r>
            <a:r>
              <a:rPr lang="en-US" altLang="zh-CN" sz="2800" dirty="0" smtClean="0"/>
              <a:t>2,   4;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37" y="764704"/>
            <a:ext cx="9007503" cy="6648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中断系统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96" y="2348879"/>
            <a:ext cx="9007503" cy="30814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b="1" dirty="0" smtClean="0">
                <a:solidFill>
                  <a:srgbClr val="7030A0"/>
                </a:solidFill>
              </a:rPr>
              <a:t>2.  </a:t>
            </a:r>
            <a:r>
              <a:rPr lang="zh-CN" altLang="en-US" sz="2200" b="1" dirty="0" smtClean="0">
                <a:solidFill>
                  <a:srgbClr val="7030A0"/>
                </a:solidFill>
              </a:rPr>
              <a:t>需要解决的问题：</a:t>
            </a:r>
            <a:endParaRPr lang="en-US" altLang="zh-CN" sz="2200" b="1" dirty="0" smtClean="0">
              <a:solidFill>
                <a:srgbClr val="7030A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/>
              <a:t>如何</a:t>
            </a:r>
            <a:r>
              <a:rPr lang="zh-CN" altLang="en-US" sz="2200" b="1" u="sng" dirty="0" smtClean="0">
                <a:solidFill>
                  <a:srgbClr val="FF0000"/>
                </a:solidFill>
              </a:rPr>
              <a:t>检测</a:t>
            </a:r>
            <a:r>
              <a:rPr lang="zh-CN" altLang="en-US" sz="2200" dirty="0" smtClean="0"/>
              <a:t>随机发生的中断请求；</a:t>
            </a:r>
            <a:endParaRPr lang="en-US" altLang="zh-CN" sz="22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/>
              <a:t>如何实现对中断的</a:t>
            </a:r>
            <a:r>
              <a:rPr lang="zh-CN" altLang="en-US" sz="2200" b="1" u="sng" dirty="0" smtClean="0">
                <a:solidFill>
                  <a:srgbClr val="FF0000"/>
                </a:solidFill>
              </a:rPr>
              <a:t>控制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/>
              <a:t>如何实现</a:t>
            </a:r>
            <a:r>
              <a:rPr lang="zh-CN" altLang="en-US" sz="2200" b="1" u="sng" dirty="0">
                <a:solidFill>
                  <a:srgbClr val="FF0000"/>
                </a:solidFill>
              </a:rPr>
              <a:t>正确的转移</a:t>
            </a:r>
            <a:r>
              <a:rPr lang="zh-CN" altLang="en-US" sz="2200" dirty="0" smtClean="0"/>
              <a:t>，以便为该中断源服务？</a:t>
            </a:r>
            <a:endParaRPr lang="en-US" altLang="zh-CN" sz="22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 smtClean="0"/>
              <a:t>当多个中断源同时有中断请求时，如何安排</a:t>
            </a:r>
            <a:r>
              <a:rPr lang="zh-CN" altLang="en-US" sz="2200" b="1" u="sng" dirty="0">
                <a:solidFill>
                  <a:srgbClr val="FF0000"/>
                </a:solidFill>
              </a:rPr>
              <a:t>响应次序</a:t>
            </a:r>
            <a:r>
              <a:rPr lang="zh-CN" altLang="en-US" sz="2200" dirty="0" smtClean="0"/>
              <a:t>？</a:t>
            </a:r>
            <a:endParaRPr lang="en-US" altLang="zh-CN" sz="22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/>
              <a:t>中断</a:t>
            </a:r>
            <a:r>
              <a:rPr lang="zh-CN" altLang="en-US" sz="2200" dirty="0" smtClean="0"/>
              <a:t>服务完毕，如何</a:t>
            </a:r>
            <a:r>
              <a:rPr lang="zh-CN" altLang="en-US" sz="2200" b="1" u="sng" dirty="0" smtClean="0">
                <a:solidFill>
                  <a:srgbClr val="FF0000"/>
                </a:solidFill>
              </a:rPr>
              <a:t>返回原断点处</a:t>
            </a:r>
            <a:r>
              <a:rPr lang="zh-CN" altLang="en-US" sz="2200" dirty="0" smtClean="0"/>
              <a:t>？</a:t>
            </a:r>
            <a:endParaRPr lang="en-US" altLang="zh-CN" sz="2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1" y="1628800"/>
            <a:ext cx="9043000" cy="4985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zh-CN" altLang="en-US" sz="2200" b="1" dirty="0" smtClean="0">
                <a:solidFill>
                  <a:srgbClr val="7030A0"/>
                </a:solidFill>
              </a:rPr>
              <a:t>定义：</a:t>
            </a:r>
            <a:r>
              <a:rPr lang="zh-CN" altLang="en-US" sz="2200" dirty="0" smtClean="0"/>
              <a:t>能够实现中断功能并能对中断进行管理的硬件和软件</a:t>
            </a:r>
            <a:r>
              <a:rPr lang="en-US" altLang="zh-CN" sz="22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03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31407"/>
              </p:ext>
            </p:extLst>
          </p:nvPr>
        </p:nvGraphicFramePr>
        <p:xfrm>
          <a:off x="539552" y="2348880"/>
          <a:ext cx="7848872" cy="212140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924436"/>
                <a:gridCol w="392443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400" dirty="0" smtClean="0"/>
                        <a:t>中断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400" dirty="0" smtClean="0"/>
                        <a:t>调用子程序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400" dirty="0" smtClean="0"/>
                        <a:t>产生是随机的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400" dirty="0" smtClean="0"/>
                        <a:t>程序中事先安排好的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400" dirty="0" smtClean="0"/>
                        <a:t>即保护断点，又保护现场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400" dirty="0" smtClean="0"/>
                        <a:t>可只保护断点</a:t>
                      </a:r>
                      <a:endParaRPr lang="en-US" altLang="zh-CN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400" dirty="0" smtClean="0"/>
                        <a:t>为外设和处理各种事件服务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400" dirty="0" smtClean="0"/>
                        <a:t>为主程序服务</a:t>
                      </a:r>
                      <a:r>
                        <a:rPr lang="en-US" altLang="zh-CN" sz="2400" dirty="0" smtClean="0"/>
                        <a:t>(</a:t>
                      </a:r>
                      <a:r>
                        <a:rPr lang="zh-CN" altLang="en-US" sz="2400" dirty="0" smtClean="0"/>
                        <a:t>与外设无关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0" y="764704"/>
            <a:ext cx="459773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中断与调用子程序的区别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3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0" y="836712"/>
            <a:ext cx="7020790" cy="512398"/>
          </a:xfrm>
          <a:prstGeom prst="actionButtonBlank">
            <a:avLst/>
          </a:prstGeom>
          <a:noFill/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7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.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8051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单片机的中断系统及其管理</a:t>
            </a:r>
            <a:endParaRPr lang="zh-CN" altLang="en-US" sz="32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81" y="1350893"/>
            <a:ext cx="4613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7.2.1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中断源及其优先级管理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4833199"/>
                  </p:ext>
                </p:extLst>
              </p:nvPr>
            </p:nvGraphicFramePr>
            <p:xfrm>
              <a:off x="33673" y="2420888"/>
              <a:ext cx="9110327" cy="3595216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397512"/>
                    <a:gridCol w="1542563"/>
                    <a:gridCol w="3614476"/>
                    <a:gridCol w="255577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名称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中断源符号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中断引起原因</a:t>
                          </a:r>
                          <a:endParaRPr lang="en-US" altLang="zh-CN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中断服务程序入口地址</a:t>
                          </a:r>
                          <a:endParaRPr lang="en-US" altLang="zh-CN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外部中断</a:t>
                          </a:r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mtClean="0">
                                        <a:latin typeface="Cambria Math"/>
                                      </a:rPr>
                                      <m:t>INT</m:t>
                                    </m:r>
                                    <m:r>
                                      <a:rPr lang="en-US" altLang="zh-CN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P3.2</a:t>
                          </a:r>
                          <a:r>
                            <a:rPr lang="zh-CN" altLang="en-US" b="1" dirty="0" smtClean="0">
                              <a:solidFill>
                                <a:srgbClr val="FF0000"/>
                              </a:solidFill>
                            </a:rPr>
                            <a:t>引脚</a:t>
                          </a:r>
                          <a:r>
                            <a:rPr lang="zh-CN" altLang="en-US" dirty="0" smtClean="0"/>
                            <a:t>的低电平或下降沿信号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0003H</a:t>
                          </a:r>
                        </a:p>
                        <a:p>
                          <a:pPr algn="ctr"/>
                          <a:endParaRPr lang="zh-CN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640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外部中断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mtClean="0">
                                        <a:latin typeface="Cambria Math"/>
                                      </a:rPr>
                                      <m:t>INT</m:t>
                                    </m:r>
                                    <m:r>
                                      <a:rPr lang="en-US" altLang="zh-CN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P3.3</a:t>
                          </a:r>
                          <a:r>
                            <a:rPr lang="zh-CN" altLang="en-US" sz="1800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引脚</a:t>
                          </a:r>
                          <a:r>
                            <a:rPr lang="zh-CN" altLang="en-US" dirty="0" smtClean="0"/>
                            <a:t>的低电平或下降沿信号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0013H</a:t>
                          </a:r>
                        </a:p>
                        <a:p>
                          <a:pPr algn="ctr"/>
                          <a:endParaRPr lang="zh-CN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定时</a:t>
                          </a:r>
                          <a:r>
                            <a:rPr lang="en-US" altLang="zh-CN" dirty="0" smtClean="0"/>
                            <a:t>/</a:t>
                          </a:r>
                          <a:r>
                            <a:rPr lang="zh-CN" altLang="en-US" dirty="0" smtClean="0"/>
                            <a:t>计数器</a:t>
                          </a:r>
                          <a:r>
                            <a:rPr lang="en-US" altLang="zh-CN" dirty="0" smtClean="0"/>
                            <a:t>0</a:t>
                          </a:r>
                          <a:r>
                            <a:rPr lang="zh-CN" altLang="en-US" dirty="0" smtClean="0"/>
                            <a:t>中断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r>
                            <a:rPr lang="en-US" altLang="zh-CN" baseline="-25000" dirty="0" smtClean="0"/>
                            <a:t>0</a:t>
                          </a:r>
                          <a:endParaRPr lang="zh-CN" altLang="en-US" baseline="-25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定时</a:t>
                          </a:r>
                          <a:r>
                            <a:rPr lang="en-US" altLang="zh-CN" dirty="0" smtClean="0"/>
                            <a:t>/</a:t>
                          </a:r>
                          <a:r>
                            <a:rPr lang="zh-CN" altLang="en-US" dirty="0" smtClean="0"/>
                            <a:t>计数器</a:t>
                          </a:r>
                          <a:r>
                            <a:rPr lang="en-US" altLang="zh-CN" dirty="0" smtClean="0"/>
                            <a:t>0</a:t>
                          </a:r>
                          <a:r>
                            <a:rPr lang="zh-CN" altLang="en-US" dirty="0" smtClean="0"/>
                            <a:t>计数回零</a:t>
                          </a:r>
                          <a:r>
                            <a:rPr lang="zh-CN" altLang="en-US" sz="1800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溢出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000BH</a:t>
                          </a:r>
                        </a:p>
                        <a:p>
                          <a:pPr algn="ctr"/>
                          <a:endParaRPr lang="zh-CN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定时</a:t>
                          </a:r>
                          <a:r>
                            <a:rPr lang="en-US" altLang="zh-CN" dirty="0" smtClean="0"/>
                            <a:t>/</a:t>
                          </a:r>
                          <a:r>
                            <a:rPr lang="zh-CN" altLang="en-US" dirty="0" smtClean="0"/>
                            <a:t>计数器</a:t>
                          </a:r>
                          <a:r>
                            <a:rPr lang="en-US" altLang="zh-CN" dirty="0" smtClean="0"/>
                            <a:t>1</a:t>
                          </a:r>
                          <a:r>
                            <a:rPr lang="zh-CN" altLang="en-US" dirty="0" smtClean="0"/>
                            <a:t>中断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</a:t>
                          </a:r>
                          <a:r>
                            <a:rPr lang="en-US" altLang="zh-CN" baseline="-25000" dirty="0" smtClean="0"/>
                            <a:t>1</a:t>
                          </a:r>
                          <a:endParaRPr lang="zh-CN" altLang="en-US" baseline="-25000" dirty="0" smtClean="0"/>
                        </a:p>
                        <a:p>
                          <a:pPr algn="ctr"/>
                          <a:endParaRPr lang="zh-CN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dirty="0" smtClean="0"/>
                            <a:t>定时</a:t>
                          </a:r>
                          <a:r>
                            <a:rPr lang="en-US" altLang="zh-CN" dirty="0" smtClean="0"/>
                            <a:t>/</a:t>
                          </a:r>
                          <a:r>
                            <a:rPr lang="zh-CN" altLang="en-US" dirty="0" smtClean="0"/>
                            <a:t>计数器</a:t>
                          </a:r>
                          <a:r>
                            <a:rPr lang="en-US" altLang="zh-CN" dirty="0" smtClean="0"/>
                            <a:t>1</a:t>
                          </a:r>
                          <a:r>
                            <a:rPr lang="zh-CN" altLang="en-US" dirty="0" smtClean="0"/>
                            <a:t>计数回零</a:t>
                          </a:r>
                          <a:r>
                            <a:rPr lang="zh-CN" altLang="en-US" sz="1800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溢出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001BH</a:t>
                          </a:r>
                        </a:p>
                        <a:p>
                          <a:pPr algn="ctr"/>
                          <a:endParaRPr lang="zh-CN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串行中断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TI/RI</a:t>
                          </a:r>
                          <a:endParaRPr lang="zh-CN" altLang="en-US" baseline="-250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串行通信完成一帧数据发送或接收引起中断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0023H</a:t>
                          </a:r>
                        </a:p>
                        <a:p>
                          <a:pPr algn="ctr"/>
                          <a:endParaRPr lang="zh-CN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4833199"/>
                  </p:ext>
                </p:extLst>
              </p:nvPr>
            </p:nvGraphicFramePr>
            <p:xfrm>
              <a:off x="33673" y="2420888"/>
              <a:ext cx="9110327" cy="3595216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397512"/>
                    <a:gridCol w="1542563"/>
                    <a:gridCol w="3614476"/>
                    <a:gridCol w="255577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名称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中断源符号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中断引起原因</a:t>
                          </a:r>
                          <a:endParaRPr lang="en-US" altLang="zh-CN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中断服务程序入口地址</a:t>
                          </a:r>
                          <a:endParaRPr lang="en-US" altLang="zh-CN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外部中断</a:t>
                          </a:r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09" t="-65714" r="-400000" b="-4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P3.2</a:t>
                          </a:r>
                          <a:r>
                            <a:rPr lang="zh-CN" altLang="en-US" b="1" dirty="0" smtClean="0">
                              <a:solidFill>
                                <a:srgbClr val="FF0000"/>
                              </a:solidFill>
                            </a:rPr>
                            <a:t>引脚</a:t>
                          </a:r>
                          <a:r>
                            <a:rPr lang="zh-CN" altLang="en-US" dirty="0" smtClean="0"/>
                            <a:t>的低电平或下降沿信号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0003H</a:t>
                          </a:r>
                        </a:p>
                        <a:p>
                          <a:pPr algn="ctr"/>
                          <a:endParaRPr lang="zh-CN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640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外部中断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09" t="-159633" r="-400000" b="-3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P3.3</a:t>
                          </a:r>
                          <a:r>
                            <a:rPr lang="zh-CN" altLang="en-US" sz="1800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引脚</a:t>
                          </a:r>
                          <a:r>
                            <a:rPr lang="zh-CN" altLang="en-US" dirty="0" smtClean="0"/>
                            <a:t>的低电平或下降沿信号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0013H</a:t>
                          </a:r>
                        </a:p>
                        <a:p>
                          <a:pPr algn="ctr"/>
                          <a:endParaRPr lang="zh-CN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定时</a:t>
                          </a:r>
                          <a:r>
                            <a:rPr lang="en-US" altLang="zh-CN" dirty="0" smtClean="0"/>
                            <a:t>/</a:t>
                          </a:r>
                          <a:r>
                            <a:rPr lang="zh-CN" altLang="en-US" dirty="0" smtClean="0"/>
                            <a:t>计数器</a:t>
                          </a:r>
                          <a:r>
                            <a:rPr lang="en-US" altLang="zh-CN" dirty="0" smtClean="0"/>
                            <a:t>0</a:t>
                          </a:r>
                          <a:r>
                            <a:rPr lang="zh-CN" altLang="en-US" dirty="0" smtClean="0"/>
                            <a:t>中断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r>
                            <a:rPr lang="en-US" altLang="zh-CN" baseline="-25000" dirty="0" smtClean="0"/>
                            <a:t>0</a:t>
                          </a:r>
                          <a:endParaRPr lang="zh-CN" altLang="en-US" baseline="-25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定时</a:t>
                          </a:r>
                          <a:r>
                            <a:rPr lang="en-US" altLang="zh-CN" dirty="0" smtClean="0"/>
                            <a:t>/</a:t>
                          </a:r>
                          <a:r>
                            <a:rPr lang="zh-CN" altLang="en-US" dirty="0" smtClean="0"/>
                            <a:t>计数器</a:t>
                          </a:r>
                          <a:r>
                            <a:rPr lang="en-US" altLang="zh-CN" dirty="0" smtClean="0"/>
                            <a:t>0</a:t>
                          </a:r>
                          <a:r>
                            <a:rPr lang="zh-CN" altLang="en-US" dirty="0" smtClean="0"/>
                            <a:t>计数回零</a:t>
                          </a:r>
                          <a:r>
                            <a:rPr lang="zh-CN" altLang="en-US" sz="1800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溢出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000BH</a:t>
                          </a:r>
                        </a:p>
                        <a:p>
                          <a:pPr algn="ctr"/>
                          <a:endParaRPr lang="zh-CN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定时</a:t>
                          </a:r>
                          <a:r>
                            <a:rPr lang="en-US" altLang="zh-CN" dirty="0" smtClean="0"/>
                            <a:t>/</a:t>
                          </a:r>
                          <a:r>
                            <a:rPr lang="zh-CN" altLang="en-US" dirty="0" smtClean="0"/>
                            <a:t>计数器</a:t>
                          </a:r>
                          <a:r>
                            <a:rPr lang="en-US" altLang="zh-CN" dirty="0" smtClean="0"/>
                            <a:t>1</a:t>
                          </a:r>
                          <a:r>
                            <a:rPr lang="zh-CN" altLang="en-US" dirty="0" smtClean="0"/>
                            <a:t>中断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</a:t>
                          </a:r>
                          <a:r>
                            <a:rPr lang="en-US" altLang="zh-CN" baseline="-25000" dirty="0" smtClean="0"/>
                            <a:t>1</a:t>
                          </a:r>
                          <a:endParaRPr lang="zh-CN" altLang="en-US" baseline="-25000" dirty="0" smtClean="0"/>
                        </a:p>
                        <a:p>
                          <a:pPr algn="ctr"/>
                          <a:endParaRPr lang="zh-CN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dirty="0" smtClean="0"/>
                            <a:t>定时</a:t>
                          </a:r>
                          <a:r>
                            <a:rPr lang="en-US" altLang="zh-CN" dirty="0" smtClean="0"/>
                            <a:t>/</a:t>
                          </a:r>
                          <a:r>
                            <a:rPr lang="zh-CN" altLang="en-US" dirty="0" smtClean="0"/>
                            <a:t>计数器</a:t>
                          </a:r>
                          <a:r>
                            <a:rPr lang="en-US" altLang="zh-CN" dirty="0" smtClean="0"/>
                            <a:t>1</a:t>
                          </a:r>
                          <a:r>
                            <a:rPr lang="zh-CN" altLang="en-US" dirty="0" smtClean="0"/>
                            <a:t>计数回零</a:t>
                          </a:r>
                          <a:r>
                            <a:rPr lang="zh-CN" altLang="en-US" sz="1800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溢出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001BH</a:t>
                          </a:r>
                        </a:p>
                        <a:p>
                          <a:pPr algn="ctr"/>
                          <a:endParaRPr lang="zh-CN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串行中断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TI/RI</a:t>
                          </a:r>
                          <a:endParaRPr lang="zh-CN" altLang="en-US" baseline="-250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串行通信完成一帧数据发送或接收引起中断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0023H</a:t>
                          </a:r>
                        </a:p>
                        <a:p>
                          <a:pPr algn="ctr"/>
                          <a:endParaRPr lang="zh-CN" alt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-15201" y="1833552"/>
            <a:ext cx="206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中断源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5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647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）定时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计数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T0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和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T1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的控制寄存器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TCON(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地址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88H)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618452"/>
                  </p:ext>
                </p:extLst>
              </p:nvPr>
            </p:nvGraphicFramePr>
            <p:xfrm>
              <a:off x="53750" y="3068960"/>
              <a:ext cx="9036500" cy="2113153"/>
            </p:xfrm>
            <a:graphic>
              <a:graphicData uri="http://schemas.openxmlformats.org/drawingml/2006/table">
                <a:tbl>
                  <a:tblPr/>
                  <a:tblGrid>
                    <a:gridCol w="773834"/>
                    <a:gridCol w="1152128"/>
                    <a:gridCol w="864096"/>
                    <a:gridCol w="1224136"/>
                    <a:gridCol w="1008112"/>
                    <a:gridCol w="1440160"/>
                    <a:gridCol w="1170384"/>
                    <a:gridCol w="1403650"/>
                  </a:tblGrid>
                  <a:tr h="3576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D7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D6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D5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D4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D3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D2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3576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TF1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TR1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TF0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TR0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IE1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IT1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IE0</a:t>
                          </a:r>
                          <a:endParaRPr kumimoji="1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IT0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82612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请求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运行控制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请求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运行控制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1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smtClean="0">
                                        <a:latin typeface="Cambria Math"/>
                                      </a:rPr>
                                      <m:t>INT</m:t>
                                    </m:r>
                                    <m:r>
                                      <a:rPr lang="en-US" altLang="zh-CN" sz="1800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请求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1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smtClean="0">
                                        <a:latin typeface="Cambria Math"/>
                                      </a:rPr>
                                      <m:t>INT</m:t>
                                    </m:r>
                                    <m:r>
                                      <a:rPr lang="en-US" altLang="zh-CN" sz="1800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触发方式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1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smtClean="0">
                                        <a:latin typeface="Cambria Math"/>
                                      </a:rPr>
                                      <m:t>INT</m:t>
                                    </m:r>
                                    <m:r>
                                      <a:rPr lang="en-US" altLang="zh-CN" sz="1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请求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1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smtClean="0">
                                        <a:latin typeface="Cambria Math"/>
                                      </a:rPr>
                                      <m:t>INT</m:t>
                                    </m:r>
                                    <m:r>
                                      <a:rPr lang="en-US" altLang="zh-CN" sz="1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触发方式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618452"/>
                  </p:ext>
                </p:extLst>
              </p:nvPr>
            </p:nvGraphicFramePr>
            <p:xfrm>
              <a:off x="53750" y="3068960"/>
              <a:ext cx="9036500" cy="2113153"/>
            </p:xfrm>
            <a:graphic>
              <a:graphicData uri="http://schemas.openxmlformats.org/drawingml/2006/table">
                <a:tbl>
                  <a:tblPr/>
                  <a:tblGrid>
                    <a:gridCol w="773834"/>
                    <a:gridCol w="1152128"/>
                    <a:gridCol w="864096"/>
                    <a:gridCol w="1224136"/>
                    <a:gridCol w="1008112"/>
                    <a:gridCol w="1440160"/>
                    <a:gridCol w="1170384"/>
                    <a:gridCol w="1403650"/>
                  </a:tblGrid>
                  <a:tr h="5943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D7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D6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D5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D4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D3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D2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D0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5943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TF1</a:t>
                          </a: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TR1</a:t>
                          </a: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TF0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TR0</a:t>
                          </a:r>
                          <a:endParaRPr kumimoji="1" lang="en-US" altLang="zh-CN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IE1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IT1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IE0</a:t>
                          </a:r>
                          <a:endParaRPr kumimoji="1" lang="zh-CN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IT0</a:t>
                          </a: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9244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请求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运行控制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请求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T1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5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运行控制</a:t>
                          </a:r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</a:endParaRPr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401807" t="-128289" r="-396988" b="-32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352966" t="-128289" r="-179237" b="-32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556771" t="-128289" r="-120313" b="-32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"/>
                          <a:stretch>
                            <a:fillRect l="-548261" t="-128289" r="-435" b="-328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526" y="1436409"/>
                <a:ext cx="7344816" cy="147841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定时器（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）和外部中断（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）的中断请求；</a:t>
                </a:r>
                <a:endParaRPr lang="en-US" altLang="zh-C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INT</m:t>
                        </m:r>
                        <m:r>
                          <a:rPr lang="en-US" altLang="zh-CN" sz="200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000" dirty="0">
                    <a:latin typeface="Times New Roman" pitchFamily="18" charset="0"/>
                    <a:cs typeface="Times New Roman" pitchFamily="18" charset="0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INT</m:t>
                        </m:r>
                        <m:r>
                          <a:rPr lang="en-US" altLang="zh-CN" sz="2000" b="0" i="0" smtClean="0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Times New Roman" pitchFamily="18" charset="0"/>
                    <a:cs typeface="Times New Roman" pitchFamily="18" charset="0"/>
                  </a:rPr>
                  <a:t>的触发方式控制位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 ( IT0</a:t>
                </a:r>
                <a:r>
                  <a:rPr lang="zh-CN" altLang="en-US" sz="2000" dirty="0"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IT1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en-US" altLang="zh-C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定时器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和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的运行控制位</a:t>
                </a:r>
                <a:r>
                  <a:rPr lang="en-US" altLang="zh-CN" sz="2000" dirty="0" smtClean="0"/>
                  <a:t>(TR0</a:t>
                </a:r>
                <a:r>
                  <a:rPr lang="zh-CN" altLang="en-US" sz="2000" dirty="0" smtClean="0"/>
                  <a:t>、</a:t>
                </a:r>
                <a:r>
                  <a:rPr lang="en-US" altLang="zh-CN" sz="2000" dirty="0" smtClean="0"/>
                  <a:t>TR1).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" y="1436409"/>
                <a:ext cx="7344816" cy="14784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53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764704"/>
                <a:ext cx="8784976" cy="134806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Wingdings" pitchFamily="2" charset="2"/>
                  <a:buChar char="p"/>
                </a:pPr>
                <a:r>
                  <a:rPr lang="en-US" altLang="zh-CN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IT0</a:t>
                </a:r>
                <a:r>
                  <a:rPr lang="zh-CN" altLang="en-US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endParaRPr lang="en-US" altLang="zh-CN" sz="2200" dirty="0" smtClean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为外中断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INT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中断触发方式选择，若下降沿触发则</a:t>
                </a:r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IT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相应置</a:t>
                </a:r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；若选低电平触发，</a:t>
                </a:r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IT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相应置</a:t>
                </a:r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。</a:t>
                </a:r>
                <a:endParaRPr lang="en-US" altLang="zh-CN" sz="2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4704"/>
                <a:ext cx="8784976" cy="13480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9637" y="3861048"/>
                <a:ext cx="8784976" cy="249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Wingdings" pitchFamily="2" charset="2"/>
                  <a:buChar char="p"/>
                </a:pPr>
                <a:r>
                  <a:rPr lang="en-US" altLang="zh-CN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IE0</a:t>
                </a:r>
                <a:r>
                  <a:rPr lang="zh-CN" altLang="en-US" sz="2200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endParaRPr lang="en-US" altLang="zh-CN" sz="2200" dirty="0" smtClean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buAutoNum type="arabicPeriod"/>
                </a:pPr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中断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源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INT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的中断请求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标志；</a:t>
                </a:r>
                <a:endParaRPr lang="en-US" altLang="zh-CN" sz="2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buAutoNum type="arabicPeriod"/>
                </a:pPr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:r>
                  <a:rPr lang="en-US" altLang="zh-CN" sz="2200" b="1" u="sng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IT0=0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即</a:t>
                </a:r>
                <a:r>
                  <a:rPr lang="zh-CN" altLang="en-US" sz="2200" b="1" u="sng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电平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触发方式时，每个机器周期的</a:t>
                </a:r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S5P2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采样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INT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200" dirty="0" smtClean="0">
                    <a:solidFill>
                      <a:schemeClr val="tx1"/>
                    </a:solidFill>
                    <a:cs typeface="Times New Roman" pitchFamily="18" charset="0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INT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为低电平，将直接触发外部中断。</a:t>
                </a:r>
                <a:endParaRPr lang="en-US" altLang="zh-CN" sz="22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buAutoNum type="arabicPeriod"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:r>
                  <a:rPr lang="en-US" altLang="zh-CN" sz="2200" b="1" u="sng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IT0=1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即</a:t>
                </a:r>
                <a:r>
                  <a:rPr lang="zh-CN" altLang="en-US" sz="2200" b="1" u="sng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边沿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触发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方式时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，当第一个机器周期采样到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INT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为高电平，</a:t>
                </a:r>
                <a:r>
                  <a:rPr lang="zh-CN" altLang="en-US" sz="2200" dirty="0" smtClean="0">
                    <a:solidFill>
                      <a:schemeClr val="tx1"/>
                    </a:solidFill>
                    <a:cs typeface="Times New Roman" pitchFamily="18" charset="0"/>
                  </a:rPr>
                  <a:t>第二个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机器</m:t>
                    </m:r>
                    <m:r>
                      <a:rPr lang="zh-CN" altLang="en-US" sz="2200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周期</m:t>
                    </m:r>
                    <m:r>
                      <a:rPr lang="zh-CN" altLang="en-US" sz="2200" i="1" dirty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采样</m:t>
                    </m:r>
                    <m:r>
                      <a:rPr lang="zh-CN" altLang="en-US" sz="2200" b="0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到</m:t>
                    </m:r>
                    <m:acc>
                      <m:accPr>
                        <m:chr m:val="̅"/>
                        <m:ctrlP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INT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为低电平，将直接触发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外部中断。</a:t>
                </a:r>
                <a:endParaRPr lang="en-US" altLang="zh-CN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7" y="3861048"/>
                <a:ext cx="8784976" cy="24955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4331" r="30147" b="1"/>
          <a:stretch/>
        </p:blipFill>
        <p:spPr bwMode="auto">
          <a:xfrm>
            <a:off x="2627784" y="2112765"/>
            <a:ext cx="2940503" cy="165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16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6512" y="6926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串行口控制寄存器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SCON(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地址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9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8H)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27763"/>
              </p:ext>
            </p:extLst>
          </p:nvPr>
        </p:nvGraphicFramePr>
        <p:xfrm>
          <a:off x="53749" y="1401269"/>
          <a:ext cx="9036502" cy="1655119"/>
        </p:xfrm>
        <a:graphic>
          <a:graphicData uri="http://schemas.openxmlformats.org/drawingml/2006/table">
            <a:tbl>
              <a:tblPr/>
              <a:tblGrid>
                <a:gridCol w="861054"/>
                <a:gridCol w="861054"/>
                <a:gridCol w="861054"/>
                <a:gridCol w="861054"/>
                <a:gridCol w="861054"/>
                <a:gridCol w="861054"/>
                <a:gridCol w="1728190"/>
                <a:gridCol w="2141988"/>
              </a:tblGrid>
              <a:tr h="502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D7</a:t>
                      </a:r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D6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D5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D4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D3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D0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78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</a:t>
                      </a: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66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串行发送方式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串行接收方式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209" y="3222812"/>
            <a:ext cx="9009719" cy="12722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p"/>
            </a:pPr>
            <a:r>
              <a:rPr lang="en-US" altLang="zh-CN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zh-CN" altLang="en-US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：串行口发送中断标志</a:t>
            </a:r>
            <a:endParaRPr lang="en-US" altLang="zh-CN" sz="22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方式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发送时：每发送完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位数据，置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方式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发送时：在发送停止位的开始时置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4653136"/>
            <a:ext cx="9076862" cy="20848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p"/>
            </a:pPr>
            <a:r>
              <a:rPr lang="en-US" altLang="zh-CN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zh-CN" altLang="en-US" sz="2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：串行口接收中断</a:t>
            </a:r>
            <a:r>
              <a:rPr lang="zh-CN" altLang="en-US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标志</a:t>
            </a:r>
            <a:endParaRPr lang="en-US" altLang="zh-CN" sz="22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方式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0: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每接收完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位数据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，置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方式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，且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SM2=0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接收到停止位时置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方式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，且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SM2=1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仅当接收到第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位数据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RB8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后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，且接收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停止位时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置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5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13974</TotalTime>
  <Words>2324</Words>
  <Application>Microsoft Office PowerPoint</Application>
  <PresentationFormat>全屏显示(4:3)</PresentationFormat>
  <Paragraphs>464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第 7 章  中 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7.2.3 中断请求的撤除</vt:lpstr>
      <vt:lpstr> 7.2.4 关于外部中断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  结</vt:lpstr>
      <vt:lpstr>PowerPoint 演示文稿</vt:lpstr>
      <vt:lpstr>作　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 </dc:title>
  <dc:creator>hhxu</dc:creator>
  <cp:lastModifiedBy>徐海华</cp:lastModifiedBy>
  <cp:revision>2593</cp:revision>
  <cp:lastPrinted>2015-10-08T22:56:50Z</cp:lastPrinted>
  <dcterms:created xsi:type="dcterms:W3CDTF">2014-08-31T13:34:46Z</dcterms:created>
  <dcterms:modified xsi:type="dcterms:W3CDTF">2018-11-19T05:04:25Z</dcterms:modified>
</cp:coreProperties>
</file>