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51" r:id="rId13"/>
    <p:sldId id="352" r:id="rId14"/>
    <p:sldId id="342" r:id="rId15"/>
    <p:sldId id="343" r:id="rId16"/>
    <p:sldId id="344" r:id="rId17"/>
    <p:sldId id="345" r:id="rId18"/>
    <p:sldId id="354" r:id="rId19"/>
    <p:sldId id="350" r:id="rId20"/>
    <p:sldId id="346" r:id="rId21"/>
    <p:sldId id="347" r:id="rId22"/>
    <p:sldId id="356" r:id="rId23"/>
    <p:sldId id="348" r:id="rId24"/>
    <p:sldId id="349" r:id="rId2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29" autoAdjust="0"/>
    <p:restoredTop sz="94834" autoAdjust="0"/>
  </p:normalViewPr>
  <p:slideViewPr>
    <p:cSldViewPr>
      <p:cViewPr>
        <p:scale>
          <a:sx n="70" d="100"/>
          <a:sy n="70" d="100"/>
        </p:scale>
        <p:origin x="-137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EAB0F-1B22-4B52-8E9A-652DE499E794}" type="doc">
      <dgm:prSet loTypeId="urn:microsoft.com/office/officeart/2005/8/layout/chevron2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445F145-1C06-4C1D-8A05-A9C178F2AAD7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E89D49B-366C-4E08-9CC6-FDA573694401}" type="parTrans" cxnId="{BFBF842D-01C2-42B2-880C-5751F0CD2F6B}">
      <dgm:prSet/>
      <dgm:spPr/>
      <dgm:t>
        <a:bodyPr/>
        <a:lstStyle/>
        <a:p>
          <a:endParaRPr lang="zh-CN" altLang="en-US"/>
        </a:p>
      </dgm:t>
    </dgm:pt>
    <dgm:pt modelId="{3EFFA62C-9020-472C-A063-F5871B974A9C}" type="sibTrans" cxnId="{BFBF842D-01C2-42B2-880C-5751F0CD2F6B}">
      <dgm:prSet/>
      <dgm:spPr/>
      <dgm:t>
        <a:bodyPr/>
        <a:lstStyle/>
        <a:p>
          <a:endParaRPr lang="zh-CN" altLang="en-US"/>
        </a:p>
      </dgm:t>
    </dgm:pt>
    <dgm:pt modelId="{BF6D4657-38B4-4FBB-A727-78EFB7E392EA}">
      <dgm:prSet phldrT="[文本]" custT="1"/>
      <dgm:spPr/>
      <dgm:t>
        <a:bodyPr/>
        <a:lstStyle/>
        <a:p>
          <a:r>
            <a:rPr lang="zh-CN" altLang="en-US" sz="2400" b="1" dirty="0" smtClean="0">
              <a:latin typeface="宋体" charset="-122"/>
            </a:rPr>
            <a:t>分析课题，确定算法或解题思路；</a:t>
          </a:r>
          <a:endParaRPr lang="zh-CN" altLang="en-US" sz="2400" dirty="0"/>
        </a:p>
      </dgm:t>
    </dgm:pt>
    <dgm:pt modelId="{0449D834-1BF6-4C71-B92E-02E035F81D4A}" type="parTrans" cxnId="{8B73EC73-B53B-4679-917E-DFDAB10C7763}">
      <dgm:prSet/>
      <dgm:spPr/>
      <dgm:t>
        <a:bodyPr/>
        <a:lstStyle/>
        <a:p>
          <a:endParaRPr lang="zh-CN" altLang="en-US"/>
        </a:p>
      </dgm:t>
    </dgm:pt>
    <dgm:pt modelId="{C73F9C0E-DC2E-4A46-B44F-1F685B9FEBE4}" type="sibTrans" cxnId="{8B73EC73-B53B-4679-917E-DFDAB10C7763}">
      <dgm:prSet/>
      <dgm:spPr/>
      <dgm:t>
        <a:bodyPr/>
        <a:lstStyle/>
        <a:p>
          <a:endParaRPr lang="zh-CN" altLang="en-US"/>
        </a:p>
      </dgm:t>
    </dgm:pt>
    <dgm:pt modelId="{9E0A457F-1174-4363-86FE-F92E77AAB4B8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0D4C884F-683B-4D5A-87C3-6F382A3BA8DE}" type="parTrans" cxnId="{4AFDF8FE-504E-441A-B730-A947624ABCC0}">
      <dgm:prSet/>
      <dgm:spPr/>
      <dgm:t>
        <a:bodyPr/>
        <a:lstStyle/>
        <a:p>
          <a:endParaRPr lang="zh-CN" altLang="en-US"/>
        </a:p>
      </dgm:t>
    </dgm:pt>
    <dgm:pt modelId="{F0A7FF75-35F0-4269-8011-F5ECEBDDF9F6}" type="sibTrans" cxnId="{4AFDF8FE-504E-441A-B730-A947624ABCC0}">
      <dgm:prSet/>
      <dgm:spPr/>
      <dgm:t>
        <a:bodyPr/>
        <a:lstStyle/>
        <a:p>
          <a:endParaRPr lang="zh-CN" altLang="en-US"/>
        </a:p>
      </dgm:t>
    </dgm:pt>
    <dgm:pt modelId="{AFA467CD-74E6-4B29-9FED-6A37FB2E5912}">
      <dgm:prSet phldrT="[文本]" custT="1"/>
      <dgm:spPr/>
      <dgm:t>
        <a:bodyPr/>
        <a:lstStyle/>
        <a:p>
          <a:r>
            <a:rPr lang="zh-CN" altLang="en-US" sz="2400" b="1" dirty="0" smtClean="0">
              <a:latin typeface="宋体" charset="-122"/>
            </a:rPr>
            <a:t>根据算法或思路画出流程图；</a:t>
          </a:r>
          <a:endParaRPr lang="zh-CN" altLang="en-US" sz="2400" dirty="0"/>
        </a:p>
      </dgm:t>
    </dgm:pt>
    <dgm:pt modelId="{2F2331F6-C3A6-4496-9AFE-CCEA55885921}" type="parTrans" cxnId="{1616AB89-589D-45A7-82C1-995643116490}">
      <dgm:prSet/>
      <dgm:spPr/>
      <dgm:t>
        <a:bodyPr/>
        <a:lstStyle/>
        <a:p>
          <a:endParaRPr lang="zh-CN" altLang="en-US"/>
        </a:p>
      </dgm:t>
    </dgm:pt>
    <dgm:pt modelId="{40FBC12C-6583-4B97-B208-548334185C72}" type="sibTrans" cxnId="{1616AB89-589D-45A7-82C1-995643116490}">
      <dgm:prSet/>
      <dgm:spPr/>
      <dgm:t>
        <a:bodyPr/>
        <a:lstStyle/>
        <a:p>
          <a:endParaRPr lang="zh-CN" altLang="en-US"/>
        </a:p>
      </dgm:t>
    </dgm:pt>
    <dgm:pt modelId="{AEE4A843-232D-4581-A1BE-D96569D551A4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426F999C-B0B2-403D-9955-A9CA8732007A}" type="parTrans" cxnId="{DEDDE9BC-EA1E-47BA-89BA-7D2CB0C3CFC7}">
      <dgm:prSet/>
      <dgm:spPr/>
      <dgm:t>
        <a:bodyPr/>
        <a:lstStyle/>
        <a:p>
          <a:endParaRPr lang="zh-CN" altLang="en-US"/>
        </a:p>
      </dgm:t>
    </dgm:pt>
    <dgm:pt modelId="{57902974-0C59-4604-839C-D8D8B4C7062C}" type="sibTrans" cxnId="{DEDDE9BC-EA1E-47BA-89BA-7D2CB0C3CFC7}">
      <dgm:prSet/>
      <dgm:spPr/>
      <dgm:t>
        <a:bodyPr/>
        <a:lstStyle/>
        <a:p>
          <a:endParaRPr lang="zh-CN" altLang="en-US"/>
        </a:p>
      </dgm:t>
    </dgm:pt>
    <dgm:pt modelId="{7DACD060-B30A-4765-8193-142ADAFA9E32}">
      <dgm:prSet phldrT="[文本]" custT="1"/>
      <dgm:spPr/>
      <dgm:t>
        <a:bodyPr/>
        <a:lstStyle/>
        <a:p>
          <a:r>
            <a:rPr lang="zh-CN" altLang="en-US" sz="2400" b="1" dirty="0" smtClean="0">
              <a:latin typeface="宋体" charset="-122"/>
            </a:rPr>
            <a:t>根据流程图编写程序；</a:t>
          </a:r>
          <a:endParaRPr lang="zh-CN" altLang="en-US" sz="2400" dirty="0"/>
        </a:p>
      </dgm:t>
    </dgm:pt>
    <dgm:pt modelId="{F34E70A0-47D2-4388-A912-95EAD0735EE1}" type="parTrans" cxnId="{887A5A90-BE92-4218-A266-532E7F521D92}">
      <dgm:prSet/>
      <dgm:spPr/>
      <dgm:t>
        <a:bodyPr/>
        <a:lstStyle/>
        <a:p>
          <a:endParaRPr lang="zh-CN" altLang="en-US"/>
        </a:p>
      </dgm:t>
    </dgm:pt>
    <dgm:pt modelId="{CCAD4AE8-1FCB-4D85-A38E-9FD3F3AD56ED}" type="sibTrans" cxnId="{887A5A90-BE92-4218-A266-532E7F521D92}">
      <dgm:prSet/>
      <dgm:spPr/>
      <dgm:t>
        <a:bodyPr/>
        <a:lstStyle/>
        <a:p>
          <a:endParaRPr lang="zh-CN" altLang="en-US"/>
        </a:p>
      </dgm:t>
    </dgm:pt>
    <dgm:pt modelId="{8E97E17C-BA44-47FE-837A-AC1183B1A540}">
      <dgm:prSet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CAD5E736-DF6B-4C9F-B15F-446E7A15BB39}" type="parTrans" cxnId="{3F94D7F1-999D-4A6F-A9A1-B71A3D8422FB}">
      <dgm:prSet/>
      <dgm:spPr/>
      <dgm:t>
        <a:bodyPr/>
        <a:lstStyle/>
        <a:p>
          <a:endParaRPr lang="zh-CN" altLang="en-US"/>
        </a:p>
      </dgm:t>
    </dgm:pt>
    <dgm:pt modelId="{AF8E20D7-A8B0-4C71-A0AC-8ABF471E8795}" type="sibTrans" cxnId="{3F94D7F1-999D-4A6F-A9A1-B71A3D8422FB}">
      <dgm:prSet/>
      <dgm:spPr/>
      <dgm:t>
        <a:bodyPr/>
        <a:lstStyle/>
        <a:p>
          <a:endParaRPr lang="zh-CN" altLang="en-US"/>
        </a:p>
      </dgm:t>
    </dgm:pt>
    <dgm:pt modelId="{75DFA432-ABF9-46CD-B45E-220F799BBD2A}">
      <dgm:prSet custT="1"/>
      <dgm:spPr/>
      <dgm:t>
        <a:bodyPr/>
        <a:lstStyle/>
        <a:p>
          <a:r>
            <a:rPr lang="zh-CN" altLang="en-US" sz="2400" b="1" dirty="0" smtClean="0">
              <a:latin typeface="宋体" charset="-122"/>
            </a:rPr>
            <a:t>上机调试源程序，进而确定源程序。</a:t>
          </a:r>
          <a:endParaRPr lang="zh-CN" altLang="en-US" sz="2400" dirty="0"/>
        </a:p>
      </dgm:t>
    </dgm:pt>
    <dgm:pt modelId="{3A133F98-7437-4CCB-B08A-C0DECF85B991}" type="parTrans" cxnId="{ED5784A4-006C-4FD4-8522-1678F70BC9DE}">
      <dgm:prSet/>
      <dgm:spPr/>
      <dgm:t>
        <a:bodyPr/>
        <a:lstStyle/>
        <a:p>
          <a:endParaRPr lang="zh-CN" altLang="en-US"/>
        </a:p>
      </dgm:t>
    </dgm:pt>
    <dgm:pt modelId="{794CC335-9E47-4644-A830-5BD194423302}" type="sibTrans" cxnId="{ED5784A4-006C-4FD4-8522-1678F70BC9DE}">
      <dgm:prSet/>
      <dgm:spPr/>
      <dgm:t>
        <a:bodyPr/>
        <a:lstStyle/>
        <a:p>
          <a:endParaRPr lang="zh-CN" altLang="en-US"/>
        </a:p>
      </dgm:t>
    </dgm:pt>
    <dgm:pt modelId="{43F95EDF-EA9F-45D1-8396-D0A91AEDEBDF}" type="pres">
      <dgm:prSet presAssocID="{F69EAB0F-1B22-4B52-8E9A-652DE499E7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8CB9EC-5EC5-42AD-BB44-762F258B2DB6}" type="pres">
      <dgm:prSet presAssocID="{5445F145-1C06-4C1D-8A05-A9C178F2AAD7}" presName="composite" presStyleCnt="0"/>
      <dgm:spPr/>
    </dgm:pt>
    <dgm:pt modelId="{3359A751-7AAE-4D11-9A68-74FCCC11A91F}" type="pres">
      <dgm:prSet presAssocID="{5445F145-1C06-4C1D-8A05-A9C178F2AAD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3721C-9E18-45E6-AA37-286C8AD35E86}" type="pres">
      <dgm:prSet presAssocID="{5445F145-1C06-4C1D-8A05-A9C178F2AAD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E6E1AD-8233-4E0E-85B8-1EBA44DAAE76}" type="pres">
      <dgm:prSet presAssocID="{3EFFA62C-9020-472C-A063-F5871B974A9C}" presName="sp" presStyleCnt="0"/>
      <dgm:spPr/>
    </dgm:pt>
    <dgm:pt modelId="{C7747E6E-339E-4248-965A-0E9D2693D230}" type="pres">
      <dgm:prSet presAssocID="{9E0A457F-1174-4363-86FE-F92E77AAB4B8}" presName="composite" presStyleCnt="0"/>
      <dgm:spPr/>
    </dgm:pt>
    <dgm:pt modelId="{7692FEA5-5AB9-4980-9D99-84AB14040A77}" type="pres">
      <dgm:prSet presAssocID="{9E0A457F-1174-4363-86FE-F92E77AAB4B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253A7-E3B8-49F8-ADA9-C25D7B4958EE}" type="pres">
      <dgm:prSet presAssocID="{9E0A457F-1174-4363-86FE-F92E77AAB4B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3570C7-329F-4D4C-A1DA-60BE9A0658E8}" type="pres">
      <dgm:prSet presAssocID="{F0A7FF75-35F0-4269-8011-F5ECEBDDF9F6}" presName="sp" presStyleCnt="0"/>
      <dgm:spPr/>
    </dgm:pt>
    <dgm:pt modelId="{17599BA4-DB5A-4CC9-A877-F442B5EEA07E}" type="pres">
      <dgm:prSet presAssocID="{AEE4A843-232D-4581-A1BE-D96569D551A4}" presName="composite" presStyleCnt="0"/>
      <dgm:spPr/>
    </dgm:pt>
    <dgm:pt modelId="{B5DDCB66-6690-4C75-97A7-6B6674CBF6D3}" type="pres">
      <dgm:prSet presAssocID="{AEE4A843-232D-4581-A1BE-D96569D551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C1CAB-A34E-4A6D-BCFA-4616DD72B079}" type="pres">
      <dgm:prSet presAssocID="{AEE4A843-232D-4581-A1BE-D96569D551A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22FD31-0265-4EB7-AF05-1D09D07BC4CF}" type="pres">
      <dgm:prSet presAssocID="{57902974-0C59-4604-839C-D8D8B4C7062C}" presName="sp" presStyleCnt="0"/>
      <dgm:spPr/>
    </dgm:pt>
    <dgm:pt modelId="{F7B240F6-1D40-4081-BE6A-8D20CB4B2C38}" type="pres">
      <dgm:prSet presAssocID="{8E97E17C-BA44-47FE-837A-AC1183B1A540}" presName="composite" presStyleCnt="0"/>
      <dgm:spPr/>
    </dgm:pt>
    <dgm:pt modelId="{7ED595D8-01B9-4EEF-8953-E3CDF159E24F}" type="pres">
      <dgm:prSet presAssocID="{8E97E17C-BA44-47FE-837A-AC1183B1A54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ACFA6-B578-40ED-9F88-7B593A677A55}" type="pres">
      <dgm:prSet presAssocID="{8E97E17C-BA44-47FE-837A-AC1183B1A54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BF842D-01C2-42B2-880C-5751F0CD2F6B}" srcId="{F69EAB0F-1B22-4B52-8E9A-652DE499E794}" destId="{5445F145-1C06-4C1D-8A05-A9C178F2AAD7}" srcOrd="0" destOrd="0" parTransId="{3E89D49B-366C-4E08-9CC6-FDA573694401}" sibTransId="{3EFFA62C-9020-472C-A063-F5871B974A9C}"/>
    <dgm:cxn modelId="{DEDDE9BC-EA1E-47BA-89BA-7D2CB0C3CFC7}" srcId="{F69EAB0F-1B22-4B52-8E9A-652DE499E794}" destId="{AEE4A843-232D-4581-A1BE-D96569D551A4}" srcOrd="2" destOrd="0" parTransId="{426F999C-B0B2-403D-9955-A9CA8732007A}" sibTransId="{57902974-0C59-4604-839C-D8D8B4C7062C}"/>
    <dgm:cxn modelId="{EC1B2F36-2CAB-4BF8-8724-8008455FCA64}" type="presOf" srcId="{9E0A457F-1174-4363-86FE-F92E77AAB4B8}" destId="{7692FEA5-5AB9-4980-9D99-84AB14040A77}" srcOrd="0" destOrd="0" presId="urn:microsoft.com/office/officeart/2005/8/layout/chevron2"/>
    <dgm:cxn modelId="{887A5A90-BE92-4218-A266-532E7F521D92}" srcId="{AEE4A843-232D-4581-A1BE-D96569D551A4}" destId="{7DACD060-B30A-4765-8193-142ADAFA9E32}" srcOrd="0" destOrd="0" parTransId="{F34E70A0-47D2-4388-A912-95EAD0735EE1}" sibTransId="{CCAD4AE8-1FCB-4D85-A38E-9FD3F3AD56ED}"/>
    <dgm:cxn modelId="{E483CE10-A744-4F87-924A-1967C74DFA78}" type="presOf" srcId="{7DACD060-B30A-4765-8193-142ADAFA9E32}" destId="{471C1CAB-A34E-4A6D-BCFA-4616DD72B079}" srcOrd="0" destOrd="0" presId="urn:microsoft.com/office/officeart/2005/8/layout/chevron2"/>
    <dgm:cxn modelId="{4AFDF8FE-504E-441A-B730-A947624ABCC0}" srcId="{F69EAB0F-1B22-4B52-8E9A-652DE499E794}" destId="{9E0A457F-1174-4363-86FE-F92E77AAB4B8}" srcOrd="1" destOrd="0" parTransId="{0D4C884F-683B-4D5A-87C3-6F382A3BA8DE}" sibTransId="{F0A7FF75-35F0-4269-8011-F5ECEBDDF9F6}"/>
    <dgm:cxn modelId="{1616AB89-589D-45A7-82C1-995643116490}" srcId="{9E0A457F-1174-4363-86FE-F92E77AAB4B8}" destId="{AFA467CD-74E6-4B29-9FED-6A37FB2E5912}" srcOrd="0" destOrd="0" parTransId="{2F2331F6-C3A6-4496-9AFE-CCEA55885921}" sibTransId="{40FBC12C-6583-4B97-B208-548334185C72}"/>
    <dgm:cxn modelId="{30F969DA-3397-4D3B-8600-8A473B915724}" type="presOf" srcId="{8E97E17C-BA44-47FE-837A-AC1183B1A540}" destId="{7ED595D8-01B9-4EEF-8953-E3CDF159E24F}" srcOrd="0" destOrd="0" presId="urn:microsoft.com/office/officeart/2005/8/layout/chevron2"/>
    <dgm:cxn modelId="{7B9116BD-F9D8-48E3-89EA-41A49E8B16CE}" type="presOf" srcId="{BF6D4657-38B4-4FBB-A727-78EFB7E392EA}" destId="{7B23721C-9E18-45E6-AA37-286C8AD35E86}" srcOrd="0" destOrd="0" presId="urn:microsoft.com/office/officeart/2005/8/layout/chevron2"/>
    <dgm:cxn modelId="{3F94D7F1-999D-4A6F-A9A1-B71A3D8422FB}" srcId="{F69EAB0F-1B22-4B52-8E9A-652DE499E794}" destId="{8E97E17C-BA44-47FE-837A-AC1183B1A540}" srcOrd="3" destOrd="0" parTransId="{CAD5E736-DF6B-4C9F-B15F-446E7A15BB39}" sibTransId="{AF8E20D7-A8B0-4C71-A0AC-8ABF471E8795}"/>
    <dgm:cxn modelId="{6D8C7F1D-63CD-42CA-B7BA-7DED3821B212}" type="presOf" srcId="{5445F145-1C06-4C1D-8A05-A9C178F2AAD7}" destId="{3359A751-7AAE-4D11-9A68-74FCCC11A91F}" srcOrd="0" destOrd="0" presId="urn:microsoft.com/office/officeart/2005/8/layout/chevron2"/>
    <dgm:cxn modelId="{F6E5D6F9-1FF6-4F7A-8BA1-B36D64D2668B}" type="presOf" srcId="{75DFA432-ABF9-46CD-B45E-220F799BBD2A}" destId="{323ACFA6-B578-40ED-9F88-7B593A677A55}" srcOrd="0" destOrd="0" presId="urn:microsoft.com/office/officeart/2005/8/layout/chevron2"/>
    <dgm:cxn modelId="{591AB31C-4EEE-4CFF-BEFB-BE883983C635}" type="presOf" srcId="{F69EAB0F-1B22-4B52-8E9A-652DE499E794}" destId="{43F95EDF-EA9F-45D1-8396-D0A91AEDEBDF}" srcOrd="0" destOrd="0" presId="urn:microsoft.com/office/officeart/2005/8/layout/chevron2"/>
    <dgm:cxn modelId="{ED5784A4-006C-4FD4-8522-1678F70BC9DE}" srcId="{8E97E17C-BA44-47FE-837A-AC1183B1A540}" destId="{75DFA432-ABF9-46CD-B45E-220F799BBD2A}" srcOrd="0" destOrd="0" parTransId="{3A133F98-7437-4CCB-B08A-C0DECF85B991}" sibTransId="{794CC335-9E47-4644-A830-5BD194423302}"/>
    <dgm:cxn modelId="{B471FF12-4A80-40E5-B161-08B966231543}" type="presOf" srcId="{AEE4A843-232D-4581-A1BE-D96569D551A4}" destId="{B5DDCB66-6690-4C75-97A7-6B6674CBF6D3}" srcOrd="0" destOrd="0" presId="urn:microsoft.com/office/officeart/2005/8/layout/chevron2"/>
    <dgm:cxn modelId="{8B73EC73-B53B-4679-917E-DFDAB10C7763}" srcId="{5445F145-1C06-4C1D-8A05-A9C178F2AAD7}" destId="{BF6D4657-38B4-4FBB-A727-78EFB7E392EA}" srcOrd="0" destOrd="0" parTransId="{0449D834-1BF6-4C71-B92E-02E035F81D4A}" sibTransId="{C73F9C0E-DC2E-4A46-B44F-1F685B9FEBE4}"/>
    <dgm:cxn modelId="{CCB12E40-65E5-4E30-9370-A1C5DEF7489C}" type="presOf" srcId="{AFA467CD-74E6-4B29-9FED-6A37FB2E5912}" destId="{CAF253A7-E3B8-49F8-ADA9-C25D7B4958EE}" srcOrd="0" destOrd="0" presId="urn:microsoft.com/office/officeart/2005/8/layout/chevron2"/>
    <dgm:cxn modelId="{F351F6C4-AE17-4EC9-A206-FC6CF6C38D8B}" type="presParOf" srcId="{43F95EDF-EA9F-45D1-8396-D0A91AEDEBDF}" destId="{798CB9EC-5EC5-42AD-BB44-762F258B2DB6}" srcOrd="0" destOrd="0" presId="urn:microsoft.com/office/officeart/2005/8/layout/chevron2"/>
    <dgm:cxn modelId="{67C44A9B-C067-49D5-A89F-0AA9DFBB7E05}" type="presParOf" srcId="{798CB9EC-5EC5-42AD-BB44-762F258B2DB6}" destId="{3359A751-7AAE-4D11-9A68-74FCCC11A91F}" srcOrd="0" destOrd="0" presId="urn:microsoft.com/office/officeart/2005/8/layout/chevron2"/>
    <dgm:cxn modelId="{92605428-5018-49C2-B449-93751FC5721E}" type="presParOf" srcId="{798CB9EC-5EC5-42AD-BB44-762F258B2DB6}" destId="{7B23721C-9E18-45E6-AA37-286C8AD35E86}" srcOrd="1" destOrd="0" presId="urn:microsoft.com/office/officeart/2005/8/layout/chevron2"/>
    <dgm:cxn modelId="{0DB153D2-4B47-4EDA-A401-EB09BA3B2BB4}" type="presParOf" srcId="{43F95EDF-EA9F-45D1-8396-D0A91AEDEBDF}" destId="{4FE6E1AD-8233-4E0E-85B8-1EBA44DAAE76}" srcOrd="1" destOrd="0" presId="urn:microsoft.com/office/officeart/2005/8/layout/chevron2"/>
    <dgm:cxn modelId="{A644B783-3A05-4872-8A43-217BEC60CA54}" type="presParOf" srcId="{43F95EDF-EA9F-45D1-8396-D0A91AEDEBDF}" destId="{C7747E6E-339E-4248-965A-0E9D2693D230}" srcOrd="2" destOrd="0" presId="urn:microsoft.com/office/officeart/2005/8/layout/chevron2"/>
    <dgm:cxn modelId="{C1C2C86E-5DF1-4228-A9B1-54271A857A1B}" type="presParOf" srcId="{C7747E6E-339E-4248-965A-0E9D2693D230}" destId="{7692FEA5-5AB9-4980-9D99-84AB14040A77}" srcOrd="0" destOrd="0" presId="urn:microsoft.com/office/officeart/2005/8/layout/chevron2"/>
    <dgm:cxn modelId="{BD27FC7E-0D7E-4730-A901-0BDB5D4AB119}" type="presParOf" srcId="{C7747E6E-339E-4248-965A-0E9D2693D230}" destId="{CAF253A7-E3B8-49F8-ADA9-C25D7B4958EE}" srcOrd="1" destOrd="0" presId="urn:microsoft.com/office/officeart/2005/8/layout/chevron2"/>
    <dgm:cxn modelId="{4726CD45-214B-4C6F-A405-10BEBF94D68F}" type="presParOf" srcId="{43F95EDF-EA9F-45D1-8396-D0A91AEDEBDF}" destId="{F83570C7-329F-4D4C-A1DA-60BE9A0658E8}" srcOrd="3" destOrd="0" presId="urn:microsoft.com/office/officeart/2005/8/layout/chevron2"/>
    <dgm:cxn modelId="{AE479263-16A7-43D6-A0E5-FA9B998AEA65}" type="presParOf" srcId="{43F95EDF-EA9F-45D1-8396-D0A91AEDEBDF}" destId="{17599BA4-DB5A-4CC9-A877-F442B5EEA07E}" srcOrd="4" destOrd="0" presId="urn:microsoft.com/office/officeart/2005/8/layout/chevron2"/>
    <dgm:cxn modelId="{D93C308B-8EDF-48F2-B34E-9F84D50282FD}" type="presParOf" srcId="{17599BA4-DB5A-4CC9-A877-F442B5EEA07E}" destId="{B5DDCB66-6690-4C75-97A7-6B6674CBF6D3}" srcOrd="0" destOrd="0" presId="urn:microsoft.com/office/officeart/2005/8/layout/chevron2"/>
    <dgm:cxn modelId="{1484E02B-A0B4-4356-8EBF-B47FF199E65B}" type="presParOf" srcId="{17599BA4-DB5A-4CC9-A877-F442B5EEA07E}" destId="{471C1CAB-A34E-4A6D-BCFA-4616DD72B079}" srcOrd="1" destOrd="0" presId="urn:microsoft.com/office/officeart/2005/8/layout/chevron2"/>
    <dgm:cxn modelId="{4C3462BE-461F-4A31-8324-5140C9C98C7F}" type="presParOf" srcId="{43F95EDF-EA9F-45D1-8396-D0A91AEDEBDF}" destId="{D422FD31-0265-4EB7-AF05-1D09D07BC4CF}" srcOrd="5" destOrd="0" presId="urn:microsoft.com/office/officeart/2005/8/layout/chevron2"/>
    <dgm:cxn modelId="{0C671C3F-0976-4B36-B384-0FB51930969B}" type="presParOf" srcId="{43F95EDF-EA9F-45D1-8396-D0A91AEDEBDF}" destId="{F7B240F6-1D40-4081-BE6A-8D20CB4B2C38}" srcOrd="6" destOrd="0" presId="urn:microsoft.com/office/officeart/2005/8/layout/chevron2"/>
    <dgm:cxn modelId="{F4D7C9AD-2C25-465C-8C1E-24369742955B}" type="presParOf" srcId="{F7B240F6-1D40-4081-BE6A-8D20CB4B2C38}" destId="{7ED595D8-01B9-4EEF-8953-E3CDF159E24F}" srcOrd="0" destOrd="0" presId="urn:microsoft.com/office/officeart/2005/8/layout/chevron2"/>
    <dgm:cxn modelId="{CA91F570-F6E7-4C34-98EC-2A72D4863192}" type="presParOf" srcId="{F7B240F6-1D40-4081-BE6A-8D20CB4B2C38}" destId="{323ACFA6-B578-40ED-9F88-7B593A677A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9A751-7AAE-4D11-9A68-74FCCC11A91F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</a:t>
          </a:r>
          <a:endParaRPr lang="zh-CN" altLang="en-US" sz="2200" kern="1200" dirty="0"/>
        </a:p>
      </dsp:txBody>
      <dsp:txXfrm rot="-5400000">
        <a:off x="1" y="395096"/>
        <a:ext cx="788987" cy="338137"/>
      </dsp:txXfrm>
    </dsp:sp>
    <dsp:sp modelId="{7B23721C-9E18-45E6-AA37-286C8AD35E86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宋体" charset="-122"/>
            </a:rPr>
            <a:t>分析课题，确定算法或解题思路；</a:t>
          </a:r>
          <a:endParaRPr lang="zh-CN" altLang="en-US" sz="2400" kern="1200" dirty="0"/>
        </a:p>
      </dsp:txBody>
      <dsp:txXfrm rot="-5400000">
        <a:off x="788988" y="36365"/>
        <a:ext cx="5271248" cy="661103"/>
      </dsp:txXfrm>
    </dsp:sp>
    <dsp:sp modelId="{7692FEA5-5AB9-4980-9D99-84AB14040A77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</a:t>
          </a:r>
          <a:endParaRPr lang="zh-CN" altLang="en-US" sz="2200" kern="1200" dirty="0"/>
        </a:p>
      </dsp:txBody>
      <dsp:txXfrm rot="-5400000">
        <a:off x="1" y="1373653"/>
        <a:ext cx="788987" cy="338137"/>
      </dsp:txXfrm>
    </dsp:sp>
    <dsp:sp modelId="{CAF253A7-E3B8-49F8-ADA9-C25D7B4958EE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宋体" charset="-122"/>
            </a:rPr>
            <a:t>根据算法或思路画出流程图；</a:t>
          </a:r>
          <a:endParaRPr lang="zh-CN" altLang="en-US" sz="2400" kern="1200" dirty="0"/>
        </a:p>
      </dsp:txBody>
      <dsp:txXfrm rot="-5400000">
        <a:off x="788988" y="1014923"/>
        <a:ext cx="5271248" cy="661103"/>
      </dsp:txXfrm>
    </dsp:sp>
    <dsp:sp modelId="{B5DDCB66-6690-4C75-97A7-6B6674CBF6D3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</a:t>
          </a:r>
          <a:endParaRPr lang="zh-CN" altLang="en-US" sz="2200" kern="1200" dirty="0"/>
        </a:p>
      </dsp:txBody>
      <dsp:txXfrm rot="-5400000">
        <a:off x="1" y="2352210"/>
        <a:ext cx="788987" cy="338137"/>
      </dsp:txXfrm>
    </dsp:sp>
    <dsp:sp modelId="{471C1CAB-A34E-4A6D-BCFA-4616DD72B079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宋体" charset="-122"/>
            </a:rPr>
            <a:t>根据流程图编写程序；</a:t>
          </a:r>
          <a:endParaRPr lang="zh-CN" altLang="en-US" sz="2400" kern="1200" dirty="0"/>
        </a:p>
      </dsp:txBody>
      <dsp:txXfrm rot="-5400000">
        <a:off x="788988" y="1993480"/>
        <a:ext cx="5271248" cy="661103"/>
      </dsp:txXfrm>
    </dsp:sp>
    <dsp:sp modelId="{7ED595D8-01B9-4EEF-8953-E3CDF159E24F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4</a:t>
          </a:r>
          <a:endParaRPr lang="zh-CN" altLang="en-US" sz="2200" kern="1200" dirty="0"/>
        </a:p>
      </dsp:txBody>
      <dsp:txXfrm rot="-5400000">
        <a:off x="1" y="3330768"/>
        <a:ext cx="788987" cy="338137"/>
      </dsp:txXfrm>
    </dsp:sp>
    <dsp:sp modelId="{323ACFA6-B578-40ED-9F88-7B593A677A55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宋体" charset="-122"/>
            </a:rPr>
            <a:t>上机调试源程序，进而确定源程序。</a:t>
          </a:r>
          <a:endParaRPr lang="zh-CN" altLang="en-US" sz="2400" kern="1200" dirty="0"/>
        </a:p>
      </dsp:txBody>
      <dsp:txXfrm rot="-5400000">
        <a:off x="788988" y="2972037"/>
        <a:ext cx="5271248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2015/11/11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29349" y="630932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第五章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  <a:endParaRPr lang="zh-CN" altLang="en-US" sz="4000" b="1" dirty="0">
              <a:solidFill>
                <a:srgbClr val="F47A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-518" y="2348880"/>
            <a:ext cx="6243656" cy="51239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汇编语言程序设计基础知识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-518" y="3717032"/>
            <a:ext cx="6243656" cy="51239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汇编语言程序设计举例 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7.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定义位命令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BIT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439391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字符名称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  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BIT  </a:t>
            </a:r>
            <a:r>
              <a:rPr lang="zh-CN" altLang="en-US" sz="2800" b="1" dirty="0">
                <a:solidFill>
                  <a:srgbClr val="7030A0"/>
                </a:solidFill>
              </a:rPr>
              <a:t>位地址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213285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用于给字符名称定义位地址。</a:t>
            </a:r>
            <a:endParaRPr lang="zh-CN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512" y="365635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4170" y="4322219"/>
            <a:ext cx="310533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DOGOUT   BIT   P3.4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1465780" y="685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9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8.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源程序结束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END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3285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结束标志，该语句在整个程序（包括伪指令）之后，告诉汇编程序，该程序已经结束；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程序在代码中间出现，则汇编程序将不再执行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后面的语句。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-1465780" y="685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1439391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标号：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 END  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表达式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07221"/>
              </p:ext>
            </p:extLst>
          </p:nvPr>
        </p:nvGraphicFramePr>
        <p:xfrm>
          <a:off x="755576" y="1307859"/>
          <a:ext cx="69127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84176"/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分类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SEGMENT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声明欲产生段的再定位类型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EQU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给特定的符号名赋值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特定符号赋值且可重新定义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符号定义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内部数据地址赋给指定符号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间接寻址内部数据地址赋给指定符号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外部数据地址赋给指定符号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位地址赋给指定符号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程序地址赋给指定符号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以字节为单位保留空间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保留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初始化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DBIT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以位为单位保留字节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以字节初始化程序空间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以字值初始化程序空间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82549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smtClean="0"/>
              <a:t>8051</a:t>
            </a:r>
            <a:r>
              <a:rPr lang="zh-CN" altLang="en-US" sz="2400" dirty="0" smtClean="0"/>
              <a:t>伪指令表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3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71810"/>
              </p:ext>
            </p:extLst>
          </p:nvPr>
        </p:nvGraphicFramePr>
        <p:xfrm>
          <a:off x="755576" y="1412776"/>
          <a:ext cx="691276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864096"/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分类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程序连接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为其他模块所使用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EXTRN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列出其他模块中定义的符号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用来表明当前程序模块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ORG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用来改变汇编器的地址计数器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设定源程序的最后一行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RSEG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选择定义过的再定位段作为当前段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CSEG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程序绝对段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状态控制和段选择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DSEG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内部数据绝对段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XSEG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外部数据绝对段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ISEG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内部间址数据绝对段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USING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通知汇编语言使用哪一寄存器组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82549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smtClean="0"/>
              <a:t>8051</a:t>
            </a:r>
            <a:r>
              <a:rPr lang="zh-CN" altLang="en-US" sz="2400" dirty="0" smtClean="0"/>
              <a:t>伪指令表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2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-65561" y="751409"/>
            <a:ext cx="867000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5.1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.2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汇编语言程序设计的一般步骤和基本框架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07504" y="1717355"/>
            <a:ext cx="46714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/>
          <a:p>
            <a:r>
              <a:rPr lang="en-US" altLang="zh-CN" sz="2400" b="1" dirty="0">
                <a:solidFill>
                  <a:schemeClr val="folHlink"/>
                </a:solidFill>
              </a:rPr>
              <a:t>1</a:t>
            </a:r>
            <a:r>
              <a:rPr lang="zh-CN" altLang="en-US" sz="2400" b="1" dirty="0">
                <a:solidFill>
                  <a:schemeClr val="folHlink"/>
                </a:solidFill>
              </a:rPr>
              <a:t>、汇编语言程序设计的一般步骤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47978309"/>
              </p:ext>
            </p:extLst>
          </p:nvPr>
        </p:nvGraphicFramePr>
        <p:xfrm>
          <a:off x="1403648" y="23173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20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5981125" cy="41549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zh-CN" sz="2400" b="1" dirty="0">
                <a:solidFill>
                  <a:schemeClr val="folHlink"/>
                </a:solidFill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2400" b="1" dirty="0">
                <a:solidFill>
                  <a:schemeClr val="folHlink"/>
                </a:solidFill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2400" b="1" dirty="0">
                <a:solidFill>
                  <a:schemeClr val="folHlink"/>
                </a:solidFill>
                <a:latin typeface="Calibri" pitchFamily="34" charset="0"/>
                <a:ea typeface="宋体" pitchFamily="2" charset="-122"/>
                <a:cs typeface="+mn-cs"/>
              </a:rPr>
              <a:t>8051</a:t>
            </a:r>
            <a:r>
              <a:rPr lang="zh-CN" altLang="en-US" sz="2400" b="1" dirty="0">
                <a:solidFill>
                  <a:schemeClr val="folHlink"/>
                </a:solidFill>
                <a:latin typeface="Calibri" pitchFamily="34" charset="0"/>
                <a:ea typeface="宋体" pitchFamily="2" charset="-122"/>
                <a:cs typeface="+mn-cs"/>
              </a:rPr>
              <a:t>单片机汇编语言程序的设计框架： 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54630"/>
            <a:ext cx="7848872" cy="5589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ea"/>
              </a:rPr>
              <a:t>      ORG	0000H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LJMP	MAIN	;</a:t>
            </a:r>
            <a:r>
              <a:rPr lang="zh-CN" altLang="en-US" sz="2000" dirty="0">
                <a:latin typeface="+mn-ea"/>
              </a:rPr>
              <a:t>跳转到主程序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ea"/>
              </a:rPr>
              <a:t>      ORG	0003H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LJMP	INT_0	;</a:t>
            </a:r>
            <a:r>
              <a:rPr lang="zh-CN" altLang="en-US" sz="2000" dirty="0">
                <a:latin typeface="+mn-ea"/>
              </a:rPr>
              <a:t>外部中断0入口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</a:t>
            </a:r>
            <a:r>
              <a:rPr lang="en-US" altLang="zh-CN" sz="2000" dirty="0">
                <a:latin typeface="+mn-ea"/>
              </a:rPr>
              <a:t>ORG	000BH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LJMP	INT_T0;</a:t>
            </a:r>
            <a:r>
              <a:rPr lang="zh-CN" altLang="en-US" sz="2000" dirty="0">
                <a:latin typeface="+mn-ea"/>
              </a:rPr>
              <a:t>定时器0中断入口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</a:t>
            </a:r>
            <a:r>
              <a:rPr lang="en-US" altLang="zh-CN" sz="2000" dirty="0">
                <a:latin typeface="+mn-ea"/>
              </a:rPr>
              <a:t>ORG	0013H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LJMP	INT_1	;</a:t>
            </a:r>
            <a:r>
              <a:rPr lang="zh-CN" altLang="en-US" sz="2000" dirty="0">
                <a:latin typeface="+mn-ea"/>
              </a:rPr>
              <a:t>外部中断1入口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</a:t>
            </a:r>
            <a:r>
              <a:rPr lang="en-US" altLang="zh-CN" sz="2000" dirty="0">
                <a:latin typeface="+mn-ea"/>
              </a:rPr>
              <a:t>ORG	001BH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LJMP	</a:t>
            </a:r>
            <a:r>
              <a:rPr lang="en-US" altLang="zh-CN" sz="2000" dirty="0" smtClean="0">
                <a:latin typeface="+mn-ea"/>
              </a:rPr>
              <a:t>INT_T1  ;</a:t>
            </a:r>
            <a:r>
              <a:rPr lang="zh-CN" altLang="en-US" sz="2000" dirty="0">
                <a:latin typeface="+mn-ea"/>
              </a:rPr>
              <a:t>定时器1中断入口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</a:t>
            </a:r>
            <a:r>
              <a:rPr lang="en-US" altLang="zh-CN" sz="2000" dirty="0">
                <a:latin typeface="+mn-ea"/>
              </a:rPr>
              <a:t>ORG	0023H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LJMP	INT_S	;</a:t>
            </a:r>
            <a:r>
              <a:rPr lang="zh-CN" altLang="en-US" sz="2000" dirty="0">
                <a:latin typeface="+mn-ea"/>
              </a:rPr>
              <a:t>串行通讯中断入口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</a:t>
            </a:r>
            <a:r>
              <a:rPr lang="en-US" altLang="zh-CN" sz="2000" dirty="0">
                <a:latin typeface="+mn-ea"/>
              </a:rPr>
              <a:t>ORG	0100H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MAIN:	MOV	SP,#70H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……	;</a:t>
            </a:r>
            <a:r>
              <a:rPr lang="zh-CN" altLang="en-US" sz="2000" dirty="0">
                <a:latin typeface="+mn-ea"/>
              </a:rPr>
              <a:t>初始化内存区域内容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……	;设置特殊功能寄存器（</a:t>
            </a:r>
            <a:r>
              <a:rPr lang="en-US" altLang="zh-CN" sz="2000" dirty="0">
                <a:latin typeface="+mn-ea"/>
              </a:rPr>
              <a:t>SFR）</a:t>
            </a:r>
            <a:r>
              <a:rPr lang="zh-CN" altLang="en-US" sz="2000" dirty="0">
                <a:latin typeface="+mn-ea"/>
              </a:rPr>
              <a:t>的控制字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……	;开放相应的中断控制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……	;进入主程序循环	</a:t>
            </a:r>
          </a:p>
        </p:txBody>
      </p:sp>
    </p:spTree>
    <p:extLst>
      <p:ext uri="{BB962C8B-B14F-4D97-AF65-F5344CB8AC3E}">
        <p14:creationId xmlns:p14="http://schemas.microsoft.com/office/powerpoint/2010/main" val="2962720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654" y="889443"/>
            <a:ext cx="7699087" cy="5139869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LOOP:       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……        </a:t>
            </a:r>
            <a:r>
              <a:rPr lang="zh-CN" altLang="en-US" sz="2000" dirty="0">
                <a:latin typeface="+mn-ea"/>
              </a:rPr>
              <a:t>；主程序</a:t>
            </a:r>
            <a:r>
              <a:rPr lang="zh-CN" altLang="en-US" sz="2000" dirty="0" smtClean="0">
                <a:latin typeface="+mn-ea"/>
              </a:rPr>
              <a:t>循环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     LJMP    </a:t>
            </a:r>
            <a:r>
              <a:rPr lang="en-US" altLang="zh-CN" sz="2000" dirty="0">
                <a:latin typeface="+mn-ea"/>
              </a:rPr>
              <a:t>LOOP  </a:t>
            </a:r>
            <a:r>
              <a:rPr lang="zh-CN" altLang="en-US" sz="2000" dirty="0">
                <a:latin typeface="+mn-ea"/>
              </a:rPr>
              <a:t>;下面是各个中断服务子程序的入口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latin typeface="+mn-ea"/>
              </a:rPr>
              <a:t>INT_0</a:t>
            </a:r>
            <a:r>
              <a:rPr lang="en-US" altLang="zh-CN" sz="2000" dirty="0">
                <a:latin typeface="+mn-ea"/>
              </a:rPr>
              <a:t>:     ……;</a:t>
            </a:r>
            <a:r>
              <a:rPr lang="zh-CN" altLang="en-US" sz="2000" dirty="0">
                <a:latin typeface="+mn-ea"/>
              </a:rPr>
              <a:t>外部中断0服务</a:t>
            </a:r>
            <a:r>
              <a:rPr lang="zh-CN" altLang="en-US" sz="2000" dirty="0" smtClean="0">
                <a:latin typeface="+mn-ea"/>
              </a:rPr>
              <a:t>子程序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	    	</a:t>
            </a:r>
            <a:r>
              <a:rPr lang="en-US" altLang="zh-CN" sz="2000" dirty="0">
                <a:latin typeface="+mn-ea"/>
              </a:rPr>
              <a:t>RETI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INT_1:     ……;</a:t>
            </a:r>
            <a:r>
              <a:rPr lang="zh-CN" altLang="en-US" sz="2000" dirty="0">
                <a:latin typeface="+mn-ea"/>
              </a:rPr>
              <a:t>外部中断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服务</a:t>
            </a:r>
            <a:r>
              <a:rPr lang="zh-CN" altLang="en-US" sz="2000" dirty="0" smtClean="0">
                <a:latin typeface="+mn-ea"/>
              </a:rPr>
              <a:t>子程序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	    	</a:t>
            </a:r>
            <a:r>
              <a:rPr lang="en-US" altLang="zh-CN" sz="2000" dirty="0">
                <a:latin typeface="+mn-ea"/>
              </a:rPr>
              <a:t>RETI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INT_T0:    ……;</a:t>
            </a:r>
            <a:r>
              <a:rPr lang="zh-CN" altLang="en-US" sz="2000" dirty="0">
                <a:latin typeface="+mn-ea"/>
              </a:rPr>
              <a:t>定时器0中断服务</a:t>
            </a:r>
            <a:r>
              <a:rPr lang="zh-CN" altLang="en-US" sz="2000" dirty="0" smtClean="0">
                <a:latin typeface="+mn-ea"/>
              </a:rPr>
              <a:t>子程序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 </a:t>
            </a:r>
            <a:r>
              <a:rPr lang="en-US" altLang="zh-CN" sz="2000" dirty="0">
                <a:latin typeface="+mn-ea"/>
              </a:rPr>
              <a:t>RETI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INT_T1:    ……;</a:t>
            </a:r>
            <a:r>
              <a:rPr lang="zh-CN" altLang="en-US" sz="2000" dirty="0">
                <a:latin typeface="+mn-ea"/>
              </a:rPr>
              <a:t>定时器1中断服务</a:t>
            </a:r>
            <a:r>
              <a:rPr lang="zh-CN" altLang="en-US" sz="2000" dirty="0" smtClean="0">
                <a:latin typeface="+mn-ea"/>
              </a:rPr>
              <a:t>子程序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 </a:t>
            </a:r>
            <a:r>
              <a:rPr lang="en-US" altLang="zh-CN" sz="2000" dirty="0">
                <a:latin typeface="+mn-ea"/>
              </a:rPr>
              <a:t>RETI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INT_S:     ……;</a:t>
            </a:r>
            <a:r>
              <a:rPr lang="zh-CN" altLang="en-US" sz="2000" dirty="0">
                <a:latin typeface="+mn-ea"/>
              </a:rPr>
              <a:t>串行通讯中断服务</a:t>
            </a:r>
            <a:r>
              <a:rPr lang="zh-CN" altLang="en-US" sz="2000" dirty="0" smtClean="0">
                <a:latin typeface="+mn-ea"/>
              </a:rPr>
              <a:t>子程序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 </a:t>
            </a:r>
            <a:r>
              <a:rPr lang="en-US" altLang="zh-CN" sz="2000" dirty="0">
                <a:latin typeface="+mn-ea"/>
              </a:rPr>
              <a:t>RETI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n-ea"/>
              </a:rPr>
              <a:t>　　　　　　</a:t>
            </a:r>
            <a:r>
              <a:rPr lang="zh-CN" altLang="en-US" sz="2000" dirty="0" smtClean="0">
                <a:latin typeface="+mn-ea"/>
              </a:rPr>
              <a:t> ；</a:t>
            </a:r>
            <a:r>
              <a:rPr lang="zh-CN" altLang="en-US" sz="2000" dirty="0">
                <a:latin typeface="+mn-ea"/>
              </a:rPr>
              <a:t>下面可以编写其他子程序</a:t>
            </a:r>
            <a:endParaRPr lang="en-US" altLang="zh-CN" sz="2000" dirty="0">
              <a:latin typeface="+mn-ea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latin typeface="+mn-ea"/>
              </a:rPr>
              <a:t>           END 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688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0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0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54" y="836712"/>
            <a:ext cx="3809056" cy="41549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Calibri" pitchFamily="34" charset="0"/>
                <a:ea typeface="宋体" pitchFamily="2" charset="-122"/>
                <a:cs typeface="+mn-cs"/>
              </a:rPr>
              <a:t>5.2 汇编语言程序设计举例 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223833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循环程序设计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28326" y="1576754"/>
            <a:ext cx="937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开始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95413" y="2368164"/>
            <a:ext cx="151216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初始化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777836" y="5176476"/>
            <a:ext cx="2664296" cy="79208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循环次数是否已够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295413" y="3304268"/>
            <a:ext cx="151216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处理部分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02737" y="4229152"/>
            <a:ext cx="174561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循环控制部分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28854" y="6328712"/>
            <a:ext cx="937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结束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996906" y="2023611"/>
            <a:ext cx="0" cy="359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996906" y="2944906"/>
            <a:ext cx="0" cy="359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96906" y="3880332"/>
            <a:ext cx="0" cy="359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96906" y="4817114"/>
            <a:ext cx="0" cy="359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996906" y="5968564"/>
            <a:ext cx="0" cy="359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16686" y="3124587"/>
            <a:ext cx="1978139" cy="2447933"/>
            <a:chOff x="3016686" y="3124587"/>
            <a:chExt cx="1978139" cy="2447933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016686" y="3124587"/>
              <a:ext cx="19781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16686" y="3124587"/>
              <a:ext cx="0" cy="24479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6" idx="3"/>
            </p:cNvCxnSpPr>
            <p:nvPr/>
          </p:nvCxnSpPr>
          <p:spPr>
            <a:xfrm>
              <a:off x="3016686" y="5572520"/>
              <a:ext cx="7611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237114" y="518146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109342" y="59585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27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/>
      <p:bldP spid="2" grpId="0"/>
      <p:bldP spid="5" grpId="0" animBg="1"/>
      <p:bldP spid="8" grpId="0" animBg="1"/>
      <p:bldP spid="6" grpId="0" animBg="1"/>
      <p:bldP spid="12" grpId="0" animBg="1"/>
      <p:bldP spid="13" grpId="0" animBg="1"/>
      <p:bldP spid="14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9616"/>
            <a:ext cx="5292080" cy="2664296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	DELAY:   MOV  A,#0A6H </a:t>
            </a:r>
            <a:endParaRPr lang="en-US" altLang="zh-CN" sz="2400" dirty="0" smtClean="0">
              <a:latin typeface="宋体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 smtClean="0">
                <a:latin typeface="宋体" charset="-122"/>
              </a:rPr>
              <a:t>     LOOP</a:t>
            </a:r>
            <a:r>
              <a:rPr lang="en-US" altLang="zh-CN" sz="2400" dirty="0">
                <a:latin typeface="宋体" charset="-122"/>
              </a:rPr>
              <a:t>: </a:t>
            </a:r>
            <a:r>
              <a:rPr lang="en-US" altLang="zh-CN" sz="2400" dirty="0" smtClean="0">
                <a:latin typeface="宋体" charset="-122"/>
              </a:rPr>
              <a:t>   DEC  </a:t>
            </a:r>
            <a:r>
              <a:rPr lang="en-US" altLang="zh-CN" sz="2400" dirty="0">
                <a:latin typeface="宋体" charset="-122"/>
              </a:rPr>
              <a:t>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          </a:t>
            </a:r>
            <a:r>
              <a:rPr lang="en-US" altLang="zh-CN" sz="2400" dirty="0" smtClean="0">
                <a:latin typeface="宋体" charset="-122"/>
              </a:rPr>
              <a:t>    JNZ  </a:t>
            </a:r>
            <a:r>
              <a:rPr lang="en-US" altLang="zh-CN" sz="2400" dirty="0">
                <a:latin typeface="宋体" charset="-122"/>
              </a:rPr>
              <a:t>LOOP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          	</a:t>
            </a:r>
            <a:r>
              <a:rPr lang="en-US" altLang="zh-CN" sz="2400" dirty="0" smtClean="0">
                <a:latin typeface="宋体" charset="-122"/>
              </a:rPr>
              <a:t>   DJNZ </a:t>
            </a:r>
            <a:r>
              <a:rPr lang="en-US" altLang="zh-CN" sz="2400" dirty="0">
                <a:latin typeface="宋体" charset="-122"/>
              </a:rPr>
              <a:t>R0,DELAY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          	</a:t>
            </a:r>
            <a:r>
              <a:rPr lang="en-US" altLang="zh-CN" sz="2400" dirty="0" smtClean="0">
                <a:latin typeface="宋体" charset="-122"/>
              </a:rPr>
              <a:t>   RET</a:t>
            </a:r>
            <a:endParaRPr lang="zh-CN" altLang="en-US" sz="1800" dirty="0"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80728"/>
            <a:ext cx="7956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例1 延时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程序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r>
              <a:rPr lang="zh-CN" altLang="en-US" sz="2400" b="1" dirty="0" smtClean="0">
                <a:latin typeface="宋体" charset="-122"/>
              </a:rPr>
              <a:t>系统时钟为</a:t>
            </a:r>
            <a:r>
              <a:rPr lang="en-US" altLang="zh-CN" sz="2400" b="1" dirty="0" smtClean="0">
                <a:latin typeface="宋体" charset="-122"/>
              </a:rPr>
              <a:t>6 MHz, </a:t>
            </a:r>
            <a:r>
              <a:rPr lang="zh-CN" altLang="en-US" sz="2400" b="1" dirty="0" smtClean="0">
                <a:latin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</a:rPr>
              <a:t>R0</a:t>
            </a:r>
            <a:r>
              <a:rPr lang="zh-CN" altLang="en-US" sz="2400" b="1" dirty="0" smtClean="0">
                <a:latin typeface="宋体" charset="-122"/>
              </a:rPr>
              <a:t>）</a:t>
            </a:r>
            <a:r>
              <a:rPr lang="en-US" altLang="zh-CN" sz="2400" b="1" dirty="0" smtClean="0">
                <a:latin typeface="宋体" charset="-122"/>
              </a:rPr>
              <a:t>=14H</a:t>
            </a:r>
            <a:r>
              <a:rPr lang="zh-CN" altLang="en-US" sz="2400" b="1" dirty="0" smtClean="0">
                <a:latin typeface="宋体" charset="-122"/>
              </a:rPr>
              <a:t>， 执行以下程序可延时多少时间</a:t>
            </a:r>
            <a:r>
              <a:rPr lang="en-US" altLang="zh-CN" sz="2400" b="1" dirty="0" smtClean="0">
                <a:latin typeface="宋体" charset="-122"/>
              </a:rPr>
              <a:t>.</a:t>
            </a:r>
            <a:r>
              <a:rPr lang="zh-CN" altLang="en-US" sz="2400" b="1" dirty="0" smtClean="0">
                <a:latin typeface="宋体" charset="-122"/>
              </a:rPr>
              <a:t> </a:t>
            </a:r>
            <a:r>
              <a:rPr lang="zh-CN" altLang="en-US" sz="2400" b="1" dirty="0">
                <a:latin typeface="宋体" charset="-122"/>
              </a:rPr>
              <a:t>	</a:t>
            </a:r>
          </a:p>
        </p:txBody>
      </p:sp>
      <p:sp>
        <p:nvSpPr>
          <p:cNvPr id="3" name="矩形 2"/>
          <p:cNvSpPr/>
          <p:nvPr/>
        </p:nvSpPr>
        <p:spPr>
          <a:xfrm>
            <a:off x="4716016" y="2348880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;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计数到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166</a:t>
            </a:r>
            <a:r>
              <a:rPr lang="zh-CN" altLang="en-US" sz="2400" dirty="0">
                <a:solidFill>
                  <a:srgbClr val="FF0000"/>
                </a:solidFill>
                <a:latin typeface="宋体" charset="-122"/>
              </a:rPr>
              <a:t>，约延时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1ms</a:t>
            </a:r>
          </a:p>
        </p:txBody>
      </p:sp>
    </p:spTree>
    <p:extLst>
      <p:ext uri="{BB962C8B-B14F-4D97-AF65-F5344CB8AC3E}">
        <p14:creationId xmlns:p14="http://schemas.microsoft.com/office/powerpoint/2010/main" val="2128882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836712"/>
            <a:ext cx="8748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 多字节乘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10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程序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r>
              <a:rPr lang="zh-CN" altLang="en-US" sz="2000" b="1" dirty="0" smtClean="0">
                <a:latin typeface="宋体" charset="-122"/>
              </a:rPr>
              <a:t>设</a:t>
            </a:r>
            <a:r>
              <a:rPr lang="zh-CN" altLang="en-US" sz="2000" b="1" dirty="0">
                <a:latin typeface="宋体" charset="-122"/>
              </a:rPr>
              <a:t>多字节数低位字节地址存放于</a:t>
            </a:r>
            <a:r>
              <a:rPr lang="en-US" altLang="zh-CN" sz="2000" b="1" dirty="0">
                <a:latin typeface="宋体" charset="-122"/>
              </a:rPr>
              <a:t>R1,</a:t>
            </a:r>
            <a:r>
              <a:rPr lang="zh-CN" altLang="en-US" sz="2000" b="1" dirty="0">
                <a:latin typeface="宋体" charset="-122"/>
              </a:rPr>
              <a:t>字节数存放于</a:t>
            </a:r>
            <a:r>
              <a:rPr lang="en-US" altLang="zh-CN" sz="2000" b="1" dirty="0">
                <a:latin typeface="宋体" charset="-122"/>
              </a:rPr>
              <a:t>R7</a:t>
            </a:r>
            <a:r>
              <a:rPr lang="zh-CN" altLang="en-US" sz="2000" b="1" dirty="0">
                <a:latin typeface="宋体" charset="-122"/>
              </a:rPr>
              <a:t>，可编程序如下</a:t>
            </a:r>
            <a:r>
              <a:rPr lang="zh-CN" altLang="en-US" sz="2000" b="1" dirty="0" smtClean="0">
                <a:latin typeface="宋体" charset="-122"/>
              </a:rPr>
              <a:t>：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1533351"/>
            <a:ext cx="8568952" cy="54995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MUL10：    PUSH     PSW     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；保护现场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    PUSH     ACC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    PUSH     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   CLR      C       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；清进位位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  MOV      R2, #00H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清零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SH10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：     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MOV      A, @R1   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；低字节送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 MOV      B, #0AH  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；乘数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送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     PSW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MUL</a:t>
            </a:r>
            <a:r>
              <a:rPr lang="zh-CN" alt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AB            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；乘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运算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       PSW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ADDC     A,  R2          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；前一次乘法运算积的高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位与本次乘法的积低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latin typeface="Times New Roman" pitchFamily="18" charset="0"/>
                <a:cs typeface="Times New Roman" pitchFamily="18" charset="0"/>
              </a:rPr>
              <a:t>位相加</a:t>
            </a: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MOV      @R1, A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MOV      R2, 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INC        R1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DJNZ     R7, SH10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 MOV      @R1,  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POP      B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POP      ACC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POP      PSW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        RET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908720"/>
            <a:ext cx="6243656" cy="512398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汇编语言程序设计基础知识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6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" y="1573518"/>
            <a:ext cx="2547392" cy="512398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</a:rPr>
              <a:t>5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</a:rPr>
              <a:t>.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</a:rPr>
              <a:t>1.1 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</a:rPr>
              <a:t>伪指令</a:t>
            </a:r>
            <a:endParaRPr lang="zh-CN" altLang="en-US" sz="2800" b="1" dirty="0">
              <a:solidFill>
                <a:srgbClr val="002060"/>
              </a:solidFill>
              <a:latin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636" y="2100667"/>
            <a:ext cx="8452955" cy="489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定义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不产生目标程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不影响程序执行</a:t>
            </a:r>
            <a:r>
              <a:rPr lang="en-US" altLang="zh-CN" sz="2400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产生供汇编用的某些指令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以便在汇编时执行一些特殊操作</a:t>
            </a:r>
            <a:r>
              <a:rPr lang="en-US" altLang="zh-CN" sz="24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功能：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指定目标程序、数据存放的起始地址；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给一些指定的程序赋值；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在内存中预留工作</a:t>
            </a:r>
            <a:r>
              <a:rPr lang="zh-CN" altLang="en-US" sz="2400" dirty="0" smtClean="0"/>
              <a:t>单元；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表示</a:t>
            </a:r>
            <a:r>
              <a:rPr lang="zh-CN" altLang="en-US" sz="2400" dirty="0" smtClean="0"/>
              <a:t>源程序结束。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3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6954" y="1844824"/>
            <a:ext cx="8147050" cy="43204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ea"/>
              </a:rPr>
              <a:t>	MPADD：   PUSH   PSW             ;</a:t>
            </a:r>
            <a:r>
              <a:rPr lang="zh-CN" altLang="en-US" sz="2000" dirty="0">
                <a:latin typeface="+mn-ea"/>
              </a:rPr>
              <a:t>保护标志寄存器内容。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CLR    C	              ;</a:t>
            </a:r>
            <a:r>
              <a:rPr lang="zh-CN" altLang="en-US" sz="2000" dirty="0">
                <a:latin typeface="+mn-ea"/>
              </a:rPr>
              <a:t>进位为清零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MOV    R3,#00H 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ADD10：   MOV    A,@R0           ;</a:t>
            </a:r>
            <a:r>
              <a:rPr lang="zh-CN" altLang="en-US" sz="2000" dirty="0">
                <a:latin typeface="+mn-ea"/>
              </a:rPr>
              <a:t>相加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ADDC   A,@R1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    MOV    @R0,A 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    INC    R0              ;</a:t>
            </a:r>
            <a:r>
              <a:rPr lang="zh-CN" altLang="en-US" sz="2000" dirty="0">
                <a:latin typeface="+mn-ea"/>
              </a:rPr>
              <a:t>地址值增1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INC    R1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    INC    R3              ;</a:t>
            </a:r>
            <a:r>
              <a:rPr lang="zh-CN" altLang="en-US" sz="2000" dirty="0">
                <a:latin typeface="+mn-ea"/>
              </a:rPr>
              <a:t>字节数增1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DJNZ   R2,ADD10	       ;</a:t>
            </a:r>
            <a:r>
              <a:rPr lang="zh-CN" altLang="en-US" sz="2000" dirty="0">
                <a:latin typeface="+mn-ea"/>
              </a:rPr>
              <a:t>所有字节未加完继续。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JNC    ADD20           </a:t>
            </a:r>
            <a:r>
              <a:rPr lang="en-US" altLang="zh-CN" sz="2000" dirty="0">
                <a:latin typeface="+mn-ea"/>
              </a:rPr>
              <a:t>;</a:t>
            </a:r>
            <a:r>
              <a:rPr lang="zh-CN" altLang="en-US" sz="2000" dirty="0">
                <a:latin typeface="+mn-ea"/>
              </a:rPr>
              <a:t>无进位去</a:t>
            </a:r>
            <a:r>
              <a:rPr lang="en-US" altLang="zh-CN" sz="2000" dirty="0">
                <a:latin typeface="+mn-ea"/>
              </a:rPr>
              <a:t>ADD20</a:t>
            </a:r>
            <a:r>
              <a:rPr lang="zh-CN" altLang="en-US" sz="2000" dirty="0">
                <a:latin typeface="+mn-ea"/>
              </a:rPr>
              <a:t>。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MOV    @R0,#01	       ;</a:t>
            </a:r>
            <a:r>
              <a:rPr lang="zh-CN" altLang="en-US" sz="2000" dirty="0">
                <a:latin typeface="+mn-ea"/>
              </a:rPr>
              <a:t>和最高字节地址内容为01</a:t>
            </a:r>
            <a:r>
              <a:rPr lang="en-US" altLang="zh-CN" sz="2000" dirty="0">
                <a:latin typeface="+mn-ea"/>
              </a:rPr>
              <a:t>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          INC    R3              ;</a:t>
            </a:r>
            <a:r>
              <a:rPr lang="zh-CN" altLang="en-US" sz="2000" dirty="0">
                <a:latin typeface="+mn-ea"/>
              </a:rPr>
              <a:t>字节数增1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ADD20：   POP    PSW             ;</a:t>
            </a:r>
            <a:r>
              <a:rPr lang="zh-CN" altLang="en-US" sz="2000" dirty="0">
                <a:latin typeface="+mn-ea"/>
              </a:rPr>
              <a:t>恢复标志寄存器内容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          </a:t>
            </a:r>
            <a:r>
              <a:rPr lang="en-US" altLang="zh-CN" sz="2000" dirty="0">
                <a:latin typeface="+mn-ea"/>
              </a:rPr>
              <a:t>RET                    </a:t>
            </a:r>
            <a:r>
              <a:rPr lang="en-US" altLang="zh-CN" sz="2000" dirty="0" smtClean="0">
                <a:latin typeface="+mn-ea"/>
              </a:rPr>
              <a:t>;</a:t>
            </a:r>
            <a:r>
              <a:rPr lang="zh-CN" altLang="en-US" sz="2000" dirty="0" smtClean="0">
                <a:latin typeface="+mn-ea"/>
              </a:rPr>
              <a:t>返回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868206"/>
            <a:ext cx="8640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宋体" charset="-122"/>
              </a:rPr>
              <a:t> </a:t>
            </a:r>
            <a:r>
              <a:rPr lang="zh-CN" altLang="en-US" sz="2000" b="1" dirty="0" smtClean="0">
                <a:solidFill>
                  <a:schemeClr val="accent1"/>
                </a:solidFill>
                <a:latin typeface="宋体" charset="-122"/>
              </a:rPr>
              <a:t>例</a:t>
            </a:r>
            <a:r>
              <a:rPr lang="en-US" altLang="zh-CN" sz="2000" b="1" dirty="0" smtClean="0">
                <a:solidFill>
                  <a:schemeClr val="accent1"/>
                </a:solidFill>
                <a:latin typeface="宋体" charset="-122"/>
              </a:rPr>
              <a:t>3</a:t>
            </a:r>
            <a:r>
              <a:rPr lang="zh-CN" altLang="en-US" sz="2000" b="1" dirty="0" smtClean="0">
                <a:latin typeface="宋体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宋体" charset="-122"/>
              </a:rPr>
              <a:t>多字节无符号加法子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程序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r>
              <a:rPr lang="zh-CN" altLang="en-US" sz="2000" b="1" dirty="0" smtClean="0">
                <a:latin typeface="宋体" charset="-122"/>
              </a:rPr>
              <a:t>入口</a:t>
            </a:r>
            <a:r>
              <a:rPr lang="zh-CN" altLang="en-US" sz="2000" b="1" dirty="0">
                <a:latin typeface="宋体" charset="-122"/>
              </a:rPr>
              <a:t>：被加数低字节地址在</a:t>
            </a:r>
            <a:r>
              <a:rPr lang="en-US" altLang="zh-CN" sz="2000" b="1" dirty="0">
                <a:latin typeface="宋体" charset="-122"/>
              </a:rPr>
              <a:t>R0，</a:t>
            </a:r>
            <a:r>
              <a:rPr lang="zh-CN" altLang="en-US" sz="2000" b="1" dirty="0">
                <a:latin typeface="宋体" charset="-122"/>
              </a:rPr>
              <a:t>加数低字节地址在</a:t>
            </a:r>
            <a:r>
              <a:rPr lang="en-US" altLang="zh-CN" sz="2000" b="1" dirty="0">
                <a:latin typeface="宋体" charset="-122"/>
              </a:rPr>
              <a:t>R1，</a:t>
            </a:r>
            <a:r>
              <a:rPr lang="zh-CN" altLang="en-US" sz="2000" b="1" dirty="0">
                <a:latin typeface="宋体" charset="-122"/>
              </a:rPr>
              <a:t>字节数在</a:t>
            </a:r>
            <a:r>
              <a:rPr lang="en-US" altLang="zh-CN" sz="2000" b="1" dirty="0">
                <a:latin typeface="宋体" charset="-122"/>
              </a:rPr>
              <a:t>R2</a:t>
            </a:r>
            <a:r>
              <a:rPr lang="en-US" altLang="zh-CN" sz="2000" b="1" dirty="0" smtClean="0">
                <a:latin typeface="宋体" charset="-122"/>
              </a:rPr>
              <a:t>。</a:t>
            </a:r>
            <a:r>
              <a:rPr lang="zh-CN" altLang="en-US" sz="2000" b="1" dirty="0" smtClean="0">
                <a:latin typeface="宋体" charset="-122"/>
              </a:rPr>
              <a:t>出口</a:t>
            </a:r>
            <a:r>
              <a:rPr lang="zh-CN" altLang="en-US" sz="2000" b="1" dirty="0">
                <a:latin typeface="宋体" charset="-122"/>
              </a:rPr>
              <a:t>：和的低字节地址在</a:t>
            </a:r>
            <a:r>
              <a:rPr lang="en-US" altLang="zh-CN" sz="2000" b="1" dirty="0">
                <a:latin typeface="宋体" charset="-122"/>
              </a:rPr>
              <a:t>R0，</a:t>
            </a:r>
            <a:r>
              <a:rPr lang="zh-CN" altLang="en-US" sz="2000" b="1" dirty="0">
                <a:latin typeface="宋体" charset="-122"/>
              </a:rPr>
              <a:t>字节数在</a:t>
            </a:r>
            <a:r>
              <a:rPr lang="en-US" altLang="zh-CN" sz="2000" b="1" dirty="0">
                <a:latin typeface="宋体" charset="-122"/>
              </a:rPr>
              <a:t>R3</a:t>
            </a:r>
            <a:r>
              <a:rPr lang="en-US" altLang="zh-CN" sz="2000" b="1" dirty="0" smtClean="0">
                <a:latin typeface="宋体" charset="-122"/>
              </a:rPr>
              <a:t>。</a:t>
            </a:r>
            <a:endParaRPr lang="en-US" altLang="zh-CN" sz="20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46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836712"/>
            <a:ext cx="9324526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4.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数据排序程序</a:t>
            </a:r>
            <a:endParaRPr lang="zh-CN" altLang="en-US" sz="2400" b="1" dirty="0">
              <a:solidFill>
                <a:srgbClr val="7030A0"/>
              </a:solidFill>
              <a:latin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5350" y="1481962"/>
            <a:ext cx="8629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功能：</a:t>
            </a:r>
            <a:r>
              <a:rPr lang="zh-CN" altLang="en-US" sz="2400" dirty="0" smtClean="0"/>
              <a:t>将数据块中的数据按升序或降序排列。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方法：</a:t>
            </a:r>
            <a:r>
              <a:rPr lang="zh-CN" altLang="en-US" sz="2400" dirty="0" smtClean="0"/>
              <a:t>冒泡法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相邻数据互换的排列方法，同查找极大值的方法一样，一次冒泡找到数据块中极大值放入数据块的最后，再一次冒泡，次大数排列在倒数第二位置，以此类推。</a:t>
            </a:r>
            <a:endParaRPr lang="zh-CN" altLang="en-US" sz="2400" dirty="0"/>
          </a:p>
        </p:txBody>
      </p:sp>
      <p:pic>
        <p:nvPicPr>
          <p:cNvPr id="1028" name="Picture 4" descr="http://jpkc.wxit.edu.cn/vb/Wlkc/vb3/image/A03-05-01-t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60851"/>
            <a:ext cx="758582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836712"/>
            <a:ext cx="932452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1"/>
                </a:solidFill>
                <a:latin typeface="宋体" charset="-122"/>
              </a:rPr>
              <a:t> </a:t>
            </a:r>
            <a:r>
              <a:rPr lang="zh-CN" altLang="en-US" sz="2000" b="1" dirty="0" smtClean="0">
                <a:solidFill>
                  <a:schemeClr val="accent1"/>
                </a:solidFill>
                <a:latin typeface="宋体" charset="-122"/>
              </a:rPr>
              <a:t>例</a:t>
            </a:r>
            <a:r>
              <a:rPr lang="en-US" altLang="zh-CN" sz="2000" b="1" dirty="0" smtClean="0">
                <a:solidFill>
                  <a:schemeClr val="accent1"/>
                </a:solidFill>
                <a:latin typeface="宋体" charset="-122"/>
              </a:rPr>
              <a:t>4</a:t>
            </a:r>
            <a:r>
              <a:rPr lang="zh-CN" altLang="en-US" sz="2000" b="1" dirty="0" smtClean="0">
                <a:latin typeface="宋体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宋体" charset="-122"/>
              </a:rPr>
              <a:t>数据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排序程序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r>
              <a:rPr lang="zh-CN" altLang="en-US" sz="2000" b="1" dirty="0" smtClean="0">
                <a:latin typeface="宋体" charset="-122"/>
              </a:rPr>
              <a:t>将</a:t>
            </a:r>
            <a:r>
              <a:rPr lang="zh-CN" altLang="en-US" sz="2000" b="1" dirty="0">
                <a:latin typeface="宋体" charset="-122"/>
              </a:rPr>
              <a:t>片内</a:t>
            </a:r>
            <a:r>
              <a:rPr lang="en-US" altLang="zh-CN" sz="2000" b="1" dirty="0">
                <a:latin typeface="宋体" charset="-122"/>
              </a:rPr>
              <a:t>RAM 30H-37H</a:t>
            </a:r>
            <a:r>
              <a:rPr lang="zh-CN" altLang="en-US" sz="2000" b="1" dirty="0">
                <a:latin typeface="宋体" charset="-122"/>
              </a:rPr>
              <a:t>地址中的数据从小到大升序排列。设</a:t>
            </a:r>
            <a:r>
              <a:rPr lang="en-US" altLang="zh-CN" sz="2000" b="1" dirty="0">
                <a:latin typeface="宋体" charset="-122"/>
              </a:rPr>
              <a:t>R7</a:t>
            </a:r>
            <a:r>
              <a:rPr lang="zh-CN" altLang="en-US" sz="2000" b="1" dirty="0">
                <a:latin typeface="宋体" charset="-122"/>
              </a:rPr>
              <a:t>为比较次数计数器，初值为</a:t>
            </a:r>
            <a:r>
              <a:rPr lang="en-US" altLang="zh-CN" sz="2000" b="1" dirty="0">
                <a:latin typeface="宋体" charset="-122"/>
              </a:rPr>
              <a:t>07H</a:t>
            </a:r>
            <a:r>
              <a:rPr lang="zh-CN" altLang="en-US" sz="2000" b="1" dirty="0">
                <a:latin typeface="宋体" charset="-122"/>
              </a:rPr>
              <a:t>。</a:t>
            </a:r>
            <a:r>
              <a:rPr lang="en-US" altLang="zh-CN" sz="2000" b="1" dirty="0">
                <a:latin typeface="宋体" charset="-122"/>
              </a:rPr>
              <a:t>F0 </a:t>
            </a:r>
            <a:r>
              <a:rPr lang="zh-CN" altLang="en-US" sz="2000" b="1" dirty="0">
                <a:latin typeface="宋体" charset="-122"/>
              </a:rPr>
              <a:t>为冒泡过程中是否有数据交换的状态，</a:t>
            </a:r>
            <a:r>
              <a:rPr lang="en-US" altLang="zh-CN" sz="2000" b="1" dirty="0">
                <a:latin typeface="宋体" charset="-122"/>
              </a:rPr>
              <a:t>F0=0 </a:t>
            </a:r>
            <a:r>
              <a:rPr lang="zh-CN" altLang="en-US" sz="2000" b="1" dirty="0">
                <a:latin typeface="宋体" charset="-122"/>
              </a:rPr>
              <a:t>表示无</a:t>
            </a:r>
            <a:r>
              <a:rPr lang="zh-CN" altLang="en-US" sz="2000" b="1" dirty="0" smtClean="0">
                <a:latin typeface="宋体" charset="-122"/>
              </a:rPr>
              <a:t>交换发生</a:t>
            </a:r>
            <a:r>
              <a:rPr lang="zh-CN" altLang="en-US" sz="2000" b="1" dirty="0">
                <a:latin typeface="宋体" charset="-122"/>
              </a:rPr>
              <a:t>， </a:t>
            </a:r>
            <a:r>
              <a:rPr lang="en-US" altLang="zh-CN" sz="2000" b="1" dirty="0">
                <a:latin typeface="宋体" charset="-122"/>
              </a:rPr>
              <a:t>F0=1 </a:t>
            </a:r>
            <a:r>
              <a:rPr lang="zh-CN" altLang="en-US" sz="2000" b="1" dirty="0">
                <a:latin typeface="宋体" charset="-122"/>
              </a:rPr>
              <a:t>表示有互换发生，须继续循环。</a:t>
            </a:r>
            <a:r>
              <a:rPr lang="en-US" altLang="zh-CN" sz="2000" b="1" dirty="0">
                <a:latin typeface="宋体" charset="-122"/>
              </a:rPr>
              <a:t>R0</a:t>
            </a:r>
            <a:r>
              <a:rPr lang="zh-CN" altLang="en-US" sz="2000" b="1" dirty="0">
                <a:latin typeface="宋体" charset="-122"/>
              </a:rPr>
              <a:t>为指向</a:t>
            </a:r>
            <a:r>
              <a:rPr lang="en-US" altLang="zh-CN" sz="2000" b="1" dirty="0">
                <a:latin typeface="宋体" charset="-122"/>
              </a:rPr>
              <a:t>RAM</a:t>
            </a:r>
            <a:r>
              <a:rPr lang="zh-CN" altLang="en-US" sz="2000" b="1" dirty="0">
                <a:latin typeface="宋体" charset="-122"/>
              </a:rPr>
              <a:t>单元的地址指针，初始为</a:t>
            </a:r>
            <a:r>
              <a:rPr lang="en-US" altLang="zh-CN" sz="2000" b="1" dirty="0">
                <a:latin typeface="宋体" charset="-122"/>
              </a:rPr>
              <a:t>30H</a:t>
            </a:r>
            <a:r>
              <a:rPr lang="zh-CN" altLang="en-US" sz="2000" b="1" dirty="0">
                <a:latin typeface="宋体" charset="-122"/>
              </a:rPr>
              <a:t>。</a:t>
            </a:r>
            <a:endParaRPr lang="en-US" altLang="zh-CN" sz="2000" b="1" dirty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b="1" dirty="0">
              <a:latin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576" y="2420888"/>
            <a:ext cx="814705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latin typeface="宋体" charset="-122"/>
              </a:rPr>
              <a:t>	SORT：    MOV    R6, #07H        </a:t>
            </a:r>
            <a:r>
              <a:rPr lang="zh-CN" altLang="en-US" sz="2000" dirty="0" smtClean="0">
                <a:latin typeface="宋体" charset="-122"/>
              </a:rPr>
              <a:t/>
            </a:r>
            <a:br>
              <a:rPr lang="zh-CN" altLang="en-US" sz="2000" dirty="0" smtClean="0">
                <a:latin typeface="宋体" charset="-122"/>
              </a:rPr>
            </a:br>
            <a:r>
              <a:rPr lang="en-US" altLang="zh-CN" sz="2000" dirty="0" smtClean="0">
                <a:latin typeface="宋体" charset="-122"/>
              </a:rPr>
              <a:t>GOON:</a:t>
            </a:r>
            <a:r>
              <a:rPr lang="zh-CN" altLang="en-US" sz="2000" dirty="0" smtClean="0">
                <a:latin typeface="宋体" charset="-122"/>
              </a:rPr>
              <a:t>     </a:t>
            </a:r>
            <a:r>
              <a:rPr lang="en-US" altLang="zh-CN" sz="2000" dirty="0" smtClean="0">
                <a:latin typeface="宋体" charset="-122"/>
              </a:rPr>
              <a:t>CLR    F0	       ;</a:t>
            </a:r>
            <a:r>
              <a:rPr lang="zh-CN" altLang="en-US" sz="2000" dirty="0" smtClean="0">
                <a:latin typeface="宋体" charset="-122"/>
              </a:rPr>
              <a:t>交换标志清</a:t>
            </a:r>
            <a:r>
              <a:rPr lang="en-US" altLang="zh-CN" sz="2000" dirty="0" smtClean="0">
                <a:latin typeface="宋体" charset="-122"/>
              </a:rPr>
              <a:t>0</a:t>
            </a:r>
            <a:r>
              <a:rPr lang="zh-CN" altLang="en-US" sz="2000" dirty="0" smtClean="0">
                <a:latin typeface="宋体" charset="-122"/>
              </a:rPr>
              <a:t/>
            </a:r>
            <a:br>
              <a:rPr lang="zh-CN" altLang="en-US" sz="2000" dirty="0" smtClean="0">
                <a:latin typeface="宋体" charset="-122"/>
              </a:rPr>
            </a:br>
            <a:r>
              <a:rPr lang="zh-CN" altLang="en-US" sz="2000" dirty="0" smtClean="0">
                <a:latin typeface="宋体" charset="-122"/>
              </a:rPr>
              <a:t>          </a:t>
            </a:r>
            <a:r>
              <a:rPr lang="en-US" altLang="zh-CN" sz="2000" dirty="0" smtClean="0">
                <a:latin typeface="宋体" charset="-122"/>
              </a:rPr>
              <a:t>MOV    R0,#</a:t>
            </a:r>
            <a:r>
              <a:rPr lang="en-US" altLang="zh-CN" sz="2000" dirty="0">
                <a:latin typeface="宋体" charset="-122"/>
              </a:rPr>
              <a:t>3</a:t>
            </a:r>
            <a:r>
              <a:rPr lang="en-US" altLang="zh-CN" sz="2000" dirty="0" smtClean="0">
                <a:latin typeface="宋体" charset="-122"/>
              </a:rPr>
              <a:t>0H         ;</a:t>
            </a:r>
            <a:r>
              <a:rPr lang="zh-CN" altLang="en-US" sz="2000" dirty="0" smtClean="0">
                <a:latin typeface="宋体" charset="-122"/>
              </a:rPr>
              <a:t>数据首址送</a:t>
            </a:r>
            <a:r>
              <a:rPr lang="en-US" altLang="zh-CN" sz="2000" dirty="0" smtClean="0">
                <a:latin typeface="宋体" charset="-122"/>
              </a:rPr>
              <a:t>R0</a:t>
            </a:r>
            <a:br>
              <a:rPr lang="en-US" altLang="zh-CN" sz="2000" dirty="0" smtClean="0">
                <a:latin typeface="宋体" charset="-122"/>
              </a:rPr>
            </a:br>
            <a:r>
              <a:rPr lang="en-US" altLang="zh-CN" sz="2000" dirty="0" smtClean="0">
                <a:latin typeface="宋体" charset="-122"/>
              </a:rPr>
              <a:t>          MOV    A,R6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latin typeface="宋体" charset="-122"/>
              </a:rPr>
              <a:t>             MOV    R7,A            ;</a:t>
            </a:r>
            <a:r>
              <a:rPr lang="zh-CN" altLang="en-US" sz="2000" dirty="0">
                <a:latin typeface="宋体" charset="-122"/>
              </a:rPr>
              <a:t>各</a:t>
            </a:r>
            <a:r>
              <a:rPr lang="zh-CN" altLang="en-US" sz="2000" dirty="0" smtClean="0">
                <a:latin typeface="宋体" charset="-122"/>
              </a:rPr>
              <a:t>次冒泡比较次数送</a:t>
            </a:r>
            <a:r>
              <a:rPr lang="en-US" altLang="zh-CN" sz="2000" dirty="0" smtClean="0">
                <a:latin typeface="宋体" charset="-122"/>
              </a:rPr>
              <a:t>H7</a:t>
            </a:r>
            <a:r>
              <a:rPr lang="zh-CN" altLang="en-US" sz="2000" dirty="0" smtClean="0">
                <a:latin typeface="宋体" charset="-122"/>
              </a:rPr>
              <a:t/>
            </a:r>
            <a:br>
              <a:rPr lang="zh-CN" altLang="en-US" sz="2000" dirty="0" smtClean="0">
                <a:latin typeface="宋体" charset="-122"/>
              </a:rPr>
            </a:br>
            <a:r>
              <a:rPr lang="en-US" altLang="zh-CN" sz="2000" dirty="0" smtClean="0">
                <a:latin typeface="宋体" charset="-122"/>
              </a:rPr>
              <a:t>LOOP:</a:t>
            </a:r>
            <a:r>
              <a:rPr lang="zh-CN" altLang="en-US" sz="2000" dirty="0" smtClean="0">
                <a:latin typeface="宋体" charset="-122"/>
              </a:rPr>
              <a:t>     </a:t>
            </a:r>
            <a:r>
              <a:rPr lang="en-US" altLang="zh-CN" sz="2000" dirty="0" smtClean="0">
                <a:latin typeface="宋体" charset="-122"/>
              </a:rPr>
              <a:t>MOV    A,   @R0        </a:t>
            </a:r>
            <a:r>
              <a:rPr lang="zh-CN" altLang="en-US" sz="2000" dirty="0" smtClean="0">
                <a:latin typeface="宋体" charset="-122"/>
              </a:rPr>
              <a:t>；取前数</a:t>
            </a:r>
            <a:endParaRPr lang="en-US" altLang="zh-CN" sz="2000" dirty="0" smtClean="0">
              <a:latin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         MOV    3BH,A           ;</a:t>
            </a:r>
            <a:r>
              <a:rPr lang="zh-CN" altLang="en-US" sz="2000" dirty="0" smtClean="0">
                <a:latin typeface="宋体" charset="-122"/>
              </a:rPr>
              <a:t>存前数</a:t>
            </a:r>
            <a:r>
              <a:rPr lang="en-US" altLang="zh-CN" sz="2000" dirty="0" smtClean="0">
                <a:latin typeface="宋体" charset="-122"/>
              </a:rPr>
              <a:t/>
            </a:r>
            <a:br>
              <a:rPr lang="en-US" altLang="zh-CN" sz="2000" dirty="0" smtClean="0">
                <a:latin typeface="宋体" charset="-122"/>
              </a:rPr>
            </a:br>
            <a:r>
              <a:rPr lang="en-US" altLang="zh-CN" sz="2000" dirty="0" smtClean="0">
                <a:latin typeface="宋体" charset="-122"/>
              </a:rPr>
              <a:t>          INC    R0</a:t>
            </a:r>
            <a:r>
              <a:rPr lang="zh-CN" altLang="en-US" sz="2000" dirty="0" smtClean="0">
                <a:latin typeface="宋体" charset="-122"/>
              </a:rPr>
              <a:t/>
            </a:r>
            <a:br>
              <a:rPr lang="zh-CN" altLang="en-US" sz="2000" dirty="0" smtClean="0">
                <a:latin typeface="宋体" charset="-122"/>
              </a:rPr>
            </a:br>
            <a:r>
              <a:rPr lang="zh-CN" altLang="en-US" sz="2000" dirty="0" smtClean="0">
                <a:latin typeface="宋体" charset="-122"/>
              </a:rPr>
              <a:t>          </a:t>
            </a:r>
            <a:r>
              <a:rPr lang="en-US" altLang="zh-CN" sz="2000" dirty="0" smtClean="0">
                <a:latin typeface="宋体" charset="-122"/>
              </a:rPr>
              <a:t>MOV    3AH, @R0        </a:t>
            </a:r>
            <a:r>
              <a:rPr lang="zh-CN" altLang="en-US" sz="2000" dirty="0" smtClean="0">
                <a:latin typeface="宋体" charset="-122"/>
              </a:rPr>
              <a:t>；取后数</a:t>
            </a:r>
            <a:endParaRPr lang="en-US" altLang="zh-CN" sz="2000" dirty="0">
              <a:latin typeface="宋体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latin typeface="宋体" charset="-122"/>
              </a:rPr>
              <a:t>             CLR    C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            CJNE   A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，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3AH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EXCH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         LJMP   NEXT</a:t>
            </a:r>
            <a:endParaRPr lang="zh-CN" altLang="en-US" sz="2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0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281926"/>
            <a:ext cx="9144000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latin typeface="宋体" charset="-122"/>
              </a:rPr>
              <a:t>	EXCH：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JC     NEXT            </a:t>
            </a:r>
            <a:r>
              <a:rPr lang="zh-CN" altLang="en-US" sz="2000" dirty="0" smtClean="0">
                <a:latin typeface="宋体" charset="-122"/>
              </a:rPr>
              <a:t>；前数小于后数不交换</a:t>
            </a:r>
            <a:br>
              <a:rPr lang="zh-CN" altLang="en-US" sz="2000" dirty="0" smtClean="0">
                <a:latin typeface="宋体" charset="-122"/>
              </a:rPr>
            </a:b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      MOV    @R0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</a:rPr>
              <a:t>3BH 	</a:t>
            </a:r>
            <a:r>
              <a:rPr lang="zh-CN" altLang="en-US" sz="2000" dirty="0" smtClean="0">
                <a:latin typeface="宋体" charset="-122"/>
              </a:rPr>
              <a:t/>
            </a:r>
            <a:br>
              <a:rPr lang="zh-CN" altLang="en-US" sz="2000" dirty="0" smtClean="0">
                <a:latin typeface="宋体" charset="-122"/>
              </a:rPr>
            </a:br>
            <a:r>
              <a:rPr lang="zh-CN" altLang="en-US" sz="2000" dirty="0" smtClean="0">
                <a:latin typeface="宋体" charset="-122"/>
              </a:rPr>
              <a:t>          </a:t>
            </a:r>
            <a:r>
              <a:rPr lang="en-US" altLang="zh-CN" sz="2000" dirty="0">
                <a:latin typeface="宋体" charset="-122"/>
              </a:rPr>
              <a:t>DEC</a:t>
            </a:r>
            <a:r>
              <a:rPr lang="en-US" altLang="zh-CN" sz="2000" dirty="0" smtClean="0">
                <a:latin typeface="宋体" charset="-122"/>
              </a:rPr>
              <a:t>    R0              </a:t>
            </a:r>
            <a:r>
              <a:rPr lang="zh-CN" altLang="en-US" sz="2000" dirty="0" smtClean="0">
                <a:latin typeface="宋体" charset="-122"/>
              </a:rPr>
              <a:t>；数据首址送</a:t>
            </a:r>
            <a:r>
              <a:rPr lang="en-US" altLang="zh-CN" sz="2000" dirty="0" smtClean="0">
                <a:latin typeface="宋体" charset="-122"/>
              </a:rPr>
              <a:t>R0</a:t>
            </a:r>
            <a:br>
              <a:rPr lang="en-US" altLang="zh-CN" sz="2000" dirty="0" smtClean="0">
                <a:latin typeface="宋体" charset="-122"/>
              </a:rPr>
            </a:br>
            <a:r>
              <a:rPr lang="en-US" altLang="zh-CN" sz="2000" dirty="0" smtClean="0">
                <a:latin typeface="宋体" charset="-122"/>
              </a:rPr>
              <a:t>          MOV    @R0, 3AH        </a:t>
            </a:r>
            <a:r>
              <a:rPr lang="zh-CN" altLang="en-US" sz="2000" dirty="0" smtClean="0">
                <a:latin typeface="宋体" charset="-122"/>
              </a:rPr>
              <a:t>；前后数交换</a:t>
            </a:r>
            <a:endParaRPr lang="en-US" altLang="zh-CN" sz="2000" dirty="0" smtClean="0">
              <a:latin typeface="宋体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         INC    R0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         SETB    F0             </a:t>
            </a:r>
            <a:r>
              <a:rPr lang="zh-CN" altLang="en-US" sz="2000" dirty="0" smtClean="0">
                <a:latin typeface="宋体" charset="-122"/>
              </a:rPr>
              <a:t>；置交换标志位</a:t>
            </a:r>
            <a:endParaRPr lang="en-US" altLang="zh-CN" sz="2000" dirty="0" smtClean="0">
              <a:latin typeface="宋体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NEXT</a:t>
            </a:r>
            <a:r>
              <a:rPr lang="zh-CN" altLang="en-US" sz="2000" dirty="0" smtClean="0">
                <a:latin typeface="宋体" charset="-122"/>
              </a:rPr>
              <a:t>：    </a:t>
            </a:r>
            <a:r>
              <a:rPr lang="en-US" altLang="zh-CN" sz="2000" dirty="0" smtClean="0">
                <a:latin typeface="宋体" charset="-122"/>
              </a:rPr>
              <a:t>DJNZ    R7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</a:rPr>
              <a:t>LOOP       </a:t>
            </a:r>
            <a:r>
              <a:rPr lang="zh-CN" altLang="en-US" sz="2000" dirty="0" smtClean="0">
                <a:latin typeface="宋体" charset="-122"/>
              </a:rPr>
              <a:t>；未比较完，进行下一次比较</a:t>
            </a:r>
            <a:endParaRPr lang="en-US" altLang="zh-CN" sz="2000" dirty="0" smtClean="0">
              <a:latin typeface="宋体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JNB     F0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charset="-122"/>
              </a:rPr>
              <a:t>DONE      </a:t>
            </a:r>
            <a:r>
              <a:rPr lang="zh-CN" altLang="en-US" sz="2000" dirty="0" smtClean="0">
                <a:latin typeface="宋体" charset="-122"/>
              </a:rPr>
              <a:t>；一次也没有交换，说明已按顺序排列</a:t>
            </a:r>
            <a:endParaRPr lang="en-US" altLang="zh-CN" sz="2000" dirty="0" smtClean="0">
              <a:latin typeface="宋体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          DJNZ    R6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</a:rPr>
              <a:t>GOON       </a:t>
            </a:r>
            <a:r>
              <a:rPr lang="zh-CN" altLang="en-US" sz="2000" dirty="0" smtClean="0">
                <a:latin typeface="宋体" charset="-122"/>
              </a:rPr>
              <a:t>；更新下一轮比较次数</a:t>
            </a:r>
            <a:endParaRPr lang="en-US" altLang="zh-CN" sz="2000" dirty="0" smtClean="0">
              <a:latin typeface="宋体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  DONE:     RET</a:t>
            </a:r>
            <a:r>
              <a:rPr lang="zh-CN" altLang="en-US" sz="2000" dirty="0" smtClean="0">
                <a:latin typeface="宋体" charset="-122"/>
              </a:rPr>
              <a:t/>
            </a:r>
            <a:br>
              <a:rPr lang="zh-CN" altLang="en-US" sz="2000" dirty="0" smtClean="0">
                <a:latin typeface="宋体" charset="-122"/>
              </a:rPr>
            </a:br>
            <a:endParaRPr lang="zh-CN" altLang="en-US" sz="2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2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8720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132856"/>
                <a:ext cx="8424936" cy="2808312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/>
                  <a:t>习题６</a:t>
                </a:r>
                <a:r>
                  <a:rPr lang="en-US" altLang="zh-CN" sz="2400" dirty="0" smtClean="0"/>
                  <a:t>;</a:t>
                </a:r>
              </a:p>
              <a:p>
                <a:r>
                  <a:rPr lang="zh-CN" altLang="en-US" sz="2400" dirty="0"/>
                  <a:t>将外部数据存储器的</a:t>
                </a:r>
                <a:r>
                  <a:rPr lang="en-US" altLang="zh-CN" sz="2400" dirty="0"/>
                  <a:t>000EH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000FH</a:t>
                </a:r>
                <a:r>
                  <a:rPr lang="zh-CN" altLang="en-US" sz="2400" dirty="0"/>
                  <a:t>单元的内容</a:t>
                </a:r>
                <a:r>
                  <a:rPr lang="zh-CN" altLang="en-US" sz="2400" dirty="0" smtClean="0"/>
                  <a:t>互换</a:t>
                </a:r>
                <a:r>
                  <a:rPr lang="en-US" altLang="zh-CN" sz="2400" b="1" dirty="0">
                    <a:latin typeface="宋体" charset="-122"/>
                  </a:rPr>
                  <a:t>;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用程序实现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𝑐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设</a:t>
                </a:r>
                <a:r>
                  <a:rPr lang="en-US" altLang="zh-CN" sz="2400" dirty="0" err="1" smtClean="0"/>
                  <a:t>a,b</a:t>
                </a:r>
                <a:r>
                  <a:rPr lang="zh-CN" altLang="en-US" sz="2400" dirty="0" smtClean="0"/>
                  <a:t>均小于</a:t>
                </a:r>
                <a:r>
                  <a:rPr lang="en-US" altLang="zh-CN" sz="2400" dirty="0" smtClean="0"/>
                  <a:t>10</a:t>
                </a:r>
                <a:r>
                  <a:rPr lang="zh-CN" altLang="en-US" sz="2400" dirty="0" smtClean="0"/>
                  <a:t>。</a:t>
                </a:r>
                <a:r>
                  <a:rPr lang="en-US" altLang="zh-CN" sz="2400" dirty="0"/>
                  <a:t>a</a:t>
                </a:r>
                <a:r>
                  <a:rPr lang="zh-CN" altLang="en-US" sz="2400" dirty="0" smtClean="0"/>
                  <a:t>存放在</a:t>
                </a:r>
                <a:r>
                  <a:rPr lang="en-US" altLang="zh-CN" sz="2400" dirty="0" smtClean="0"/>
                  <a:t>31H</a:t>
                </a:r>
                <a:r>
                  <a:rPr lang="zh-CN" altLang="en-US" sz="2400" dirty="0" smtClean="0"/>
                  <a:t>单元，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存放在</a:t>
                </a:r>
                <a:r>
                  <a:rPr lang="en-US" altLang="zh-CN" sz="2400" dirty="0" smtClean="0"/>
                  <a:t>32H</a:t>
                </a:r>
                <a:r>
                  <a:rPr lang="zh-CN" altLang="en-US" sz="2400" dirty="0" smtClean="0"/>
                  <a:t>中，</a:t>
                </a:r>
                <a:r>
                  <a:rPr lang="en-US" altLang="zh-CN" sz="2400" dirty="0" smtClean="0"/>
                  <a:t>c</a:t>
                </a:r>
                <a:r>
                  <a:rPr lang="zh-CN" altLang="en-US" sz="2400" dirty="0" smtClean="0"/>
                  <a:t>存放在</a:t>
                </a:r>
                <a:r>
                  <a:rPr lang="en-US" altLang="zh-CN" sz="2400" dirty="0" smtClean="0"/>
                  <a:t>34H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33H</a:t>
                </a:r>
                <a:r>
                  <a:rPr lang="zh-CN" altLang="en-US" sz="2400" dirty="0" smtClean="0"/>
                  <a:t>单元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和要求为</a:t>
                </a:r>
                <a:r>
                  <a:rPr lang="en-US" altLang="zh-CN" sz="2400" dirty="0" smtClean="0"/>
                  <a:t>BCD</a:t>
                </a:r>
                <a:r>
                  <a:rPr lang="zh-CN" altLang="en-US" sz="2400" dirty="0" smtClean="0"/>
                  <a:t>码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132856"/>
                <a:ext cx="8424936" cy="2808312"/>
              </a:xfrm>
              <a:blipFill rotWithShape="1">
                <a:blip r:embed="rId2"/>
                <a:stretch>
                  <a:fillRect l="-941" t="-2603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4545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设置起始地址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ORG (origin)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2992" y="1505800"/>
            <a:ext cx="1485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ORG   </a:t>
            </a:r>
            <a:r>
              <a:rPr lang="en-US" altLang="zh-CN" sz="2800" b="1" dirty="0" err="1" smtClean="0">
                <a:solidFill>
                  <a:srgbClr val="7030A0"/>
                </a:solidFill>
              </a:rPr>
              <a:t>nn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289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73" y="2033589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2060"/>
                </a:solidFill>
              </a:rPr>
              <a:t>ORG </a:t>
            </a:r>
            <a:r>
              <a:rPr lang="zh-CN" altLang="en-US" sz="2400" dirty="0" smtClean="0">
                <a:solidFill>
                  <a:srgbClr val="002060"/>
                </a:solidFill>
              </a:rPr>
              <a:t>是该伪指令的操作助记符，操作数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nn</a:t>
            </a:r>
            <a:r>
              <a:rPr lang="zh-CN" altLang="en-US" sz="2400" dirty="0" smtClean="0">
                <a:solidFill>
                  <a:srgbClr val="002060"/>
                </a:solidFill>
              </a:rPr>
              <a:t>是</a:t>
            </a:r>
            <a:r>
              <a:rPr lang="en-US" altLang="zh-CN" sz="2400" dirty="0" smtClean="0">
                <a:solidFill>
                  <a:srgbClr val="002060"/>
                </a:solidFill>
              </a:rPr>
              <a:t>16</a:t>
            </a:r>
            <a:r>
              <a:rPr lang="zh-CN" altLang="en-US" sz="2400" dirty="0">
                <a:solidFill>
                  <a:srgbClr val="002060"/>
                </a:solidFill>
              </a:rPr>
              <a:t>位</a:t>
            </a:r>
            <a:r>
              <a:rPr lang="zh-CN" altLang="en-US" sz="2400" dirty="0" smtClean="0">
                <a:solidFill>
                  <a:srgbClr val="002060"/>
                </a:solidFill>
              </a:rPr>
              <a:t>二进制数，前者为后再续源程序汇编后的目标程序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安排存放位置</a:t>
            </a:r>
            <a:r>
              <a:rPr lang="zh-CN" altLang="en-US" sz="2400" dirty="0" smtClean="0">
                <a:solidFill>
                  <a:srgbClr val="002060"/>
                </a:solidFill>
              </a:rPr>
              <a:t>，后者则给出了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存放的起始地址值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0773" y="436917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2992" y="4814318"/>
            <a:ext cx="176715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ORG   2000H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529" y="5647590"/>
            <a:ext cx="775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指示后面的程序或数据块以</a:t>
            </a:r>
            <a:r>
              <a:rPr lang="en-US" altLang="zh-CN" sz="2400" dirty="0" smtClean="0"/>
              <a:t>2000H</a:t>
            </a:r>
            <a:r>
              <a:rPr lang="zh-CN" altLang="en-US" sz="2400" dirty="0" smtClean="0"/>
              <a:t>为起始地址连续存放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270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5584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定义字节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DB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或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DEFB(Define Byte)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712704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标号：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&gt;DB   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项或项表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8578" y="2997449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将项或者项表的数值存入从标号开始的连续单元。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837463" y="2439789"/>
            <a:ext cx="2486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字节</a:t>
            </a:r>
            <a:r>
              <a:rPr lang="zh-CN" altLang="en-US" sz="2000" dirty="0">
                <a:solidFill>
                  <a:srgbClr val="002060"/>
                </a:solidFill>
              </a:rPr>
              <a:t>、数或者</a:t>
            </a:r>
            <a:r>
              <a:rPr lang="zh-CN" altLang="en-US" sz="2000" dirty="0" smtClean="0">
                <a:solidFill>
                  <a:srgbClr val="002060"/>
                </a:solidFill>
              </a:rPr>
              <a:t>字符串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4030112" y="1607347"/>
            <a:ext cx="2198071" cy="73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-123206" y="4557560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5653" y="4956722"/>
            <a:ext cx="23358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HERE:  DB 84H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DB 43H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1882" y="494116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(HERE)= 84H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1882" y="536634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(HERE+1)= 43H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35480" y="6385974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850508"/>
            <a:ext cx="5048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           ORG 1000H</a:t>
            </a:r>
          </a:p>
          <a:p>
            <a:r>
              <a:rPr lang="en-US" altLang="zh-CN" sz="2800" dirty="0" smtClean="0"/>
              <a:t>LN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     DB    32, ‘MCS-51’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25H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END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407242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358723" y="2493820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20H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8723" y="2997876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4DH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8723" y="3501932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43H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47866" y="4026768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53H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7866" y="4530824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2DH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7866" y="5034880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35H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9102" y="5564088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31H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12559" y="2974305"/>
            <a:ext cx="7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‘M’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2559" y="3528590"/>
            <a:ext cx="7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‘C’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2559" y="4044061"/>
            <a:ext cx="7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‘S’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6345" y="4551511"/>
            <a:ext cx="7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‘-’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7009" y="5003910"/>
            <a:ext cx="7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‘5’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7009" y="5559623"/>
            <a:ext cx="73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‘1’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1720" y="2492896"/>
            <a:ext cx="1165979" cy="4000418"/>
            <a:chOff x="2051720" y="2492896"/>
            <a:chExt cx="1165979" cy="4000418"/>
          </a:xfrm>
        </p:grpSpPr>
        <p:sp>
          <p:nvSpPr>
            <p:cNvPr id="18" name="矩形 17"/>
            <p:cNvSpPr/>
            <p:nvPr/>
          </p:nvSpPr>
          <p:spPr>
            <a:xfrm>
              <a:off x="2062578" y="2492896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1000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62577" y="2981383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72198" y="3501932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1002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51721" y="4025844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1003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51720" y="4514331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1004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61341" y="5034880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1005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62577" y="5564088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1006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084810" y="6036114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1007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358723" y="6067131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25H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2867" y="2418540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6345" y="6021288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24H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7" grpId="0" animBg="1"/>
      <p:bldP spid="29" grpId="0"/>
      <p:bldP spid="30" grpId="0"/>
      <p:bldP spid="31" grpId="0"/>
      <p:bldP spid="32" grpId="0"/>
      <p:bldP spid="33" grpId="0"/>
      <p:bldP spid="34" grpId="0"/>
      <p:bldP spid="36" grpId="0" animBg="1"/>
      <p:bldP spid="11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5650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定义子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DW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或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DEFW (Define word)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439391"/>
            <a:ext cx="430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标号：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 DW   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项或项表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30942" y="1340768"/>
            <a:ext cx="2198071" cy="73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6611" y="1785252"/>
            <a:ext cx="828092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位数据，即字。执行汇编程序时，计算机会自动按照高位字节在前、低位字节在后的格式排列；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2. DW</a:t>
            </a:r>
            <a:r>
              <a:rPr lang="zh-CN" altLang="en-US" sz="2400" dirty="0" smtClean="0"/>
              <a:t>指令一般用来建立地址表。</a:t>
            </a:r>
            <a:endParaRPr lang="zh-CN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-16611" y="387926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3860" y="3879262"/>
            <a:ext cx="363830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        </a:t>
            </a:r>
            <a:r>
              <a:rPr lang="en-US" altLang="zh-CN" sz="2800" dirty="0"/>
              <a:t>ORG 1000H</a:t>
            </a:r>
          </a:p>
          <a:p>
            <a:r>
              <a:rPr lang="en-US" altLang="zh-CN" sz="2800" dirty="0" smtClean="0"/>
              <a:t>ABC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DW  1234H, 08H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465780" y="685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77815" y="5729652"/>
            <a:ext cx="4738798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ORG </a:t>
            </a:r>
            <a:r>
              <a:rPr lang="en-US" altLang="zh-CN" sz="2800" dirty="0"/>
              <a:t>1000H</a:t>
            </a:r>
            <a:endParaRPr lang="en-US" altLang="zh-CN" sz="2800" dirty="0" smtClean="0"/>
          </a:p>
          <a:p>
            <a:r>
              <a:rPr lang="en-US" altLang="zh-CN" sz="2800" dirty="0" smtClean="0"/>
              <a:t>ABC</a:t>
            </a:r>
            <a:r>
              <a:rPr lang="en-US" altLang="zh-CN" sz="2800" dirty="0"/>
              <a:t>:    DB   12H, 34H, 00H, 08H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035840" y="3501008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12H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35840" y="4005064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34H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35840" y="4509120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00H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24983" y="5033956"/>
            <a:ext cx="1800200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</a:rPr>
              <a:t>08H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796136" y="3501008"/>
            <a:ext cx="1153366" cy="1990148"/>
            <a:chOff x="2051721" y="2492896"/>
            <a:chExt cx="1153366" cy="1990148"/>
          </a:xfrm>
        </p:grpSpPr>
        <p:sp>
          <p:nvSpPr>
            <p:cNvPr id="22" name="矩形 21"/>
            <p:cNvSpPr/>
            <p:nvPr/>
          </p:nvSpPr>
          <p:spPr>
            <a:xfrm>
              <a:off x="2062578" y="2492896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1000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62577" y="2981383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1001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72198" y="3501932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1002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51721" y="4025844"/>
              <a:ext cx="1132889" cy="4572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FF00"/>
                  </a:solidFill>
                </a:rPr>
                <a:t>1003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" name="等于号 2"/>
          <p:cNvSpPr/>
          <p:nvPr/>
        </p:nvSpPr>
        <p:spPr>
          <a:xfrm rot="5400000">
            <a:off x="2930416" y="5057365"/>
            <a:ext cx="905192" cy="457200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/>
      <p:bldP spid="11" grpId="0" animBg="1"/>
      <p:bldP spid="2" grpId="0" animBg="1"/>
      <p:bldP spid="14" grpId="0" animBg="1"/>
      <p:bldP spid="15" grpId="0" animBg="1"/>
      <p:bldP spid="16" grpId="0" animBg="1"/>
      <p:bldP spid="1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433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为标号赋值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EQU (Equate)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439391"/>
            <a:ext cx="442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&lt;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标号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 EQU   &lt;</a:t>
            </a:r>
            <a:r>
              <a:rPr lang="en-US" altLang="zh-CN" sz="2800" b="1" dirty="0" err="1" smtClean="0">
                <a:solidFill>
                  <a:srgbClr val="7030A0"/>
                </a:solidFill>
              </a:rPr>
              <a:t>nn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或表达式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&gt;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27699" y="1349572"/>
            <a:ext cx="2719270" cy="73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7274" y="2276872"/>
            <a:ext cx="915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EQU</a:t>
            </a:r>
            <a:r>
              <a:rPr lang="zh-CN" altLang="en-US" sz="2400" dirty="0" smtClean="0"/>
              <a:t>两边的量等值，又称为等值指令，用于对符号进行定义。</a:t>
            </a:r>
            <a:endParaRPr lang="zh-CN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617" y="3870666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6914" y="3870666"/>
            <a:ext cx="233826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ABC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EQU  38H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1465780" y="685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44" y="5373216"/>
            <a:ext cx="8666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EQU</a:t>
            </a:r>
            <a:r>
              <a:rPr lang="zh-CN" altLang="en-US" sz="2400" dirty="0" smtClean="0"/>
              <a:t>伪指令对标号赋值后，该标号的值在整个程序中不能改变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类似于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语言中的宏定义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627784" y="4458378"/>
            <a:ext cx="6736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；程序中凡是出现</a:t>
            </a:r>
            <a:r>
              <a:rPr lang="en-US" altLang="zh-CN" sz="2400" dirty="0" smtClean="0"/>
              <a:t>ABC</a:t>
            </a:r>
            <a:r>
              <a:rPr lang="zh-CN" altLang="en-US" sz="2400" dirty="0" smtClean="0"/>
              <a:t>的地方，汇编将以</a:t>
            </a:r>
            <a:r>
              <a:rPr lang="en-US" altLang="zh-CN" sz="2400" dirty="0" smtClean="0"/>
              <a:t>38H</a:t>
            </a:r>
            <a:r>
              <a:rPr lang="zh-CN" altLang="en-US" sz="2400" dirty="0" smtClean="0"/>
              <a:t>代之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2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/>
      <p:bldP spid="11" grpId="0" animBg="1"/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2041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5. DATA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指令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439391"/>
            <a:ext cx="353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符号名  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DATA  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表达式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3285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将一个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内部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/>
              <a:t>的地址赋给指定的符号名。</a:t>
            </a:r>
            <a:endParaRPr lang="zh-CN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512" y="365635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583829"/>
            <a:ext cx="32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BUFFER    DATA   40H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1465780" y="685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8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270" y="836712"/>
            <a:ext cx="4555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6. XDATA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指令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(External  Data)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439391"/>
            <a:ext cx="3729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符号名  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XDATA  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表达式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3285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功能： 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将一个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外部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/>
              <a:t>的地址赋给指定的符号名。</a:t>
            </a:r>
            <a:endParaRPr lang="zh-CN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512" y="365635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583829"/>
            <a:ext cx="3883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MYDATA    XDATA   0400H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1465780" y="6858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8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12261</TotalTime>
  <Words>1361</Words>
  <Application>Microsoft Office PowerPoint</Application>
  <PresentationFormat>全屏显示(4:3)</PresentationFormat>
  <Paragraphs>265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第五章 汇编语言程序设计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2、8051单片机汇编语言程序的设计框架： </vt:lpstr>
      <vt:lpstr>PowerPoint 演示文稿</vt:lpstr>
      <vt:lpstr>5.2 汇编语言程序设计举例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HHXU</cp:lastModifiedBy>
  <cp:revision>2356</cp:revision>
  <cp:lastPrinted>2015-10-08T22:56:50Z</cp:lastPrinted>
  <dcterms:created xsi:type="dcterms:W3CDTF">2014-08-31T13:34:46Z</dcterms:created>
  <dcterms:modified xsi:type="dcterms:W3CDTF">2015-11-11T01:58:47Z</dcterms:modified>
</cp:coreProperties>
</file>