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51"/>
  </p:notesMasterIdLst>
  <p:handoutMasterIdLst>
    <p:handoutMasterId r:id="rId52"/>
  </p:handoutMasterIdLst>
  <p:sldIdLst>
    <p:sldId id="331" r:id="rId2"/>
    <p:sldId id="376" r:id="rId3"/>
    <p:sldId id="377" r:id="rId4"/>
    <p:sldId id="382" r:id="rId5"/>
    <p:sldId id="378" r:id="rId6"/>
    <p:sldId id="379" r:id="rId7"/>
    <p:sldId id="381" r:id="rId8"/>
    <p:sldId id="380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407" r:id="rId17"/>
    <p:sldId id="390" r:id="rId18"/>
    <p:sldId id="391" r:id="rId19"/>
    <p:sldId id="392" r:id="rId20"/>
    <p:sldId id="394" r:id="rId21"/>
    <p:sldId id="393" r:id="rId22"/>
    <p:sldId id="396" r:id="rId23"/>
    <p:sldId id="397" r:id="rId24"/>
    <p:sldId id="395" r:id="rId25"/>
    <p:sldId id="398" r:id="rId26"/>
    <p:sldId id="399" r:id="rId27"/>
    <p:sldId id="402" r:id="rId28"/>
    <p:sldId id="401" r:id="rId29"/>
    <p:sldId id="403" r:id="rId30"/>
    <p:sldId id="404" r:id="rId31"/>
    <p:sldId id="405" r:id="rId32"/>
    <p:sldId id="406" r:id="rId33"/>
    <p:sldId id="408" r:id="rId34"/>
    <p:sldId id="409" r:id="rId35"/>
    <p:sldId id="410" r:id="rId36"/>
    <p:sldId id="411" r:id="rId37"/>
    <p:sldId id="412" r:id="rId38"/>
    <p:sldId id="414" r:id="rId39"/>
    <p:sldId id="413" r:id="rId40"/>
    <p:sldId id="415" r:id="rId41"/>
    <p:sldId id="416" r:id="rId42"/>
    <p:sldId id="418" r:id="rId43"/>
    <p:sldId id="417" r:id="rId44"/>
    <p:sldId id="419" r:id="rId45"/>
    <p:sldId id="420" r:id="rId46"/>
    <p:sldId id="428" r:id="rId47"/>
    <p:sldId id="421" r:id="rId48"/>
    <p:sldId id="422" r:id="rId49"/>
    <p:sldId id="375" r:id="rId5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29" autoAdjust="0"/>
    <p:restoredTop sz="94834" autoAdjust="0"/>
  </p:normalViewPr>
  <p:slideViewPr>
    <p:cSldViewPr>
      <p:cViewPr>
        <p:scale>
          <a:sx n="70" d="100"/>
          <a:sy n="70" d="100"/>
        </p:scale>
        <p:origin x="-852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10/17/2017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761560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第四章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r>
              <a:rPr lang="en-US" altLang="zh-CN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(1)</a:t>
            </a:r>
            <a:endParaRPr lang="zh-CN" altLang="en-US" sz="4000" b="1" dirty="0">
              <a:solidFill>
                <a:srgbClr val="F47A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56736" y="1675960"/>
            <a:ext cx="4443456" cy="512398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助记符语言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6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35696" y="2243860"/>
            <a:ext cx="4427984" cy="527628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指令格式及分类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35696" y="2872753"/>
            <a:ext cx="4410569" cy="542858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effectLst/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宋体" pitchFamily="2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effectLst/>
                <a:latin typeface="宋体" pitchFamily="2" charset="-122"/>
              </a:rPr>
              <a:t>  寻址方式</a:t>
            </a:r>
            <a:endParaRPr lang="zh-CN" altLang="en-US" sz="3200" b="1" dirty="0">
              <a:solidFill>
                <a:schemeClr val="bg1"/>
              </a:solidFill>
              <a:effectLst/>
              <a:latin typeface="宋体" pitchFamily="2" charset="-122"/>
            </a:endParaRPr>
          </a:p>
        </p:txBody>
      </p:sp>
      <p:sp>
        <p:nvSpPr>
          <p:cNvPr id="8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35696" y="3479796"/>
            <a:ext cx="4415767" cy="486080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数据传送类指令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9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35696" y="4042523"/>
            <a:ext cx="4410568" cy="535389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5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  逻辑操作类指令</a:t>
            </a:r>
            <a:endParaRPr lang="zh-CN" altLang="en-US" sz="3200" b="1" dirty="0">
              <a:solidFill>
                <a:srgbClr val="002060"/>
              </a:solidFill>
              <a:latin typeface="宋体" pitchFamily="2" charset="-122"/>
            </a:endParaRPr>
          </a:p>
        </p:txBody>
      </p:sp>
      <p:sp>
        <p:nvSpPr>
          <p:cNvPr id="12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35696" y="4679161"/>
            <a:ext cx="4415768" cy="589035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6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  算术运算类指令</a:t>
            </a:r>
            <a:endParaRPr lang="zh-CN" altLang="en-US" sz="3200" b="1" dirty="0">
              <a:solidFill>
                <a:srgbClr val="002060"/>
              </a:solidFill>
              <a:latin typeface="宋体" pitchFamily="2" charset="-122"/>
            </a:endParaRPr>
          </a:p>
        </p:txBody>
      </p:sp>
      <p:sp>
        <p:nvSpPr>
          <p:cNvPr id="1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35696" y="5383257"/>
            <a:ext cx="4410571" cy="543052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7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  位操作指令</a:t>
            </a:r>
            <a:endParaRPr lang="zh-CN" altLang="en-US" sz="3200" b="1" dirty="0">
              <a:solidFill>
                <a:srgbClr val="002060"/>
              </a:solidFill>
              <a:latin typeface="宋体" pitchFamily="2" charset="-122"/>
            </a:endParaRPr>
          </a:p>
        </p:txBody>
      </p:sp>
      <p:sp>
        <p:nvSpPr>
          <p:cNvPr id="14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35696" y="6093296"/>
            <a:ext cx="4410570" cy="543052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002060"/>
                </a:solidFill>
                <a:latin typeface="宋体" pitchFamily="2" charset="-122"/>
              </a:rPr>
              <a:t>8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 pitchFamily="2" charset="-122"/>
              </a:rPr>
              <a:t>  控制转移类指令</a:t>
            </a:r>
            <a:endParaRPr lang="zh-CN" altLang="en-US" sz="3200" b="1" dirty="0">
              <a:solidFill>
                <a:srgbClr val="00206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7021" y="836712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b="1" dirty="0" smtClean="0">
                <a:solidFill>
                  <a:srgbClr val="0070C0"/>
                </a:solidFill>
              </a:rPr>
              <a:t>4. 2. 1 </a:t>
            </a:r>
            <a:r>
              <a:rPr lang="zh-CN" altLang="en-US" b="1" dirty="0" smtClean="0">
                <a:solidFill>
                  <a:srgbClr val="0070C0"/>
                </a:solidFill>
              </a:rPr>
              <a:t>汇编语言的存储格式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21" y="1316760"/>
            <a:ext cx="760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</a:rPr>
              <a:t>指令代码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定义：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</a:rPr>
              <a:t>指令的二进制表示方法，指令在存储器中存放的形式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9243"/>
            <a:ext cx="3806670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按照指令字长：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69109" y="3619704"/>
            <a:ext cx="380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）双字节（</a:t>
            </a:r>
            <a:r>
              <a:rPr lang="en-US" altLang="zh-CN" sz="2400" dirty="0" smtClean="0"/>
              <a:t>45</a:t>
            </a:r>
            <a:r>
              <a:rPr lang="zh-CN" altLang="en-US" sz="2400" dirty="0" smtClean="0"/>
              <a:t>条）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-33529" y="5112644"/>
            <a:ext cx="380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字节（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条）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770142" y="2665893"/>
            <a:ext cx="164643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</a:rPr>
              <a:t>操作码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2045" y="2709827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RET                           </a:t>
            </a:r>
            <a:r>
              <a:rPr lang="zh-CN" altLang="en-US" b="1" dirty="0" smtClean="0"/>
              <a:t>；机器代码：</a:t>
            </a:r>
            <a:r>
              <a:rPr lang="en-US" altLang="zh-CN" b="1" dirty="0" smtClean="0"/>
              <a:t>22H 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2743311" y="3529603"/>
            <a:ext cx="164643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</a:rPr>
              <a:t>操作码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3311" y="3986803"/>
            <a:ext cx="164643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</a:rPr>
              <a:t>操作数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5782" y="3758203"/>
            <a:ext cx="453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MOV      A,  #OFH      </a:t>
            </a:r>
            <a:r>
              <a:rPr lang="zh-CN" altLang="en-US" b="1" dirty="0" smtClean="0"/>
              <a:t>；机器代码：</a:t>
            </a:r>
            <a:r>
              <a:rPr lang="en-US" altLang="zh-CN" b="1" dirty="0" smtClean="0"/>
              <a:t>74H   OFH 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40777" y="2586830"/>
            <a:ext cx="380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单字节（</a:t>
            </a:r>
            <a:r>
              <a:rPr lang="en-US" altLang="zh-CN" sz="2400" dirty="0" smtClean="0"/>
              <a:t>49</a:t>
            </a:r>
            <a:r>
              <a:rPr lang="zh-CN" altLang="en-US" sz="2400" dirty="0" smtClean="0"/>
              <a:t>条）</a:t>
            </a:r>
            <a:endParaRPr lang="en-US" altLang="zh-CN" sz="2400" dirty="0" smtClean="0"/>
          </a:p>
        </p:txBody>
      </p:sp>
      <p:sp>
        <p:nvSpPr>
          <p:cNvPr id="17" name="矩形 16"/>
          <p:cNvSpPr/>
          <p:nvPr/>
        </p:nvSpPr>
        <p:spPr>
          <a:xfrm>
            <a:off x="2640072" y="4848391"/>
            <a:ext cx="164643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操作码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0072" y="5305591"/>
            <a:ext cx="164643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第一</a:t>
            </a:r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操作数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9435" y="5349525"/>
            <a:ext cx="50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MOV      74H,  #OFH   </a:t>
            </a:r>
            <a:r>
              <a:rPr lang="zh-CN" altLang="en-US" b="1" dirty="0" smtClean="0"/>
              <a:t>；机器代码：</a:t>
            </a:r>
            <a:r>
              <a:rPr lang="en-US" altLang="zh-CN" b="1" dirty="0" smtClean="0"/>
              <a:t>75H  74H   OFH 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2640072" y="5762791"/>
            <a:ext cx="164643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第二操作数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4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4. 2. 3 </a:t>
            </a:r>
            <a:r>
              <a:rPr lang="zh-CN" altLang="en-US" b="1" dirty="0" smtClean="0">
                <a:solidFill>
                  <a:srgbClr val="0070C0"/>
                </a:solidFill>
              </a:rPr>
              <a:t>指令中的符号约定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重点记忆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42054"/>
              </p:ext>
            </p:extLst>
          </p:nvPr>
        </p:nvGraphicFramePr>
        <p:xfrm>
          <a:off x="251520" y="1700808"/>
          <a:ext cx="8568952" cy="428226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08112"/>
                <a:gridCol w="2736304"/>
                <a:gridCol w="1008112"/>
                <a:gridCol w="3816424"/>
              </a:tblGrid>
              <a:tr h="343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符号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含义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符号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含义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1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 smtClean="0"/>
                        <a:t>累加器</a:t>
                      </a:r>
                      <a:r>
                        <a:rPr lang="en-US" altLang="zh-CN" sz="1800" b="0" dirty="0" smtClean="0"/>
                        <a:t>ACC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Rn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工作寄存器</a:t>
                      </a:r>
                      <a:r>
                        <a:rPr lang="en-US" altLang="zh-CN" sz="1800" b="0" dirty="0" smtClean="0"/>
                        <a:t>(n=0</a:t>
                      </a:r>
                      <a:r>
                        <a:rPr lang="zh-CN" altLang="en-US" sz="1800" b="0" dirty="0" smtClean="0"/>
                        <a:t>，</a:t>
                      </a:r>
                      <a:r>
                        <a:rPr lang="en-US" altLang="zh-CN" sz="1800" b="0" dirty="0" smtClean="0"/>
                        <a:t>1</a:t>
                      </a:r>
                      <a:r>
                        <a:rPr lang="zh-CN" altLang="en-US" sz="1800" b="0" dirty="0" smtClean="0"/>
                        <a:t>，</a:t>
                      </a:r>
                      <a:r>
                        <a:rPr lang="en-US" altLang="zh-CN" sz="1800" b="0" dirty="0" smtClean="0"/>
                        <a:t>...</a:t>
                      </a:r>
                      <a:r>
                        <a:rPr lang="zh-CN" altLang="en-US" sz="1800" b="0" dirty="0" smtClean="0"/>
                        <a:t>，</a:t>
                      </a:r>
                      <a:r>
                        <a:rPr lang="en-US" altLang="zh-CN" sz="1800" b="0" dirty="0" smtClean="0"/>
                        <a:t>7 )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1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B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 smtClean="0"/>
                        <a:t>寄存器</a:t>
                      </a:r>
                      <a:r>
                        <a:rPr lang="en-US" altLang="zh-CN" sz="1800" b="0" dirty="0" smtClean="0"/>
                        <a:t>B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Ri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可作地址寄存器的工作寄存器</a:t>
                      </a:r>
                      <a:r>
                        <a:rPr lang="en-US" altLang="zh-CN" sz="1800" b="0" dirty="0" smtClean="0"/>
                        <a:t>R0</a:t>
                      </a:r>
                      <a:r>
                        <a:rPr lang="zh-CN" altLang="en-US" sz="1800" b="0" dirty="0" smtClean="0"/>
                        <a:t>和</a:t>
                      </a:r>
                      <a:r>
                        <a:rPr lang="en-US" altLang="zh-CN" sz="1800" b="0" dirty="0" smtClean="0"/>
                        <a:t>R1(</a:t>
                      </a:r>
                      <a:r>
                        <a:rPr lang="en-US" altLang="zh-CN" sz="1800" b="0" dirty="0" err="1" smtClean="0"/>
                        <a:t>i</a:t>
                      </a:r>
                      <a:r>
                        <a:rPr lang="en-US" altLang="zh-CN" sz="1800" b="0" dirty="0" smtClean="0"/>
                        <a:t>=0,1)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1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 smtClean="0"/>
                        <a:t>进</a:t>
                      </a:r>
                      <a:r>
                        <a:rPr lang="en-US" altLang="zh-CN" sz="1800" b="0" dirty="0" smtClean="0"/>
                        <a:t>(</a:t>
                      </a:r>
                      <a:r>
                        <a:rPr lang="zh-CN" altLang="en-US" sz="1800" b="0" dirty="0" smtClean="0"/>
                        <a:t>借</a:t>
                      </a:r>
                      <a:r>
                        <a:rPr lang="en-US" altLang="zh-CN" sz="1800" b="0" dirty="0" smtClean="0"/>
                        <a:t>)</a:t>
                      </a:r>
                      <a:r>
                        <a:rPr lang="zh-CN" altLang="en-US" sz="1800" b="0" dirty="0" smtClean="0"/>
                        <a:t>标志位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(X)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X</a:t>
                      </a:r>
                      <a:r>
                        <a:rPr lang="zh-CN" altLang="en-US" sz="1800" b="0" dirty="0" smtClean="0"/>
                        <a:t>寄存器内容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8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C00000"/>
                          </a:solidFill>
                        </a:rPr>
                        <a:t>direct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 smtClean="0"/>
                        <a:t>直接地址，内部</a:t>
                      </a:r>
                      <a:r>
                        <a:rPr lang="en-US" altLang="zh-CN" sz="1800" b="0" dirty="0" smtClean="0"/>
                        <a:t>RAM</a:t>
                      </a:r>
                      <a:r>
                        <a:rPr lang="zh-CN" altLang="en-US" sz="1800" b="0" dirty="0" smtClean="0"/>
                        <a:t>的地址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((X))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由</a:t>
                      </a:r>
                      <a:r>
                        <a:rPr lang="en-US" altLang="zh-CN" sz="1800" b="0" dirty="0" smtClean="0"/>
                        <a:t>X</a:t>
                      </a:r>
                      <a:r>
                        <a:rPr lang="zh-CN" altLang="en-US" sz="1800" b="0" dirty="0" smtClean="0"/>
                        <a:t>寄存器寻址的存储单元的内容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1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bit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 smtClean="0"/>
                        <a:t>位地址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→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数据的传送方向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#data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8</a:t>
                      </a:r>
                      <a:r>
                        <a:rPr lang="zh-CN" altLang="en-US" sz="1800" b="0" dirty="0" smtClean="0"/>
                        <a:t>位常数</a:t>
                      </a:r>
                      <a:r>
                        <a:rPr lang="en-US" altLang="zh-CN" sz="1800" b="0" dirty="0" smtClean="0"/>
                        <a:t>(</a:t>
                      </a:r>
                      <a:r>
                        <a:rPr lang="zh-CN" altLang="en-US" sz="1800" b="0" dirty="0" smtClean="0"/>
                        <a:t>立即数</a:t>
                      </a:r>
                      <a:r>
                        <a:rPr lang="en-US" altLang="zh-CN" sz="1800" b="0" dirty="0" smtClean="0"/>
                        <a:t>)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∕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位操作数取反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#data16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/>
                        <a:t>16</a:t>
                      </a:r>
                      <a:r>
                        <a:rPr lang="zh-CN" altLang="en-US" sz="1800" b="0" dirty="0" smtClean="0"/>
                        <a:t>位常数</a:t>
                      </a:r>
                      <a:r>
                        <a:rPr lang="en-US" altLang="zh-CN" sz="1800" b="0" dirty="0" smtClean="0"/>
                        <a:t>(</a:t>
                      </a:r>
                      <a:r>
                        <a:rPr lang="zh-CN" altLang="en-US" sz="1800" b="0" dirty="0" smtClean="0"/>
                        <a:t>立即数</a:t>
                      </a:r>
                      <a:r>
                        <a:rPr lang="en-US" altLang="zh-CN" sz="1800" b="0" dirty="0" smtClean="0"/>
                        <a:t>)</a:t>
                      </a:r>
                      <a:endParaRPr lang="zh-CN" alt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˄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逻辑与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1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@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 smtClean="0"/>
                        <a:t>间接寻址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˅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逻辑或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rel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8</a:t>
                      </a:r>
                      <a:r>
                        <a:rPr lang="zh-CN" altLang="en-US" sz="1800" b="0" dirty="0" smtClean="0"/>
                        <a:t>位带符号偏移量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⊕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逻辑异或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4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6294" y="1321622"/>
            <a:ext cx="8820472" cy="1224135"/>
          </a:xfrm>
        </p:spPr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定义</a:t>
            </a:r>
            <a:r>
              <a:rPr lang="zh-CN" altLang="en-US" b="1" dirty="0" smtClean="0">
                <a:solidFill>
                  <a:srgbClr val="7030A0"/>
                </a:solidFill>
              </a:rPr>
              <a:t>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dirty="0" smtClean="0"/>
              <a:t>处理器</a:t>
            </a:r>
            <a:r>
              <a:rPr lang="zh-CN" altLang="en-US" sz="2800" dirty="0"/>
              <a:t>根据指令中给出的地址信息来寻找物理地址的</a:t>
            </a:r>
            <a:r>
              <a:rPr lang="zh-CN" altLang="en-US" sz="2800" dirty="0" smtClean="0"/>
              <a:t>方式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  寻址方式</a:t>
            </a:r>
            <a:endParaRPr lang="zh-CN" altLang="en-US" sz="3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-108520" y="2437746"/>
            <a:ext cx="8820472" cy="61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000" b="1" dirty="0">
                <a:solidFill>
                  <a:srgbClr val="7030A0"/>
                </a:solidFill>
              </a:rPr>
              <a:t>分类</a:t>
            </a:r>
            <a:r>
              <a:rPr lang="en-US" altLang="zh-CN" sz="3000" b="1" dirty="0">
                <a:solidFill>
                  <a:srgbClr val="7030A0"/>
                </a:solidFill>
              </a:rPr>
              <a:t>(7</a:t>
            </a:r>
            <a:r>
              <a:rPr lang="zh-CN" altLang="en-US" sz="3000" b="1" dirty="0">
                <a:solidFill>
                  <a:srgbClr val="7030A0"/>
                </a:solidFill>
              </a:rPr>
              <a:t>种</a:t>
            </a:r>
            <a:r>
              <a:rPr lang="en-US" altLang="zh-CN" sz="3000" b="1" dirty="0">
                <a:solidFill>
                  <a:srgbClr val="7030A0"/>
                </a:solidFill>
              </a:rPr>
              <a:t>)</a:t>
            </a:r>
            <a:r>
              <a:rPr lang="zh-CN" altLang="en-US" sz="3000" b="1" dirty="0">
                <a:solidFill>
                  <a:srgbClr val="7030A0"/>
                </a:solidFill>
              </a:rPr>
              <a:t>：</a:t>
            </a:r>
            <a:endParaRPr lang="en-US" altLang="zh-CN" sz="3000" b="1" dirty="0">
              <a:solidFill>
                <a:srgbClr val="7030A0"/>
              </a:solidFill>
            </a:endParaRPr>
          </a:p>
        </p:txBody>
      </p:sp>
      <p:sp>
        <p:nvSpPr>
          <p:cNvPr id="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3509" y="3049813"/>
            <a:ext cx="2768306" cy="486080"/>
          </a:xfrm>
          <a:prstGeom prst="actionButtonBlank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立即寻址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2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3509" y="3566748"/>
            <a:ext cx="2787074" cy="486080"/>
          </a:xfrm>
          <a:prstGeom prst="actionButtonBlank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直接寻址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3508" y="4115150"/>
            <a:ext cx="2787075" cy="486080"/>
          </a:xfrm>
          <a:prstGeom prst="actionButtonBlank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3. 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寄存器寻址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4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7543" y="4686235"/>
            <a:ext cx="2794271" cy="486080"/>
          </a:xfrm>
          <a:prstGeom prst="actionButtonBlank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寄存器间接寻址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3509" y="5198083"/>
            <a:ext cx="2787074" cy="486080"/>
          </a:xfrm>
          <a:prstGeom prst="actionButtonBlank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5. 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变址寻址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6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3509" y="5710004"/>
            <a:ext cx="2768306" cy="486080"/>
          </a:xfrm>
          <a:prstGeom prst="actionButtonBlank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6. 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相对寻址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3507" y="6255288"/>
            <a:ext cx="2787076" cy="486080"/>
          </a:xfrm>
          <a:prstGeom prst="actionButtonBlank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宋体" pitchFamily="2" charset="-122"/>
              </a:rPr>
              <a:t>7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. 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位寻址</a:t>
            </a:r>
            <a:endParaRPr lang="zh-CN" altLang="en-US" sz="24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20072" y="2726338"/>
            <a:ext cx="208823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寻址方式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4263479"/>
            <a:ext cx="482453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通过什么途径获取操作数的方式！</a:t>
            </a:r>
          </a:p>
        </p:txBody>
      </p:sp>
      <p:sp>
        <p:nvSpPr>
          <p:cNvPr id="9" name="下箭头 8"/>
          <p:cNvSpPr/>
          <p:nvPr/>
        </p:nvSpPr>
        <p:spPr>
          <a:xfrm>
            <a:off x="6102170" y="3407858"/>
            <a:ext cx="324036" cy="855621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85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5829" y="764704"/>
            <a:ext cx="2302578" cy="50405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立即寻址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340768"/>
            <a:ext cx="7237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特点：</a:t>
            </a:r>
            <a:r>
              <a:rPr lang="zh-CN" altLang="en-US" sz="2000" b="1" dirty="0" smtClean="0"/>
              <a:t>指令中的源操作数是立即数；</a:t>
            </a:r>
            <a:endParaRPr lang="en-US" altLang="zh-CN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格式：</a:t>
            </a:r>
            <a:r>
              <a:rPr lang="zh-CN" altLang="en-US" sz="2000" b="1" dirty="0" smtClean="0"/>
              <a:t>立即数用一个前面加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”#”</a:t>
            </a:r>
            <a:r>
              <a:rPr lang="zh-CN" altLang="en-US" sz="2000" b="1" dirty="0" smtClean="0"/>
              <a:t>号的数表示。</a:t>
            </a:r>
            <a:r>
              <a:rPr lang="en-US" altLang="zh-CN" sz="2000" b="1" dirty="0" smtClean="0"/>
              <a:t>(“@”</a:t>
            </a:r>
            <a:r>
              <a:rPr lang="zh-CN" altLang="en-US" sz="2000" b="1" dirty="0" smtClean="0"/>
              <a:t>表示什么</a:t>
            </a:r>
            <a:r>
              <a:rPr lang="en-US" altLang="zh-CN" sz="2000" b="1" dirty="0" smtClean="0"/>
              <a:t>?)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73" y="2276872"/>
            <a:ext cx="38876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立即数类型：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数字：</a:t>
            </a:r>
            <a:r>
              <a:rPr lang="en-US" altLang="zh-CN" dirty="0"/>
              <a:t>2</a:t>
            </a:r>
            <a:r>
              <a:rPr lang="zh-CN" altLang="en-US" dirty="0" smtClean="0"/>
              <a:t>进制、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字符：</a:t>
            </a:r>
            <a:r>
              <a:rPr lang="zh-CN" altLang="en-US" dirty="0" smtClean="0"/>
              <a:t>带单引号的字符，如</a:t>
            </a:r>
            <a:r>
              <a:rPr lang="en-US" altLang="zh-CN" dirty="0" smtClean="0"/>
              <a:t>’K’</a:t>
            </a:r>
            <a:endParaRPr lang="zh-CN" altLang="en-US" dirty="0"/>
          </a:p>
        </p:txBody>
      </p:sp>
      <p:pic>
        <p:nvPicPr>
          <p:cNvPr id="1026" name="Picture 2" descr="c:\users\user\appdata\roaming\360se6\User Data\temp\image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1" y="4365104"/>
            <a:ext cx="67168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522553" y="3707740"/>
            <a:ext cx="436992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把十六进制的立即数</a:t>
            </a:r>
            <a:r>
              <a:rPr lang="en-US" altLang="zh-CN" dirty="0"/>
              <a:t>30H</a:t>
            </a:r>
            <a:r>
              <a:rPr lang="zh-CN" altLang="en-US" dirty="0"/>
              <a:t>送入累加器</a:t>
            </a:r>
            <a:r>
              <a:rPr lang="en-US" altLang="zh-CN" dirty="0"/>
              <a:t>A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31433" y="2651881"/>
            <a:ext cx="3107069" cy="828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MOV  A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#30H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1999" y="2898103"/>
            <a:ext cx="129614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2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2050" name="Picture 2" descr="c:\users\user\appdata\roaming\360se6\User Data\temp\image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000" r="12"/>
          <a:stretch/>
        </p:blipFill>
        <p:spPr bwMode="auto">
          <a:xfrm>
            <a:off x="678910" y="5270494"/>
            <a:ext cx="6691444" cy="14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742" y="807948"/>
            <a:ext cx="2302578" cy="50405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</a:rPr>
              <a:t>直接寻址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06376"/>
            <a:ext cx="64091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特点</a:t>
            </a:r>
            <a:r>
              <a:rPr lang="zh-CN" altLang="en-US" sz="2000" b="1" dirty="0">
                <a:solidFill>
                  <a:srgbClr val="FF0000"/>
                </a:solidFill>
              </a:rPr>
              <a:t>：指令中直接给出操作数所在单元的真实地址；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寻址范围：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内部</a:t>
            </a:r>
            <a:r>
              <a:rPr lang="zh-CN" altLang="en-US" sz="2000" b="1" dirty="0">
                <a:solidFill>
                  <a:srgbClr val="7030A0"/>
                </a:solidFill>
              </a:rPr>
              <a:t>数据存储器低</a:t>
            </a:r>
            <a:r>
              <a:rPr lang="en-US" altLang="zh-CN" sz="2000" b="1" dirty="0">
                <a:solidFill>
                  <a:srgbClr val="7030A0"/>
                </a:solidFill>
              </a:rPr>
              <a:t>128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单元；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特殊</a:t>
            </a:r>
            <a:r>
              <a:rPr lang="zh-CN" altLang="en-US" sz="2000" b="1" dirty="0">
                <a:solidFill>
                  <a:srgbClr val="7030A0"/>
                </a:solidFill>
              </a:rPr>
              <a:t>功能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寄存器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位寻址区。</a:t>
            </a: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2554" y="2782669"/>
            <a:ext cx="428671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把内部</a:t>
            </a:r>
            <a:r>
              <a:rPr lang="en-US" altLang="zh-CN" dirty="0"/>
              <a:t>RAM</a:t>
            </a:r>
            <a:r>
              <a:rPr lang="zh-CN" altLang="en-US" dirty="0"/>
              <a:t>单元</a:t>
            </a:r>
            <a:r>
              <a:rPr lang="en-US" altLang="zh-CN" dirty="0"/>
              <a:t>30H</a:t>
            </a:r>
            <a:r>
              <a:rPr lang="zh-CN" altLang="en-US" dirty="0"/>
              <a:t>中的数据传送给累加器</a:t>
            </a:r>
            <a:r>
              <a:rPr lang="en-US" altLang="zh-CN" dirty="0"/>
              <a:t>A</a:t>
            </a:r>
            <a:r>
              <a:rPr lang="zh-CN" altLang="en-US" dirty="0"/>
              <a:t>，指令中</a:t>
            </a:r>
            <a:r>
              <a:rPr lang="en-US" altLang="zh-CN" dirty="0"/>
              <a:t>30H</a:t>
            </a:r>
            <a:r>
              <a:rPr lang="zh-CN" altLang="en-US" dirty="0"/>
              <a:t>就是操作数的</a:t>
            </a:r>
            <a:r>
              <a:rPr lang="zh-CN" altLang="en-US" dirty="0" smtClean="0"/>
              <a:t>直接地址。</a:t>
            </a:r>
            <a:endParaRPr lang="zh-CN" altLang="en-US" dirty="0"/>
          </a:p>
        </p:txBody>
      </p:sp>
      <p:pic>
        <p:nvPicPr>
          <p:cNvPr id="11" name="Picture 2" descr="c:\users\user\appdata\roaming\360se6\User Data\temp\image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35" b="50000"/>
          <a:stretch/>
        </p:blipFill>
        <p:spPr bwMode="auto">
          <a:xfrm>
            <a:off x="678910" y="3630744"/>
            <a:ext cx="6691444" cy="14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 rot="5400000">
            <a:off x="3873014" y="4931645"/>
            <a:ext cx="792088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1434" y="1808415"/>
            <a:ext cx="2877839" cy="828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MOV  A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30H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0" y="1991832"/>
            <a:ext cx="129614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5733256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0       0          1        1          1        1          0         0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 animBg="1"/>
      <p:bldP spid="14" grpId="0" animBg="1"/>
      <p:bldP spid="1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3074" name="Picture 2" descr="c:\users\user\appdata\roaming\360se6\User Data\temp\image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18849" y="3458523"/>
            <a:ext cx="7121503" cy="158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-19882" y="784096"/>
            <a:ext cx="2590610" cy="50405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3. </a:t>
            </a:r>
            <a:r>
              <a:rPr lang="zh-CN" altLang="en-US" sz="2800" b="1" dirty="0">
                <a:solidFill>
                  <a:schemeClr val="bg1"/>
                </a:solidFill>
              </a:rPr>
              <a:t>寄存器寻址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27" y="1258998"/>
            <a:ext cx="76995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特点：操作数</a:t>
            </a:r>
            <a:r>
              <a:rPr lang="zh-CN" altLang="en-US" sz="2000" b="1" dirty="0">
                <a:solidFill>
                  <a:srgbClr val="FF0000"/>
                </a:solidFill>
              </a:rPr>
              <a:t>在寄存器中，因此指定了寄存器就得到了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操作数。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寻址</a:t>
            </a:r>
            <a:r>
              <a:rPr lang="zh-CN" altLang="en-US" sz="2000" b="1" dirty="0">
                <a:solidFill>
                  <a:srgbClr val="FF0000"/>
                </a:solidFill>
              </a:rPr>
              <a:t>范围包括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rgbClr val="7030A0"/>
                </a:solidFill>
              </a:rPr>
              <a:t>工作寄存器组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R0~R7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；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rgbClr val="7030A0"/>
                </a:solidFill>
              </a:rPr>
              <a:t>部分特殊寄存器</a:t>
            </a:r>
            <a:r>
              <a:rPr lang="en-US" altLang="zh-CN" sz="2000" b="1" dirty="0">
                <a:solidFill>
                  <a:srgbClr val="7030A0"/>
                </a:solidFill>
              </a:rPr>
              <a:t>ACC</a:t>
            </a:r>
            <a:r>
              <a:rPr lang="zh-CN" altLang="en-US" sz="2000" b="1" dirty="0">
                <a:solidFill>
                  <a:srgbClr val="7030A0"/>
                </a:solidFill>
              </a:rPr>
              <a:t>，</a:t>
            </a:r>
            <a:r>
              <a:rPr lang="en-US" altLang="zh-CN" sz="2000" b="1" dirty="0">
                <a:solidFill>
                  <a:srgbClr val="7030A0"/>
                </a:solidFill>
              </a:rPr>
              <a:t>B</a:t>
            </a:r>
            <a:r>
              <a:rPr lang="zh-CN" altLang="en-US" sz="2000" b="1" dirty="0">
                <a:solidFill>
                  <a:srgbClr val="7030A0"/>
                </a:solidFill>
              </a:rPr>
              <a:t>，</a:t>
            </a:r>
            <a:r>
              <a:rPr lang="en-US" altLang="zh-CN" sz="2000" b="1" dirty="0">
                <a:solidFill>
                  <a:srgbClr val="7030A0"/>
                </a:solidFill>
              </a:rPr>
              <a:t>DPTR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。</a:t>
            </a: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7415" y="3059668"/>
            <a:ext cx="43829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把工作寄存器</a:t>
            </a:r>
            <a:r>
              <a:rPr lang="en-US" altLang="zh-CN" dirty="0"/>
              <a:t>R1</a:t>
            </a:r>
            <a:r>
              <a:rPr lang="zh-CN" altLang="en-US" dirty="0"/>
              <a:t>的内容传送到累加器</a:t>
            </a:r>
            <a:r>
              <a:rPr lang="en-US" altLang="zh-CN" dirty="0"/>
              <a:t>A</a:t>
            </a:r>
            <a:r>
              <a:rPr lang="zh-CN" altLang="en-US" dirty="0"/>
              <a:t>中。</a:t>
            </a:r>
          </a:p>
        </p:txBody>
      </p:sp>
      <p:pic>
        <p:nvPicPr>
          <p:cNvPr id="10" name="Picture 2" descr="c:\users\user\appdata\roaming\360se6\User Data\temp\image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000" r="12"/>
          <a:stretch/>
        </p:blipFill>
        <p:spPr bwMode="auto">
          <a:xfrm>
            <a:off x="599486" y="5102524"/>
            <a:ext cx="7128005" cy="15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右箭头 10"/>
          <p:cNvSpPr/>
          <p:nvPr/>
        </p:nvSpPr>
        <p:spPr>
          <a:xfrm rot="5400000">
            <a:off x="3783556" y="4763675"/>
            <a:ext cx="792088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84168" y="2086654"/>
            <a:ext cx="2611741" cy="828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MOV  A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R1</a:t>
            </a:r>
          </a:p>
        </p:txBody>
      </p:sp>
      <p:sp>
        <p:nvSpPr>
          <p:cNvPr id="14" name="矩形 13"/>
          <p:cNvSpPr/>
          <p:nvPr/>
        </p:nvSpPr>
        <p:spPr>
          <a:xfrm>
            <a:off x="4572000" y="2301672"/>
            <a:ext cx="129614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5589240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0           1          0       0          1           0          1         1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9" grpId="0" animBg="1"/>
      <p:bldP spid="11" grpId="0" animBg="1"/>
      <p:bldP spid="5" grpId="0" animBg="1"/>
      <p:bldP spid="14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73" y="980728"/>
            <a:ext cx="5693063" cy="50405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57200" indent="-457200" algn="l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直接寻址与寄存器寻址的差别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833552"/>
            <a:ext cx="8604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直接寻址：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/>
              <a:t>以操作数</a:t>
            </a:r>
            <a:r>
              <a:rPr lang="zh-CN" altLang="en-US" sz="2400" b="1" u="sng" dirty="0" smtClean="0">
                <a:solidFill>
                  <a:srgbClr val="7030A0"/>
                </a:solidFill>
              </a:rPr>
              <a:t>所在字节地址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占一个字节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出现在指令码中；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寄存器寻址：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/>
              <a:t>1. </a:t>
            </a:r>
            <a:r>
              <a:rPr lang="zh-CN" altLang="en-US" sz="2400" dirty="0"/>
              <a:t>寄存器</a:t>
            </a:r>
            <a:r>
              <a:rPr lang="zh-CN" altLang="en-US" sz="2400" dirty="0" smtClean="0"/>
              <a:t>编码出现在指令码中；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2. </a:t>
            </a:r>
            <a:r>
              <a:rPr lang="zh-CN" altLang="en-US" sz="2400" dirty="0" smtClean="0"/>
              <a:t>可寄存器寻址的寄存器：</a:t>
            </a:r>
            <a:r>
              <a:rPr lang="en-US" altLang="zh-CN" sz="2400" dirty="0" smtClean="0"/>
              <a:t>A,B, DPTR,R0~R7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3. </a:t>
            </a:r>
            <a:r>
              <a:rPr lang="zh-CN" altLang="en-US" sz="2400" dirty="0" smtClean="0"/>
              <a:t>操作码和寄存器编码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合用一个字节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4. </a:t>
            </a:r>
            <a:r>
              <a:rPr lang="zh-CN" altLang="en-US" sz="2400" dirty="0" smtClean="0"/>
              <a:t>寄存器寻址的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指令机器码短，执行速度快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8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34834" y="764704"/>
            <a:ext cx="3238682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寄存器间接寻址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56049"/>
            <a:ext cx="91358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特点：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寄存器存放</a:t>
            </a:r>
            <a:r>
              <a:rPr lang="zh-CN" altLang="en-US" sz="2000" b="1" dirty="0">
                <a:solidFill>
                  <a:srgbClr val="002060"/>
                </a:solidFill>
              </a:rPr>
              <a:t>的是</a:t>
            </a:r>
            <a:r>
              <a:rPr lang="zh-CN" altLang="en-US" sz="2000" b="1" dirty="0">
                <a:solidFill>
                  <a:srgbClr val="FF0000"/>
                </a:solidFill>
              </a:rPr>
              <a:t>操作数的地址</a:t>
            </a:r>
            <a:r>
              <a:rPr lang="zh-CN" altLang="en-US" sz="2000" b="1" dirty="0">
                <a:solidFill>
                  <a:srgbClr val="002060"/>
                </a:solidFill>
              </a:rPr>
              <a:t>，即操作数是通过寄存器间接得到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的；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rgbClr val="002060"/>
                </a:solidFill>
              </a:rPr>
              <a:t>以寄存器符号的形式来表示，在寄存器名称前面加上</a:t>
            </a:r>
            <a:r>
              <a:rPr lang="zh-CN" altLang="en-US" sz="2000" b="1" dirty="0">
                <a:solidFill>
                  <a:srgbClr val="FF0000"/>
                </a:solidFill>
              </a:rPr>
              <a:t>间接寻址符号“</a:t>
            </a:r>
            <a:r>
              <a:rPr lang="en-US" altLang="zh-CN" sz="2000" b="1" dirty="0">
                <a:solidFill>
                  <a:srgbClr val="FF0000"/>
                </a:solidFill>
              </a:rPr>
              <a:t>@</a:t>
            </a:r>
            <a:r>
              <a:rPr lang="zh-CN" altLang="en-US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>
                <a:solidFill>
                  <a:srgbClr val="002060"/>
                </a:solidFill>
              </a:rPr>
              <a:t>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寻址</a:t>
            </a:r>
            <a:r>
              <a:rPr lang="zh-CN" altLang="en-US" sz="2000" b="1" dirty="0">
                <a:solidFill>
                  <a:srgbClr val="FF0000"/>
                </a:solidFill>
              </a:rPr>
              <a:t>范围包括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rgbClr val="7030A0"/>
                </a:solidFill>
              </a:rPr>
              <a:t>工作寄存器组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R0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、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R1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；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堆栈指针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SP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、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16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位数据指针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DPTR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。</a:t>
            </a: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01" y="5156443"/>
            <a:ext cx="2530485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假设</a:t>
            </a:r>
            <a:r>
              <a:rPr lang="en-US" altLang="zh-CN" dirty="0"/>
              <a:t>R0</a:t>
            </a:r>
            <a:r>
              <a:rPr lang="zh-CN" altLang="en-US" dirty="0"/>
              <a:t>中内容为</a:t>
            </a:r>
            <a:r>
              <a:rPr lang="en-US" altLang="zh-CN" dirty="0"/>
              <a:t>30H</a:t>
            </a:r>
            <a:r>
              <a:rPr lang="zh-CN" altLang="en-US" dirty="0"/>
              <a:t>，</a:t>
            </a:r>
            <a:r>
              <a:rPr lang="zh-CN" altLang="en-US" dirty="0" smtClean="0"/>
              <a:t>则以</a:t>
            </a:r>
            <a:r>
              <a:rPr lang="en-US" altLang="zh-CN" dirty="0"/>
              <a:t>R0</a:t>
            </a:r>
            <a:r>
              <a:rPr lang="zh-CN" altLang="en-US" dirty="0"/>
              <a:t>寄存器的内容</a:t>
            </a:r>
            <a:r>
              <a:rPr lang="en-US" altLang="zh-CN" dirty="0"/>
              <a:t>30H</a:t>
            </a:r>
            <a:r>
              <a:rPr lang="zh-CN" altLang="en-US" dirty="0"/>
              <a:t>为地址，把内部</a:t>
            </a:r>
            <a:r>
              <a:rPr lang="en-US" altLang="zh-CN" dirty="0"/>
              <a:t>RAM 30H</a:t>
            </a:r>
            <a:r>
              <a:rPr lang="zh-CN" altLang="en-US" dirty="0"/>
              <a:t>单元中的内容传送给累加器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195" y="4337335"/>
            <a:ext cx="2502662" cy="73866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lt"/>
                <a:ea typeface="+mn-ea"/>
              </a:rPr>
              <a:t>MOV  A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  <a:ea typeface="+mn-ea"/>
              </a:rPr>
              <a:t>@R0</a:t>
            </a:r>
          </a:p>
        </p:txBody>
      </p:sp>
      <p:sp>
        <p:nvSpPr>
          <p:cNvPr id="9" name="矩形 8"/>
          <p:cNvSpPr/>
          <p:nvPr/>
        </p:nvSpPr>
        <p:spPr>
          <a:xfrm>
            <a:off x="261983" y="3866962"/>
            <a:ext cx="129614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  <p:pic>
        <p:nvPicPr>
          <p:cNvPr id="4098" name="Picture 2" descr="c:\users\user\appdata\roaming\360se6\User Data\temp\image0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627784" y="3919694"/>
            <a:ext cx="5736464" cy="13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appdata\roaming\360se6\User Data\temp\image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000" r="12"/>
          <a:stretch/>
        </p:blipFill>
        <p:spPr bwMode="auto">
          <a:xfrm>
            <a:off x="2627784" y="5284160"/>
            <a:ext cx="5736464" cy="126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/>
          <p:cNvSpPr/>
          <p:nvPr/>
        </p:nvSpPr>
        <p:spPr>
          <a:xfrm rot="5400000">
            <a:off x="5221479" y="4957284"/>
            <a:ext cx="720080" cy="3983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98429" y="5671728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0       1        0       1       0        0        1       1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  <p:bldP spid="9" grpId="0" animBg="1"/>
      <p:bldP spid="13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34834" y="764704"/>
            <a:ext cx="2230570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5. </a:t>
            </a:r>
            <a:r>
              <a:rPr lang="zh-CN" altLang="en-US" dirty="0"/>
              <a:t>变址寻址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1390007"/>
            <a:ext cx="9144000" cy="409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 点：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2060"/>
                </a:solidFill>
              </a:rPr>
              <a:t>寻址对象：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程序</a:t>
            </a:r>
            <a:r>
              <a:rPr lang="zh-CN" altLang="en-US" sz="2200" b="1" u="sng" dirty="0">
                <a:solidFill>
                  <a:srgbClr val="FF0000"/>
                </a:solidFill>
              </a:rPr>
              <a:t>存储器</a:t>
            </a:r>
            <a:r>
              <a:rPr lang="zh-CN" altLang="en-US" sz="2200" b="1" dirty="0">
                <a:solidFill>
                  <a:srgbClr val="002060"/>
                </a:solidFill>
              </a:rPr>
              <a:t>的地址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；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2060"/>
                </a:solidFill>
              </a:rPr>
              <a:t>以</a:t>
            </a:r>
            <a:r>
              <a:rPr lang="en-US" altLang="zh-CN" sz="2200" b="1" dirty="0">
                <a:solidFill>
                  <a:srgbClr val="002060"/>
                </a:solidFill>
              </a:rPr>
              <a:t>DPTR</a:t>
            </a:r>
            <a:r>
              <a:rPr lang="zh-CN" altLang="en-US" sz="2200" b="1" dirty="0">
                <a:solidFill>
                  <a:srgbClr val="002060"/>
                </a:solidFill>
              </a:rPr>
              <a:t>或</a:t>
            </a:r>
            <a:r>
              <a:rPr lang="en-US" altLang="zh-CN" sz="2200" b="1" dirty="0">
                <a:solidFill>
                  <a:srgbClr val="002060"/>
                </a:solidFill>
              </a:rPr>
              <a:t>PC</a:t>
            </a:r>
            <a:r>
              <a:rPr lang="zh-CN" altLang="en-US" sz="2200" b="1" dirty="0">
                <a:solidFill>
                  <a:srgbClr val="002060"/>
                </a:solidFill>
              </a:rPr>
              <a:t>作</a:t>
            </a:r>
            <a:r>
              <a:rPr lang="zh-CN" altLang="en-US" sz="2200" b="1" dirty="0">
                <a:solidFill>
                  <a:srgbClr val="FF0000"/>
                </a:solidFill>
              </a:rPr>
              <a:t>基址寄存器</a:t>
            </a:r>
            <a:r>
              <a:rPr lang="zh-CN" altLang="en-US" sz="2200" b="1" dirty="0">
                <a:solidFill>
                  <a:srgbClr val="002060"/>
                </a:solidFill>
              </a:rPr>
              <a:t>，以累加器</a:t>
            </a:r>
            <a:r>
              <a:rPr lang="en-US" altLang="zh-CN" sz="2200" b="1" dirty="0">
                <a:solidFill>
                  <a:srgbClr val="002060"/>
                </a:solidFill>
              </a:rPr>
              <a:t>A</a:t>
            </a:r>
            <a:r>
              <a:rPr lang="zh-CN" altLang="en-US" sz="2200" b="1" dirty="0">
                <a:solidFill>
                  <a:srgbClr val="002060"/>
                </a:solidFill>
              </a:rPr>
              <a:t>作为</a:t>
            </a:r>
            <a:r>
              <a:rPr lang="zh-CN" altLang="en-US" sz="2200" b="1" dirty="0">
                <a:solidFill>
                  <a:srgbClr val="FF0000"/>
                </a:solidFill>
              </a:rPr>
              <a:t>变址寄存器</a:t>
            </a:r>
            <a:r>
              <a:rPr lang="zh-CN" altLang="en-US" sz="2200" b="1" dirty="0">
                <a:solidFill>
                  <a:srgbClr val="002060"/>
                </a:solidFill>
              </a:rPr>
              <a:t>，以两者的</a:t>
            </a:r>
            <a:r>
              <a:rPr lang="zh-CN" altLang="en-US" sz="2200" b="1" dirty="0">
                <a:solidFill>
                  <a:srgbClr val="FF0000"/>
                </a:solidFill>
              </a:rPr>
              <a:t>内容之和</a:t>
            </a:r>
            <a:r>
              <a:rPr lang="zh-CN" altLang="en-US" sz="2200" b="1" dirty="0">
                <a:solidFill>
                  <a:srgbClr val="002060"/>
                </a:solidFill>
              </a:rPr>
              <a:t>形成的</a:t>
            </a:r>
            <a:r>
              <a:rPr lang="en-US" altLang="zh-CN" sz="2200" b="1" dirty="0">
                <a:solidFill>
                  <a:srgbClr val="002060"/>
                </a:solidFill>
              </a:rPr>
              <a:t>16</a:t>
            </a:r>
            <a:r>
              <a:rPr lang="zh-CN" altLang="en-US" sz="2200" b="1" dirty="0">
                <a:solidFill>
                  <a:srgbClr val="002060"/>
                </a:solidFill>
              </a:rPr>
              <a:t>位数作为操作数地址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；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dirty="0">
                <a:solidFill>
                  <a:srgbClr val="002060"/>
                </a:solidFill>
              </a:rPr>
              <a:t>采用变址寻址的指令只有</a:t>
            </a:r>
            <a:r>
              <a:rPr lang="en-US" altLang="zh-CN" sz="2200" b="1" dirty="0">
                <a:solidFill>
                  <a:srgbClr val="002060"/>
                </a:solidFill>
              </a:rPr>
              <a:t>3</a:t>
            </a:r>
            <a:r>
              <a:rPr lang="zh-CN" altLang="en-US" sz="2200" b="1" dirty="0">
                <a:solidFill>
                  <a:srgbClr val="002060"/>
                </a:solidFill>
              </a:rPr>
              <a:t>条：</a:t>
            </a:r>
            <a:endParaRPr lang="en-US" altLang="zh-CN" sz="22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a)    MOVC</a:t>
            </a:r>
            <a:r>
              <a:rPr lang="en-US" altLang="zh-CN" sz="2200" dirty="0"/>
              <a:t>  A</a:t>
            </a:r>
            <a:r>
              <a:rPr lang="zh-CN" altLang="en-US" sz="2200" dirty="0"/>
              <a:t>，</a:t>
            </a:r>
            <a:r>
              <a:rPr lang="en-US" altLang="zh-CN" sz="2200" dirty="0"/>
              <a:t>@A+DPTR 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b)    MOVC</a:t>
            </a:r>
            <a:r>
              <a:rPr lang="en-US" altLang="zh-CN" sz="2200" dirty="0"/>
              <a:t>  A</a:t>
            </a:r>
            <a:r>
              <a:rPr lang="zh-CN" altLang="en-US" sz="2200" dirty="0"/>
              <a:t>，</a:t>
            </a:r>
            <a:r>
              <a:rPr lang="en-US" altLang="zh-CN" sz="2200" dirty="0"/>
              <a:t>@A+PC  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c )    JMP</a:t>
            </a:r>
            <a:r>
              <a:rPr lang="en-US" altLang="zh-CN" sz="2200" dirty="0"/>
              <a:t>  @</a:t>
            </a:r>
            <a:r>
              <a:rPr lang="en-US" altLang="zh-CN" sz="2200" dirty="0" smtClean="0"/>
              <a:t>A+DPTR</a:t>
            </a:r>
            <a:endParaRPr lang="en-US" altLang="zh-CN" sz="2200" dirty="0"/>
          </a:p>
        </p:txBody>
      </p:sp>
      <p:sp>
        <p:nvSpPr>
          <p:cNvPr id="13" name="矩形 12"/>
          <p:cNvSpPr/>
          <p:nvPr/>
        </p:nvSpPr>
        <p:spPr>
          <a:xfrm>
            <a:off x="3698399" y="4149080"/>
            <a:ext cx="5365104" cy="101566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</a:rPr>
              <a:t>前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条是程序存储器读指令，也称查表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指令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.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</a:rPr>
              <a:t>后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条是无条件转移指令，又叫散转指令。</a:t>
            </a:r>
          </a:p>
        </p:txBody>
      </p:sp>
    </p:spTree>
    <p:extLst>
      <p:ext uri="{BB962C8B-B14F-4D97-AF65-F5344CB8AC3E}">
        <p14:creationId xmlns:p14="http://schemas.microsoft.com/office/powerpoint/2010/main" val="40321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22964" y="873121"/>
            <a:ext cx="4303742" cy="828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MOVC  A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@A+DPTR</a:t>
            </a:r>
          </a:p>
        </p:txBody>
      </p:sp>
      <p:sp>
        <p:nvSpPr>
          <p:cNvPr id="7" name="矩形 6"/>
          <p:cNvSpPr/>
          <p:nvPr/>
        </p:nvSpPr>
        <p:spPr>
          <a:xfrm>
            <a:off x="77108" y="822984"/>
            <a:ext cx="129614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  <p:pic>
        <p:nvPicPr>
          <p:cNvPr id="8" name="Picture 2" descr="c:\users\user\appdata\roaming\360se6\User Data\temp\image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" y="2719029"/>
            <a:ext cx="2792645" cy="40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771800" y="1734352"/>
            <a:ext cx="6057391" cy="962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</a:rPr>
              <a:t>假设</a:t>
            </a:r>
            <a:r>
              <a:rPr lang="zh-CN" altLang="en-US" sz="2000" b="1" dirty="0">
                <a:solidFill>
                  <a:srgbClr val="002060"/>
                </a:solidFill>
              </a:rPr>
              <a:t>执行指令前：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A=30H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DPTR=22F1H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。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</a:rPr>
              <a:t>根据</a:t>
            </a:r>
            <a:r>
              <a:rPr lang="zh-CN" altLang="en-US" sz="2000" b="1" dirty="0">
                <a:solidFill>
                  <a:srgbClr val="002060"/>
                </a:solidFill>
              </a:rPr>
              <a:t>变址寻址方式形成的操作数地址为多少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？？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59" y="1807375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-4347" y="1972122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3968" y="2719029"/>
            <a:ext cx="3086101" cy="830997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 0010 0010 1111 0001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+                     0011 0000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Picture 2" descr="c:\users\user\appdata\roaming\360se6\User Data\temp\image0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000" r="12"/>
          <a:stretch/>
        </p:blipFill>
        <p:spPr bwMode="auto">
          <a:xfrm>
            <a:off x="3149191" y="4900903"/>
            <a:ext cx="5756282" cy="12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上弧形箭头 13"/>
          <p:cNvSpPr/>
          <p:nvPr/>
        </p:nvSpPr>
        <p:spPr>
          <a:xfrm>
            <a:off x="2195736" y="4108815"/>
            <a:ext cx="2880320" cy="792088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3091" y="3561672"/>
            <a:ext cx="3571237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83968" y="3609082"/>
            <a:ext cx="3086101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 0010 0011 0010 0001</a:t>
            </a:r>
          </a:p>
        </p:txBody>
      </p:sp>
      <p:sp>
        <p:nvSpPr>
          <p:cNvPr id="19" name="右箭头 18"/>
          <p:cNvSpPr/>
          <p:nvPr/>
        </p:nvSpPr>
        <p:spPr>
          <a:xfrm>
            <a:off x="7390363" y="3688447"/>
            <a:ext cx="504056" cy="2308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28716" y="3609082"/>
            <a:ext cx="1043608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2321H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2485" y="5229200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0         1       1       0        1        0       0        0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2" grpId="0" animBg="1"/>
      <p:bldP spid="14" grpId="0" animBg="1"/>
      <p:bldP spid="18" grpId="0" animBg="1"/>
      <p:bldP spid="19" grpId="0" animBg="1"/>
      <p:bldP spid="20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.1  助记符语言</a:t>
            </a:r>
            <a:r>
              <a:rPr lang="zh-CN" altLang="en-US" sz="3600" b="1" dirty="0">
                <a:solidFill>
                  <a:schemeClr val="bg1"/>
                </a:solidFill>
                <a:latin typeface="宋体" pitchFamily="2" charset="-122"/>
              </a:rPr>
              <a:t/>
            </a:r>
            <a:br>
              <a:rPr lang="zh-CN" altLang="en-US" sz="3600" b="1" dirty="0">
                <a:solidFill>
                  <a:schemeClr val="bg1"/>
                </a:solidFill>
                <a:latin typeface="宋体" pitchFamily="2" charset="-122"/>
              </a:rPr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78" y="1540322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4.1.1 </a:t>
            </a:r>
            <a:r>
              <a:rPr lang="zh-CN" altLang="en-US" b="1" dirty="0" smtClean="0">
                <a:solidFill>
                  <a:srgbClr val="0070C0"/>
                </a:solidFill>
              </a:rPr>
              <a:t>助记符语言概述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237842" y="2520858"/>
            <a:ext cx="2918334" cy="764126"/>
          </a:xfrm>
          <a:custGeom>
            <a:avLst/>
            <a:gdLst>
              <a:gd name="connsiteX0" fmla="*/ 0 w 3555282"/>
              <a:gd name="connsiteY0" fmla="*/ 414516 h 2763443"/>
              <a:gd name="connsiteX1" fmla="*/ 2173561 w 3555282"/>
              <a:gd name="connsiteY1" fmla="*/ 414516 h 2763443"/>
              <a:gd name="connsiteX2" fmla="*/ 2173561 w 3555282"/>
              <a:gd name="connsiteY2" fmla="*/ 0 h 2763443"/>
              <a:gd name="connsiteX3" fmla="*/ 3555282 w 3555282"/>
              <a:gd name="connsiteY3" fmla="*/ 1381722 h 2763443"/>
              <a:gd name="connsiteX4" fmla="*/ 2173561 w 3555282"/>
              <a:gd name="connsiteY4" fmla="*/ 2763443 h 2763443"/>
              <a:gd name="connsiteX5" fmla="*/ 2173561 w 3555282"/>
              <a:gd name="connsiteY5" fmla="*/ 2348927 h 2763443"/>
              <a:gd name="connsiteX6" fmla="*/ 0 w 3555282"/>
              <a:gd name="connsiteY6" fmla="*/ 2348927 h 2763443"/>
              <a:gd name="connsiteX7" fmla="*/ 0 w 3555282"/>
              <a:gd name="connsiteY7" fmla="*/ 414516 h 276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5282" h="2763443">
                <a:moveTo>
                  <a:pt x="0" y="414516"/>
                </a:moveTo>
                <a:lnTo>
                  <a:pt x="2173561" y="414516"/>
                </a:lnTo>
                <a:lnTo>
                  <a:pt x="2173561" y="0"/>
                </a:lnTo>
                <a:lnTo>
                  <a:pt x="3555282" y="1381722"/>
                </a:lnTo>
                <a:lnTo>
                  <a:pt x="2173561" y="2763443"/>
                </a:lnTo>
                <a:lnTo>
                  <a:pt x="2173561" y="2348927"/>
                </a:lnTo>
                <a:lnTo>
                  <a:pt x="0" y="2348927"/>
                </a:lnTo>
                <a:lnTo>
                  <a:pt x="0" y="4145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020" tIns="433566" rIns="971362" bIns="433566" numCol="1" spcCol="1270" anchor="ctr" anchorCtr="0">
            <a:noAutofit/>
          </a:bodyPr>
          <a:lstStyle/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0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669796" y="2237360"/>
            <a:ext cx="2174012" cy="1373904"/>
          </a:xfrm>
          <a:custGeom>
            <a:avLst/>
            <a:gdLst>
              <a:gd name="connsiteX0" fmla="*/ 0 w 2145856"/>
              <a:gd name="connsiteY0" fmla="*/ 1033640 h 2067279"/>
              <a:gd name="connsiteX1" fmla="*/ 1072928 w 2145856"/>
              <a:gd name="connsiteY1" fmla="*/ 0 h 2067279"/>
              <a:gd name="connsiteX2" fmla="*/ 2145856 w 2145856"/>
              <a:gd name="connsiteY2" fmla="*/ 1033640 h 2067279"/>
              <a:gd name="connsiteX3" fmla="*/ 1072928 w 2145856"/>
              <a:gd name="connsiteY3" fmla="*/ 2067280 h 2067279"/>
              <a:gd name="connsiteX4" fmla="*/ 0 w 2145856"/>
              <a:gd name="connsiteY4" fmla="*/ 1033640 h 206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856" h="2067279">
                <a:moveTo>
                  <a:pt x="0" y="1033640"/>
                </a:moveTo>
                <a:cubicBezTo>
                  <a:pt x="0" y="462776"/>
                  <a:pt x="480366" y="0"/>
                  <a:pt x="1072928" y="0"/>
                </a:cubicBezTo>
                <a:cubicBezTo>
                  <a:pt x="1665490" y="0"/>
                  <a:pt x="2145856" y="462776"/>
                  <a:pt x="2145856" y="1033640"/>
                </a:cubicBezTo>
                <a:cubicBezTo>
                  <a:pt x="2145856" y="1604504"/>
                  <a:pt x="1665490" y="2067280"/>
                  <a:pt x="1072928" y="2067280"/>
                </a:cubicBezTo>
                <a:cubicBezTo>
                  <a:pt x="480366" y="2067280"/>
                  <a:pt x="0" y="1604504"/>
                  <a:pt x="0" y="1033640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463" tIns="331956" rIns="343463" bIns="331956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高级语言</a:t>
            </a:r>
            <a:endParaRPr lang="zh-CN" altLang="en-US" sz="4000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6506587" y="2104312"/>
            <a:ext cx="2174012" cy="1488423"/>
          </a:xfrm>
          <a:custGeom>
            <a:avLst/>
            <a:gdLst>
              <a:gd name="connsiteX0" fmla="*/ 0 w 2220693"/>
              <a:gd name="connsiteY0" fmla="*/ 1143035 h 2286070"/>
              <a:gd name="connsiteX1" fmla="*/ 1110347 w 2220693"/>
              <a:gd name="connsiteY1" fmla="*/ 0 h 2286070"/>
              <a:gd name="connsiteX2" fmla="*/ 2220694 w 2220693"/>
              <a:gd name="connsiteY2" fmla="*/ 1143035 h 2286070"/>
              <a:gd name="connsiteX3" fmla="*/ 1110347 w 2220693"/>
              <a:gd name="connsiteY3" fmla="*/ 2286070 h 2286070"/>
              <a:gd name="connsiteX4" fmla="*/ 0 w 2220693"/>
              <a:gd name="connsiteY4" fmla="*/ 1143035 h 22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93" h="2286070">
                <a:moveTo>
                  <a:pt x="0" y="1143035"/>
                </a:moveTo>
                <a:cubicBezTo>
                  <a:pt x="0" y="511754"/>
                  <a:pt x="497119" y="0"/>
                  <a:pt x="1110347" y="0"/>
                </a:cubicBezTo>
                <a:cubicBezTo>
                  <a:pt x="1723575" y="0"/>
                  <a:pt x="2220694" y="511754"/>
                  <a:pt x="2220694" y="1143035"/>
                </a:cubicBezTo>
                <a:cubicBezTo>
                  <a:pt x="2220694" y="1774316"/>
                  <a:pt x="1723575" y="2286070"/>
                  <a:pt x="1110347" y="2286070"/>
                </a:cubicBezTo>
                <a:cubicBezTo>
                  <a:pt x="497119" y="2286070"/>
                  <a:pt x="0" y="1774316"/>
                  <a:pt x="0" y="1143035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3788" tIns="363362" rIns="353788" bIns="363362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机器语言</a:t>
            </a:r>
            <a:endParaRPr lang="zh-CN" altLang="en-US" sz="4000" kern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75527" y="3626220"/>
            <a:ext cx="257821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C/C++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等；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接近</a:t>
            </a:r>
            <a:r>
              <a:rPr lang="zh-CN" altLang="en-US" sz="2000" dirty="0"/>
              <a:t>自然语言和数学</a:t>
            </a:r>
            <a:r>
              <a:rPr lang="zh-CN" altLang="en-US" sz="2000" dirty="0" smtClean="0"/>
              <a:t>公式；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脱离硬件系统；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占用</a:t>
            </a:r>
            <a:r>
              <a:rPr lang="zh-CN" altLang="en-US" sz="2000" dirty="0"/>
              <a:t>程序</a:t>
            </a:r>
            <a:r>
              <a:rPr lang="zh-CN" altLang="en-US" sz="2000" dirty="0" smtClean="0"/>
              <a:t>空间大；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执行效率低。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765739" y="2649005"/>
            <a:ext cx="9541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defTabSz="1333500">
              <a:lnSpc>
                <a:spcPct val="90000"/>
              </a:lnSpc>
              <a:spcAft>
                <a:spcPct val="15000"/>
              </a:spcAft>
            </a:pPr>
            <a:r>
              <a:rPr lang="zh-CN" altLang="en-US" sz="3000" dirty="0" smtClean="0"/>
              <a:t>编译</a:t>
            </a:r>
            <a:endParaRPr lang="zh-CN" altLang="en-US" sz="3000" dirty="0"/>
          </a:p>
        </p:txBody>
      </p:sp>
      <p:sp>
        <p:nvSpPr>
          <p:cNvPr id="21" name="任意多边形 20"/>
          <p:cNvSpPr/>
          <p:nvPr/>
        </p:nvSpPr>
        <p:spPr>
          <a:xfrm>
            <a:off x="3369944" y="5188668"/>
            <a:ext cx="2363672" cy="1488423"/>
          </a:xfrm>
          <a:custGeom>
            <a:avLst/>
            <a:gdLst>
              <a:gd name="connsiteX0" fmla="*/ 0 w 2220693"/>
              <a:gd name="connsiteY0" fmla="*/ 1143035 h 2286070"/>
              <a:gd name="connsiteX1" fmla="*/ 1110347 w 2220693"/>
              <a:gd name="connsiteY1" fmla="*/ 0 h 2286070"/>
              <a:gd name="connsiteX2" fmla="*/ 2220694 w 2220693"/>
              <a:gd name="connsiteY2" fmla="*/ 1143035 h 2286070"/>
              <a:gd name="connsiteX3" fmla="*/ 1110347 w 2220693"/>
              <a:gd name="connsiteY3" fmla="*/ 2286070 h 2286070"/>
              <a:gd name="connsiteX4" fmla="*/ 0 w 2220693"/>
              <a:gd name="connsiteY4" fmla="*/ 1143035 h 22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93" h="2286070">
                <a:moveTo>
                  <a:pt x="0" y="1143035"/>
                </a:moveTo>
                <a:cubicBezTo>
                  <a:pt x="0" y="511754"/>
                  <a:pt x="497119" y="0"/>
                  <a:pt x="1110347" y="0"/>
                </a:cubicBezTo>
                <a:cubicBezTo>
                  <a:pt x="1723575" y="0"/>
                  <a:pt x="2220694" y="511754"/>
                  <a:pt x="2220694" y="1143035"/>
                </a:cubicBezTo>
                <a:cubicBezTo>
                  <a:pt x="2220694" y="1774316"/>
                  <a:pt x="1723575" y="2286070"/>
                  <a:pt x="1110347" y="2286070"/>
                </a:cubicBezTo>
                <a:cubicBezTo>
                  <a:pt x="497119" y="2286070"/>
                  <a:pt x="0" y="1774316"/>
                  <a:pt x="0" y="1143035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3788" tIns="363362" rIns="353788" bIns="363362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/>
              <a:t>助记符语言</a:t>
            </a:r>
            <a:endParaRPr lang="zh-CN" altLang="en-US" sz="4000" kern="1200" dirty="0"/>
          </a:p>
        </p:txBody>
      </p:sp>
      <p:sp>
        <p:nvSpPr>
          <p:cNvPr id="22" name="任意多边形 21"/>
          <p:cNvSpPr/>
          <p:nvPr/>
        </p:nvSpPr>
        <p:spPr>
          <a:xfrm rot="19249251">
            <a:off x="4256209" y="3713366"/>
            <a:ext cx="2581705" cy="743374"/>
          </a:xfrm>
          <a:custGeom>
            <a:avLst/>
            <a:gdLst>
              <a:gd name="connsiteX0" fmla="*/ 0 w 3555282"/>
              <a:gd name="connsiteY0" fmla="*/ 414516 h 2763443"/>
              <a:gd name="connsiteX1" fmla="*/ 2173561 w 3555282"/>
              <a:gd name="connsiteY1" fmla="*/ 414516 h 2763443"/>
              <a:gd name="connsiteX2" fmla="*/ 2173561 w 3555282"/>
              <a:gd name="connsiteY2" fmla="*/ 0 h 2763443"/>
              <a:gd name="connsiteX3" fmla="*/ 3555282 w 3555282"/>
              <a:gd name="connsiteY3" fmla="*/ 1381722 h 2763443"/>
              <a:gd name="connsiteX4" fmla="*/ 2173561 w 3555282"/>
              <a:gd name="connsiteY4" fmla="*/ 2763443 h 2763443"/>
              <a:gd name="connsiteX5" fmla="*/ 2173561 w 3555282"/>
              <a:gd name="connsiteY5" fmla="*/ 2348927 h 2763443"/>
              <a:gd name="connsiteX6" fmla="*/ 0 w 3555282"/>
              <a:gd name="connsiteY6" fmla="*/ 2348927 h 2763443"/>
              <a:gd name="connsiteX7" fmla="*/ 0 w 3555282"/>
              <a:gd name="connsiteY7" fmla="*/ 414516 h 276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5282" h="2763443">
                <a:moveTo>
                  <a:pt x="0" y="414516"/>
                </a:moveTo>
                <a:lnTo>
                  <a:pt x="2173561" y="414516"/>
                </a:lnTo>
                <a:lnTo>
                  <a:pt x="2173561" y="0"/>
                </a:lnTo>
                <a:lnTo>
                  <a:pt x="3555282" y="1381722"/>
                </a:lnTo>
                <a:lnTo>
                  <a:pt x="2173561" y="2763443"/>
                </a:lnTo>
                <a:lnTo>
                  <a:pt x="2173561" y="2348927"/>
                </a:lnTo>
                <a:lnTo>
                  <a:pt x="0" y="2348927"/>
                </a:lnTo>
                <a:lnTo>
                  <a:pt x="0" y="4145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020" tIns="433566" rIns="971362" bIns="433566" numCol="1" spcCol="1270" anchor="ctr" anchorCtr="0">
            <a:noAutofit/>
          </a:bodyPr>
          <a:lstStyle/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3000" kern="1200" dirty="0"/>
          </a:p>
        </p:txBody>
      </p:sp>
      <p:sp>
        <p:nvSpPr>
          <p:cNvPr id="23" name="矩形 22"/>
          <p:cNvSpPr/>
          <p:nvPr/>
        </p:nvSpPr>
        <p:spPr>
          <a:xfrm rot="19294906">
            <a:off x="4770513" y="4102515"/>
            <a:ext cx="9541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defTabSz="1333500">
              <a:lnSpc>
                <a:spcPct val="90000"/>
              </a:lnSpc>
              <a:spcAft>
                <a:spcPct val="15000"/>
              </a:spcAft>
            </a:pPr>
            <a:r>
              <a:rPr lang="zh-CN" altLang="en-US" sz="3000" dirty="0" smtClean="0"/>
              <a:t>编译</a:t>
            </a:r>
            <a:endParaRPr lang="zh-CN" alt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8" y="3611264"/>
            <a:ext cx="2641552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r>
              <a:rPr lang="zh-CN" altLang="en-US" dirty="0" smtClean="0"/>
              <a:t>二进制代码；</a:t>
            </a:r>
            <a:endParaRPr lang="en-US" altLang="zh-CN" dirty="0" smtClean="0"/>
          </a:p>
          <a:p>
            <a:r>
              <a:rPr lang="zh-CN" altLang="en-US" dirty="0" smtClean="0"/>
              <a:t>直接</a:t>
            </a:r>
            <a:r>
              <a:rPr lang="zh-CN" altLang="en-US" dirty="0"/>
              <a:t>面向硬件系统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/>
              <a:t>程序</a:t>
            </a:r>
            <a:r>
              <a:rPr lang="zh-CN" altLang="en-US" dirty="0" smtClean="0"/>
              <a:t>简炼；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执行</a:t>
            </a:r>
            <a:r>
              <a:rPr lang="zh-CN" altLang="en-US" b="1" dirty="0">
                <a:solidFill>
                  <a:srgbClr val="FF0000"/>
                </a:solidFill>
              </a:rPr>
              <a:t>效率</a:t>
            </a:r>
            <a:r>
              <a:rPr lang="zh-CN" altLang="en-US" b="1" dirty="0" smtClean="0">
                <a:solidFill>
                  <a:srgbClr val="FF0000"/>
                </a:solidFill>
              </a:rPr>
              <a:t>高。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67219" y="5661248"/>
            <a:ext cx="163058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指令符号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便于记忆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829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1" grpId="0" animBg="1"/>
      <p:bldP spid="13" grpId="0" animBg="1"/>
      <p:bldP spid="14" grpId="0" animBg="1"/>
      <p:bldP spid="16" grpId="0"/>
      <p:bldP spid="21" grpId="0" animBg="1"/>
      <p:bldP spid="22" grpId="0" animBg="1"/>
      <p:bldP spid="23" grpId="0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34834" y="764704"/>
            <a:ext cx="2230570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6. </a:t>
            </a:r>
            <a:r>
              <a:rPr lang="zh-CN" altLang="en-US" dirty="0"/>
              <a:t>相对寻址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1373758"/>
            <a:ext cx="9144000" cy="284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 点：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为</a:t>
            </a:r>
            <a:r>
              <a:rPr lang="zh-CN" altLang="en-US" sz="2000" b="1" dirty="0">
                <a:solidFill>
                  <a:srgbClr val="002060"/>
                </a:solidFill>
              </a:rPr>
              <a:t>实现程序的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相对转移设计</a:t>
            </a:r>
            <a:r>
              <a:rPr lang="zh-CN" altLang="en-US" sz="2000" b="1" dirty="0">
                <a:solidFill>
                  <a:srgbClr val="002060"/>
                </a:solidFill>
              </a:rPr>
              <a:t>，由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相对跳转指令</a:t>
            </a:r>
            <a:r>
              <a:rPr lang="zh-CN" altLang="en-US" sz="2000" b="1" dirty="0">
                <a:solidFill>
                  <a:srgbClr val="002060"/>
                </a:solidFill>
              </a:rPr>
              <a:t>所采用；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指令中给定的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地址偏移量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程序计数器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当前值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相加，构成程序转移的目的地址；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注意！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2000" b="1" dirty="0">
                <a:solidFill>
                  <a:srgbClr val="FF0000"/>
                </a:solidFill>
              </a:rPr>
              <a:t>的当前值</a:t>
            </a:r>
            <a:r>
              <a:rPr lang="zh-CN" altLang="en-US" sz="2000" b="1" dirty="0">
                <a:solidFill>
                  <a:srgbClr val="002060"/>
                </a:solidFill>
              </a:rPr>
              <a:t>为该相对转移指令的下一条指令的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地址；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rgbClr val="002060"/>
                </a:solidFill>
              </a:rPr>
              <a:t>转移目的地地址表示为：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4104" y="4207845"/>
            <a:ext cx="7387831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目的地址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转移指令地址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转移指令字节数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037" y="5261792"/>
            <a:ext cx="7207872" cy="11079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bg1"/>
                </a:solidFill>
              </a:rPr>
              <a:t>注意：相对地址偏移</a:t>
            </a:r>
            <a:r>
              <a:rPr lang="zh-CN" altLang="en-US" sz="2200" b="1" dirty="0">
                <a:solidFill>
                  <a:schemeClr val="bg1"/>
                </a:solidFill>
              </a:rPr>
              <a:t>量</a:t>
            </a:r>
            <a:r>
              <a:rPr lang="en-US" altLang="zh-CN" sz="2200" b="1" dirty="0" err="1">
                <a:solidFill>
                  <a:schemeClr val="bg1"/>
                </a:solidFill>
              </a:rPr>
              <a:t>rel</a:t>
            </a:r>
            <a:r>
              <a:rPr lang="zh-CN" altLang="en-US" sz="2200" b="1" dirty="0">
                <a:solidFill>
                  <a:schemeClr val="bg1"/>
                </a:solidFill>
              </a:rPr>
              <a:t>是一个</a:t>
            </a:r>
            <a:r>
              <a:rPr lang="en-US" altLang="zh-CN" sz="2200" b="1" dirty="0">
                <a:solidFill>
                  <a:schemeClr val="bg1"/>
                </a:solidFill>
              </a:rPr>
              <a:t>8</a:t>
            </a:r>
            <a:r>
              <a:rPr lang="zh-CN" altLang="en-US" sz="2200" b="1" dirty="0">
                <a:solidFill>
                  <a:schemeClr val="bg1"/>
                </a:solidFill>
              </a:rPr>
              <a:t>位带符号二进制补码，范围为</a:t>
            </a:r>
            <a:r>
              <a:rPr lang="en-US" altLang="zh-CN" sz="2200" b="1" dirty="0">
                <a:solidFill>
                  <a:schemeClr val="bg1"/>
                </a:solidFill>
              </a:rPr>
              <a:t>+127—-128</a:t>
            </a:r>
          </a:p>
        </p:txBody>
      </p:sp>
    </p:spTree>
    <p:extLst>
      <p:ext uri="{BB962C8B-B14F-4D97-AF65-F5344CB8AC3E}">
        <p14:creationId xmlns:p14="http://schemas.microsoft.com/office/powerpoint/2010/main" val="31558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6146" name="Picture 2" descr="c:\users\user\appdata\roaming\360se6\User Data\temp\image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240360" cy="41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145842" y="948590"/>
            <a:ext cx="1444626" cy="83747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JC 35H</a:t>
            </a:r>
            <a:endParaRPr lang="zh-CN" altLang="en-US" sz="3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87" y="1136495"/>
            <a:ext cx="129614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41329" y="5249642"/>
            <a:ext cx="261998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转移目的地址为？</a:t>
            </a:r>
          </a:p>
        </p:txBody>
      </p:sp>
      <p:sp>
        <p:nvSpPr>
          <p:cNvPr id="9" name="矩形 8"/>
          <p:cNvSpPr/>
          <p:nvPr/>
        </p:nvSpPr>
        <p:spPr>
          <a:xfrm>
            <a:off x="1644264" y="1013384"/>
            <a:ext cx="4011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程序存储器地址</a:t>
            </a:r>
            <a:r>
              <a:rPr lang="en-US" altLang="zh-CN" sz="2000" dirty="0"/>
              <a:t>2000H</a:t>
            </a:r>
            <a:r>
              <a:rPr lang="zh-CN" altLang="en-US" sz="2000" dirty="0"/>
              <a:t>处有一条采用相对寻址方式的两字节</a:t>
            </a:r>
            <a:r>
              <a:rPr lang="zh-CN" altLang="en-US" sz="2000" dirty="0" smtClean="0"/>
              <a:t>转移指令：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07592" y="3557257"/>
            <a:ext cx="21783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PC</a:t>
            </a:r>
            <a:r>
              <a:rPr lang="zh-CN" altLang="en-US" sz="2400" b="1" dirty="0">
                <a:solidFill>
                  <a:schemeClr val="bg1"/>
                </a:solidFill>
              </a:rPr>
              <a:t>的当前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值？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73" y="2479843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74938" y="2610961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82962" y="3557257"/>
            <a:ext cx="99899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/>
              <a:t>2002H</a:t>
            </a:r>
            <a:endParaRPr lang="en-US" altLang="zh-CN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466534" y="4465384"/>
            <a:ext cx="128223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偏移量？</a:t>
            </a:r>
            <a:endParaRPr lang="en-US" altLang="zh-CN" sz="2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38454" y="4430319"/>
            <a:ext cx="68800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lt1"/>
                </a:solidFill>
                <a:latin typeface="+mn-lt"/>
                <a:ea typeface="+mn-ea"/>
              </a:rPr>
              <a:t>35H</a:t>
            </a:r>
          </a:p>
        </p:txBody>
      </p:sp>
      <p:sp>
        <p:nvSpPr>
          <p:cNvPr id="18" name="矩形 17"/>
          <p:cNvSpPr/>
          <p:nvPr/>
        </p:nvSpPr>
        <p:spPr>
          <a:xfrm>
            <a:off x="3546496" y="5210622"/>
            <a:ext cx="100059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lt1"/>
                </a:solidFill>
                <a:latin typeface="+mn-lt"/>
                <a:ea typeface="+mn-ea"/>
              </a:rPr>
              <a:t>2037H</a:t>
            </a:r>
            <a:endParaRPr lang="en-US" altLang="zh-CN" sz="2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80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9" grpId="0"/>
      <p:bldP spid="12" grpId="0" animBg="1"/>
      <p:bldP spid="14" grpId="0"/>
      <p:bldP spid="10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3685" y="908720"/>
            <a:ext cx="1870530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7. </a:t>
            </a:r>
            <a:r>
              <a:rPr lang="zh-CN" altLang="en-US" dirty="0" smtClean="0"/>
              <a:t>位寻址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20" y="1517774"/>
            <a:ext cx="9144000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 点：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>
                <a:solidFill>
                  <a:srgbClr val="002060"/>
                </a:solidFill>
              </a:rPr>
              <a:t>8051</a:t>
            </a:r>
            <a:r>
              <a:rPr lang="zh-CN" altLang="en-US" sz="2000" b="1" dirty="0">
                <a:solidFill>
                  <a:srgbClr val="002060"/>
                </a:solidFill>
              </a:rPr>
              <a:t>具有独立的位处理机即</a:t>
            </a:r>
            <a:r>
              <a:rPr lang="zh-CN" altLang="en-US" sz="2000" b="1" dirty="0">
                <a:solidFill>
                  <a:srgbClr val="FF0000"/>
                </a:solidFill>
              </a:rPr>
              <a:t>布尔处理机</a:t>
            </a:r>
            <a:r>
              <a:rPr lang="zh-CN" altLang="en-US" sz="2000" b="1" dirty="0">
                <a:solidFill>
                  <a:srgbClr val="002060"/>
                </a:solidFill>
              </a:rPr>
              <a:t>，对寻址的位进行处理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；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002060"/>
                </a:solidFill>
              </a:rPr>
              <a:t>允许采用位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寻址方式。</a:t>
            </a: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1" y="3407463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45956" y="3538581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0079" y="4501569"/>
            <a:ext cx="7128785" cy="101566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000" b="1" u="sng" dirty="0" smtClean="0">
                <a:solidFill>
                  <a:srgbClr val="7030A0"/>
                </a:solidFill>
              </a:rPr>
              <a:t>内部</a:t>
            </a:r>
            <a:r>
              <a:rPr lang="zh-CN" altLang="en-US" sz="2000" b="1" u="sng" dirty="0">
                <a:solidFill>
                  <a:srgbClr val="7030A0"/>
                </a:solidFill>
              </a:rPr>
              <a:t>数据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存储器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的位寻址区：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16</a:t>
            </a:r>
            <a:r>
              <a:rPr lang="zh-CN" altLang="en-US" sz="2000" b="1" dirty="0">
                <a:solidFill>
                  <a:srgbClr val="0070C0"/>
                </a:solidFill>
              </a:rPr>
              <a:t>个字节单元的</a:t>
            </a:r>
            <a:r>
              <a:rPr lang="en-US" altLang="zh-CN" sz="2000" b="1" dirty="0">
                <a:solidFill>
                  <a:srgbClr val="0070C0"/>
                </a:solidFill>
              </a:rPr>
              <a:t>128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个位；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000" b="1" u="sng" dirty="0" smtClean="0">
                <a:solidFill>
                  <a:srgbClr val="7030A0"/>
                </a:solidFill>
              </a:rPr>
              <a:t>特殊</a:t>
            </a:r>
            <a:r>
              <a:rPr lang="zh-CN" altLang="en-US" sz="2000" b="1" u="sng" dirty="0">
                <a:solidFill>
                  <a:srgbClr val="7030A0"/>
                </a:solidFill>
              </a:rPr>
              <a:t>功能寄存器</a:t>
            </a:r>
            <a:r>
              <a:rPr lang="zh-CN" altLang="en-US" sz="2000" b="1" dirty="0">
                <a:solidFill>
                  <a:srgbClr val="0070C0"/>
                </a:solidFill>
              </a:rPr>
              <a:t>中可直接寻址的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位；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95978" y="3407463"/>
            <a:ext cx="2969083" cy="5831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哪些位地址空间？？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5" name="Picture 2" descr="c:\users\user\appdata\roaming\360se6\User Data\temp\image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5" b="48883"/>
          <a:stretch/>
        </p:blipFill>
        <p:spPr bwMode="auto">
          <a:xfrm>
            <a:off x="669008" y="3212976"/>
            <a:ext cx="6991673" cy="15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69009" y="1988840"/>
            <a:ext cx="6916859" cy="1015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以进位位</a:t>
            </a:r>
            <a:r>
              <a:rPr lang="en-US" altLang="zh-CN" sz="2000" b="1" dirty="0">
                <a:solidFill>
                  <a:schemeClr val="bg1"/>
                </a:solidFill>
              </a:rPr>
              <a:t>CY</a:t>
            </a:r>
            <a:r>
              <a:rPr lang="zh-CN" altLang="en-US" sz="2000" b="1" dirty="0">
                <a:solidFill>
                  <a:schemeClr val="bg1"/>
                </a:solidFill>
              </a:rPr>
              <a:t>作为位累加器，将</a:t>
            </a:r>
            <a:r>
              <a:rPr lang="zh-CN" altLang="en-US" sz="2000" b="1" u="sng" dirty="0">
                <a:solidFill>
                  <a:srgbClr val="FF0000"/>
                </a:solidFill>
              </a:rPr>
              <a:t>布尔累加器</a:t>
            </a:r>
            <a:r>
              <a:rPr lang="en-US" altLang="zh-CN" sz="2000" b="1" u="sng" dirty="0">
                <a:solidFill>
                  <a:srgbClr val="FF0000"/>
                </a:solidFill>
              </a:rPr>
              <a:t>C</a:t>
            </a:r>
            <a:r>
              <a:rPr lang="zh-CN" altLang="en-US" sz="2000" b="1" u="sng" dirty="0">
                <a:solidFill>
                  <a:srgbClr val="FF0000"/>
                </a:solidFill>
              </a:rPr>
              <a:t>的值与位地址</a:t>
            </a:r>
            <a:r>
              <a:rPr lang="en-US" altLang="zh-CN" sz="2000" b="1" u="sng" dirty="0">
                <a:solidFill>
                  <a:srgbClr val="FF0000"/>
                </a:solidFill>
              </a:rPr>
              <a:t>31H</a:t>
            </a:r>
            <a:r>
              <a:rPr lang="zh-CN" altLang="en-US" sz="2000" b="1" dirty="0">
                <a:solidFill>
                  <a:schemeClr val="bg1"/>
                </a:solidFill>
              </a:rPr>
              <a:t>中的值进行逻辑“与”操作。</a:t>
            </a:r>
          </a:p>
        </p:txBody>
      </p:sp>
      <p:sp>
        <p:nvSpPr>
          <p:cNvPr id="8" name="矩形 7"/>
          <p:cNvSpPr/>
          <p:nvPr/>
        </p:nvSpPr>
        <p:spPr>
          <a:xfrm>
            <a:off x="1691680" y="964202"/>
            <a:ext cx="2640466" cy="828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ANL  C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31H</a:t>
            </a:r>
            <a:endParaRPr lang="zh-CN" altLang="en-US" sz="3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37" y="1056536"/>
            <a:ext cx="129614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  <p:pic>
        <p:nvPicPr>
          <p:cNvPr id="10" name="Picture 2" descr="c:\users\user\appdata\roaming\360se6\User Data\temp\image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t="50741" r="-71" b="-741"/>
          <a:stretch/>
        </p:blipFill>
        <p:spPr bwMode="auto">
          <a:xfrm>
            <a:off x="669009" y="5107049"/>
            <a:ext cx="7005713" cy="147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1691680" y="3140968"/>
            <a:ext cx="1008112" cy="1656184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364088" y="4941168"/>
            <a:ext cx="1008112" cy="165487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42" y="908720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  数据传送类指令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8520" y="1988840"/>
            <a:ext cx="835191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 点：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对内部和外部资源赋值、交换</a:t>
            </a:r>
            <a:r>
              <a:rPr lang="zh-CN" altLang="en-US" sz="2400" b="1" dirty="0">
                <a:solidFill>
                  <a:srgbClr val="002060"/>
                </a:solidFill>
              </a:rPr>
              <a:t>及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堆栈存取操作等；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按操作方式分类：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数据传送、数据交换及栈操作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。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9636" y="836712"/>
            <a:ext cx="4355976" cy="504056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4.1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数据传送指令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758" y="1412776"/>
            <a:ext cx="2517756" cy="50405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1. MOV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指令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119494" y="2208641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71600" y="1939469"/>
            <a:ext cx="7200800" cy="6974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FFFF00"/>
                </a:solidFill>
              </a:rPr>
              <a:t>完成累加器、寄存器、内部数据存储器、特殊功能寄存器之间数据的传送功能。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89634" y="4581128"/>
            <a:ext cx="1512168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10" name="圆角矩形 9"/>
          <p:cNvSpPr/>
          <p:nvPr/>
        </p:nvSpPr>
        <p:spPr>
          <a:xfrm>
            <a:off x="1463936" y="3530998"/>
            <a:ext cx="1512168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 smtClean="0"/>
              <a:t>dir</a:t>
            </a:r>
            <a:endParaRPr lang="zh-CN" altLang="en-US" sz="4000" dirty="0"/>
          </a:p>
        </p:txBody>
      </p:sp>
      <p:sp>
        <p:nvSpPr>
          <p:cNvPr id="11" name="圆角矩形 10"/>
          <p:cNvSpPr/>
          <p:nvPr/>
        </p:nvSpPr>
        <p:spPr>
          <a:xfrm>
            <a:off x="1489678" y="5733256"/>
            <a:ext cx="1512168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Rn</a:t>
            </a:r>
            <a:endParaRPr lang="zh-CN" altLang="en-US" sz="4000" dirty="0"/>
          </a:p>
        </p:txBody>
      </p:sp>
      <p:sp>
        <p:nvSpPr>
          <p:cNvPr id="12" name="圆角矩形 11"/>
          <p:cNvSpPr/>
          <p:nvPr/>
        </p:nvSpPr>
        <p:spPr>
          <a:xfrm>
            <a:off x="5605858" y="3501008"/>
            <a:ext cx="1512168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@</a:t>
            </a:r>
            <a:r>
              <a:rPr lang="en-US" altLang="zh-CN" sz="4000" dirty="0" err="1" smtClean="0"/>
              <a:t>Ri</a:t>
            </a:r>
            <a:endParaRPr lang="zh-CN" altLang="en-US" sz="4000" dirty="0"/>
          </a:p>
        </p:txBody>
      </p:sp>
      <p:sp>
        <p:nvSpPr>
          <p:cNvPr id="13" name="圆角矩形 12"/>
          <p:cNvSpPr/>
          <p:nvPr/>
        </p:nvSpPr>
        <p:spPr>
          <a:xfrm>
            <a:off x="5631600" y="5703266"/>
            <a:ext cx="1512168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#data</a:t>
            </a:r>
            <a:endParaRPr lang="zh-CN" altLang="en-US" sz="40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944126" y="4293096"/>
            <a:ext cx="587788" cy="402058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043812" y="4149080"/>
            <a:ext cx="587788" cy="432048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009442" y="5352125"/>
            <a:ext cx="587788" cy="432048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09442" y="3927042"/>
            <a:ext cx="2596416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2220020" y="4323086"/>
            <a:ext cx="0" cy="138018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69954" y="4323086"/>
            <a:ext cx="0" cy="138018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83700" y="6147818"/>
            <a:ext cx="262215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13" idx="1"/>
          </p:cNvCxnSpPr>
          <p:nvPr/>
        </p:nvCxnSpPr>
        <p:spPr>
          <a:xfrm>
            <a:off x="2480127" y="4331447"/>
            <a:ext cx="3151473" cy="1767863"/>
          </a:xfrm>
          <a:prstGeom prst="curvedConnector3">
            <a:avLst>
              <a:gd name="adj1" fmla="val 23150"/>
            </a:avLst>
          </a:prstGeom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/>
          <p:nvPr/>
        </p:nvCxnSpPr>
        <p:spPr>
          <a:xfrm rot="-1800000" flipV="1">
            <a:off x="1180501" y="3714025"/>
            <a:ext cx="397503" cy="366053"/>
          </a:xfrm>
          <a:prstGeom prst="curvedConnector3">
            <a:avLst>
              <a:gd name="adj1" fmla="val -97595"/>
            </a:avLst>
          </a:prstGeom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107504" y="2927793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964760" y="2713480"/>
            <a:ext cx="7200800" cy="71552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FFFF00"/>
                </a:solidFill>
              </a:rPr>
              <a:t>四种寻址方式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: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 立即寻址、寄存器寻址、寄存器间接寻址、直接寻址等。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01802" y="5352125"/>
            <a:ext cx="504056" cy="381131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17424"/>
              </p:ext>
            </p:extLst>
          </p:nvPr>
        </p:nvGraphicFramePr>
        <p:xfrm>
          <a:off x="71438" y="1412776"/>
          <a:ext cx="8786842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31802"/>
                <a:gridCol w="6255040"/>
              </a:tblGrid>
              <a:tr h="288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助记符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功能说明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A, #data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立即数传送到累加器</a:t>
                      </a:r>
                      <a:endParaRPr lang="zh-CN" altLang="en-US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direct, #data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立即数传送到直接寻址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@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#data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立即数传送到寄存器间接寻址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Rn, #data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立即数传送到寄存器</a:t>
                      </a:r>
                      <a:endParaRPr lang="zh-CN" altLang="en-US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71406" y="853242"/>
            <a:ext cx="8501090" cy="50405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） 立即数送累加器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和内部数据存储器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itchFamily="2" charset="-122"/>
              </a:rPr>
              <a:t>Rn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、内部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SFR)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27584" y="4661695"/>
            <a:ext cx="7200800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回顾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7030A0"/>
                </a:solidFill>
              </a:rPr>
              <a:t>@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符号：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间接寻址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----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Ri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SP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DPTR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（（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Ri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））：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把立即数送到由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Ri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寄存器的内容所指出的那个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RAM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单元去。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=0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或者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724" y="6492875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8501" y="1428736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1406" y="853242"/>
            <a:ext cx="8501090" cy="50405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） 立即数送累加器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和内部数据存储器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itchFamily="2" charset="-122"/>
              </a:rPr>
              <a:t>Rn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、内部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SFR)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43107" y="1862856"/>
            <a:ext cx="5036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将立即数</a:t>
            </a:r>
            <a:r>
              <a:rPr lang="en-US" altLang="zh-CN" sz="2400" b="1" dirty="0" smtClean="0"/>
              <a:t>79H</a:t>
            </a:r>
            <a:r>
              <a:rPr lang="zh-CN" altLang="en-US" sz="2400" b="1" dirty="0" smtClean="0"/>
              <a:t>传送到寄存器</a:t>
            </a:r>
            <a:r>
              <a:rPr lang="en-US" altLang="zh-CN" sz="2400" b="1" dirty="0" smtClean="0"/>
              <a:t>R0</a:t>
            </a:r>
            <a:r>
              <a:rPr lang="zh-CN" altLang="en-US" sz="2400" b="1" dirty="0" smtClean="0"/>
              <a:t>中。</a:t>
            </a:r>
            <a:endParaRPr lang="en-US" altLang="zh-CN" sz="2400" b="1" dirty="0" smtClean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1175" y="2291484"/>
            <a:ext cx="2857520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 R0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#79H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3107" y="2934426"/>
            <a:ext cx="6000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200" b="1" dirty="0" smtClean="0"/>
              <a:t>之后，将立即数</a:t>
            </a:r>
            <a:r>
              <a:rPr lang="en-US" altLang="zh-CN" sz="2200" b="1" dirty="0" smtClean="0"/>
              <a:t>56H</a:t>
            </a:r>
            <a:r>
              <a:rPr lang="zh-CN" altLang="en-US" sz="2200" b="1" dirty="0" smtClean="0"/>
              <a:t>传到</a:t>
            </a:r>
            <a:r>
              <a:rPr lang="en-US" altLang="zh-CN" sz="2200" b="1" dirty="0" smtClean="0"/>
              <a:t>R0</a:t>
            </a:r>
            <a:r>
              <a:rPr lang="zh-CN" altLang="en-US" sz="2200" b="1" dirty="0" smtClean="0"/>
              <a:t>间接寻址单元中。</a:t>
            </a:r>
            <a:endParaRPr lang="en-US" altLang="zh-CN" sz="2200" b="1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99737" y="3363054"/>
            <a:ext cx="3071834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 @R0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#56H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1100" y="1847904"/>
            <a:ext cx="2355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此时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79H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单元中的内容变为多少？</a:t>
            </a:r>
            <a:endParaRPr lang="en-US" altLang="zh-CN" sz="2400" b="1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4563" y="1867514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0371" y="2685209"/>
            <a:ext cx="68961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FF00"/>
                </a:solidFill>
              </a:rPr>
              <a:t>56H</a:t>
            </a:r>
          </a:p>
        </p:txBody>
      </p:sp>
      <p:sp>
        <p:nvSpPr>
          <p:cNvPr id="15" name="矩形 14"/>
          <p:cNvSpPr/>
          <p:nvPr/>
        </p:nvSpPr>
        <p:spPr>
          <a:xfrm>
            <a:off x="-1838" y="4258368"/>
            <a:ext cx="6000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200" b="1" dirty="0" smtClean="0"/>
              <a:t>2. </a:t>
            </a:r>
            <a:r>
              <a:rPr lang="zh-CN" altLang="en-US" sz="2200" b="1" dirty="0" smtClean="0"/>
              <a:t>将立即数</a:t>
            </a:r>
            <a:r>
              <a:rPr lang="en-US" altLang="zh-CN" sz="2200" b="1" dirty="0" smtClean="0"/>
              <a:t>56H</a:t>
            </a:r>
            <a:r>
              <a:rPr lang="zh-CN" altLang="en-US" sz="2200" b="1" dirty="0" smtClean="0"/>
              <a:t>送入</a:t>
            </a:r>
            <a:r>
              <a:rPr lang="en-US" altLang="zh-CN" sz="2200" b="1" dirty="0" smtClean="0"/>
              <a:t>20H</a:t>
            </a:r>
            <a:r>
              <a:rPr lang="zh-CN" altLang="en-US" sz="2200" b="1" dirty="0" smtClean="0"/>
              <a:t>单元中。</a:t>
            </a:r>
            <a:endParaRPr lang="en-US" altLang="zh-CN" sz="2200" b="1" dirty="0" smtClean="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488173" y="4169107"/>
            <a:ext cx="3071834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 20H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#56H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6512" y="5214602"/>
            <a:ext cx="6000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200" b="1" dirty="0" smtClean="0"/>
              <a:t>3. </a:t>
            </a:r>
            <a:r>
              <a:rPr lang="zh-CN" altLang="en-US" sz="2200" b="1" dirty="0" smtClean="0"/>
              <a:t>将立即数</a:t>
            </a:r>
            <a:r>
              <a:rPr lang="en-US" altLang="zh-CN" sz="2200" b="1" dirty="0" smtClean="0"/>
              <a:t>80H</a:t>
            </a:r>
            <a:r>
              <a:rPr lang="zh-CN" altLang="en-US" sz="2200" b="1" dirty="0" smtClean="0"/>
              <a:t>直接送入</a:t>
            </a:r>
            <a:r>
              <a:rPr lang="en-US" altLang="zh-CN" sz="2200" b="1" dirty="0" smtClean="0"/>
              <a:t>P1</a:t>
            </a:r>
            <a:r>
              <a:rPr lang="zh-CN" altLang="en-US" sz="2200" b="1" dirty="0" smtClean="0"/>
              <a:t>口中。</a:t>
            </a:r>
            <a:endParaRPr lang="en-US" altLang="zh-CN" sz="2200" b="1" dirty="0" smtClean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51931" y="5841373"/>
            <a:ext cx="3071834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 P1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#80H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81098" y="5287620"/>
            <a:ext cx="2428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P1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口的地址多少？</a:t>
            </a:r>
            <a:endParaRPr lang="en-US" altLang="zh-CN" sz="2400" b="1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3722" y="5310413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83722" y="5813574"/>
            <a:ext cx="418441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FF00"/>
                </a:solidFill>
              </a:rPr>
              <a:t>90H (Page 21,</a:t>
            </a:r>
            <a:r>
              <a:rPr lang="zh-CN" altLang="en-US" sz="2400" b="1" dirty="0">
                <a:solidFill>
                  <a:srgbClr val="FFFF00"/>
                </a:solidFill>
              </a:rPr>
              <a:t>特殊功能寄存器</a:t>
            </a:r>
            <a:r>
              <a:rPr lang="en-US" altLang="zh-CN" sz="2400" b="1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30156" y="400506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45719" y="5013176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  <p:bldP spid="18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95330"/>
              </p:ext>
            </p:extLst>
          </p:nvPr>
        </p:nvGraphicFramePr>
        <p:xfrm>
          <a:off x="107504" y="1822843"/>
          <a:ext cx="8786842" cy="375958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31802"/>
                <a:gridCol w="6255040"/>
              </a:tblGrid>
              <a:tr h="5774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助记符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功能说明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A, direct</a:t>
                      </a:r>
                      <a:endParaRPr lang="zh-CN" altLang="en-US" sz="24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直接寻址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CPU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内部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RAM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传送到累加器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A, @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zh-CN" altLang="en-US" sz="24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寄存器间接寻址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CPU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内部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RAM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传送到累加器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A, Rn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寄存器传送到累加器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</a:t>
                      </a:r>
                      <a:endParaRPr lang="zh-CN" altLang="en-US" sz="24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累加器传送到直接寻址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CPU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内部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RAM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@</a:t>
                      </a: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zh-CN" altLang="en-US" sz="24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累加器传送到寄存器间接寻址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CPU</a:t>
                      </a: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内部</a:t>
                      </a:r>
                      <a:r>
                        <a:rPr lang="en-US" altLang="zh-CN" sz="2400" dirty="0" smtClean="0">
                          <a:solidFill>
                            <a:srgbClr val="002060"/>
                          </a:solidFill>
                        </a:rPr>
                        <a:t>RAM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Rn, A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累加器传送到寄存器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71406" y="853242"/>
            <a:ext cx="8501090" cy="50405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） 内部数据存储器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itchFamily="2" charset="-122"/>
              </a:rPr>
              <a:t>Rn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、内部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SFR)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与累加器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传送数据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714356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142984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将寄存器</a:t>
            </a:r>
            <a:r>
              <a:rPr lang="en-US" altLang="zh-CN" sz="2400" b="1" dirty="0" smtClean="0"/>
              <a:t>R1</a:t>
            </a:r>
            <a:r>
              <a:rPr lang="zh-CN" altLang="en-US" sz="2400" b="1" dirty="0" smtClean="0"/>
              <a:t>中的数据传送到累加器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中。</a:t>
            </a:r>
            <a:endParaRPr lang="en-US" altLang="zh-CN" sz="2400" b="1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7158" y="1571612"/>
            <a:ext cx="2857520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 A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R1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4744" y="2285992"/>
            <a:ext cx="2428892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chemeClr val="tx1"/>
                </a:solidFill>
              </a:rPr>
              <a:t>R1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的地址为多少？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2143116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932311" y="2274234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232" y="2873799"/>
            <a:ext cx="525658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RS1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RS0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的值为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0 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时，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R1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的地址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为：</a:t>
            </a:r>
            <a:endParaRPr lang="en-US" altLang="zh-CN" sz="2400" b="1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214818"/>
            <a:ext cx="4833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判断下列指令是否正确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为什么？</a:t>
            </a:r>
            <a:endParaRPr lang="en-US" altLang="zh-CN" sz="2400" b="1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391365" y="4869160"/>
            <a:ext cx="3000396" cy="8284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R1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#82H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A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@R1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853936"/>
            <a:ext cx="8501122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特殊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寄存器：</a:t>
            </a:r>
            <a:r>
              <a:rPr lang="en-US" altLang="zh-CN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80H 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~FFH,</a:t>
            </a:r>
            <a:r>
              <a:rPr lang="zh-CN" altLang="en-US" sz="2400" b="1" u="sng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只能被直接访问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82H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是特殊寄存器 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DPL 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的地址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，不能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使用间接访问寻址方式。</a:t>
            </a:r>
            <a:endParaRPr lang="en-US" altLang="zh-CN" sz="2400" b="1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0840" y="2873799"/>
            <a:ext cx="68961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FF00"/>
                </a:solidFill>
                <a:latin typeface="+mn-lt"/>
                <a:ea typeface="+mn-ea"/>
              </a:rPr>
              <a:t>01H</a:t>
            </a:r>
            <a:endParaRPr lang="zh-CN" altLang="en-US" sz="24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7552" y="3635279"/>
            <a:ext cx="68961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FF00"/>
                </a:solidFill>
                <a:latin typeface="+mn-lt"/>
                <a:ea typeface="+mn-ea"/>
              </a:rPr>
              <a:t>11H</a:t>
            </a:r>
            <a:endParaRPr lang="zh-CN" altLang="en-US" sz="24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232" y="3635280"/>
            <a:ext cx="525658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RS1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RS0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的值为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时，</a:t>
            </a:r>
            <a:r>
              <a:rPr lang="en-US" altLang="zh-CN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R1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的地址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为： </a:t>
            </a:r>
            <a:endParaRPr lang="en-US" altLang="zh-CN" sz="2400" b="1" dirty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2" grpId="0" animBg="1"/>
      <p:bldP spid="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45" y="836712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2060"/>
                </a:solidFill>
              </a:rPr>
              <a:t>8051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单片机助记符的指令格式：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95002" y="1791980"/>
            <a:ext cx="1769461" cy="10081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操作码</a:t>
            </a:r>
            <a:endParaRPr lang="zh-CN" altLang="en-US" sz="2800" b="1" dirty="0"/>
          </a:p>
        </p:txBody>
      </p:sp>
      <p:sp>
        <p:nvSpPr>
          <p:cNvPr id="7" name="圆角矩形 6"/>
          <p:cNvSpPr/>
          <p:nvPr/>
        </p:nvSpPr>
        <p:spPr>
          <a:xfrm>
            <a:off x="3217820" y="1780390"/>
            <a:ext cx="1614915" cy="10081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目标操作数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420108" y="1772816"/>
            <a:ext cx="1872208" cy="10081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源操作数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369" y="2276872"/>
            <a:ext cx="54373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0" y="3160132"/>
            <a:ext cx="911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操作码：反映</a:t>
            </a:r>
            <a:r>
              <a:rPr lang="zh-CN" altLang="en-US" sz="2400" dirty="0" smtClean="0">
                <a:solidFill>
                  <a:srgbClr val="FF0000"/>
                </a:solidFill>
              </a:rPr>
              <a:t>指令的操作功能</a:t>
            </a:r>
            <a:r>
              <a:rPr lang="en-US" altLang="zh-CN" sz="2400" dirty="0" smtClean="0">
                <a:solidFill>
                  <a:srgbClr val="FF0000"/>
                </a:solidFill>
              </a:rPr>
              <a:t>-----</a:t>
            </a:r>
            <a:r>
              <a:rPr lang="zh-CN" altLang="en-US" sz="2400" dirty="0" smtClean="0"/>
              <a:t>指明该指令怎么操作（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操作数：反映</a:t>
            </a:r>
            <a:r>
              <a:rPr lang="zh-CN" altLang="en-US" sz="2400" dirty="0" smtClean="0">
                <a:solidFill>
                  <a:srgbClr val="FF0000"/>
                </a:solidFill>
              </a:rPr>
              <a:t>指令的操作对象</a:t>
            </a:r>
            <a:r>
              <a:rPr lang="en-US" altLang="zh-CN" sz="2400" dirty="0" smtClean="0">
                <a:solidFill>
                  <a:srgbClr val="FF0000"/>
                </a:solidFill>
              </a:rPr>
              <a:t>-----</a:t>
            </a:r>
            <a:r>
              <a:rPr lang="zh-CN" altLang="en-US" sz="2400" dirty="0"/>
              <a:t>指明该</a:t>
            </a:r>
            <a:r>
              <a:rPr lang="zh-CN" altLang="en-US" sz="2400" dirty="0" smtClean="0"/>
              <a:t>指令操作什么（</a:t>
            </a:r>
            <a:r>
              <a:rPr lang="en-US" altLang="zh-CN" sz="2400" dirty="0" smtClean="0"/>
              <a:t>What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878" y="4569883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举例： </a:t>
            </a:r>
            <a:endParaRPr lang="en-US" altLang="zh-CN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621" y="5703639"/>
            <a:ext cx="902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</a:t>
            </a:r>
            <a:r>
              <a:rPr lang="zh-CN" altLang="en-US" sz="2400" b="1" u="sng" dirty="0">
                <a:solidFill>
                  <a:srgbClr val="FF0000"/>
                </a:solidFill>
              </a:rPr>
              <a:t>十六进制数</a:t>
            </a:r>
            <a:r>
              <a:rPr lang="en-US" altLang="zh-CN" sz="2400" b="1" u="sng" dirty="0">
                <a:solidFill>
                  <a:srgbClr val="FF0000"/>
                </a:solidFill>
              </a:rPr>
              <a:t>8BH</a:t>
            </a:r>
            <a:r>
              <a:rPr lang="zh-CN" altLang="en-US" sz="2400" dirty="0" smtClean="0"/>
              <a:t>和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累加器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A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中的数</a:t>
            </a:r>
            <a:r>
              <a:rPr lang="zh-CN" altLang="en-US" sz="2400" dirty="0" smtClean="0"/>
              <a:t>相加，其结果存在累加器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中。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67580" y="1628800"/>
            <a:ext cx="705678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2725" y="4569883"/>
            <a:ext cx="3411383" cy="7078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 ADD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  A,  #</a:t>
            </a:r>
            <a:r>
              <a:rPr lang="en-US" altLang="zh-CN" sz="4000" b="1" dirty="0">
                <a:solidFill>
                  <a:srgbClr val="FF0000"/>
                </a:solidFill>
              </a:rPr>
              <a:t>8BH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10558"/>
              </p:ext>
            </p:extLst>
          </p:nvPr>
        </p:nvGraphicFramePr>
        <p:xfrm>
          <a:off x="214282" y="1571612"/>
          <a:ext cx="8643966" cy="37169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32485"/>
                <a:gridCol w="6311481"/>
              </a:tblGrid>
              <a:tr h="5774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direct, direct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传送到直接寻址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direct, @</a:t>
                      </a: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en-US" altLang="zh-CN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寄存器间接寻址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传送到直接寻址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direct, Rn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寄存器传送到直接寻址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@</a:t>
                      </a: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direct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传送到寄存器间接寻址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Rn, direct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内部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传送到寄存器</a:t>
                      </a:r>
                      <a:endParaRPr lang="zh-CN" altLang="en-US" sz="22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71406" y="853242"/>
            <a:ext cx="8501090" cy="50405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） 内部数据存储器中的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itchFamily="2" charset="-122"/>
              </a:rPr>
              <a:t>Rn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SFR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与内部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传送数据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714356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57298"/>
            <a:ext cx="7279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如何设置</a:t>
            </a:r>
            <a:r>
              <a:rPr lang="en-US" altLang="zh-CN" sz="2400" b="1" dirty="0" smtClean="0"/>
              <a:t>PSW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RS0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RS1</a:t>
            </a:r>
            <a:r>
              <a:rPr lang="zh-CN" altLang="en-US" sz="2400" b="1" dirty="0" smtClean="0"/>
              <a:t>的值使得以下指令等同？</a:t>
            </a:r>
            <a:endParaRPr lang="en-US" altLang="zh-CN" sz="2400" b="1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00298" y="2000240"/>
            <a:ext cx="3000396" cy="7858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40H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R0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40H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18H </a:t>
            </a:r>
          </a:p>
        </p:txBody>
      </p:sp>
      <p:sp>
        <p:nvSpPr>
          <p:cNvPr id="8" name="矩形 7"/>
          <p:cNvSpPr/>
          <p:nvPr/>
        </p:nvSpPr>
        <p:spPr>
          <a:xfrm>
            <a:off x="2828908" y="3374323"/>
            <a:ext cx="2428892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chemeClr val="tx1"/>
                </a:solidFill>
              </a:rPr>
              <a:t>R0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的地址为多少？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10" y="3231447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6475" y="3362565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9517" y="4293096"/>
            <a:ext cx="7454062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R0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在内部数据存储器中的地址与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RS1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RS0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的值有关（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Page20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2-1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）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.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当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RS1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RS0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的值为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11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时，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R0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的地址为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18H,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此时以上指令等同。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1406" y="853242"/>
            <a:ext cx="3214710" cy="50405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</a:rPr>
              <a:t>） 目标地址传送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62765"/>
              </p:ext>
            </p:extLst>
          </p:nvPr>
        </p:nvGraphicFramePr>
        <p:xfrm>
          <a:off x="1024761" y="1700808"/>
          <a:ext cx="6232776" cy="117182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41520"/>
                <a:gridCol w="3691256"/>
              </a:tblGrid>
              <a:tr h="5774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DPTR,#data16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把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位常数装入数据指针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56737" y="4214818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57035" y="4786322"/>
            <a:ext cx="3000396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MOV     DPTR, #2050H</a:t>
            </a:r>
          </a:p>
        </p:txBody>
      </p:sp>
      <p:sp>
        <p:nvSpPr>
          <p:cNvPr id="15" name="矩形 14"/>
          <p:cNvSpPr/>
          <p:nvPr/>
        </p:nvSpPr>
        <p:spPr>
          <a:xfrm>
            <a:off x="1342589" y="4214818"/>
            <a:ext cx="6015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位二进制立即数</a:t>
            </a:r>
            <a:r>
              <a:rPr lang="en-US" altLang="zh-CN" sz="2400" b="1" dirty="0" smtClean="0"/>
              <a:t>2050H</a:t>
            </a:r>
            <a:r>
              <a:rPr lang="zh-CN" altLang="en-US" sz="2400" b="1" dirty="0" smtClean="0"/>
              <a:t>传送至</a:t>
            </a:r>
            <a:r>
              <a:rPr lang="en-US" altLang="zh-CN" sz="2400" b="1" dirty="0" smtClean="0"/>
              <a:t>DPTR</a:t>
            </a:r>
            <a:r>
              <a:rPr lang="zh-CN" altLang="en-US" sz="2400" b="1" dirty="0" smtClean="0"/>
              <a:t>中。</a:t>
            </a:r>
            <a:endParaRPr lang="en-US" altLang="zh-CN" sz="2400" b="1" dirty="0" smtClean="0"/>
          </a:p>
        </p:txBody>
      </p:sp>
      <p:sp>
        <p:nvSpPr>
          <p:cNvPr id="16" name="矩形 15"/>
          <p:cNvSpPr/>
          <p:nvPr/>
        </p:nvSpPr>
        <p:spPr>
          <a:xfrm>
            <a:off x="2828004" y="3264846"/>
            <a:ext cx="510250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b="1" dirty="0" smtClean="0"/>
              <a:t>51</a:t>
            </a:r>
            <a:r>
              <a:rPr lang="zh-CN" altLang="en-US" sz="2000" b="1" dirty="0" smtClean="0"/>
              <a:t>内核字长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位，如何操作</a:t>
            </a:r>
            <a:r>
              <a:rPr lang="en-US" altLang="zh-CN" sz="2000" b="1" dirty="0" smtClean="0"/>
              <a:t>16</a:t>
            </a:r>
            <a:r>
              <a:rPr lang="zh-CN" altLang="en-US" sz="2000" b="1" dirty="0" smtClean="0"/>
              <a:t>位二进制数？</a:t>
            </a:r>
            <a:endParaRPr lang="en-US" altLang="zh-CN" sz="2000" b="1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56" y="3133728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7821" y="3264846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思考：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3" y="834355"/>
            <a:ext cx="1619279" cy="50405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2. MOVX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122818" y="1719075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74924" y="1584489"/>
            <a:ext cx="7488832" cy="5572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2400" b="1" u="sng" dirty="0">
                <a:solidFill>
                  <a:srgbClr val="FF0000"/>
                </a:solidFill>
              </a:rPr>
              <a:t>累加器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</a:rPr>
              <a:t>和</a:t>
            </a:r>
            <a:r>
              <a:rPr lang="zh-CN" altLang="en-US" sz="2400" b="1" u="sng" dirty="0">
                <a:solidFill>
                  <a:srgbClr val="FF0000"/>
                </a:solidFill>
              </a:rPr>
              <a:t>外部扩充的</a:t>
            </a:r>
            <a:r>
              <a:rPr lang="en-US" altLang="zh-CN" sz="2400" b="1" u="sng" dirty="0">
                <a:solidFill>
                  <a:srgbClr val="FF0000"/>
                </a:solidFill>
              </a:rPr>
              <a:t>RAM</a:t>
            </a:r>
            <a:r>
              <a:rPr lang="zh-CN" altLang="en-US" sz="2400" b="1" u="sng" dirty="0">
                <a:solidFill>
                  <a:srgbClr val="FF0000"/>
                </a:solidFill>
              </a:rPr>
              <a:t>或扩展</a:t>
            </a:r>
            <a:r>
              <a:rPr lang="en-US" altLang="zh-CN" sz="2400" b="1" u="sng" dirty="0">
                <a:solidFill>
                  <a:srgbClr val="FF0000"/>
                </a:solidFill>
              </a:rPr>
              <a:t>I/O</a:t>
            </a:r>
            <a:r>
              <a:rPr lang="zh-CN" altLang="en-US" sz="2400" b="1" u="sng" dirty="0">
                <a:solidFill>
                  <a:srgbClr val="FF0000"/>
                </a:solidFill>
              </a:rPr>
              <a:t>口</a:t>
            </a:r>
            <a:r>
              <a:rPr lang="zh-CN" altLang="en-US" sz="2400" b="1" dirty="0">
                <a:solidFill>
                  <a:schemeClr val="tx1"/>
                </a:solidFill>
              </a:rPr>
              <a:t>进行数据传送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46168" y="2582244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974924" y="2367931"/>
            <a:ext cx="4101132" cy="5023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FFFF00"/>
                </a:solidFill>
              </a:rPr>
              <a:t>寻址方式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: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 寄存器间接寻址。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3311012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寄存器间接寻址特点？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818" y="4368586"/>
            <a:ext cx="6801862" cy="14695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特点：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(P17)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操作数</a:t>
            </a:r>
            <a:r>
              <a:rPr lang="zh-CN" altLang="en-US" sz="2400" b="1" dirty="0">
                <a:solidFill>
                  <a:srgbClr val="002060"/>
                </a:solidFill>
              </a:rPr>
              <a:t>是通过寄存器间接得到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的；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在</a:t>
            </a:r>
            <a:r>
              <a:rPr lang="zh-CN" altLang="en-US" sz="2400" b="1" dirty="0">
                <a:solidFill>
                  <a:srgbClr val="002060"/>
                </a:solidFill>
              </a:rPr>
              <a:t>寄存器名称前面加上</a:t>
            </a:r>
            <a:r>
              <a:rPr lang="zh-CN" altLang="en-US" sz="2400" b="1" dirty="0">
                <a:solidFill>
                  <a:srgbClr val="FF0000"/>
                </a:solidFill>
              </a:rPr>
              <a:t>间接寻址符号“</a:t>
            </a:r>
            <a:r>
              <a:rPr lang="en-US" altLang="zh-CN" sz="2400" b="1" dirty="0">
                <a:solidFill>
                  <a:srgbClr val="FF0000"/>
                </a:solidFill>
              </a:rPr>
              <a:t>@</a:t>
            </a:r>
            <a:r>
              <a:rPr lang="zh-CN" altLang="en-US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。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3397" y="897424"/>
            <a:ext cx="388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---- MOVe eXternal RAM </a:t>
            </a:r>
            <a:r>
              <a:rPr lang="zh-CN" altLang="en-US" sz="2400" dirty="0" smtClean="0"/>
              <a:t>缩写</a:t>
            </a:r>
            <a:endParaRPr lang="zh-CN" alt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56" y="3133728"/>
            <a:ext cx="12287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67821" y="3264846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回顾：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3133" y="836712"/>
            <a:ext cx="8229600" cy="57606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MOVX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5886"/>
              </p:ext>
            </p:extLst>
          </p:nvPr>
        </p:nvGraphicFramePr>
        <p:xfrm>
          <a:off x="395536" y="1988840"/>
          <a:ext cx="7958118" cy="29549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69486"/>
                <a:gridCol w="5688632"/>
              </a:tblGrid>
              <a:tr h="5774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MOVX   A, @</a:t>
                      </a: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外部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RAM(</a:t>
                      </a: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传送到累加器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MOVX   @</a:t>
                      </a: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累加器传送到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外部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RAM(</a:t>
                      </a:r>
                      <a:r>
                        <a:rPr lang="en-US" altLang="zh-CN" sz="22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MOVX   A, @DPTR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外部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RAM(DPTR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传送到累加器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MOVX   @DPTR, A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累加器传送到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外部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RAM(DPTR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间接寻址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23133" y="836712"/>
            <a:ext cx="8229600" cy="57606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位地址寻址的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MOVX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22818" y="1822667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74924" y="1584488"/>
            <a:ext cx="7488832" cy="7643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外部数据存储器的页操作，由</a:t>
            </a:r>
            <a:r>
              <a:rPr lang="en-US" altLang="zh-CN" sz="2400" b="1" dirty="0" err="1" smtClean="0">
                <a:solidFill>
                  <a:srgbClr val="FFFF00"/>
                </a:solidFill>
              </a:rPr>
              <a:t>Ri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(R0 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或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R1)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提供低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位地址（页内地址），寻址范围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0~255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。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23605" y="2683994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74924" y="2564904"/>
            <a:ext cx="7488832" cy="526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访问更多空间，使用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P2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口输出高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位地址。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23605" y="3360412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5656" y="3360412"/>
            <a:ext cx="587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 smtClean="0"/>
              <a:t>将立即数</a:t>
            </a:r>
            <a:r>
              <a:rPr lang="en-US" altLang="zh-CN" sz="2400" b="1" dirty="0" smtClean="0"/>
              <a:t>23H</a:t>
            </a:r>
            <a:r>
              <a:rPr lang="zh-CN" altLang="en-US" sz="2400" b="1" dirty="0" smtClean="0"/>
              <a:t>送入外部</a:t>
            </a:r>
            <a:r>
              <a:rPr lang="en-US" altLang="zh-CN" sz="2400" b="1" dirty="0" smtClean="0"/>
              <a:t>RAM 0FFFH</a:t>
            </a:r>
            <a:r>
              <a:rPr lang="zh-CN" altLang="en-US" sz="2400" b="1" dirty="0" smtClean="0"/>
              <a:t>单元中。</a:t>
            </a:r>
            <a:endParaRPr lang="en-US" altLang="zh-CN" sz="24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1475656" y="3990255"/>
            <a:ext cx="1906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A, #23H</a:t>
            </a:r>
          </a:p>
        </p:txBody>
      </p:sp>
      <p:sp>
        <p:nvSpPr>
          <p:cNvPr id="15" name="矩形 14"/>
          <p:cNvSpPr/>
          <p:nvPr/>
        </p:nvSpPr>
        <p:spPr>
          <a:xfrm>
            <a:off x="1475656" y="4584408"/>
            <a:ext cx="2021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P2, #0FH</a:t>
            </a:r>
          </a:p>
        </p:txBody>
      </p:sp>
      <p:sp>
        <p:nvSpPr>
          <p:cNvPr id="16" name="矩形 15"/>
          <p:cNvSpPr/>
          <p:nvPr/>
        </p:nvSpPr>
        <p:spPr>
          <a:xfrm>
            <a:off x="1475656" y="5165677"/>
            <a:ext cx="217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R1, #0FFH</a:t>
            </a:r>
          </a:p>
        </p:txBody>
      </p:sp>
      <p:sp>
        <p:nvSpPr>
          <p:cNvPr id="17" name="矩形 16"/>
          <p:cNvSpPr/>
          <p:nvPr/>
        </p:nvSpPr>
        <p:spPr>
          <a:xfrm>
            <a:off x="1473086" y="5763734"/>
            <a:ext cx="2019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MOVX @R1, A</a:t>
            </a:r>
          </a:p>
        </p:txBody>
      </p:sp>
    </p:spTree>
    <p:extLst>
      <p:ext uri="{BB962C8B-B14F-4D97-AF65-F5344CB8AC3E}">
        <p14:creationId xmlns:p14="http://schemas.microsoft.com/office/powerpoint/2010/main" val="37438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23133" y="836712"/>
            <a:ext cx="8229600" cy="57606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位地址寻址的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MOVX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22818" y="1822667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74924" y="1584488"/>
            <a:ext cx="7488832" cy="7643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用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位数据存储器地址指针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DPTR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进行寄存器间接寻址。范围：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64KB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的外部数据存储器。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-1791" y="2476607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0260" y="2476607"/>
            <a:ext cx="587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 smtClean="0"/>
              <a:t>将立即数</a:t>
            </a:r>
            <a:r>
              <a:rPr lang="en-US" altLang="zh-CN" sz="2400" b="1" dirty="0" smtClean="0"/>
              <a:t>23H</a:t>
            </a:r>
            <a:r>
              <a:rPr lang="zh-CN" altLang="en-US" sz="2400" b="1" dirty="0" smtClean="0"/>
              <a:t>送入外部</a:t>
            </a:r>
            <a:r>
              <a:rPr lang="en-US" altLang="zh-CN" sz="2400" b="1" dirty="0" smtClean="0"/>
              <a:t>RAM 0FFFH</a:t>
            </a:r>
            <a:r>
              <a:rPr lang="zh-CN" altLang="en-US" sz="2400" b="1" dirty="0" smtClean="0"/>
              <a:t>单元中。</a:t>
            </a:r>
            <a:endParaRPr lang="en-US" altLang="zh-CN" sz="2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2190" y="3209706"/>
            <a:ext cx="1906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A, #23H</a:t>
            </a:r>
          </a:p>
        </p:txBody>
      </p:sp>
      <p:sp>
        <p:nvSpPr>
          <p:cNvPr id="13" name="矩形 12"/>
          <p:cNvSpPr/>
          <p:nvPr/>
        </p:nvSpPr>
        <p:spPr>
          <a:xfrm>
            <a:off x="1692190" y="3803859"/>
            <a:ext cx="2666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DPTR, #0FFFH</a:t>
            </a:r>
          </a:p>
        </p:txBody>
      </p:sp>
      <p:sp>
        <p:nvSpPr>
          <p:cNvPr id="15" name="矩形 14"/>
          <p:cNvSpPr/>
          <p:nvPr/>
        </p:nvSpPr>
        <p:spPr>
          <a:xfrm>
            <a:off x="1692190" y="4420823"/>
            <a:ext cx="2373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MOVX @DPTR,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384" y="5155529"/>
            <a:ext cx="79322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注意！</a:t>
            </a:r>
            <a:r>
              <a:rPr lang="zh-CN" altLang="en-US" sz="2400" dirty="0" smtClean="0"/>
              <a:t>实际应用中，一般使用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DPTR</a:t>
            </a:r>
            <a:r>
              <a:rPr lang="zh-CN" altLang="en-US" sz="2400" dirty="0" smtClean="0"/>
              <a:t>访问外部数据寄存器。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74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719" y="855033"/>
            <a:ext cx="1619279" cy="50405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3. MOVC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83397" y="897424"/>
            <a:ext cx="273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---- MOVe </a:t>
            </a:r>
            <a:r>
              <a:rPr lang="en-US" altLang="zh-CN" sz="2400" dirty="0"/>
              <a:t>Code</a:t>
            </a:r>
            <a:r>
              <a:rPr lang="zh-CN" altLang="en-US" sz="2400" dirty="0" smtClean="0"/>
              <a:t>缩写</a:t>
            </a:r>
            <a:endParaRPr lang="zh-CN" altLang="en-US" sz="2400" dirty="0"/>
          </a:p>
        </p:txBody>
      </p:sp>
      <p:sp>
        <p:nvSpPr>
          <p:cNvPr id="7" name="右箭头 6"/>
          <p:cNvSpPr/>
          <p:nvPr/>
        </p:nvSpPr>
        <p:spPr>
          <a:xfrm>
            <a:off x="122818" y="1719075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74924" y="1552903"/>
            <a:ext cx="7773540" cy="90840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2400" b="1" dirty="0" smtClean="0">
                <a:solidFill>
                  <a:schemeClr val="tx1"/>
                </a:solidFill>
              </a:rPr>
              <a:t>程序存储器向累加器传送指令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也被称为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查表指令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，查询已在程序存储器中做好的表格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9" name="右箭头 8"/>
          <p:cNvSpPr/>
          <p:nvPr/>
        </p:nvSpPr>
        <p:spPr>
          <a:xfrm>
            <a:off x="73840" y="2984227"/>
            <a:ext cx="720080" cy="288032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974924" y="2802580"/>
            <a:ext cx="3237036" cy="50234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zh-CN"/>
            </a:defPPr>
            <a:lvl1pPr defTabSz="914400" eaLnBrk="1" fontAlgn="auto" latinLnBrk="0" hangingPunct="1"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寻址方式</a:t>
            </a:r>
            <a:r>
              <a:rPr lang="en-US" altLang="zh-CN" dirty="0"/>
              <a:t>:</a:t>
            </a:r>
            <a:r>
              <a:rPr lang="zh-CN" altLang="en-US" dirty="0"/>
              <a:t> 变址寻址。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7" y="4653136"/>
            <a:ext cx="8945911" cy="14219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特点：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(P18)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b="1" dirty="0">
                <a:solidFill>
                  <a:srgbClr val="002060"/>
                </a:solidFill>
              </a:rPr>
              <a:t>以</a:t>
            </a:r>
            <a:r>
              <a:rPr lang="en-US" altLang="zh-CN" sz="2400" b="1" dirty="0">
                <a:solidFill>
                  <a:srgbClr val="FF0000"/>
                </a:solidFill>
              </a:rPr>
              <a:t>DPTR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</a:rPr>
              <a:t>PC</a:t>
            </a:r>
            <a:r>
              <a:rPr lang="zh-CN" altLang="en-US" sz="2400" b="1" dirty="0">
                <a:solidFill>
                  <a:srgbClr val="FF0000"/>
                </a:solidFill>
              </a:rPr>
              <a:t>作基址寄存器</a:t>
            </a:r>
            <a:r>
              <a:rPr lang="zh-CN" altLang="en-US" sz="2400" b="1" dirty="0">
                <a:solidFill>
                  <a:srgbClr val="002060"/>
                </a:solidFill>
              </a:rPr>
              <a:t>，以</a:t>
            </a:r>
            <a:r>
              <a:rPr lang="zh-CN" altLang="en-US" sz="2400" b="1" dirty="0">
                <a:solidFill>
                  <a:srgbClr val="FF0000"/>
                </a:solidFill>
              </a:rPr>
              <a:t>累加器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作为变址寄存器</a:t>
            </a:r>
            <a:r>
              <a:rPr lang="zh-CN" altLang="en-US" sz="2400" b="1" dirty="0">
                <a:solidFill>
                  <a:srgbClr val="002060"/>
                </a:solidFill>
              </a:rPr>
              <a:t>，以两者的</a:t>
            </a:r>
            <a:r>
              <a:rPr lang="zh-CN" altLang="en-US" sz="2400" b="1" dirty="0">
                <a:solidFill>
                  <a:srgbClr val="FF0000"/>
                </a:solidFill>
              </a:rPr>
              <a:t>内容之和</a:t>
            </a:r>
            <a:r>
              <a:rPr lang="zh-CN" altLang="en-US" sz="2400" b="1" dirty="0">
                <a:solidFill>
                  <a:srgbClr val="002060"/>
                </a:solidFill>
              </a:rPr>
              <a:t>形成的</a:t>
            </a:r>
            <a:r>
              <a:rPr lang="en-US" altLang="zh-CN" sz="2400" b="1" dirty="0">
                <a:solidFill>
                  <a:srgbClr val="002060"/>
                </a:solidFill>
              </a:rPr>
              <a:t>16</a:t>
            </a:r>
            <a:r>
              <a:rPr lang="zh-CN" altLang="en-US" sz="2400" b="1" dirty="0">
                <a:solidFill>
                  <a:srgbClr val="002060"/>
                </a:solidFill>
              </a:rPr>
              <a:t>位数作为操作数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地址。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3359" y="3608927"/>
            <a:ext cx="5963884" cy="723900"/>
            <a:chOff x="423359" y="3608927"/>
            <a:chExt cx="5963884" cy="723900"/>
          </a:xfrm>
        </p:grpSpPr>
        <p:sp>
          <p:nvSpPr>
            <p:cNvPr id="11" name="TextBox 10"/>
            <p:cNvSpPr txBox="1"/>
            <p:nvPr/>
          </p:nvSpPr>
          <p:spPr>
            <a:xfrm>
              <a:off x="3108781" y="3770822"/>
              <a:ext cx="3278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思考：变址寻址特点？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594" y="3608927"/>
              <a:ext cx="122872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423359" y="3740045"/>
              <a:ext cx="1459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回顾：</a:t>
              </a:r>
              <a:endParaRPr lang="en-US" altLang="zh-CN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6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23133" y="836712"/>
            <a:ext cx="8229600" cy="57606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两种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MOVC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90854"/>
              </p:ext>
            </p:extLst>
          </p:nvPr>
        </p:nvGraphicFramePr>
        <p:xfrm>
          <a:off x="294266" y="1412776"/>
          <a:ext cx="8640960" cy="17661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6304"/>
                <a:gridCol w="5904656"/>
              </a:tblGrid>
              <a:tr h="5774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MOVC   A, @A+DPTR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DPTR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间接寻址的代码字节传送到累加器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MOVC   A, @A+PC</a:t>
                      </a:r>
                      <a:endParaRPr lang="zh-CN" altLang="en-US" sz="22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zh-CN" altLang="en-US" sz="22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间接寻址的代码字节传送到累加器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3212976"/>
            <a:ext cx="8892480" cy="2603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相同点：</a:t>
            </a:r>
            <a:r>
              <a:rPr lang="zh-CN" altLang="en-US" sz="2200" dirty="0" smtClean="0"/>
              <a:t>都可用于查表，完成从程序存储器读取数据功能。</a:t>
            </a:r>
            <a:endParaRPr lang="en-US" altLang="zh-CN" sz="22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不同点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</a:rPr>
              <a:t>1.    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以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</a:rPr>
              <a:t>PC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作为基址寄存器：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寻址范围</a:t>
            </a:r>
            <a:r>
              <a:rPr lang="en-US" altLang="zh-CN" sz="2200" b="1" u="sng" dirty="0" smtClean="0">
                <a:solidFill>
                  <a:srgbClr val="FF0000"/>
                </a:solidFill>
              </a:rPr>
              <a:t>256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字节</a:t>
            </a:r>
            <a:endParaRPr lang="en-US" altLang="zh-CN" sz="2200" b="1" u="sng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      在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取完指令操作码时</a:t>
            </a:r>
            <a:r>
              <a:rPr lang="en-US" altLang="zh-CN" sz="2200" dirty="0" smtClean="0"/>
              <a:t>PC</a:t>
            </a:r>
            <a:r>
              <a:rPr lang="zh-CN" altLang="en-US" sz="2200" dirty="0" smtClean="0"/>
              <a:t>会</a:t>
            </a:r>
            <a:r>
              <a:rPr lang="zh-CN" altLang="en-US" sz="2200" u="sng" dirty="0" smtClean="0">
                <a:solidFill>
                  <a:srgbClr val="FF0000"/>
                </a:solidFill>
              </a:rPr>
              <a:t>自动加</a:t>
            </a:r>
            <a:r>
              <a:rPr lang="en-US" altLang="zh-CN" sz="2200" u="sng" dirty="0" smtClean="0">
                <a:solidFill>
                  <a:srgbClr val="FF0000"/>
                </a:solidFill>
              </a:rPr>
              <a:t>1</a:t>
            </a:r>
            <a:r>
              <a:rPr lang="zh-CN" altLang="en-US" sz="2200" dirty="0" smtClean="0"/>
              <a:t>，指向</a:t>
            </a:r>
            <a:r>
              <a:rPr lang="zh-CN" altLang="en-US" sz="2200" u="sng" dirty="0" smtClean="0">
                <a:solidFill>
                  <a:srgbClr val="FF0000"/>
                </a:solidFill>
              </a:rPr>
              <a:t>下一条指令</a:t>
            </a:r>
            <a:r>
              <a:rPr lang="zh-CN" altLang="en-US" sz="2200" dirty="0" smtClean="0"/>
              <a:t>的第一个字节地址，其范围只能是以</a:t>
            </a:r>
            <a:r>
              <a:rPr lang="en-US" altLang="zh-CN" sz="2200" dirty="0" smtClean="0"/>
              <a:t>PC</a:t>
            </a:r>
            <a:r>
              <a:rPr lang="zh-CN" altLang="en-US" sz="2200" dirty="0" smtClean="0"/>
              <a:t>当前值开始后的</a:t>
            </a:r>
            <a:r>
              <a:rPr lang="en-US" altLang="zh-CN" sz="2200" dirty="0" smtClean="0"/>
              <a:t>256</a:t>
            </a:r>
            <a:r>
              <a:rPr lang="zh-CN" altLang="en-US" sz="2200" dirty="0" smtClean="0"/>
              <a:t>个字节内；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</a:rPr>
              <a:t>2.    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以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</a:rPr>
              <a:t>DPTR</a:t>
            </a:r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</a:rPr>
              <a:t>作为基址寄存器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寻址范围</a:t>
            </a:r>
            <a:r>
              <a:rPr lang="en-US" altLang="zh-CN" sz="2200" b="1" u="sng" dirty="0" smtClean="0">
                <a:solidFill>
                  <a:srgbClr val="FF0000"/>
                </a:solidFill>
              </a:rPr>
              <a:t>64KB</a:t>
            </a:r>
          </a:p>
        </p:txBody>
      </p:sp>
    </p:spTree>
    <p:extLst>
      <p:ext uri="{BB962C8B-B14F-4D97-AF65-F5344CB8AC3E}">
        <p14:creationId xmlns:p14="http://schemas.microsoft.com/office/powerpoint/2010/main" val="11640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836712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4" y="836712"/>
            <a:ext cx="5011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 smtClean="0"/>
              <a:t>分析执行下列程序后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的值为多少？</a:t>
            </a:r>
            <a:endParaRPr lang="en-US" altLang="zh-CN" sz="2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55669" y="1340768"/>
            <a:ext cx="1906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A, #01H</a:t>
            </a:r>
          </a:p>
        </p:txBody>
      </p:sp>
      <p:sp>
        <p:nvSpPr>
          <p:cNvPr id="11" name="矩形 10"/>
          <p:cNvSpPr/>
          <p:nvPr/>
        </p:nvSpPr>
        <p:spPr>
          <a:xfrm>
            <a:off x="55669" y="1934921"/>
            <a:ext cx="2318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DPTR, #M2</a:t>
            </a:r>
          </a:p>
        </p:txBody>
      </p:sp>
      <p:sp>
        <p:nvSpPr>
          <p:cNvPr id="12" name="矩形 11"/>
          <p:cNvSpPr/>
          <p:nvPr/>
        </p:nvSpPr>
        <p:spPr>
          <a:xfrm>
            <a:off x="55669" y="2551885"/>
            <a:ext cx="2930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MOVC  A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@A+DPTR</a:t>
            </a:r>
          </a:p>
        </p:txBody>
      </p:sp>
      <p:sp>
        <p:nvSpPr>
          <p:cNvPr id="13" name="矩形 12"/>
          <p:cNvSpPr/>
          <p:nvPr/>
        </p:nvSpPr>
        <p:spPr>
          <a:xfrm>
            <a:off x="68121" y="3489651"/>
            <a:ext cx="444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M2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DB 66H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77H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88H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99H</a:t>
            </a:r>
          </a:p>
        </p:txBody>
      </p:sp>
      <p:sp>
        <p:nvSpPr>
          <p:cNvPr id="14" name="矩形 13"/>
          <p:cNvSpPr/>
          <p:nvPr/>
        </p:nvSpPr>
        <p:spPr>
          <a:xfrm>
            <a:off x="53368" y="3027986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M1</a:t>
            </a:r>
            <a:r>
              <a:rPr lang="zh-CN" altLang="en-US" sz="2400" b="1" dirty="0" smtClean="0"/>
              <a:t>： </a:t>
            </a:r>
            <a:r>
              <a:rPr lang="en-US" altLang="zh-CN" sz="2400" b="1" dirty="0" smtClean="0"/>
              <a:t>RET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90565" y="1386933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A=01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0565" y="1965698"/>
            <a:ext cx="2913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>M2</a:t>
            </a:r>
            <a:r>
              <a:rPr lang="zh-CN" altLang="en-US" b="1" dirty="0">
                <a:solidFill>
                  <a:srgbClr val="FF0000"/>
                </a:solidFill>
              </a:rPr>
              <a:t>的地址传送到</a:t>
            </a:r>
            <a:r>
              <a:rPr lang="en-US" altLang="zh-CN" b="1" dirty="0">
                <a:solidFill>
                  <a:srgbClr val="FF0000"/>
                </a:solidFill>
              </a:rPr>
              <a:t>DPTR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0565" y="2555234"/>
            <a:ext cx="5053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；执行完该指令，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A=(01+DPTR)=(1+M2)=77H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0565" y="312581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；子程序返回指令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7171" y="350497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；定义字节数据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72511"/>
            <a:ext cx="8647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2060"/>
                </a:solidFill>
              </a:rPr>
              <a:t>DB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为在程序存储器中定义字节伪指令，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MOVC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指令把地址为（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M2+1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）单元的内容送到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，因此，持续执行结果为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A=77H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921181"/>
            <a:ext cx="8715913" cy="161582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b="1" u="sng" dirty="0">
                <a:solidFill>
                  <a:srgbClr val="FF0000"/>
                </a:solidFill>
              </a:rPr>
              <a:t>注意</a:t>
            </a:r>
            <a:r>
              <a:rPr lang="en-US" altLang="zh-CN" sz="2200" b="1" u="sng" dirty="0">
                <a:solidFill>
                  <a:srgbClr val="FF0000"/>
                </a:solidFill>
              </a:rPr>
              <a:t>! </a:t>
            </a:r>
            <a:r>
              <a:rPr lang="zh-CN" altLang="en-US" sz="2200" b="1" dirty="0">
                <a:solidFill>
                  <a:srgbClr val="002060"/>
                </a:solidFill>
              </a:rPr>
              <a:t>不要把伪指令与指令相混淆</a:t>
            </a:r>
            <a:r>
              <a:rPr lang="en-US" altLang="zh-CN" sz="2200" b="1" dirty="0">
                <a:solidFill>
                  <a:srgbClr val="002060"/>
                </a:solidFill>
              </a:rPr>
              <a:t>! </a:t>
            </a:r>
            <a:r>
              <a:rPr lang="zh-CN" altLang="en-US" sz="2200" b="1" dirty="0">
                <a:solidFill>
                  <a:srgbClr val="002060"/>
                </a:solidFill>
              </a:rPr>
              <a:t>伪指令</a:t>
            </a:r>
            <a:r>
              <a:rPr lang="zh-CN" altLang="en-US" sz="2200" b="1" u="sng" dirty="0">
                <a:solidFill>
                  <a:srgbClr val="FF0000"/>
                </a:solidFill>
              </a:rPr>
              <a:t>不产生可执行的代码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 它们</a:t>
            </a:r>
            <a:r>
              <a:rPr lang="zh-CN" altLang="en-US" sz="2200" b="1" dirty="0">
                <a:solidFill>
                  <a:srgbClr val="002060"/>
                </a:solidFill>
              </a:rPr>
              <a:t>对代码存储器的内容没有直接的影响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。伪指令</a:t>
            </a:r>
            <a:r>
              <a:rPr lang="zh-CN" altLang="en-US" sz="2200" b="1" u="sng" dirty="0">
                <a:solidFill>
                  <a:srgbClr val="FF0000"/>
                </a:solidFill>
              </a:rPr>
              <a:t>改变汇编器的状态</a:t>
            </a:r>
            <a:r>
              <a:rPr lang="en-US" altLang="zh-CN" sz="2200" b="1" u="sng" dirty="0">
                <a:solidFill>
                  <a:srgbClr val="FF0000"/>
                </a:solidFill>
              </a:rPr>
              <a:t>,</a:t>
            </a:r>
            <a:r>
              <a:rPr lang="zh-CN" altLang="en-US" sz="2200" b="1" u="sng" dirty="0">
                <a:solidFill>
                  <a:srgbClr val="FF0000"/>
                </a:solidFill>
              </a:rPr>
              <a:t>定义用户符号</a:t>
            </a:r>
            <a:r>
              <a:rPr lang="en-US" altLang="zh-CN" sz="2200" b="1" u="sng" dirty="0">
                <a:solidFill>
                  <a:srgbClr val="FF0000"/>
                </a:solidFill>
              </a:rPr>
              <a:t>,</a:t>
            </a:r>
            <a:r>
              <a:rPr lang="zh-CN" altLang="en-US" sz="2200" b="1" u="sng" dirty="0">
                <a:solidFill>
                  <a:srgbClr val="FF0000"/>
                </a:solidFill>
              </a:rPr>
              <a:t>以及添加信息到目标文件</a:t>
            </a:r>
            <a:r>
              <a:rPr lang="zh-CN" altLang="en-US" sz="2200" b="1" dirty="0">
                <a:solidFill>
                  <a:srgbClr val="00206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500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" grpId="0"/>
      <p:bldP spid="15" grpId="0"/>
      <p:bldP spid="16" grpId="0"/>
      <p:bldP spid="17" grpId="0"/>
      <p:bldP spid="18" grpId="0"/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84" y="764704"/>
            <a:ext cx="8604448" cy="8640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8051</a:t>
            </a:r>
            <a:r>
              <a:rPr lang="zh-CN" altLang="en-US" b="1" dirty="0" smtClean="0">
                <a:solidFill>
                  <a:srgbClr val="7030A0"/>
                </a:solidFill>
              </a:rPr>
              <a:t>内核指令系统：</a:t>
            </a:r>
            <a:r>
              <a:rPr lang="en-US" altLang="zh-CN" b="1" u="sng" dirty="0" smtClean="0">
                <a:solidFill>
                  <a:srgbClr val="FF0000"/>
                </a:solidFill>
              </a:rPr>
              <a:t>111</a:t>
            </a:r>
            <a:r>
              <a:rPr lang="zh-CN" altLang="en-US" b="1" dirty="0">
                <a:solidFill>
                  <a:srgbClr val="7030A0"/>
                </a:solidFill>
              </a:rPr>
              <a:t>条</a:t>
            </a:r>
            <a:r>
              <a:rPr lang="zh-CN" altLang="en-US" b="1" dirty="0" smtClean="0">
                <a:solidFill>
                  <a:srgbClr val="7030A0"/>
                </a:solidFill>
              </a:rPr>
              <a:t>指令，按功能分</a:t>
            </a:r>
            <a:r>
              <a:rPr lang="en-US" altLang="zh-CN" b="1" u="sng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7030A0"/>
                </a:solidFill>
              </a:rPr>
              <a:t>类：</a:t>
            </a:r>
            <a:endParaRPr lang="en-US" altLang="zh-CN" b="1" dirty="0" smtClean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113826" y="3609020"/>
            <a:ext cx="746205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3635896" y="2312876"/>
            <a:ext cx="432048" cy="29523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60031" y="2023692"/>
            <a:ext cx="4139952" cy="353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指令执行时间快：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000" b="1" dirty="0" smtClean="0"/>
              <a:t>大多数一个机器周期，少数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个，乘除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个。</a:t>
            </a:r>
            <a:endParaRPr lang="en-US" altLang="zh-CN" sz="2000" b="1" dirty="0" smtClean="0"/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AutoNum type="arabicPeriod" startAt="2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指令短：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b="1" dirty="0"/>
              <a:t> </a:t>
            </a:r>
            <a:r>
              <a:rPr lang="zh-CN" altLang="en-US" sz="2000" b="1" dirty="0" smtClean="0"/>
              <a:t>大多数</a:t>
            </a:r>
            <a:r>
              <a:rPr lang="en-US" altLang="zh-CN" sz="2000" b="1" dirty="0" smtClean="0"/>
              <a:t>1~2</a:t>
            </a:r>
            <a:r>
              <a:rPr lang="zh-CN" altLang="en-US" sz="2000" b="1" dirty="0" smtClean="0"/>
              <a:t>个字节，少数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个字节；</a:t>
            </a:r>
            <a:endParaRPr lang="en-US" altLang="zh-CN" sz="2000" b="1" dirty="0" smtClean="0"/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AutoNum type="arabicPeriod" startAt="3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丰富的位操作指令：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b="1" dirty="0"/>
              <a:t> </a:t>
            </a:r>
            <a:r>
              <a:rPr lang="zh-CN" altLang="en-US" sz="2000" b="1" dirty="0" smtClean="0"/>
              <a:t>可对内部</a:t>
            </a:r>
            <a:r>
              <a:rPr lang="en-US" altLang="zh-CN" sz="2000" b="1" dirty="0" smtClean="0"/>
              <a:t>RAM</a:t>
            </a:r>
            <a:r>
              <a:rPr lang="zh-CN" altLang="en-US" sz="2000" b="1" dirty="0" smtClean="0"/>
              <a:t>、特殊寄存器中的可寻址位进行多种位操作。</a:t>
            </a:r>
            <a:endParaRPr lang="en-US" altLang="zh-CN" sz="2000" b="1" dirty="0" smtClean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1484" y="1988840"/>
            <a:ext cx="3800436" cy="35655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数据传送类指令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算术运算类指令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逻辑运算类指令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控制转移类指令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位操作指令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思考：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836712"/>
            <a:ext cx="6699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 smtClean="0"/>
              <a:t>如何用基址寄存器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重新编写上述的程序段？？</a:t>
            </a: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5669" y="1726503"/>
            <a:ext cx="1906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 A, #02H</a:t>
            </a:r>
          </a:p>
        </p:txBody>
      </p:sp>
      <p:sp>
        <p:nvSpPr>
          <p:cNvPr id="9" name="矩形 8"/>
          <p:cNvSpPr/>
          <p:nvPr/>
        </p:nvSpPr>
        <p:spPr>
          <a:xfrm>
            <a:off x="57292" y="2224527"/>
            <a:ext cx="2575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MOVC  A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@A+PC</a:t>
            </a:r>
          </a:p>
        </p:txBody>
      </p:sp>
      <p:sp>
        <p:nvSpPr>
          <p:cNvPr id="10" name="矩形 9"/>
          <p:cNvSpPr/>
          <p:nvPr/>
        </p:nvSpPr>
        <p:spPr>
          <a:xfrm>
            <a:off x="69744" y="3162293"/>
            <a:ext cx="444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M2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DB 66H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77H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88H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99H</a:t>
            </a:r>
          </a:p>
        </p:txBody>
      </p:sp>
      <p:sp>
        <p:nvSpPr>
          <p:cNvPr id="11" name="矩形 10"/>
          <p:cNvSpPr/>
          <p:nvPr/>
        </p:nvSpPr>
        <p:spPr>
          <a:xfrm>
            <a:off x="54991" y="2700628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M1</a:t>
            </a:r>
            <a:r>
              <a:rPr lang="zh-CN" altLang="en-US" sz="2400" b="1" dirty="0" smtClean="0"/>
              <a:t>： </a:t>
            </a:r>
            <a:r>
              <a:rPr lang="en-US" altLang="zh-CN" sz="2400" b="1" dirty="0" smtClean="0"/>
              <a:t>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0565" y="1772668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A=02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2188" y="2227876"/>
            <a:ext cx="477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；取完该指令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PC=M1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，执行（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2+M1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）→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2188" y="2798453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；子程序返回指令，为一字节指令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34" y="4005064"/>
            <a:ext cx="8406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执行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MOVC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指令时：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PC=M1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A+PC=2+M1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指令占一个字节，（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2+M1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=77H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，因此，执行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MOVC A , @A +PC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指令后，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A=77H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4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9636" y="836712"/>
            <a:ext cx="4355976" cy="504056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4.2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数据交换指令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447" y="2348880"/>
            <a:ext cx="3599449" cy="50405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字节交换指令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XCH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484784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-------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字节交换指令、半字节交换指令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664" y="3666936"/>
            <a:ext cx="157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     A,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593395" y="3251857"/>
            <a:ext cx="299266" cy="1458212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8860" y="307302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7706" y="371261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5690" y="436742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5940" y="3073022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(A)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736549" y="3293153"/>
            <a:ext cx="53760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4152" y="3073022"/>
            <a:ext cx="959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b="1" dirty="0" smtClean="0">
                <a:solidFill>
                  <a:srgbClr val="FF0000"/>
                </a:solidFill>
              </a:rPr>
              <a:t>(direct)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1145" y="3748970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(A)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41754" y="3969101"/>
            <a:ext cx="53760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79357" y="374897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b="1" dirty="0" smtClean="0">
                <a:solidFill>
                  <a:srgbClr val="FF0000"/>
                </a:solidFill>
              </a:rPr>
              <a:t>((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Ri</a:t>
            </a:r>
            <a:r>
              <a:rPr lang="en-US" altLang="zh-CN" b="1" dirty="0" smtClean="0">
                <a:solidFill>
                  <a:srgbClr val="FF0000"/>
                </a:solidFill>
              </a:rPr>
              <a:t>))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1145" y="4397042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r>
              <a:rPr lang="en-US" altLang="zh-CN" b="1" dirty="0" smtClean="0">
                <a:solidFill>
                  <a:srgbClr val="FF0000"/>
                </a:solidFill>
              </a:rPr>
              <a:t>(A)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741753" y="4606924"/>
            <a:ext cx="53760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79357" y="4397042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b="1" dirty="0" smtClean="0">
                <a:solidFill>
                  <a:srgbClr val="FF0000"/>
                </a:solidFill>
              </a:rPr>
              <a:t>(Rn)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19" grpId="0"/>
      <p:bldP spid="20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5687" y="5659710"/>
            <a:ext cx="122180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/>
              <a:t>(</a:t>
            </a:r>
            <a:r>
              <a:rPr lang="en-US" altLang="zh-CN" sz="2400" b="1"/>
              <a:t>A</a:t>
            </a:r>
            <a:r>
              <a:rPr lang="en-US" altLang="zh-CN" sz="2400" b="1" smtClean="0"/>
              <a:t>)=65H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89193" y="1412776"/>
            <a:ext cx="9125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zh-CN" altLang="en-US" sz="2200" u="sng" dirty="0">
                <a:solidFill>
                  <a:srgbClr val="FF0000"/>
                </a:solidFill>
              </a:rPr>
              <a:t>作用</a:t>
            </a:r>
            <a:r>
              <a:rPr lang="zh-CN" altLang="en-US" sz="2200" u="sng" dirty="0" smtClean="0">
                <a:solidFill>
                  <a:srgbClr val="FF0000"/>
                </a:solidFill>
              </a:rPr>
              <a:t>：把两个</a:t>
            </a:r>
            <a:r>
              <a:rPr lang="zh-CN" altLang="en-US" sz="2200" dirty="0" smtClean="0"/>
              <a:t>单元中的内容</a:t>
            </a:r>
            <a:r>
              <a:rPr lang="zh-CN" altLang="en-US" sz="2200" u="sng" dirty="0">
                <a:solidFill>
                  <a:srgbClr val="FF0000"/>
                </a:solidFill>
              </a:rPr>
              <a:t>相互交换</a:t>
            </a:r>
            <a:r>
              <a:rPr lang="zh-CN" altLang="en-US" sz="2200" dirty="0"/>
              <a:t>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1455" y="824673"/>
            <a:ext cx="4085497" cy="50405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字节交换指令 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XCH </a:t>
            </a:r>
            <a:endParaRPr lang="zh-CN" altLang="en-US" sz="2800" dirty="0"/>
          </a:p>
        </p:txBody>
      </p:sp>
      <p:sp>
        <p:nvSpPr>
          <p:cNvPr id="10" name="圆角矩形 9"/>
          <p:cNvSpPr/>
          <p:nvPr/>
        </p:nvSpPr>
        <p:spPr>
          <a:xfrm>
            <a:off x="3874656" y="2972236"/>
            <a:ext cx="1318492" cy="5981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11" name="圆角矩形 10"/>
          <p:cNvSpPr/>
          <p:nvPr/>
        </p:nvSpPr>
        <p:spPr>
          <a:xfrm>
            <a:off x="6047777" y="2936722"/>
            <a:ext cx="1246484" cy="6225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@</a:t>
            </a:r>
            <a:r>
              <a:rPr lang="en-US" altLang="zh-CN" sz="4000" dirty="0" err="1" smtClean="0"/>
              <a:t>Ri</a:t>
            </a:r>
            <a:endParaRPr lang="zh-CN" altLang="en-US" sz="40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193148" y="3271291"/>
            <a:ext cx="80041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14860" y="3603949"/>
            <a:ext cx="587788" cy="432048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23424" y="2590150"/>
            <a:ext cx="551232" cy="382086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088906" y="1942058"/>
            <a:ext cx="1246484" cy="6225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 smtClean="0"/>
              <a:t>dir</a:t>
            </a:r>
            <a:endParaRPr lang="zh-CN" altLang="en-US" sz="4000" dirty="0"/>
          </a:p>
        </p:txBody>
      </p:sp>
      <p:sp>
        <p:nvSpPr>
          <p:cNvPr id="17" name="圆角矩形 16"/>
          <p:cNvSpPr/>
          <p:nvPr/>
        </p:nvSpPr>
        <p:spPr>
          <a:xfrm>
            <a:off x="2076940" y="4035997"/>
            <a:ext cx="1246484" cy="6225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Rn</a:t>
            </a:r>
            <a:endParaRPr lang="zh-CN" altLang="en-US" sz="4000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26262" y="4658560"/>
            <a:ext cx="8600610" cy="79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002060"/>
                </a:solidFill>
              </a:rPr>
              <a:t>假设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(R0)=23H, (A)=2FH,  (23H)=65H,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执行以下指令后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的值为多少？</a:t>
            </a:r>
            <a:endParaRPr lang="en-US" altLang="zh-CN" sz="2200" b="1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1571" y="5659711"/>
            <a:ext cx="229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     A, @R0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87300" y="867064"/>
            <a:ext cx="1736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----Exchange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73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6448" y="908720"/>
            <a:ext cx="5070682" cy="50405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低半字节交换指令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XCHD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2436857"/>
            <a:ext cx="308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XCHD     A,  @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008" y="24275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(A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3-0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245636" y="2667689"/>
            <a:ext cx="53760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1231" y="2436857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sz="2400" b="1" dirty="0" smtClean="0">
                <a:solidFill>
                  <a:srgbClr val="FF0000"/>
                </a:solidFill>
              </a:rPr>
              <a:t>( (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)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3-0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89" y="3982998"/>
            <a:ext cx="820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zh-CN" altLang="en-US" sz="2200" u="sng" dirty="0">
                <a:solidFill>
                  <a:srgbClr val="FF0000"/>
                </a:solidFill>
              </a:rPr>
              <a:t>作用：</a:t>
            </a:r>
            <a:r>
              <a:rPr lang="zh-CN" altLang="en-US" sz="2200" dirty="0"/>
              <a:t>把累加器</a:t>
            </a:r>
            <a:r>
              <a:rPr lang="en-US" altLang="zh-CN" sz="2200" dirty="0"/>
              <a:t>A</a:t>
            </a:r>
            <a:r>
              <a:rPr lang="zh-CN" altLang="en-US" sz="2200" dirty="0" smtClean="0"/>
              <a:t>中的</a:t>
            </a:r>
            <a:r>
              <a:rPr lang="zh-CN" altLang="en-US" sz="2200" u="sng" dirty="0" smtClean="0">
                <a:solidFill>
                  <a:srgbClr val="FF0000"/>
                </a:solidFill>
              </a:rPr>
              <a:t>低</a:t>
            </a:r>
            <a:r>
              <a:rPr lang="en-US" altLang="zh-CN" sz="2200" u="sng" dirty="0" smtClean="0">
                <a:solidFill>
                  <a:srgbClr val="FF0000"/>
                </a:solidFill>
              </a:rPr>
              <a:t>4</a:t>
            </a:r>
            <a:r>
              <a:rPr lang="zh-CN" altLang="en-US" sz="2200" u="sng" dirty="0" smtClean="0">
                <a:solidFill>
                  <a:srgbClr val="FF0000"/>
                </a:solidFill>
              </a:rPr>
              <a:t>位</a:t>
            </a:r>
            <a:r>
              <a:rPr lang="zh-CN" altLang="en-US" sz="2200" dirty="0" smtClean="0"/>
              <a:t>与寄存器间接寻址的内部</a:t>
            </a:r>
            <a:r>
              <a:rPr lang="en-US" altLang="zh-CN" sz="2200" dirty="0" smtClean="0"/>
              <a:t>RAM</a:t>
            </a:r>
            <a:r>
              <a:rPr lang="zh-CN" altLang="en-US" sz="2200" dirty="0" smtClean="0"/>
              <a:t>单元的低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位内容相互交换，</a:t>
            </a:r>
            <a:r>
              <a:rPr lang="zh-CN" altLang="en-US" sz="2200" dirty="0" smtClean="0">
                <a:solidFill>
                  <a:srgbClr val="FF0000"/>
                </a:solidFill>
              </a:rPr>
              <a:t>高</a:t>
            </a:r>
            <a:r>
              <a:rPr lang="en-US" altLang="zh-CN" sz="2200" dirty="0" smtClean="0">
                <a:solidFill>
                  <a:srgbClr val="FF0000"/>
                </a:solidFill>
              </a:rPr>
              <a:t>4</a:t>
            </a:r>
            <a:r>
              <a:rPr lang="zh-CN" altLang="en-US" sz="2200" dirty="0" smtClean="0">
                <a:solidFill>
                  <a:srgbClr val="FF0000"/>
                </a:solidFill>
              </a:rPr>
              <a:t>位不变，标志位不变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3166468" y="1412776"/>
            <a:ext cx="3685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----Exchange </a:t>
            </a:r>
            <a:r>
              <a:rPr lang="en-US" altLang="zh-CN" sz="2400" dirty="0"/>
              <a:t>low-order Digit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02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09317"/>
            <a:ext cx="1187625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42657"/>
            <a:ext cx="9144000" cy="542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dirty="0" smtClean="0"/>
              <a:t>设</a:t>
            </a:r>
            <a:r>
              <a:rPr lang="en-US" altLang="zh-CN" sz="2200" b="1" dirty="0" smtClean="0"/>
              <a:t> (A)=34H,(50H)=96H,</a:t>
            </a:r>
            <a:r>
              <a:rPr lang="zh-CN" altLang="en-US" sz="2200" b="1" dirty="0" smtClean="0"/>
              <a:t>执行以下指令后</a:t>
            </a:r>
            <a:r>
              <a:rPr lang="en-US" altLang="zh-CN" sz="2200" b="1" dirty="0" smtClean="0"/>
              <a:t>A</a:t>
            </a:r>
            <a:r>
              <a:rPr lang="zh-CN" altLang="en-US" sz="2200" b="1" dirty="0" smtClean="0"/>
              <a:t>和</a:t>
            </a:r>
            <a:r>
              <a:rPr lang="en-US" altLang="zh-CN" sz="2200" b="1" dirty="0" smtClean="0"/>
              <a:t>50H</a:t>
            </a:r>
            <a:r>
              <a:rPr lang="zh-CN" altLang="en-US" sz="2200" b="1" dirty="0" smtClean="0"/>
              <a:t>地址中的内容变为多少？</a:t>
            </a:r>
            <a:endParaRPr lang="en-US" altLang="zh-CN" sz="2200" b="1" dirty="0"/>
          </a:p>
        </p:txBody>
      </p:sp>
      <p:sp>
        <p:nvSpPr>
          <p:cNvPr id="7" name="矩形 6"/>
          <p:cNvSpPr/>
          <p:nvPr/>
        </p:nvSpPr>
        <p:spPr>
          <a:xfrm>
            <a:off x="3900614" y="2000228"/>
            <a:ext cx="2795958" cy="83099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结果：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</a:t>
            </a:r>
            <a:r>
              <a:rPr lang="en-US" altLang="zh-CN" sz="2400" b="1" dirty="0"/>
              <a:t>A</a:t>
            </a:r>
            <a:r>
              <a:rPr lang="en-US" altLang="zh-CN" sz="2400" b="1" dirty="0" smtClean="0"/>
              <a:t>)=36H,  (50H)=94H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16554" y="1842821"/>
            <a:ext cx="21159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MOV R1, #50H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XCHD   </a:t>
            </a:r>
            <a:r>
              <a:rPr lang="en-US" altLang="zh-CN" sz="2400" b="1" dirty="0"/>
              <a:t>A,  @</a:t>
            </a:r>
            <a:r>
              <a:rPr lang="en-US" altLang="zh-CN" sz="2400" b="1" dirty="0" smtClean="0"/>
              <a:t>R1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115983" y="3698995"/>
            <a:ext cx="1799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15983" y="4050650"/>
            <a:ext cx="1799112" cy="71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15983" y="4769336"/>
            <a:ext cx="1799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12214" y="5129470"/>
            <a:ext cx="1799112" cy="719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15983" y="5849455"/>
            <a:ext cx="1799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90583" y="391801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9082" y="498535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/>
              <a:t>.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001871" y="4762712"/>
            <a:ext cx="1" cy="366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64747" y="332966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内部</a:t>
            </a:r>
            <a:r>
              <a:rPr lang="en-US" altLang="zh-CN" b="1" dirty="0" smtClean="0"/>
              <a:t>RAM  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78009" y="4759671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50H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1710248" y="3906634"/>
            <a:ext cx="1049527" cy="43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50H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0248" y="5116961"/>
            <a:ext cx="1049527" cy="43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>
            <a:endCxn id="20" idx="2"/>
          </p:cNvCxnSpPr>
          <p:nvPr/>
        </p:nvCxnSpPr>
        <p:spPr>
          <a:xfrm>
            <a:off x="2235010" y="5132662"/>
            <a:ext cx="2" cy="418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247608" y="5103151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257746" y="3864206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Ri</a:t>
            </a:r>
            <a:endParaRPr lang="zh-CN" altLang="en-US" sz="2400" dirty="0"/>
          </a:p>
        </p:txBody>
      </p:sp>
      <p:sp>
        <p:nvSpPr>
          <p:cNvPr id="24" name="下弧形箭头 23"/>
          <p:cNvSpPr/>
          <p:nvPr/>
        </p:nvSpPr>
        <p:spPr>
          <a:xfrm rot="20951719">
            <a:off x="2631321" y="5101383"/>
            <a:ext cx="2842257" cy="718329"/>
          </a:xfrm>
          <a:prstGeom prst="curvedUpArrow">
            <a:avLst>
              <a:gd name="adj1" fmla="val 13779"/>
              <a:gd name="adj2" fmla="val 41312"/>
              <a:gd name="adj3" fmla="val 25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  <p:bldP spid="18" grpId="0"/>
      <p:bldP spid="19" grpId="0" animBg="1"/>
      <p:bldP spid="20" grpId="0" animBg="1"/>
      <p:bldP spid="22" grpId="0"/>
      <p:bldP spid="23" grpId="0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9636" y="836712"/>
            <a:ext cx="4355976" cy="504056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4.2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栈操作指令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2737" y="149328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(1)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入栈操作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449" y="1490996"/>
            <a:ext cx="172819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PUSH  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86665" y="149099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;SP+1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</a:rPr>
              <a:t>SP,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dir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</a:rPr>
              <a:t>(SP)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737" y="335575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(2) 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出栈操作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490" y="3355753"/>
            <a:ext cx="172819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POP  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41255" y="3338467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(SP) 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</a:rPr>
              <a:t>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dir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 SP-1</a:t>
            </a:r>
            <a:r>
              <a:rPr lang="zh-CN" altLang="en-US" sz="2400" dirty="0" smtClean="0">
                <a:solidFill>
                  <a:srgbClr val="FF0000"/>
                </a:solidFill>
              </a:rPr>
              <a:t> →</a:t>
            </a:r>
            <a:r>
              <a:rPr lang="en-US" altLang="zh-CN" sz="2400" dirty="0" smtClean="0">
                <a:solidFill>
                  <a:srgbClr val="FF0000"/>
                </a:solidFill>
              </a:rPr>
              <a:t>SP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5494" y="3961434"/>
            <a:ext cx="9144001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rgbClr val="002060"/>
                </a:solidFill>
              </a:rPr>
              <a:t>先弹出 栈顶内容到直接寻址单元 ，然后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SP-1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 →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SP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，</a:t>
            </a:r>
            <a:r>
              <a:rPr lang="zh-CN" altLang="en-US" sz="2200" b="1" dirty="0">
                <a:solidFill>
                  <a:srgbClr val="002060"/>
                </a:solidFill>
              </a:rPr>
              <a:t>形成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新堆栈</a:t>
            </a:r>
            <a:r>
              <a:rPr lang="zh-CN" altLang="en-US" sz="2200" b="1" dirty="0">
                <a:solidFill>
                  <a:srgbClr val="002060"/>
                </a:solidFill>
              </a:rPr>
              <a:t>指针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。</a:t>
            </a:r>
            <a:endParaRPr lang="en-US" altLang="zh-CN" sz="2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737" y="1970993"/>
            <a:ext cx="9144001" cy="90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rgbClr val="002060"/>
                </a:solidFill>
              </a:rPr>
              <a:t>先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SP+1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→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SP, 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指向栈顶的上一个空单元，然后把直接寻址单元的 内容压入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SP 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所指 的单元中 ；</a:t>
            </a:r>
            <a:endParaRPr lang="en-US" altLang="zh-CN" sz="2200" b="1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 descr="http://www.educity.cn/article_images/2014-03-28/9fc9455f-5e63-4d9a-a9cb-08d5d0e08d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4" y="4460032"/>
            <a:ext cx="6784284" cy="228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8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" y="1124744"/>
            <a:ext cx="9144001" cy="3185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特点：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u="sng" dirty="0" smtClean="0">
                <a:solidFill>
                  <a:srgbClr val="FF0000"/>
                </a:solidFill>
              </a:rPr>
              <a:t>“后进先出”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：由堆栈指针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SP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自动跟踪栈顶地址，栈底为低地址，栈顶为高地址；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200" b="1" dirty="0" smtClean="0">
                <a:solidFill>
                  <a:srgbClr val="002060"/>
                </a:solidFill>
              </a:rPr>
              <a:t>PUSH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和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POP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为逆传送指令，用于保护现场和恢复现场，使程序执行 更迅速、书写更简单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2060"/>
                </a:solidFill>
              </a:rPr>
              <a:t>堆栈操作是字节数据操作，每次压入或者弹出一个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8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位数。</a:t>
            </a:r>
          </a:p>
        </p:txBody>
      </p:sp>
    </p:spTree>
    <p:extLst>
      <p:ext uri="{BB962C8B-B14F-4D97-AF65-F5344CB8AC3E}">
        <p14:creationId xmlns:p14="http://schemas.microsoft.com/office/powerpoint/2010/main" val="9098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22705" y="814621"/>
            <a:ext cx="1187625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2685" y="1268760"/>
            <a:ext cx="2199064" cy="1835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MOV A, #90H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MOV   </a:t>
            </a:r>
            <a:r>
              <a:rPr lang="en-US" altLang="zh-CN" sz="2400" b="1" dirty="0"/>
              <a:t>SP</a:t>
            </a:r>
            <a:r>
              <a:rPr lang="en-US" altLang="zh-CN" sz="2400" b="1" dirty="0" smtClean="0"/>
              <a:t>,  #15H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PUSH ACC    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POP   20H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3798" y="2184209"/>
            <a:ext cx="550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SP=16H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(16H)=90H (A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为直接寻址，写入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ACC)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6346" y="259684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(20H)=90H, SP=15H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74886" y="3123943"/>
            <a:ext cx="4449858" cy="3473409"/>
            <a:chOff x="-62728" y="2996952"/>
            <a:chExt cx="4449858" cy="3473409"/>
          </a:xfrm>
        </p:grpSpPr>
        <p:sp>
          <p:nvSpPr>
            <p:cNvPr id="11" name="矩形 10"/>
            <p:cNvSpPr/>
            <p:nvPr/>
          </p:nvSpPr>
          <p:spPr>
            <a:xfrm>
              <a:off x="1259117" y="3366284"/>
              <a:ext cx="179911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59117" y="3717939"/>
              <a:ext cx="1799112" cy="718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59117" y="4436625"/>
              <a:ext cx="179911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60720" y="5156705"/>
              <a:ext cx="1799112" cy="719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9117" y="4796665"/>
              <a:ext cx="179911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3717" y="3585302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/>
                <a:t>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2216" y="4965503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/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108" y="4389439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16H</a:t>
              </a:r>
              <a:endParaRPr lang="zh-CN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108" y="4772671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15H</a:t>
              </a:r>
              <a:endParaRPr lang="zh-CN" alt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62728" y="4385812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SP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zh-CN" altLang="en-US" sz="2400" b="1" dirty="0"/>
                <a:t>→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288388" y="5014308"/>
              <a:ext cx="109874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90H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3907" y="5380627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A</a:t>
              </a:r>
              <a:endParaRPr lang="zh-CN" altLang="en-US" sz="2400" b="1" dirty="0"/>
            </a:p>
          </p:txBody>
        </p:sp>
        <p:sp>
          <p:nvSpPr>
            <p:cNvPr id="25" name="下弧形箭头 24"/>
            <p:cNvSpPr/>
            <p:nvPr/>
          </p:nvSpPr>
          <p:spPr>
            <a:xfrm rot="11743526">
              <a:off x="2643603" y="4323192"/>
              <a:ext cx="1329495" cy="489270"/>
            </a:xfrm>
            <a:prstGeom prst="curvedUpArrow">
              <a:avLst>
                <a:gd name="adj1" fmla="val 13779"/>
                <a:gd name="adj2" fmla="val 41312"/>
                <a:gd name="adj3" fmla="val 25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6967" y="2996952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片内</a:t>
              </a:r>
              <a:r>
                <a:rPr lang="en-US" altLang="zh-CN" b="1" dirty="0" smtClean="0"/>
                <a:t>RAM  </a:t>
              </a:r>
              <a:endParaRPr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6645" y="6101029"/>
              <a:ext cx="2235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030A0"/>
                  </a:solidFill>
                </a:rPr>
                <a:t>PUSH ACC   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堆栈操作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14362" y="3122282"/>
            <a:ext cx="3574062" cy="3451857"/>
            <a:chOff x="4826520" y="3009726"/>
            <a:chExt cx="3574062" cy="3451857"/>
          </a:xfrm>
        </p:grpSpPr>
        <p:sp>
          <p:nvSpPr>
            <p:cNvPr id="27" name="矩形 26"/>
            <p:cNvSpPr/>
            <p:nvPr/>
          </p:nvSpPr>
          <p:spPr>
            <a:xfrm>
              <a:off x="6266165" y="3379058"/>
              <a:ext cx="179911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266165" y="3730713"/>
              <a:ext cx="1799112" cy="718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6165" y="4449399"/>
              <a:ext cx="179911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90H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267768" y="5169479"/>
              <a:ext cx="1799112" cy="719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66165" y="4809439"/>
              <a:ext cx="179911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40765" y="3598076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/>
                <a:t>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29264" y="4978277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/>
                <a:t>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8156" y="4402213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16H</a:t>
              </a:r>
              <a:endParaRPr lang="zh-CN" alt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8156" y="4785445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15H</a:t>
              </a:r>
              <a:endParaRPr lang="zh-CN" alt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26520" y="4766899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SP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zh-CN" altLang="en-US" sz="2400" b="1" dirty="0"/>
                <a:t>→</a:t>
              </a:r>
            </a:p>
          </p:txBody>
        </p:sp>
        <p:sp>
          <p:nvSpPr>
            <p:cNvPr id="39" name="下弧形箭头 38"/>
            <p:cNvSpPr/>
            <p:nvPr/>
          </p:nvSpPr>
          <p:spPr>
            <a:xfrm rot="15467960">
              <a:off x="7505877" y="3791328"/>
              <a:ext cx="1300139" cy="489270"/>
            </a:xfrm>
            <a:prstGeom prst="curvedUpArrow">
              <a:avLst>
                <a:gd name="adj1" fmla="val 13779"/>
                <a:gd name="adj2" fmla="val 41312"/>
                <a:gd name="adj3" fmla="val 25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4015" y="3009726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片内</a:t>
              </a:r>
              <a:r>
                <a:rPr lang="en-US" altLang="zh-CN" b="1" dirty="0" smtClean="0"/>
                <a:t>RAM  </a:t>
              </a:r>
              <a:endParaRPr lang="zh-CN" alt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76553" y="3314741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20H</a:t>
              </a:r>
              <a:endParaRPr lang="zh-CN" altLang="en-US" sz="2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7919" y="6092251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030A0"/>
                  </a:solidFill>
                </a:rPr>
                <a:t>POP 20H   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堆栈操作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64919" y="781584"/>
            <a:ext cx="6602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/>
              <a:t>执行以下指令</a:t>
            </a:r>
            <a:r>
              <a:rPr lang="zh-CN" altLang="en-US" b="1" dirty="0" smtClean="0"/>
              <a:t>后</a:t>
            </a:r>
            <a:r>
              <a:rPr lang="en-US" altLang="zh-CN" b="1" dirty="0" smtClean="0"/>
              <a:t>20H</a:t>
            </a:r>
            <a:r>
              <a:rPr lang="zh-CN" altLang="en-US" b="1" dirty="0"/>
              <a:t>、</a:t>
            </a:r>
            <a:r>
              <a:rPr lang="en-US" altLang="zh-CN" b="1" dirty="0" smtClean="0"/>
              <a:t>SP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地址</a:t>
            </a:r>
            <a:r>
              <a:rPr lang="zh-CN" altLang="en-US" b="1" dirty="0"/>
              <a:t>中的内容变为多少</a:t>
            </a:r>
            <a:r>
              <a:rPr lang="zh-CN" altLang="en-US" b="1" dirty="0" smtClean="0"/>
              <a:t>？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990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59" y="1847200"/>
            <a:ext cx="9036496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70C0"/>
                </a:solidFill>
              </a:rPr>
              <a:t>执行传送指令时，源地址单元内容送至目标地址后，该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单元内的内容不变；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70C0"/>
                </a:solidFill>
              </a:rPr>
              <a:t>对特殊功能寄存器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SFR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操作仅能使用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直接寻址方式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；</a:t>
            </a:r>
            <a:endParaRPr lang="en-US" altLang="zh-CN" sz="2200" b="1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70C0"/>
                </a:solidFill>
              </a:rPr>
              <a:t>使用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PUSH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和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POP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操作累加器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A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时，累加器应写成</a:t>
            </a:r>
            <a:r>
              <a:rPr lang="zh-CN" altLang="en-US" sz="2200" b="1" dirty="0">
                <a:solidFill>
                  <a:srgbClr val="FF0000"/>
                </a:solidFill>
              </a:rPr>
              <a:t>“</a:t>
            </a:r>
            <a:r>
              <a:rPr lang="en-US" altLang="zh-CN" sz="2200" b="1" dirty="0">
                <a:solidFill>
                  <a:srgbClr val="FF0000"/>
                </a:solidFill>
              </a:rPr>
              <a:t>ACC</a:t>
            </a:r>
            <a:r>
              <a:rPr lang="zh-CN" altLang="en-US" sz="2200" b="1" dirty="0">
                <a:solidFill>
                  <a:srgbClr val="FF0000"/>
                </a:solidFill>
              </a:rPr>
              <a:t>”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而不是“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200" b="1" dirty="0">
                <a:solidFill>
                  <a:srgbClr val="0070C0"/>
                </a:solidFill>
              </a:rPr>
              <a:t>；</a:t>
            </a:r>
            <a:endParaRPr lang="en-US" altLang="zh-CN" sz="22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200" b="1" dirty="0">
                <a:solidFill>
                  <a:srgbClr val="0070C0"/>
                </a:solidFill>
              </a:rPr>
              <a:t>当向累加器传送数据时，影响</a:t>
            </a:r>
            <a:r>
              <a:rPr lang="en-US" altLang="zh-CN" sz="2200" b="1" u="sng" dirty="0">
                <a:solidFill>
                  <a:srgbClr val="FF0000"/>
                </a:solidFill>
              </a:rPr>
              <a:t>PSW</a:t>
            </a:r>
            <a:r>
              <a:rPr lang="zh-CN" altLang="en-US" sz="2200" b="1" u="sng" dirty="0">
                <a:solidFill>
                  <a:srgbClr val="FF0000"/>
                </a:solidFill>
              </a:rPr>
              <a:t> 的</a:t>
            </a:r>
            <a:r>
              <a:rPr lang="en-US" altLang="zh-CN" sz="2200" b="1" u="sng" dirty="0">
                <a:solidFill>
                  <a:srgbClr val="FF0000"/>
                </a:solidFill>
              </a:rPr>
              <a:t>P</a:t>
            </a:r>
            <a:r>
              <a:rPr lang="zh-CN" altLang="en-US" sz="2200" b="1" u="sng" dirty="0">
                <a:solidFill>
                  <a:srgbClr val="FF0000"/>
                </a:solidFill>
              </a:rPr>
              <a:t>标志</a:t>
            </a:r>
            <a:r>
              <a:rPr lang="zh-CN" altLang="en-US" sz="2200" b="1" dirty="0">
                <a:solidFill>
                  <a:srgbClr val="0070C0"/>
                </a:solidFill>
              </a:rPr>
              <a:t>，除了用</a:t>
            </a:r>
            <a:r>
              <a:rPr lang="en-US" altLang="zh-CN" sz="2200" b="1" dirty="0">
                <a:solidFill>
                  <a:srgbClr val="0070C0"/>
                </a:solidFill>
              </a:rPr>
              <a:t>POP</a:t>
            </a:r>
            <a:r>
              <a:rPr lang="zh-CN" altLang="en-US" sz="2200" b="1" dirty="0">
                <a:solidFill>
                  <a:srgbClr val="0070C0"/>
                </a:solidFill>
              </a:rPr>
              <a:t>或</a:t>
            </a:r>
            <a:r>
              <a:rPr lang="en-US" altLang="zh-CN" sz="2200" b="1" dirty="0">
                <a:solidFill>
                  <a:srgbClr val="0070C0"/>
                </a:solidFill>
              </a:rPr>
              <a:t>MOV </a:t>
            </a:r>
            <a:r>
              <a:rPr lang="zh-CN" altLang="en-US" sz="2200" b="1" dirty="0">
                <a:solidFill>
                  <a:srgbClr val="0070C0"/>
                </a:solidFill>
              </a:rPr>
              <a:t>指令将数据传送到</a:t>
            </a:r>
            <a:r>
              <a:rPr lang="en-US" altLang="zh-CN" sz="2200" b="1" dirty="0">
                <a:solidFill>
                  <a:srgbClr val="0070C0"/>
                </a:solidFill>
              </a:rPr>
              <a:t>PSW</a:t>
            </a:r>
            <a:r>
              <a:rPr lang="zh-CN" altLang="en-US" sz="2200" b="1" dirty="0">
                <a:solidFill>
                  <a:srgbClr val="0070C0"/>
                </a:solidFill>
              </a:rPr>
              <a:t>外，传送操作一般不影响标志位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。</a:t>
            </a:r>
            <a:endParaRPr lang="en-US" altLang="zh-CN" sz="2200" b="1" dirty="0">
              <a:solidFill>
                <a:srgbClr val="0070C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99792" y="836712"/>
            <a:ext cx="4355976" cy="504056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en-US" sz="3600" b="1" dirty="0" smtClean="0"/>
              <a:t>数据传送类指令小结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76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276872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4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87534" y="6345872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764704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4.1.2 </a:t>
            </a:r>
            <a:r>
              <a:rPr lang="zh-CN" altLang="en-US" b="1" dirty="0" smtClean="0">
                <a:solidFill>
                  <a:srgbClr val="0070C0"/>
                </a:solidFill>
              </a:rPr>
              <a:t>操作码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29324"/>
              </p:ext>
            </p:extLst>
          </p:nvPr>
        </p:nvGraphicFramePr>
        <p:xfrm>
          <a:off x="128172" y="1386870"/>
          <a:ext cx="5941168" cy="521411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72616"/>
                <a:gridCol w="2232248"/>
                <a:gridCol w="2736304"/>
              </a:tblGrid>
              <a:tr h="183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293338">
                <a:tc rowSpan="3">
                  <a:txBody>
                    <a:bodyPr/>
                    <a:lstStyle/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传送类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MOV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MOC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MOVX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数据传送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XCH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数据交换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PUSH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POP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栈操作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rowSpan="4">
                  <a:txBody>
                    <a:bodyPr/>
                    <a:lstStyle/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数据运算类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ADD(ADDC)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加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带进位加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SUBB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带借位减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MUL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DIV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乘、除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DA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二</a:t>
                      </a:r>
                      <a:r>
                        <a:rPr lang="en-US" altLang="zh-CN" sz="1400" b="0" dirty="0" smtClean="0"/>
                        <a:t>-</a:t>
                      </a:r>
                      <a:r>
                        <a:rPr lang="zh-CN" altLang="en-US" sz="1400" b="0" dirty="0" smtClean="0"/>
                        <a:t>十进制调整指令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rowSpan="5">
                  <a:txBody>
                    <a:bodyPr/>
                    <a:lstStyle/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程序控制类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AJMP(SJMP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LJMP)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绝对转移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端转移、长转移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070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JZ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JC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JB</a:t>
                      </a:r>
                      <a:r>
                        <a:rPr lang="en-US" altLang="zh-CN" sz="1400" baseline="0" dirty="0" smtClean="0"/>
                        <a:t>(JNZ</a:t>
                      </a:r>
                      <a:r>
                        <a:rPr lang="zh-CN" altLang="en-US" sz="1400" baseline="0" dirty="0" smtClean="0"/>
                        <a:t>、</a:t>
                      </a:r>
                      <a:r>
                        <a:rPr lang="en-US" altLang="zh-CN" sz="1400" baseline="0" dirty="0" smtClean="0"/>
                        <a:t>JNC</a:t>
                      </a:r>
                      <a:r>
                        <a:rPr lang="zh-CN" altLang="en-US" sz="1400" baseline="0" dirty="0" smtClean="0"/>
                        <a:t>、</a:t>
                      </a:r>
                      <a:r>
                        <a:rPr lang="en-US" altLang="zh-CN" sz="1400" baseline="0" dirty="0" smtClean="0"/>
                        <a:t>JNB)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有条件转移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ACALL(LCALL)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绝对调用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长调用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RET(RETI)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子程序返回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中断服务子程序返回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9867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CJNE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第一操作数与第二操作数比较不等则转移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93338">
                <a:tc rowSpan="3">
                  <a:txBody>
                    <a:bodyPr/>
                    <a:lstStyle/>
                    <a:p>
                      <a:pPr algn="ctr"/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逻辑操作类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CLR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清零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0757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ANL</a:t>
                      </a:r>
                      <a:r>
                        <a:rPr lang="zh-CN" altLang="en-US" sz="1400" b="0" dirty="0" smtClean="0"/>
                        <a:t>、</a:t>
                      </a:r>
                      <a:r>
                        <a:rPr lang="en-US" altLang="zh-CN" sz="1400" dirty="0" smtClean="0"/>
                        <a:t>ORL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XRL</a:t>
                      </a:r>
                      <a:endParaRPr lang="zh-CN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与</a:t>
                      </a:r>
                      <a:r>
                        <a:rPr lang="zh-CN" altLang="en-US" sz="1400" b="0" dirty="0" smtClean="0"/>
                        <a:t>、</a:t>
                      </a:r>
                      <a:r>
                        <a:rPr lang="zh-CN" altLang="en-US" sz="1400" dirty="0" smtClean="0"/>
                        <a:t>或、</a:t>
                      </a:r>
                      <a:r>
                        <a:rPr lang="zh-CN" altLang="en-US" sz="1400" b="0" dirty="0" smtClean="0"/>
                        <a:t>异或</a:t>
                      </a:r>
                    </a:p>
                  </a:txBody>
                  <a:tcPr/>
                </a:tc>
              </a:tr>
              <a:tr h="362817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RLC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带进位左移</a:t>
                      </a:r>
                      <a:endParaRPr lang="zh-CN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72008" y="1773671"/>
            <a:ext cx="6070644" cy="935463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45922" y="1258282"/>
            <a:ext cx="286258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数据拷贝：将源操作数拷贝至目的操作数，同时保持源操作数不变；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数据交换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28</a:t>
            </a:r>
            <a:r>
              <a:rPr lang="zh-CN" altLang="en-US" dirty="0" smtClean="0"/>
              <a:t>种指令。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39169" y="3177141"/>
            <a:ext cx="2869335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实现加减乘除运算；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24</a:t>
            </a:r>
            <a:r>
              <a:rPr lang="zh-CN" altLang="en-US" dirty="0" smtClean="0"/>
              <a:t>种指令。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39171" y="5713060"/>
            <a:ext cx="2869334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实现与、或、非等逻辑运算功能；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25</a:t>
            </a:r>
            <a:r>
              <a:rPr lang="zh-CN" altLang="en-US" dirty="0" smtClean="0"/>
              <a:t>种指令。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18503" y="4426633"/>
            <a:ext cx="289000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控制计算机程序流向的指令；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17</a:t>
            </a:r>
            <a:r>
              <a:rPr lang="zh-CN" altLang="en-US" dirty="0" smtClean="0"/>
              <a:t>种指令。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72008" y="2709135"/>
            <a:ext cx="6070644" cy="125027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2008" y="3959405"/>
            <a:ext cx="6070644" cy="168326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496" y="5642668"/>
            <a:ext cx="6070644" cy="1086781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4.1.3 </a:t>
            </a:r>
            <a:r>
              <a:rPr lang="zh-CN" altLang="en-US" b="1" dirty="0" smtClean="0">
                <a:solidFill>
                  <a:srgbClr val="0070C0"/>
                </a:solidFill>
              </a:rPr>
              <a:t>操作数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1520" y="1412776"/>
            <a:ext cx="2304256" cy="928672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传送类指令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2694076" y="1697091"/>
            <a:ext cx="936104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92415" y="1276947"/>
            <a:ext cx="525658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须</a:t>
            </a:r>
            <a:r>
              <a:rPr lang="zh-CN" altLang="en-US" sz="2400" dirty="0" smtClean="0"/>
              <a:t>指明操作对象从哪里来（源地址），传到何处去（目的地址）：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目的地地址在前，源地址在后。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1520" y="2636912"/>
            <a:ext cx="2304256" cy="1008112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数据运算类指令</a:t>
            </a:r>
            <a:endParaRPr lang="zh-CN" altLang="en-US" sz="2800" dirty="0"/>
          </a:p>
        </p:txBody>
      </p:sp>
      <p:sp>
        <p:nvSpPr>
          <p:cNvPr id="11" name="右箭头 10"/>
          <p:cNvSpPr/>
          <p:nvPr/>
        </p:nvSpPr>
        <p:spPr>
          <a:xfrm>
            <a:off x="2627784" y="2960948"/>
            <a:ext cx="936104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30180" y="2859323"/>
            <a:ext cx="525658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两个输入内容，其中之一常为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累加器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3" name="圆角矩形 12"/>
          <p:cNvSpPr/>
          <p:nvPr/>
        </p:nvSpPr>
        <p:spPr>
          <a:xfrm>
            <a:off x="251520" y="4005064"/>
            <a:ext cx="2304256" cy="1008112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程序控制类指令</a:t>
            </a:r>
            <a:endParaRPr lang="zh-CN" altLang="en-US" sz="2800" dirty="0"/>
          </a:p>
        </p:txBody>
      </p:sp>
      <p:sp>
        <p:nvSpPr>
          <p:cNvPr id="14" name="右箭头 13"/>
          <p:cNvSpPr/>
          <p:nvPr/>
        </p:nvSpPr>
        <p:spPr>
          <a:xfrm>
            <a:off x="2624408" y="4329100"/>
            <a:ext cx="936104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30180" y="4256179"/>
            <a:ext cx="525658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操作对象为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程序计数器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2400" dirty="0" smtClean="0"/>
              <a:t>和一个数。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234765" y="5341251"/>
            <a:ext cx="2304256" cy="999728"/>
          </a:xfrm>
          <a:prstGeom prst="round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逻辑操作类指令</a:t>
            </a:r>
            <a:endParaRPr lang="zh-CN" altLang="en-US" sz="2800" dirty="0"/>
          </a:p>
        </p:txBody>
      </p:sp>
      <p:sp>
        <p:nvSpPr>
          <p:cNvPr id="17" name="右箭头 16"/>
          <p:cNvSpPr/>
          <p:nvPr/>
        </p:nvSpPr>
        <p:spPr>
          <a:xfrm>
            <a:off x="2632340" y="5661095"/>
            <a:ext cx="936104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35896" y="5157192"/>
            <a:ext cx="5256584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3300"/>
                </a:solidFill>
              </a:rPr>
              <a:t>单操作数、双操作数：</a:t>
            </a:r>
            <a:endParaRPr lang="en-US" altLang="zh-CN" sz="2400" b="1" dirty="0" smtClean="0">
              <a:solidFill>
                <a:srgbClr val="FF33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/>
              <a:t>与、或、非操作需两个操作数；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位清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、置位、反等操作针对某一地址，只需一个操作数。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4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4.1.3 </a:t>
            </a:r>
            <a:r>
              <a:rPr lang="zh-CN" altLang="en-US" b="1" dirty="0" smtClean="0">
                <a:solidFill>
                  <a:srgbClr val="0070C0"/>
                </a:solidFill>
              </a:rPr>
              <a:t>操作数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3573016"/>
            <a:ext cx="1628829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rgbClr val="7030A0"/>
                </a:solidFill>
              </a:rPr>
              <a:t>操作数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376801" y="2276872"/>
            <a:ext cx="504056" cy="3024336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98543" y="2024844"/>
            <a:ext cx="2745465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立即数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880857" y="4808407"/>
            <a:ext cx="103241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地址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826965" y="1590821"/>
            <a:ext cx="432048" cy="1296144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259012" y="1353608"/>
            <a:ext cx="3337324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二进制（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00111100B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259012" y="1898830"/>
            <a:ext cx="2745465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十进制（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60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726150" y="2175927"/>
            <a:ext cx="556651" cy="2372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408741" y="1996197"/>
            <a:ext cx="2745465" cy="756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数字前加</a:t>
            </a:r>
            <a:endParaRPr lang="en-US" altLang="zh-CN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891219" y="4106148"/>
            <a:ext cx="432048" cy="1757766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3456956" y="3825044"/>
            <a:ext cx="4621729" cy="72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indent="0" defTabSz="91440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内部数据</a:t>
            </a:r>
            <a:r>
              <a:rPr lang="zh-CN" altLang="en-US" sz="2000" dirty="0" smtClean="0"/>
              <a:t>存储器（基本、特殊）</a:t>
            </a:r>
            <a:endParaRPr lang="zh-CN" altLang="en-US" sz="20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456956" y="4443784"/>
            <a:ext cx="4621729" cy="4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indent="0" defTabSz="91440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）外部数据存储器</a:t>
            </a:r>
            <a:endParaRPr lang="zh-CN" altLang="en-US" sz="2000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456955" y="4956956"/>
            <a:ext cx="4621729" cy="4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indent="0" defTabSz="91440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）程序存储器</a:t>
            </a:r>
            <a:endParaRPr lang="zh-CN" altLang="en-US" sz="20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3456956" y="5499538"/>
            <a:ext cx="5687044" cy="44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）可寻址的位（</a:t>
            </a:r>
            <a:r>
              <a:rPr lang="en-US" altLang="zh-CN" sz="2000" dirty="0"/>
              <a:t>20H-2FH, A0H</a:t>
            </a:r>
            <a:r>
              <a:rPr lang="zh-CN" altLang="en-US" sz="2000" dirty="0"/>
              <a:t>、</a:t>
            </a:r>
            <a:r>
              <a:rPr lang="en-US" altLang="zh-CN" sz="2000" dirty="0"/>
              <a:t>A8H</a:t>
            </a:r>
            <a:r>
              <a:rPr lang="zh-CN" altLang="en-US" sz="2000" dirty="0"/>
              <a:t>、。。。）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259013" y="2402383"/>
            <a:ext cx="2745465" cy="48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八进制（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074O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259011" y="2834490"/>
            <a:ext cx="2745465" cy="48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十六进制（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3BH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2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  指令格式及分类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4. 2. 1 </a:t>
            </a:r>
            <a:r>
              <a:rPr lang="zh-CN" altLang="en-US" b="1" dirty="0" smtClean="0">
                <a:solidFill>
                  <a:srgbClr val="0070C0"/>
                </a:solidFill>
              </a:rPr>
              <a:t>汇编语言的概念及格式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035715"/>
            <a:ext cx="671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 smtClean="0">
                <a:solidFill>
                  <a:srgbClr val="FF0000"/>
                </a:solidFill>
              </a:rPr>
              <a:t>汇编语言定义</a:t>
            </a:r>
            <a:r>
              <a:rPr lang="zh-CN" altLang="en-US" sz="2400" dirty="0" smtClean="0"/>
              <a:t>： 用助记符来描述机器指令的语言</a:t>
            </a:r>
            <a:endParaRPr lang="zh-CN" altLang="en-US" sz="2400" dirty="0"/>
          </a:p>
        </p:txBody>
      </p:sp>
      <p:sp>
        <p:nvSpPr>
          <p:cNvPr id="8" name="虚尾箭头 7"/>
          <p:cNvSpPr/>
          <p:nvPr/>
        </p:nvSpPr>
        <p:spPr>
          <a:xfrm>
            <a:off x="420616" y="2749132"/>
            <a:ext cx="1080120" cy="288032"/>
          </a:xfrm>
          <a:prstGeom prst="stripedRightArrow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4752" y="2523816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面向机器的程序设计语言</a:t>
            </a:r>
            <a:endParaRPr lang="en-US" altLang="zh-CN" sz="2400" dirty="0" smtClean="0"/>
          </a:p>
          <a:p>
            <a:r>
              <a:rPr lang="en-US" altLang="zh-CN" sz="2400" dirty="0" smtClean="0"/>
              <a:t>----</a:t>
            </a:r>
            <a:r>
              <a:rPr lang="zh-CN" altLang="en-US" sz="2400" dirty="0" smtClean="0"/>
              <a:t>低级语言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187623" y="5007998"/>
            <a:ext cx="2494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汇编语言：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MOV     A,  #02H</a:t>
            </a:r>
            <a:br>
              <a:rPr lang="en-US" altLang="zh-CN" sz="2400" dirty="0" smtClean="0"/>
            </a:br>
            <a:r>
              <a:rPr lang="en-US" altLang="zh-CN" sz="2400" dirty="0" smtClean="0"/>
              <a:t>MOV    20H, #03H</a:t>
            </a:r>
            <a:br>
              <a:rPr lang="en-US" altLang="zh-CN" sz="2400" dirty="0" smtClean="0"/>
            </a:br>
            <a:r>
              <a:rPr lang="en-US" altLang="zh-CN" sz="2400" dirty="0" smtClean="0"/>
              <a:t>ADDC   A, 20H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004792" y="3354813"/>
            <a:ext cx="619795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说明：低级语言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机器语言、汇编语言</a:t>
            </a:r>
            <a:r>
              <a:rPr lang="en-US" altLang="zh-CN" dirty="0" smtClean="0"/>
              <a:t>)</a:t>
            </a:r>
            <a:r>
              <a:rPr lang="zh-CN" altLang="en-US" dirty="0" smtClean="0"/>
              <a:t>更</a:t>
            </a:r>
            <a:r>
              <a:rPr lang="zh-CN" altLang="en-US" dirty="0"/>
              <a:t>接近于机器指令，而</a:t>
            </a:r>
            <a:r>
              <a:rPr lang="zh-CN" altLang="en-US" dirty="0" smtClean="0"/>
              <a:t>高级语言</a:t>
            </a:r>
            <a:r>
              <a:rPr lang="en-US" altLang="zh-CN" dirty="0" smtClean="0"/>
              <a:t>(C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更</a:t>
            </a:r>
            <a:r>
              <a:rPr lang="zh-CN" altLang="en-US" dirty="0"/>
              <a:t>接近于人的一般的思维模式</a:t>
            </a:r>
          </a:p>
        </p:txBody>
      </p:sp>
      <p:sp>
        <p:nvSpPr>
          <p:cNvPr id="17" name="矩形 16"/>
          <p:cNvSpPr/>
          <p:nvPr/>
        </p:nvSpPr>
        <p:spPr>
          <a:xfrm>
            <a:off x="-75044" y="4101542"/>
            <a:ext cx="7383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举例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实现两整数相加功能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a=</a:t>
            </a:r>
            <a:r>
              <a:rPr lang="en-US" altLang="zh-CN" sz="2400" dirty="0" err="1"/>
              <a:t>a+b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058763" y="4769106"/>
            <a:ext cx="1799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2. C</a:t>
            </a:r>
            <a:r>
              <a:rPr lang="zh-CN" altLang="en-US" sz="2400" b="1" dirty="0">
                <a:solidFill>
                  <a:srgbClr val="FF0000"/>
                </a:solidFill>
              </a:rPr>
              <a:t>语言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</a:rPr>
              <a:t/>
            </a:r>
            <a:br>
              <a:rPr lang="zh-CN" altLang="en-US" sz="2400" b="1" dirty="0">
                <a:solidFill>
                  <a:srgbClr val="FF0000"/>
                </a:solidFill>
              </a:rPr>
            </a:b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a,b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a=2;</a:t>
            </a:r>
            <a:br>
              <a:rPr lang="en-US" altLang="zh-CN" sz="2400" dirty="0"/>
            </a:br>
            <a:r>
              <a:rPr lang="en-US" altLang="zh-CN" sz="2400" dirty="0"/>
              <a:t>b=3;</a:t>
            </a:r>
            <a:br>
              <a:rPr lang="en-US" altLang="zh-CN" sz="2400" dirty="0"/>
            </a:br>
            <a:r>
              <a:rPr lang="en-US" altLang="zh-CN" sz="2400" dirty="0"/>
              <a:t>a=</a:t>
            </a:r>
            <a:r>
              <a:rPr lang="en-US" altLang="zh-CN" sz="2400" dirty="0" err="1"/>
              <a:t>a+b</a:t>
            </a:r>
            <a:r>
              <a:rPr lang="en-US" altLang="zh-CN" sz="2400" dirty="0" smtClean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32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  <p:bldP spid="8" grpId="0" animBg="1"/>
      <p:bldP spid="9" grpId="0"/>
      <p:bldP spid="15" grpId="0"/>
      <p:bldP spid="16" grpId="0" animBg="1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8453" y="1690329"/>
            <a:ext cx="105349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标号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688951"/>
            <a:ext cx="327846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</a:rPr>
              <a:t>操作码助记符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第一操作数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2971" y="1688951"/>
            <a:ext cx="195758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，第二操作数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322" y="1690944"/>
            <a:ext cx="195758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，第三操作数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7507" y="1701220"/>
            <a:ext cx="118333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；注释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-26903" y="836712"/>
            <a:ext cx="8229600" cy="5040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汇编语言的</a:t>
            </a:r>
            <a:r>
              <a:rPr lang="zh-CN" altLang="en-US" sz="2800" b="1" dirty="0">
                <a:solidFill>
                  <a:srgbClr val="0070C0"/>
                </a:solidFill>
              </a:rPr>
              <a:t>一般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格式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336697"/>
            <a:ext cx="8820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标号：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并非必需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但如果</a:t>
            </a:r>
            <a:r>
              <a:rPr lang="zh-CN" altLang="en-US" sz="2000" dirty="0"/>
              <a:t>语句中</a:t>
            </a:r>
            <a:r>
              <a:rPr lang="zh-CN" altLang="en-US" sz="2000" dirty="0" smtClean="0"/>
              <a:t>带有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标号</a:t>
            </a:r>
            <a:r>
              <a:rPr lang="en-US" altLang="zh-CN" sz="2000" dirty="0" smtClean="0"/>
              <a:t>”,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标号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表示</a:t>
            </a:r>
            <a:r>
              <a:rPr lang="zh-CN" altLang="en-US" sz="2000" dirty="0"/>
              <a:t>的是内存中</a:t>
            </a:r>
            <a:r>
              <a:rPr lang="zh-CN" altLang="en-US" sz="2000" b="1" u="sng" dirty="0">
                <a:solidFill>
                  <a:srgbClr val="7030A0"/>
                </a:solidFill>
              </a:rPr>
              <a:t>某一存储单元的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地址</a:t>
            </a:r>
            <a:r>
              <a:rPr lang="zh-CN" altLang="en-US" sz="2000" dirty="0" smtClean="0"/>
              <a:t>，一般以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字母开头的字符串</a:t>
            </a:r>
            <a:r>
              <a:rPr lang="zh-CN" altLang="en-US" sz="2000" dirty="0" smtClean="0"/>
              <a:t>组成。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-26903" y="3363310"/>
            <a:ext cx="69397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操作码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助记符：</a:t>
            </a:r>
            <a:r>
              <a:rPr lang="zh-CN" altLang="en-US" sz="2000" b="1" dirty="0" smtClean="0"/>
              <a:t>表示指令的功能，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操作数： </a:t>
            </a:r>
            <a:r>
              <a:rPr lang="zh-CN" altLang="en-US" sz="2000" b="1" dirty="0" smtClean="0"/>
              <a:t>表示指令操作的对象， 一条指令有</a:t>
            </a:r>
            <a:r>
              <a:rPr lang="en-US" altLang="zh-CN" sz="2000" b="1" u="sng" dirty="0">
                <a:solidFill>
                  <a:srgbClr val="7030A0"/>
                </a:solidFill>
              </a:rPr>
              <a:t>0~3</a:t>
            </a:r>
            <a:r>
              <a:rPr lang="zh-CN" altLang="en-US" sz="2000" b="1" u="sng" dirty="0">
                <a:solidFill>
                  <a:srgbClr val="7030A0"/>
                </a:solidFill>
              </a:rPr>
              <a:t>个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操作数。</a:t>
            </a:r>
            <a:r>
              <a:rPr lang="zh-CN" altLang="en-US" sz="2000" b="1" dirty="0" smtClean="0"/>
              <a:t> 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0" y="4725144"/>
            <a:ext cx="7383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举例：</a:t>
            </a:r>
            <a:endParaRPr lang="zh-CN" altLang="en-US" sz="24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68457"/>
              </p:ext>
            </p:extLst>
          </p:nvPr>
        </p:nvGraphicFramePr>
        <p:xfrm>
          <a:off x="899592" y="4509120"/>
          <a:ext cx="812428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2"/>
                <a:gridCol w="2201909"/>
                <a:gridCol w="4935312"/>
              </a:tblGrid>
              <a:tr h="119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功能说明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RETI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中断返回</a:t>
                      </a:r>
                      <a:endParaRPr lang="zh-CN" altLang="en-US" dirty="0"/>
                    </a:p>
                  </a:txBody>
                  <a:tcPr/>
                </a:tc>
              </a:tr>
              <a:tr h="327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CPL   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累计器逐位取反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ADD   A, #56H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加法运算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CJNE R2,#60H,LOOP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R2</a:t>
                      </a:r>
                      <a:r>
                        <a:rPr lang="zh-CN" altLang="en-US" dirty="0" smtClean="0"/>
                        <a:t>中的数与</a:t>
                      </a:r>
                      <a:r>
                        <a:rPr lang="en-US" altLang="zh-CN" dirty="0" smtClean="0"/>
                        <a:t>60H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比较，不等则转移至</a:t>
                      </a:r>
                      <a:r>
                        <a:rPr lang="en-US" altLang="zh-CN" baseline="0" dirty="0" smtClean="0"/>
                        <a:t>LOOP</a:t>
                      </a:r>
                      <a:r>
                        <a:rPr lang="zh-CN" altLang="en-US" baseline="0" dirty="0" smtClean="0"/>
                        <a:t>语句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12148</TotalTime>
  <Words>3901</Words>
  <Application>Microsoft Office PowerPoint</Application>
  <PresentationFormat>全屏显示(4:3)</PresentationFormat>
  <Paragraphs>661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主题​​</vt:lpstr>
      <vt:lpstr>第四章 指令系统(1)</vt:lpstr>
      <vt:lpstr>4.1  助记符语言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指令格式及分类</vt:lpstr>
      <vt:lpstr>PowerPoint 演示文稿</vt:lpstr>
      <vt:lpstr>PowerPoint 演示文稿</vt:lpstr>
      <vt:lpstr>PowerPoint 演示文稿</vt:lpstr>
      <vt:lpstr>4.3  寻址方式</vt:lpstr>
      <vt:lpstr>PowerPoint 演示文稿</vt:lpstr>
      <vt:lpstr>PowerPoint 演示文稿</vt:lpstr>
      <vt:lpstr>PowerPoint 演示文稿</vt:lpstr>
      <vt:lpstr>直接寻址与寄存器寻址的差别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数据传送类指令</vt:lpstr>
      <vt:lpstr>4.4.1  数据传送指令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MOVX指令</vt:lpstr>
      <vt:lpstr>8位地址寻址的MOVX指令</vt:lpstr>
      <vt:lpstr>16位地址寻址的MOVX指令</vt:lpstr>
      <vt:lpstr>PowerPoint 演示文稿</vt:lpstr>
      <vt:lpstr>两种MOVC指令</vt:lpstr>
      <vt:lpstr>PowerPoint 演示文稿</vt:lpstr>
      <vt:lpstr>PowerPoint 演示文稿</vt:lpstr>
      <vt:lpstr>4.4.2  数据交换指令</vt:lpstr>
      <vt:lpstr>PowerPoint 演示文稿</vt:lpstr>
      <vt:lpstr>PowerPoint 演示文稿</vt:lpstr>
      <vt:lpstr>PowerPoint 演示文稿</vt:lpstr>
      <vt:lpstr>4.4.2  栈操作指令</vt:lpstr>
      <vt:lpstr>PowerPoint 演示文稿</vt:lpstr>
      <vt:lpstr>PowerPoint 演示文稿</vt:lpstr>
      <vt:lpstr>数据传送类指令小结</vt:lpstr>
      <vt:lpstr>作 业5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xiaohehe</cp:lastModifiedBy>
  <cp:revision>2324</cp:revision>
  <cp:lastPrinted>2015-10-08T22:56:50Z</cp:lastPrinted>
  <dcterms:created xsi:type="dcterms:W3CDTF">2014-08-31T13:34:46Z</dcterms:created>
  <dcterms:modified xsi:type="dcterms:W3CDTF">2017-10-17T04:24:57Z</dcterms:modified>
</cp:coreProperties>
</file>