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93"/>
  </p:notesMasterIdLst>
  <p:handoutMasterIdLst>
    <p:handoutMasterId r:id="rId94"/>
  </p:handoutMasterIdLst>
  <p:sldIdLst>
    <p:sldId id="331" r:id="rId2"/>
    <p:sldId id="423" r:id="rId3"/>
    <p:sldId id="425" r:id="rId4"/>
    <p:sldId id="430" r:id="rId5"/>
    <p:sldId id="426" r:id="rId6"/>
    <p:sldId id="427" r:id="rId7"/>
    <p:sldId id="429" r:id="rId8"/>
    <p:sldId id="432" r:id="rId9"/>
    <p:sldId id="431" r:id="rId10"/>
    <p:sldId id="466" r:id="rId11"/>
    <p:sldId id="465" r:id="rId12"/>
    <p:sldId id="433" r:id="rId13"/>
    <p:sldId id="434" r:id="rId14"/>
    <p:sldId id="442" r:id="rId15"/>
    <p:sldId id="443" r:id="rId16"/>
    <p:sldId id="467" r:id="rId17"/>
    <p:sldId id="444" r:id="rId18"/>
    <p:sldId id="468" r:id="rId19"/>
    <p:sldId id="435" r:id="rId20"/>
    <p:sldId id="436" r:id="rId21"/>
    <p:sldId id="437" r:id="rId22"/>
    <p:sldId id="438" r:id="rId23"/>
    <p:sldId id="439" r:id="rId24"/>
    <p:sldId id="446" r:id="rId25"/>
    <p:sldId id="441" r:id="rId26"/>
    <p:sldId id="447" r:id="rId27"/>
    <p:sldId id="449" r:id="rId28"/>
    <p:sldId id="450" r:id="rId29"/>
    <p:sldId id="448" r:id="rId30"/>
    <p:sldId id="451" r:id="rId31"/>
    <p:sldId id="452" r:id="rId32"/>
    <p:sldId id="453" r:id="rId33"/>
    <p:sldId id="454" r:id="rId34"/>
    <p:sldId id="455" r:id="rId35"/>
    <p:sldId id="456" r:id="rId36"/>
    <p:sldId id="457" r:id="rId37"/>
    <p:sldId id="458" r:id="rId38"/>
    <p:sldId id="459" r:id="rId39"/>
    <p:sldId id="462" r:id="rId40"/>
    <p:sldId id="463" r:id="rId41"/>
    <p:sldId id="464" r:id="rId42"/>
    <p:sldId id="460" r:id="rId43"/>
    <p:sldId id="471" r:id="rId44"/>
    <p:sldId id="472" r:id="rId45"/>
    <p:sldId id="475" r:id="rId46"/>
    <p:sldId id="473" r:id="rId47"/>
    <p:sldId id="469" r:id="rId48"/>
    <p:sldId id="470" r:id="rId49"/>
    <p:sldId id="477" r:id="rId50"/>
    <p:sldId id="476" r:id="rId51"/>
    <p:sldId id="478" r:id="rId52"/>
    <p:sldId id="479" r:id="rId53"/>
    <p:sldId id="480" r:id="rId54"/>
    <p:sldId id="482" r:id="rId55"/>
    <p:sldId id="508" r:id="rId56"/>
    <p:sldId id="481" r:id="rId57"/>
    <p:sldId id="504" r:id="rId58"/>
    <p:sldId id="483" r:id="rId59"/>
    <p:sldId id="484" r:id="rId60"/>
    <p:sldId id="485" r:id="rId61"/>
    <p:sldId id="486" r:id="rId62"/>
    <p:sldId id="487" r:id="rId63"/>
    <p:sldId id="488" r:id="rId64"/>
    <p:sldId id="489" r:id="rId65"/>
    <p:sldId id="491" r:id="rId66"/>
    <p:sldId id="490" r:id="rId67"/>
    <p:sldId id="492" r:id="rId68"/>
    <p:sldId id="493" r:id="rId69"/>
    <p:sldId id="494" r:id="rId70"/>
    <p:sldId id="495" r:id="rId71"/>
    <p:sldId id="496" r:id="rId72"/>
    <p:sldId id="497" r:id="rId73"/>
    <p:sldId id="500" r:id="rId74"/>
    <p:sldId id="516" r:id="rId75"/>
    <p:sldId id="501" r:id="rId76"/>
    <p:sldId id="502" r:id="rId77"/>
    <p:sldId id="505" r:id="rId78"/>
    <p:sldId id="506" r:id="rId79"/>
    <p:sldId id="518" r:id="rId80"/>
    <p:sldId id="519" r:id="rId81"/>
    <p:sldId id="507" r:id="rId82"/>
    <p:sldId id="517" r:id="rId83"/>
    <p:sldId id="509" r:id="rId84"/>
    <p:sldId id="521" r:id="rId85"/>
    <p:sldId id="510" r:id="rId86"/>
    <p:sldId id="511" r:id="rId87"/>
    <p:sldId id="520" r:id="rId88"/>
    <p:sldId id="513" r:id="rId89"/>
    <p:sldId id="514" r:id="rId90"/>
    <p:sldId id="515" r:id="rId91"/>
    <p:sldId id="499" r:id="rId9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00"/>
    <a:srgbClr val="FAC090"/>
    <a:srgbClr val="93CDDD"/>
    <a:srgbClr val="E6B9B8"/>
    <a:srgbClr val="B7DEE8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8" autoAdjust="0"/>
    <p:restoredTop sz="87556" autoAdjust="0"/>
  </p:normalViewPr>
  <p:slideViewPr>
    <p:cSldViewPr>
      <p:cViewPr>
        <p:scale>
          <a:sx n="80" d="100"/>
          <a:sy n="80" d="100"/>
        </p:scale>
        <p:origin x="-98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1405C86-B6ED-4DF3-B2BA-38D708D02AD2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CE715B1-B067-4A74-8E90-B5CB22C5E8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011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7DEE87B-44A3-4D19-A2C1-E6C044E00E14}" type="datetimeFigureOut">
              <a:rPr lang="en-US"/>
              <a:pPr>
                <a:defRPr/>
              </a:pPr>
              <a:t>10/17/2017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34AC56F-FE6F-44B3-8B31-4A41077A4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618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6%97%B6%E9%92%9F%E5%91%A8%E6%9C%9F&amp;tn=44039180_cpr&amp;fenlei=mv6quAkxTZn0IZRqIHckPjm4nH00T1dhPH6kPv7BnjPBnhcYuH630ZwV5Hcvrjm3rH6sPfKWUMw85HfYnjn4nH6sgvPsT6K1TL0qnfK1TL0z5HD0IgF_5y9YIZ0lQzqlpA-bmyt8mh7GuZR8mvqVQL7dugPYpyq8Q1bvPW6vP1n1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4AC56F-FE6F-44B3-8B31-4A41077A40E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3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DJNZ</a:t>
            </a:r>
            <a:r>
              <a:rPr lang="zh-CN" altLang="en-US" dirty="0" smtClean="0"/>
              <a:t>是单片机汇编的一条指令，是循环转移指令。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: DJNZ R6, Loop </a:t>
            </a:r>
            <a:r>
              <a:rPr lang="zh-CN" altLang="en-US" dirty="0" smtClean="0"/>
              <a:t>意思每转移到标号</a:t>
            </a:r>
            <a:r>
              <a:rPr lang="en-US" altLang="zh-CN" dirty="0" smtClean="0"/>
              <a:t>Loop</a:t>
            </a:r>
            <a:r>
              <a:rPr lang="zh-CN" altLang="en-US" dirty="0" smtClean="0"/>
              <a:t>一次</a:t>
            </a:r>
            <a:r>
              <a:rPr lang="en-US" altLang="zh-CN" dirty="0" smtClean="0"/>
              <a:t>R6</a:t>
            </a:r>
            <a:r>
              <a:rPr lang="zh-CN" altLang="en-US" dirty="0" smtClean="0"/>
              <a:t>就减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；直到</a:t>
            </a:r>
            <a:r>
              <a:rPr lang="en-US" altLang="zh-CN" dirty="0" smtClean="0"/>
              <a:t>R6=0</a:t>
            </a:r>
            <a:r>
              <a:rPr lang="zh-CN" altLang="en-US" dirty="0" smtClean="0"/>
              <a:t>时执行下一条指令。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4AC56F-FE6F-44B3-8B31-4A41077A40E7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67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关于频率和机器周期换算： </a:t>
            </a:r>
            <a:br>
              <a:rPr lang="zh-CN" altLang="en-US" dirty="0" smtClean="0"/>
            </a:br>
            <a:r>
              <a:rPr lang="zh-CN" altLang="en-US" dirty="0" smtClean="0"/>
              <a:t>一个机器周期一般由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</a:t>
            </a:r>
            <a:r>
              <a:rPr lang="zh-CN" altLang="en-US" dirty="0" smtClean="0">
                <a:hlinkClick r:id="rId3"/>
              </a:rPr>
              <a:t>时钟周期</a:t>
            </a:r>
            <a:r>
              <a:rPr lang="zh-CN" altLang="en-US" dirty="0" smtClean="0"/>
              <a:t>组成，</a:t>
            </a:r>
            <a:r>
              <a:rPr lang="zh-CN" altLang="en-US" dirty="0" smtClean="0">
                <a:hlinkClick r:id="rId3"/>
              </a:rPr>
              <a:t>时钟周期</a:t>
            </a:r>
            <a:r>
              <a:rPr lang="en-US" altLang="zh-CN" dirty="0" smtClean="0"/>
              <a:t>=1</a:t>
            </a:r>
            <a:r>
              <a:rPr lang="zh-CN" altLang="en-US" dirty="0" smtClean="0"/>
              <a:t>秒</a:t>
            </a:r>
            <a:r>
              <a:rPr lang="en-US" altLang="zh-CN" dirty="0" smtClean="0"/>
              <a:t>/</a:t>
            </a:r>
            <a:r>
              <a:rPr lang="zh-CN" altLang="en-US" dirty="0" smtClean="0"/>
              <a:t>晶振频率，因此机器周期</a:t>
            </a:r>
            <a:r>
              <a:rPr lang="en-US" altLang="zh-CN" dirty="0" smtClean="0"/>
              <a:t>=12</a:t>
            </a:r>
            <a:r>
              <a:rPr lang="zh-CN" altLang="en-US" dirty="0" smtClean="0"/>
              <a:t>秒</a:t>
            </a:r>
            <a:r>
              <a:rPr lang="en-US" altLang="zh-CN" dirty="0" smtClean="0"/>
              <a:t>/</a:t>
            </a:r>
            <a:r>
              <a:rPr lang="zh-CN" altLang="en-US" dirty="0" smtClean="0"/>
              <a:t>晶振频率 ； </a:t>
            </a:r>
            <a:br>
              <a:rPr lang="zh-CN" altLang="en-US" dirty="0" smtClean="0"/>
            </a:br>
            <a:r>
              <a:rPr lang="en-US" altLang="zh-CN" dirty="0" smtClean="0"/>
              <a:t>12MHz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12</a:t>
            </a:r>
            <a:r>
              <a:rPr lang="zh-CN" altLang="en-US" dirty="0" smtClean="0"/>
              <a:t>乘以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次方赫兹。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4AC56F-FE6F-44B3-8B31-4A41077A40E7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39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4AC56F-FE6F-44B3-8B31-4A41077A40E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73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2119F8-F0A1-4B0F-8F58-48122573AF41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4AC56F-FE6F-44B3-8B31-4A41077A40E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73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控制部件中的程序计数器（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）的功能是用于存放指令的地址。程序执行时，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的初值为程序第一条指令的地址，在顺序执行程序时，控制器首先按程序计数器所指出的指令地址从内存中取出一条指令，然后分析和执行该指令，同时将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的值加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指向下一条要执行的指令。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4AC56F-FE6F-44B3-8B31-4A41077A40E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5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4AC56F-FE6F-44B3-8B31-4A41077A40E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17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控制部件中的程序计数器（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）的功能是用于存放指令的地址。程序执行时，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的初值为程序第一条指令的地址，在顺序执行程序时，控制器首先按程序计数器所指出的指令地址从内存中取出一条指令，然后分析和执行该指令，同时将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的值加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指向下一条要执行的指令。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4AC56F-FE6F-44B3-8B31-4A41077A40E7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38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4AC56F-FE6F-44B3-8B31-4A41077A40E7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67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标号是指定地址的一个别名，在你编写程序跳转时提供方便，也增加程序的可读性。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4AC56F-FE6F-44B3-8B31-4A41077A40E7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1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9825" y="134076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1356" y="342237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B70F13-4DE4-4F99-ABB3-31E2EE9AA6D9}" type="datetime1">
              <a:rPr lang="zh-CN" altLang="en-US" smtClean="0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E40F62-0E5D-41DE-801E-C14D57515A0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4624"/>
            <a:ext cx="91440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107504" y="144108"/>
            <a:ext cx="3096344" cy="508918"/>
          </a:xfrm>
          <a:prstGeom prst="rect">
            <a:avLst/>
          </a:prstGeom>
          <a:noFill/>
          <a:ln>
            <a:noFill/>
          </a:ln>
        </p:spPr>
        <p:txBody>
          <a:bodyPr vert="horz" anchor="b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800" b="0" kern="1200" cap="small" dirty="0">
                <a:solidFill>
                  <a:schemeClr val="accent2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微型计算机技术</a:t>
            </a:r>
            <a:endParaRPr lang="zh-CN" altLang="en-US" b="1" dirty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303211" y="4462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深圳大学生物医学工程学院</a:t>
            </a:r>
            <a:endParaRPr lang="en-US" sz="2800" b="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868144" y="398567"/>
            <a:ext cx="251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Email: hhxu@szu.edu.cn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98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913B37-F9E7-48DB-88A4-0B6D84E37102}" type="datetime1">
              <a:rPr lang="zh-CN" altLang="en-US" smtClean="0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5995E-C66C-4A4F-BE7C-E17F847A7E1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13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4248" y="126876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536" y="1916832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53BBF8-1910-4A91-B552-254CEEF7A8A6}" type="datetime1">
              <a:rPr lang="zh-CN" altLang="en-US" smtClean="0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71B77-9D74-422C-BFDA-706C358F3EF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451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7920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26DF3-4FBB-47D5-87EA-1103528C3DE6}" type="datetime1">
              <a:rPr lang="zh-CN" altLang="en-US" smtClean="0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4480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364502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3568" y="170080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26DF3-4FBB-47D5-87EA-1103528C3DE6}" type="datetime1">
              <a:rPr lang="zh-CN" altLang="en-US" smtClean="0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4036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885405-E291-4886-82CF-B561FDDAFD44}" type="datetime1">
              <a:rPr lang="zh-CN" altLang="en-US" smtClean="0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0568D2-CD19-437D-A104-D57864F7665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527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8AD00B-652B-4558-ACAB-08D3D12AAA24}" type="datetime1">
              <a:rPr lang="zh-CN" altLang="en-US" smtClean="0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4F9A-B273-43C8-A1D9-7FB00ABEA57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027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77C50F-EDBF-4506-912A-DBB269B4F584}" type="datetime1">
              <a:rPr lang="zh-CN" altLang="en-US" smtClean="0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EFA101-A7C6-449D-A802-264B6473163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1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A456E-C3AF-4CDE-A97B-1BBDF1B61DC6}" type="datetime1">
              <a:rPr lang="zh-CN" altLang="en-US" smtClean="0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11A779-0F23-4220-B1B8-D6D18E0CC04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925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E03AC0-B533-44FE-81B3-9C83F8E17068}" type="datetime1">
              <a:rPr lang="zh-CN" altLang="en-US" smtClean="0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8CC87-F992-4726-A9B6-58AF7C0A3D1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94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51C7E-815C-44EC-B436-04FC88C01ADE}" type="datetime1">
              <a:rPr lang="zh-CN" altLang="en-US" smtClean="0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DAC5-3E46-415A-B009-5A52DE39BF8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7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B26DF3-4FBB-47D5-87EA-1103528C3DE6}" type="datetime1">
              <a:rPr lang="zh-CN" altLang="en-US" smtClean="0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44624"/>
            <a:ext cx="91440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107504" y="144108"/>
            <a:ext cx="3096344" cy="508918"/>
          </a:xfrm>
          <a:prstGeom prst="rect">
            <a:avLst/>
          </a:prstGeom>
          <a:noFill/>
          <a:ln>
            <a:noFill/>
          </a:ln>
        </p:spPr>
        <p:txBody>
          <a:bodyPr vert="horz" anchor="b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800" b="0" kern="1200" cap="small" dirty="0">
                <a:solidFill>
                  <a:schemeClr val="accent2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微型计算机技术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303211" y="4462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深圳大学生物医学工程学院</a:t>
            </a:r>
            <a:endParaRPr lang="en-US" sz="2800" b="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868144" y="398567"/>
            <a:ext cx="251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Email: hhxu@szu.edu.cn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1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3871238.htm" TargetMode="External"/><Relationship Id="rId2" Type="http://schemas.openxmlformats.org/officeDocument/2006/relationships/hyperlink" Target="http://baike.baidu.com/view/1502867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-108520" y="762739"/>
            <a:ext cx="9252520" cy="9144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4000" b="1" dirty="0" smtClean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第四章</a:t>
            </a:r>
            <a:r>
              <a:rPr lang="zh-CN" altLang="en-US" sz="4000" b="1" dirty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4000" b="1" dirty="0" smtClean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指令系统</a:t>
            </a:r>
            <a:r>
              <a:rPr lang="en-US" altLang="zh-CN" sz="4000" b="1" dirty="0" smtClean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(2)</a:t>
            </a:r>
            <a:endParaRPr lang="zh-CN" altLang="en-US" sz="4000" b="1" dirty="0">
              <a:solidFill>
                <a:srgbClr val="F47A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09076" y="1835444"/>
            <a:ext cx="4410568" cy="535389"/>
          </a:xfrm>
          <a:prstGeom prst="actionButtonBlank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.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5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  逻辑操作类指令</a:t>
            </a:r>
            <a:endParaRPr lang="zh-CN" altLang="en-US" sz="32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12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03876" y="2655454"/>
            <a:ext cx="4415768" cy="589035"/>
          </a:xfrm>
          <a:prstGeom prst="actionButtonBlank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.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6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  算术运算类指令</a:t>
            </a:r>
            <a:endParaRPr lang="zh-CN" altLang="en-US" sz="32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13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09076" y="3493525"/>
            <a:ext cx="4410571" cy="543052"/>
          </a:xfrm>
          <a:prstGeom prst="actionButtonBlank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.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7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  位操作指令</a:t>
            </a:r>
            <a:endParaRPr lang="zh-CN" altLang="en-US" sz="32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14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09076" y="4326108"/>
            <a:ext cx="4410570" cy="543052"/>
          </a:xfrm>
          <a:prstGeom prst="actionButtonBlank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.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8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  控制转移类指令</a:t>
            </a:r>
            <a:endParaRPr lang="zh-CN" altLang="en-US" sz="3200" b="1" dirty="0">
              <a:solidFill>
                <a:schemeClr val="bg1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247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512" y="1556792"/>
            <a:ext cx="8640960" cy="27392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002060"/>
                </a:solidFill>
              </a:rPr>
              <a:t>BCD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码：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/>
              <a:t>用</a:t>
            </a:r>
            <a:r>
              <a:rPr lang="en-US" altLang="zh-CN" sz="2400" b="1" u="sng" dirty="0">
                <a:solidFill>
                  <a:srgbClr val="FF0000"/>
                </a:solidFill>
              </a:rPr>
              <a:t>4</a:t>
            </a:r>
            <a:r>
              <a:rPr lang="zh-CN" altLang="en-US" sz="2400" b="1" u="sng" dirty="0">
                <a:solidFill>
                  <a:srgbClr val="FF0000"/>
                </a:solidFill>
              </a:rPr>
              <a:t>位二进制数</a:t>
            </a:r>
            <a:r>
              <a:rPr lang="zh-CN" altLang="en-US" sz="2400" b="1" u="sng" dirty="0"/>
              <a:t>来表示</a:t>
            </a:r>
            <a:r>
              <a:rPr lang="en-US" altLang="zh-CN" sz="2400" b="1" u="sng" dirty="0"/>
              <a:t>1</a:t>
            </a:r>
            <a:r>
              <a:rPr lang="zh-CN" altLang="en-US" sz="2400" b="1" u="sng" dirty="0"/>
              <a:t>位</a:t>
            </a:r>
            <a:r>
              <a:rPr lang="zh-CN" altLang="en-US" sz="2400" b="1" u="sng" dirty="0">
                <a:hlinkClick r:id="rId2"/>
              </a:rPr>
              <a:t>十进制数</a:t>
            </a:r>
            <a:r>
              <a:rPr lang="zh-CN" altLang="en-US" sz="2400" b="1" dirty="0"/>
              <a:t>中的</a:t>
            </a:r>
            <a:r>
              <a:rPr lang="en-US" altLang="zh-CN" sz="2400" b="1" dirty="0"/>
              <a:t>0~9</a:t>
            </a:r>
            <a:r>
              <a:rPr lang="zh-CN" altLang="en-US" sz="2400" b="1" dirty="0"/>
              <a:t>这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个数码</a:t>
            </a:r>
            <a:r>
              <a:rPr lang="zh-CN" altLang="en-US" sz="2400" b="1" dirty="0" smtClean="0"/>
              <a:t>。</a:t>
            </a:r>
            <a:endParaRPr lang="en-US" altLang="zh-CN" sz="2400" b="1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/>
              <a:t>是</a:t>
            </a:r>
            <a:r>
              <a:rPr lang="zh-CN" altLang="en-US" sz="2400" b="1" dirty="0"/>
              <a:t>一种二进制的数字编码形式，用</a:t>
            </a:r>
            <a:r>
              <a:rPr lang="zh-CN" altLang="en-US" sz="2400" b="1" dirty="0">
                <a:hlinkClick r:id="rId3"/>
              </a:rPr>
              <a:t>二进制编码的十进制</a:t>
            </a:r>
            <a:r>
              <a:rPr lang="zh-CN" altLang="en-US" sz="2400" b="1" dirty="0"/>
              <a:t>代码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b="1" dirty="0" smtClean="0"/>
              <a:t>BCD</a:t>
            </a:r>
            <a:r>
              <a:rPr lang="zh-CN" altLang="en-US" sz="2400" b="1" dirty="0" smtClean="0"/>
              <a:t>码这种编码形式利用了四个位元来储存一个十进制的数码，使二进制和十进制之间的转换得以快捷的进行</a:t>
            </a:r>
            <a:r>
              <a:rPr lang="zh-CN" altLang="en-US" sz="2400" dirty="0" smtClean="0">
                <a:solidFill>
                  <a:srgbClr val="0070C0"/>
                </a:solidFill>
              </a:rPr>
              <a:t>。</a:t>
            </a:r>
            <a:endParaRPr lang="en-US" altLang="zh-CN" sz="2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76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11A779-0F23-4220-B1B8-D6D18E0CC041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10521" y="1700808"/>
            <a:ext cx="9154521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400" dirty="0" smtClean="0"/>
              <a:t>BCD</a:t>
            </a:r>
            <a:r>
              <a:rPr lang="zh-CN" altLang="en-US" sz="2400" dirty="0" smtClean="0"/>
              <a:t>码为用四位二进制代码表示一位十进制数，如果</a:t>
            </a:r>
            <a:r>
              <a:rPr lang="zh-CN" altLang="en-US" sz="2400" dirty="0"/>
              <a:t>此数没超过</a:t>
            </a:r>
            <a:r>
              <a:rPr lang="en-US" altLang="zh-CN" sz="2400" dirty="0"/>
              <a:t>9</a:t>
            </a:r>
            <a:r>
              <a:rPr lang="zh-CN" altLang="en-US" sz="2400" dirty="0"/>
              <a:t>，既可以认为是</a:t>
            </a:r>
            <a:r>
              <a:rPr lang="en-US" altLang="zh-CN" sz="2400" dirty="0"/>
              <a:t>BCD</a:t>
            </a:r>
            <a:r>
              <a:rPr lang="zh-CN" altLang="en-US" sz="2400" dirty="0"/>
              <a:t>码，也可以是</a:t>
            </a:r>
            <a:r>
              <a:rPr lang="en-US" altLang="zh-CN" sz="2400" dirty="0"/>
              <a:t>16</a:t>
            </a:r>
            <a:r>
              <a:rPr lang="zh-CN" altLang="en-US" sz="2400" dirty="0"/>
              <a:t>进制数，要在程序中具体</a:t>
            </a:r>
            <a:r>
              <a:rPr lang="zh-CN" altLang="en-US" sz="2400" dirty="0" smtClean="0"/>
              <a:t>分析：</a:t>
            </a:r>
            <a:endParaRPr lang="zh-CN" altLang="en-US" sz="2400" dirty="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zh-CN" altLang="en-US" sz="2400" dirty="0" smtClean="0"/>
              <a:t>如果</a:t>
            </a:r>
            <a:r>
              <a:rPr lang="zh-CN" altLang="en-US" sz="2400" dirty="0"/>
              <a:t>此数超过</a:t>
            </a:r>
            <a:r>
              <a:rPr lang="en-US" altLang="zh-CN" sz="2400" dirty="0"/>
              <a:t>9</a:t>
            </a:r>
            <a:r>
              <a:rPr lang="zh-CN" altLang="en-US" sz="2400" dirty="0"/>
              <a:t>，只能是</a:t>
            </a:r>
            <a:r>
              <a:rPr lang="en-US" altLang="zh-CN" sz="2400" dirty="0"/>
              <a:t>16</a:t>
            </a:r>
            <a:r>
              <a:rPr lang="zh-CN" altLang="en-US" sz="2400" dirty="0"/>
              <a:t>进制数，当然你可以通过</a:t>
            </a:r>
            <a:r>
              <a:rPr lang="en-US" altLang="zh-CN" sz="2400" dirty="0"/>
              <a:t>BCD</a:t>
            </a:r>
            <a:r>
              <a:rPr lang="zh-CN" altLang="en-US" sz="2400" dirty="0"/>
              <a:t>指令转换为</a:t>
            </a:r>
            <a:r>
              <a:rPr lang="en-US" altLang="zh-CN" sz="2400" dirty="0" smtClean="0"/>
              <a:t>BCD</a:t>
            </a:r>
            <a:r>
              <a:rPr lang="zh-CN" altLang="en-US" sz="2400" dirty="0" smtClean="0"/>
              <a:t>码。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2.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看</a:t>
            </a:r>
            <a:r>
              <a:rPr lang="zh-CN" altLang="en-US" sz="2400" b="1" dirty="0">
                <a:solidFill>
                  <a:srgbClr val="FF0000"/>
                </a:solidFill>
              </a:rPr>
              <a:t>数据的来源和用途</a:t>
            </a:r>
            <a:r>
              <a:rPr lang="zh-CN" altLang="en-US" sz="2400" dirty="0"/>
              <a:t>。</a:t>
            </a:r>
            <a:r>
              <a:rPr lang="en-US" altLang="zh-CN" sz="2400" b="1" u="sng" dirty="0">
                <a:solidFill>
                  <a:srgbClr val="FF0000"/>
                </a:solidFill>
              </a:rPr>
              <a:t>BCD</a:t>
            </a:r>
            <a:r>
              <a:rPr lang="zh-CN" altLang="en-US" sz="2400" b="1" u="sng" dirty="0">
                <a:solidFill>
                  <a:srgbClr val="FF0000"/>
                </a:solidFill>
              </a:rPr>
              <a:t>码一般用于输入和输出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例如送给</a:t>
            </a:r>
            <a:r>
              <a:rPr lang="zh-CN" altLang="en-US" sz="2400" dirty="0"/>
              <a:t>显示电梯楼层的译码器芯片的是</a:t>
            </a:r>
            <a:r>
              <a:rPr lang="en-US" altLang="zh-CN" sz="2400" dirty="0"/>
              <a:t>BCD</a:t>
            </a:r>
            <a:r>
              <a:rPr lang="zh-CN" altLang="en-US" sz="2400" dirty="0"/>
              <a:t>码。</a:t>
            </a:r>
            <a:br>
              <a:rPr lang="zh-CN" altLang="en-US" sz="2400" dirty="0"/>
            </a:br>
            <a:r>
              <a:rPr lang="en-US" altLang="zh-CN" sz="2400" dirty="0" smtClean="0"/>
              <a:t>3.  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看</a:t>
            </a:r>
            <a:r>
              <a:rPr lang="zh-CN" altLang="en-US" sz="2400" b="1" u="sng" dirty="0">
                <a:solidFill>
                  <a:srgbClr val="FF0000"/>
                </a:solidFill>
              </a:rPr>
              <a:t>手册的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规定。</a:t>
            </a:r>
            <a:r>
              <a:rPr lang="zh-CN" altLang="en-US" sz="2400" dirty="0" smtClean="0"/>
              <a:t>例如</a:t>
            </a:r>
            <a:r>
              <a:rPr lang="zh-CN" altLang="en-US" sz="2400" dirty="0"/>
              <a:t>数据类型</a:t>
            </a:r>
            <a:r>
              <a:rPr lang="en-US" altLang="zh-CN" sz="2400" dirty="0"/>
              <a:t>DATE_AND_TIME</a:t>
            </a:r>
            <a:r>
              <a:rPr lang="zh-CN" altLang="en-US" sz="2400" dirty="0"/>
              <a:t>中的日期和时间值是</a:t>
            </a:r>
            <a:r>
              <a:rPr lang="en-US" altLang="zh-CN" sz="2400" dirty="0"/>
              <a:t>BCD</a:t>
            </a:r>
            <a:r>
              <a:rPr lang="zh-CN" altLang="en-US" sz="2400" dirty="0" smtClean="0"/>
              <a:t>码。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-28725" y="1073465"/>
            <a:ext cx="867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</a:rPr>
              <a:t>在程序中，怎么知道一个数字是</a:t>
            </a:r>
            <a:r>
              <a:rPr lang="en-US" altLang="zh-CN" sz="2400" b="1" dirty="0">
                <a:solidFill>
                  <a:srgbClr val="FF0000"/>
                </a:solidFill>
              </a:rPr>
              <a:t>BCD</a:t>
            </a:r>
            <a:r>
              <a:rPr lang="zh-CN" altLang="en-US" sz="2400" b="1" dirty="0">
                <a:solidFill>
                  <a:srgbClr val="FF0000"/>
                </a:solidFill>
              </a:rPr>
              <a:t>码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还是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16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进</a:t>
            </a:r>
            <a:r>
              <a:rPr lang="zh-CN" altLang="en-US" sz="2400" b="1" dirty="0">
                <a:solidFill>
                  <a:srgbClr val="FF0000"/>
                </a:solidFill>
              </a:rPr>
              <a:t>制数呢？？</a:t>
            </a:r>
          </a:p>
        </p:txBody>
      </p:sp>
    </p:spTree>
    <p:extLst>
      <p:ext uri="{BB962C8B-B14F-4D97-AF65-F5344CB8AC3E}">
        <p14:creationId xmlns:p14="http://schemas.microsoft.com/office/powerpoint/2010/main" val="15481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80034" y="6351711"/>
            <a:ext cx="2133600" cy="365125"/>
          </a:xfr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836712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47" y="1256863"/>
            <a:ext cx="8881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2060"/>
                </a:solidFill>
              </a:rPr>
              <a:t>若设两位用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ASCII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码表示的数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2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和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4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分别保存在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40H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41H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中，试编写程序使其转换成两位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BCD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数，并以压缩形式存入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40H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单元中。</a:t>
            </a:r>
            <a:endParaRPr lang="en-US" altLang="zh-CN" sz="24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283" y="2460508"/>
            <a:ext cx="8269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解：</a:t>
            </a:r>
            <a:r>
              <a:rPr lang="zh-CN" altLang="en-US" sz="2400" dirty="0"/>
              <a:t>用</a:t>
            </a:r>
            <a:r>
              <a:rPr lang="en-US" altLang="zh-CN" sz="2400" dirty="0" smtClean="0"/>
              <a:t>ASCII</a:t>
            </a:r>
            <a:r>
              <a:rPr lang="zh-CN" altLang="en-US" sz="2400" dirty="0" smtClean="0"/>
              <a:t>码</a:t>
            </a:r>
            <a:r>
              <a:rPr lang="en-US" altLang="zh-CN" sz="2400" dirty="0" smtClean="0"/>
              <a:t>0011 0010</a:t>
            </a:r>
            <a:r>
              <a:rPr lang="zh-CN" altLang="en-US" sz="2400" dirty="0" smtClean="0"/>
              <a:t>表示十进制数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，其</a:t>
            </a:r>
            <a:r>
              <a:rPr lang="en-US" altLang="zh-CN" sz="2400" dirty="0" smtClean="0"/>
              <a:t>BCD</a:t>
            </a:r>
            <a:r>
              <a:rPr lang="zh-CN" altLang="en-US" sz="2400" dirty="0" smtClean="0"/>
              <a:t>码为</a:t>
            </a:r>
            <a:r>
              <a:rPr lang="en-US" altLang="zh-CN" sz="2400" dirty="0" smtClean="0"/>
              <a:t>0010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ASCII</a:t>
            </a:r>
            <a:r>
              <a:rPr lang="zh-CN" altLang="en-US" sz="2400" dirty="0" smtClean="0"/>
              <a:t>码 </a:t>
            </a:r>
            <a:r>
              <a:rPr lang="en-US" altLang="zh-CN" sz="2400" dirty="0" smtClean="0"/>
              <a:t>0011 0100</a:t>
            </a:r>
            <a:r>
              <a:rPr lang="zh-CN" altLang="en-US" sz="2400" dirty="0" smtClean="0"/>
              <a:t>可表示十进制数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；其</a:t>
            </a:r>
            <a:r>
              <a:rPr lang="en-US" altLang="zh-CN" sz="2400" dirty="0" smtClean="0"/>
              <a:t>BCD</a:t>
            </a:r>
            <a:r>
              <a:rPr lang="zh-CN" altLang="en-US" sz="2400" dirty="0" smtClean="0"/>
              <a:t>码为</a:t>
            </a:r>
            <a:r>
              <a:rPr lang="en-US" altLang="zh-CN" sz="2400" dirty="0" smtClean="0"/>
              <a:t>0100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  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69786" y="3230041"/>
            <a:ext cx="2396810" cy="3637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/>
              <a:t>ANL     40H, # 0FH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MOV   A, 41H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ANL     A, #0FH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RL      A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RL      </a:t>
            </a:r>
            <a:r>
              <a:rPr lang="en-US" altLang="zh-CN" sz="2400" dirty="0" smtClean="0"/>
              <a:t>A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RL      A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RL      </a:t>
            </a:r>
            <a:r>
              <a:rPr lang="en-US" altLang="zh-CN" sz="2400" dirty="0" smtClean="0"/>
              <a:t>A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ORL   40H, A</a:t>
            </a:r>
            <a:endParaRPr lang="en-US" altLang="zh-CN" sz="2400" dirty="0"/>
          </a:p>
        </p:txBody>
      </p:sp>
      <p:sp>
        <p:nvSpPr>
          <p:cNvPr id="10" name="矩形 9"/>
          <p:cNvSpPr/>
          <p:nvPr/>
        </p:nvSpPr>
        <p:spPr>
          <a:xfrm>
            <a:off x="2808376" y="3255367"/>
            <a:ext cx="176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;  (40H)=02H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71800" y="3645024"/>
            <a:ext cx="1444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;  (A)=34H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71800" y="4077072"/>
            <a:ext cx="1444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;  (A)=04H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09300" y="5934670"/>
            <a:ext cx="1444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;  (A)=40H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49400" y="6351711"/>
            <a:ext cx="176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;  (40H)=42H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43808" y="5044461"/>
            <a:ext cx="1491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; 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左移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4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位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60032" y="3238641"/>
            <a:ext cx="2396810" cy="3637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/>
              <a:t>ANL     40H, # 0FH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MOV   A, 41H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ANL     A, #0FH</a:t>
            </a:r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SWAP   A</a:t>
            </a:r>
          </a:p>
          <a:p>
            <a:pPr>
              <a:lnSpc>
                <a:spcPct val="120000"/>
              </a:lnSpc>
            </a:pPr>
            <a:endParaRPr lang="en-US" altLang="zh-CN" sz="2400" dirty="0" smtClean="0"/>
          </a:p>
          <a:p>
            <a:pPr>
              <a:lnSpc>
                <a:spcPct val="120000"/>
              </a:lnSpc>
            </a:pP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ORL   40H, A</a:t>
            </a:r>
            <a:endParaRPr lang="en-US" altLang="zh-CN" sz="2400" dirty="0"/>
          </a:p>
        </p:txBody>
      </p:sp>
      <p:sp>
        <p:nvSpPr>
          <p:cNvPr id="17" name="圆角矩形 16"/>
          <p:cNvSpPr/>
          <p:nvPr/>
        </p:nvSpPr>
        <p:spPr>
          <a:xfrm>
            <a:off x="35495" y="4595936"/>
            <a:ext cx="2599665" cy="17557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2698751" y="5463275"/>
            <a:ext cx="2077863" cy="299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860032" y="4595936"/>
            <a:ext cx="1872208" cy="17557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732240" y="5137017"/>
            <a:ext cx="2281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;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高、低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4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位交换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83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108520" y="764704"/>
            <a:ext cx="8229600" cy="792088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</a:rPr>
              <a:t>.</a:t>
            </a:r>
            <a:r>
              <a:rPr lang="en-US" altLang="zh-CN" sz="3600" b="1" dirty="0" smtClean="0">
                <a:solidFill>
                  <a:srgbClr val="FF0000"/>
                </a:solidFill>
                <a:latin typeface="宋体" pitchFamily="2" charset="-122"/>
              </a:rPr>
              <a:t>6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</a:rPr>
              <a:t>  算术运算类指令</a:t>
            </a: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6778" y="1412776"/>
            <a:ext cx="47965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u="sng" dirty="0" smtClean="0">
                <a:solidFill>
                  <a:srgbClr val="FF0000"/>
                </a:solidFill>
              </a:rPr>
              <a:t>功能： </a:t>
            </a:r>
            <a:endParaRPr lang="en-US" altLang="zh-CN" sz="2400" b="1" u="sng" dirty="0" smtClean="0">
              <a:solidFill>
                <a:srgbClr val="FF0000"/>
              </a:solidFill>
            </a:endParaRPr>
          </a:p>
          <a:p>
            <a:r>
              <a:rPr lang="en-US" altLang="zh-CN" sz="2400" b="1" u="sng" dirty="0" smtClean="0">
                <a:solidFill>
                  <a:srgbClr val="FF0000"/>
                </a:solidFill>
              </a:rPr>
              <a:t>1. </a:t>
            </a:r>
            <a:r>
              <a:rPr lang="zh-CN" altLang="en-US" sz="2400" b="1" dirty="0" smtClean="0"/>
              <a:t>加、减、乘、除运算；</a:t>
            </a:r>
            <a:endParaRPr lang="en-US" altLang="zh-CN" sz="2400" b="1" dirty="0" smtClean="0"/>
          </a:p>
          <a:p>
            <a:r>
              <a:rPr lang="en-US" altLang="zh-CN" sz="2400" b="1" u="sng" dirty="0" smtClean="0">
                <a:solidFill>
                  <a:srgbClr val="FF0000"/>
                </a:solidFill>
              </a:rPr>
              <a:t>2. </a:t>
            </a:r>
            <a:r>
              <a:rPr lang="zh-CN" altLang="en-US" sz="2400" b="1" dirty="0" smtClean="0"/>
              <a:t>增量、减量、二</a:t>
            </a:r>
            <a:r>
              <a:rPr lang="en-US" altLang="zh-CN" sz="2400" b="1" dirty="0" smtClean="0"/>
              <a:t>---</a:t>
            </a:r>
            <a:r>
              <a:rPr lang="zh-CN" altLang="en-US" sz="2400" b="1" dirty="0" smtClean="0"/>
              <a:t>十进制调整。</a:t>
            </a:r>
            <a:endParaRPr lang="zh-CN" altLang="en-US" sz="2400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231839"/>
              </p:ext>
            </p:extLst>
          </p:nvPr>
        </p:nvGraphicFramePr>
        <p:xfrm>
          <a:off x="467544" y="2996952"/>
          <a:ext cx="8280920" cy="3112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712"/>
                <a:gridCol w="1315660"/>
                <a:gridCol w="944180"/>
                <a:gridCol w="1145398"/>
                <a:gridCol w="2166970"/>
              </a:tblGrid>
              <a:tr h="38097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70C0"/>
                          </a:solidFill>
                        </a:rPr>
                        <a:t>   指令助记符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0070C0"/>
                          </a:solidFill>
                        </a:rPr>
                        <a:t>影响标志</a:t>
                      </a:r>
                      <a:endParaRPr lang="zh-CN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70C0"/>
                          </a:solidFill>
                        </a:rPr>
                        <a:t>         备  注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5166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OV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1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ADD(</a:t>
                      </a:r>
                      <a:r>
                        <a:rPr lang="zh-CN" altLang="en-US" dirty="0" smtClean="0"/>
                        <a:t>加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√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√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√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“√”</a:t>
                      </a:r>
                      <a:r>
                        <a:rPr lang="zh-CN" altLang="en-US" dirty="0" smtClean="0"/>
                        <a:t>表示可置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或者</a:t>
                      </a:r>
                      <a:r>
                        <a:rPr lang="en-US" altLang="zh-CN" dirty="0" smtClean="0"/>
                        <a:t>0</a:t>
                      </a:r>
                    </a:p>
                    <a:p>
                      <a:pPr algn="ctr"/>
                      <a:r>
                        <a:rPr lang="en-US" altLang="zh-CN" dirty="0" smtClean="0"/>
                        <a:t>“0”</a:t>
                      </a:r>
                      <a:r>
                        <a:rPr lang="zh-CN" altLang="en-US" dirty="0" smtClean="0"/>
                        <a:t>表示总清</a:t>
                      </a:r>
                      <a:r>
                        <a:rPr lang="en-US" altLang="zh-CN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3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ADDC</a:t>
                      </a:r>
                      <a:r>
                        <a:rPr lang="zh-CN" altLang="en-US" dirty="0" smtClean="0"/>
                        <a:t>（带进位加）</a:t>
                      </a:r>
                      <a:endParaRPr lang="en-US" altLang="zh-CN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√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√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√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1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SUBB(</a:t>
                      </a:r>
                      <a:r>
                        <a:rPr lang="zh-CN" altLang="en-US" dirty="0" smtClean="0"/>
                        <a:t>带借位减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√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√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√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1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MUL(</a:t>
                      </a:r>
                      <a:r>
                        <a:rPr lang="zh-CN" altLang="en-US" dirty="0" smtClean="0"/>
                        <a:t>乘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√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1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DIV(</a:t>
                      </a:r>
                      <a:r>
                        <a:rPr lang="zh-CN" altLang="en-US" dirty="0" smtClean="0"/>
                        <a:t>除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√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21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DA(</a:t>
                      </a:r>
                      <a:r>
                        <a:rPr lang="zh-CN" altLang="en-US" dirty="0" smtClean="0"/>
                        <a:t>二</a:t>
                      </a:r>
                      <a:r>
                        <a:rPr lang="en-US" altLang="zh-CN" dirty="0" smtClean="0"/>
                        <a:t>---</a:t>
                      </a:r>
                      <a:r>
                        <a:rPr lang="zh-CN" altLang="en-US" dirty="0" smtClean="0"/>
                        <a:t>十进制调整</a:t>
                      </a:r>
                      <a:r>
                        <a:rPr lang="en-US" altLang="zh-CN" dirty="0" smtClean="0"/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√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2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1454178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b="1" u="sng" dirty="0" smtClean="0">
                <a:solidFill>
                  <a:srgbClr val="0070C0"/>
                </a:solidFill>
              </a:rPr>
              <a:t>CY</a:t>
            </a:r>
            <a:r>
              <a:rPr lang="zh-CN" altLang="zh-CN" sz="2400" b="1" u="sng" dirty="0" smtClean="0">
                <a:solidFill>
                  <a:srgbClr val="0070C0"/>
                </a:solidFill>
              </a:rPr>
              <a:t>位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(</a:t>
            </a:r>
            <a:r>
              <a:rPr lang="zh-CN" altLang="en-US" sz="2400" b="1" u="sng" dirty="0" smtClean="0">
                <a:solidFill>
                  <a:srgbClr val="0070C0"/>
                </a:solidFill>
              </a:rPr>
              <a:t>进位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)</a:t>
            </a:r>
            <a:r>
              <a:rPr lang="zh-CN" altLang="en-US" sz="2400" b="1" u="sng" dirty="0" smtClean="0">
                <a:solidFill>
                  <a:srgbClr val="0070C0"/>
                </a:solidFill>
              </a:rPr>
              <a:t>： 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如果操作结果的最高位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D7 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出现进位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/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借位，则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CY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为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1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，否则清零</a:t>
            </a:r>
            <a:r>
              <a:rPr lang="zh-CN" altLang="en-US" sz="2400" b="1" dirty="0">
                <a:solidFill>
                  <a:srgbClr val="002060"/>
                </a:solidFill>
              </a:rPr>
              <a:t>。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b="1" u="sng" dirty="0" smtClean="0">
                <a:solidFill>
                  <a:srgbClr val="0070C0"/>
                </a:solidFill>
              </a:rPr>
              <a:t>OV</a:t>
            </a:r>
            <a:r>
              <a:rPr lang="zh-CN" altLang="zh-CN" sz="2400" b="1" u="sng" dirty="0" smtClean="0">
                <a:solidFill>
                  <a:srgbClr val="0070C0"/>
                </a:solidFill>
              </a:rPr>
              <a:t>位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(</a:t>
            </a:r>
            <a:r>
              <a:rPr lang="zh-CN" altLang="en-US" sz="2400" b="1" u="sng" dirty="0" smtClean="0">
                <a:solidFill>
                  <a:srgbClr val="0070C0"/>
                </a:solidFill>
              </a:rPr>
              <a:t>溢出位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)</a:t>
            </a:r>
            <a:r>
              <a:rPr lang="zh-CN" altLang="en-US" sz="2400" b="1" u="sng" dirty="0" smtClean="0">
                <a:solidFill>
                  <a:srgbClr val="0070C0"/>
                </a:solidFill>
              </a:rPr>
              <a:t>：</a:t>
            </a:r>
            <a:r>
              <a:rPr lang="en-US" altLang="zh-CN" sz="2400" b="1" u="sng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----</a:t>
            </a:r>
            <a:r>
              <a:rPr lang="zh-CN" altLang="zh-CN" sz="2400" b="1" dirty="0">
                <a:solidFill>
                  <a:srgbClr val="FF0000"/>
                </a:solidFill>
              </a:rPr>
              <a:t>带符号数的运算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结果溢出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400" b="1" dirty="0" smtClean="0">
                <a:solidFill>
                  <a:srgbClr val="002060"/>
                </a:solidFill>
              </a:rPr>
              <a:t>两</a:t>
            </a:r>
            <a:r>
              <a:rPr lang="zh-CN" altLang="zh-CN" sz="2400" b="1" dirty="0">
                <a:solidFill>
                  <a:srgbClr val="002060"/>
                </a:solidFill>
              </a:rPr>
              <a:t>个操作数符号相同而运算结果的符号与之相反</a:t>
            </a:r>
            <a:r>
              <a:rPr lang="zh-CN" altLang="zh-CN" sz="2400" b="1" dirty="0" smtClean="0">
                <a:solidFill>
                  <a:srgbClr val="002060"/>
                </a:solidFill>
              </a:rPr>
              <a:t>时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,OV=1</a:t>
            </a:r>
            <a:r>
              <a:rPr lang="zh-CN" altLang="zh-CN" sz="2400" b="1" dirty="0">
                <a:solidFill>
                  <a:srgbClr val="002060"/>
                </a:solidFill>
              </a:rPr>
              <a:t>，反之，</a:t>
            </a:r>
            <a:r>
              <a:rPr lang="en-US" altLang="zh-CN" sz="2400" b="1" dirty="0">
                <a:solidFill>
                  <a:srgbClr val="002060"/>
                </a:solidFill>
              </a:rPr>
              <a:t>OV=0</a:t>
            </a:r>
            <a:r>
              <a:rPr lang="zh-CN" altLang="zh-CN" sz="2400" b="1" dirty="0">
                <a:solidFill>
                  <a:srgbClr val="002060"/>
                </a:solidFill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5719" y="871651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进位和溢出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42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" t="3916" r="59462" b="80667"/>
          <a:stretch/>
        </p:blipFill>
        <p:spPr bwMode="auto">
          <a:xfrm>
            <a:off x="971600" y="1579978"/>
            <a:ext cx="4954138" cy="1705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660232" y="2313224"/>
            <a:ext cx="1822487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en-US" altLang="zh-CN" dirty="0" smtClean="0"/>
              <a:t>CY=0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OV=0</a:t>
            </a:r>
            <a:endParaRPr lang="zh-CN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" t="7855" r="80186" b="79687"/>
          <a:stretch/>
        </p:blipFill>
        <p:spPr bwMode="auto">
          <a:xfrm>
            <a:off x="539552" y="4585648"/>
            <a:ext cx="2135409" cy="137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1" t="3863" r="44060" b="79687"/>
          <a:stretch/>
        </p:blipFill>
        <p:spPr bwMode="auto">
          <a:xfrm>
            <a:off x="3059832" y="4364876"/>
            <a:ext cx="2469757" cy="181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-16075" r="58928" b="96743"/>
          <a:stretch/>
        </p:blipFill>
        <p:spPr bwMode="auto">
          <a:xfrm>
            <a:off x="0" y="-882262"/>
            <a:ext cx="4954138" cy="2137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687145" y="5274447"/>
            <a:ext cx="1891415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en-US" altLang="zh-CN" dirty="0" smtClean="0"/>
              <a:t>CY=0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OV=0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8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20140" r="64001" b="76314"/>
          <a:stretch/>
        </p:blipFill>
        <p:spPr bwMode="auto">
          <a:xfrm>
            <a:off x="-180528" y="908720"/>
            <a:ext cx="4464496" cy="40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29703" y="2336697"/>
            <a:ext cx="1822487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en-US" altLang="zh-CN" dirty="0" smtClean="0"/>
              <a:t>CY=1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OV=0</a:t>
            </a:r>
            <a:endParaRPr lang="zh-CN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26896" r="80229" b="59707"/>
          <a:stretch/>
        </p:blipFill>
        <p:spPr bwMode="auto">
          <a:xfrm>
            <a:off x="598242" y="4259781"/>
            <a:ext cx="2173504" cy="1537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23782" r="62746" b="59707"/>
          <a:stretch/>
        </p:blipFill>
        <p:spPr bwMode="auto">
          <a:xfrm>
            <a:off x="671349" y="1339857"/>
            <a:ext cx="4641668" cy="1895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0" t="23021" r="42579" b="59707"/>
          <a:stretch/>
        </p:blipFill>
        <p:spPr bwMode="auto">
          <a:xfrm>
            <a:off x="3262538" y="3933056"/>
            <a:ext cx="2637269" cy="1982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29703" y="4924385"/>
            <a:ext cx="1891415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en-US" altLang="zh-CN" dirty="0" smtClean="0"/>
              <a:t>CY=1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OV=0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2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8" t="47635" r="65876" b="48502"/>
          <a:stretch/>
        </p:blipFill>
        <p:spPr bwMode="auto">
          <a:xfrm>
            <a:off x="72008" y="779818"/>
            <a:ext cx="3776661" cy="40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21136" y="2072805"/>
            <a:ext cx="1822487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en-US" altLang="zh-CN" dirty="0" smtClean="0"/>
              <a:t>CY=0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OV=0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59068" y="4299687"/>
            <a:ext cx="1822487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en-US" altLang="zh-CN" dirty="0"/>
              <a:t>CY=0</a:t>
            </a:r>
            <a:r>
              <a:rPr lang="zh-CN" altLang="en-US" dirty="0"/>
              <a:t>，</a:t>
            </a:r>
            <a:r>
              <a:rPr lang="en-US" altLang="zh-CN" dirty="0"/>
              <a:t>OV=1</a:t>
            </a:r>
            <a:endParaRPr lang="zh-CN" alt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8" t="51476" r="62250" b="31694"/>
          <a:stretch/>
        </p:blipFill>
        <p:spPr bwMode="auto">
          <a:xfrm>
            <a:off x="809922" y="1415847"/>
            <a:ext cx="4247213" cy="177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9" t="55615" r="80689" b="31694"/>
          <a:stretch/>
        </p:blipFill>
        <p:spPr bwMode="auto">
          <a:xfrm>
            <a:off x="683568" y="3861048"/>
            <a:ext cx="1854546" cy="1338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22" t="51943" r="42864" b="31694"/>
          <a:stretch/>
        </p:blipFill>
        <p:spPr bwMode="auto">
          <a:xfrm>
            <a:off x="2699792" y="3500472"/>
            <a:ext cx="2519038" cy="172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800981" y="3861048"/>
            <a:ext cx="2316660" cy="14465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                       (+)9</a:t>
            </a:r>
          </a:p>
          <a:p>
            <a:r>
              <a:rPr lang="en-US" altLang="zh-CN" sz="2400" dirty="0" smtClean="0"/>
              <a:t>+                (+) 124</a:t>
            </a:r>
          </a:p>
          <a:p>
            <a:r>
              <a:rPr lang="en-US" altLang="zh-CN" sz="2400" baseline="30000" dirty="0" smtClean="0"/>
              <a:t>____________________</a:t>
            </a:r>
          </a:p>
          <a:p>
            <a:r>
              <a:rPr lang="en-US" altLang="zh-CN" dirty="0" smtClean="0"/>
              <a:t>                         </a:t>
            </a:r>
            <a:r>
              <a:rPr lang="en-US" altLang="zh-CN" sz="2400" dirty="0" smtClean="0"/>
              <a:t>(+)133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783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2" t="75388" r="62539" b="7533"/>
          <a:stretch/>
        </p:blipFill>
        <p:spPr bwMode="auto">
          <a:xfrm>
            <a:off x="463117" y="1547708"/>
            <a:ext cx="4414854" cy="1865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984153" y="3452285"/>
            <a:ext cx="2029987" cy="1302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70544" y="2018591"/>
            <a:ext cx="2236510" cy="14465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                  (+)135</a:t>
            </a:r>
          </a:p>
          <a:p>
            <a:r>
              <a:rPr lang="en-US" altLang="zh-CN" sz="2400" dirty="0" smtClean="0"/>
              <a:t>+                (+)245</a:t>
            </a:r>
          </a:p>
          <a:p>
            <a:r>
              <a:rPr lang="en-US" altLang="zh-CN" sz="2400" baseline="30000" dirty="0" smtClean="0"/>
              <a:t>____________________</a:t>
            </a:r>
          </a:p>
          <a:p>
            <a:r>
              <a:rPr lang="en-US" altLang="zh-CN" dirty="0" smtClean="0"/>
              <a:t>                     </a:t>
            </a:r>
            <a:r>
              <a:rPr lang="en-US" altLang="zh-CN" sz="2400" dirty="0" smtClean="0"/>
              <a:t>(+)380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836712"/>
            <a:ext cx="5723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例题</a:t>
            </a:r>
            <a:r>
              <a:rPr lang="en-US" altLang="zh-CN" sz="2400" dirty="0" smtClean="0"/>
              <a:t>4: </a:t>
            </a:r>
            <a:r>
              <a:rPr lang="zh-CN" altLang="en-US" sz="2400" dirty="0" smtClean="0"/>
              <a:t>带符号数和无符号数均溢出的情况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68053" y="2307244"/>
            <a:ext cx="1662186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CY=1, OV=0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2" t="78838" r="79134" b="7533"/>
          <a:stretch/>
        </p:blipFill>
        <p:spPr bwMode="auto">
          <a:xfrm>
            <a:off x="484696" y="4885898"/>
            <a:ext cx="2185848" cy="1488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1" t="75388" r="43625" b="7533"/>
          <a:stretch/>
        </p:blipFill>
        <p:spPr bwMode="auto">
          <a:xfrm>
            <a:off x="2525947" y="4645078"/>
            <a:ext cx="2525704" cy="1865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670544" y="5085184"/>
            <a:ext cx="2236510" cy="14465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                (-)121</a:t>
            </a:r>
          </a:p>
          <a:p>
            <a:r>
              <a:rPr lang="en-US" altLang="zh-CN" sz="2400" dirty="0" smtClean="0"/>
              <a:t>+                (-)11</a:t>
            </a:r>
          </a:p>
          <a:p>
            <a:r>
              <a:rPr lang="en-US" altLang="zh-CN" sz="2400" baseline="30000" dirty="0" smtClean="0"/>
              <a:t>____________________</a:t>
            </a:r>
          </a:p>
          <a:p>
            <a:r>
              <a:rPr lang="en-US" altLang="zh-CN" dirty="0" smtClean="0"/>
              <a:t>                     </a:t>
            </a:r>
            <a:r>
              <a:rPr lang="en-US" altLang="zh-CN" sz="2400" dirty="0"/>
              <a:t>(-)132</a:t>
            </a:r>
            <a:endParaRPr lang="zh-CN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154360" y="5577626"/>
            <a:ext cx="1662186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CY=1, OV=1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6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813615"/>
            <a:ext cx="3435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7030A0"/>
                </a:solidFill>
                <a:latin typeface="+mj-ea"/>
              </a:rPr>
              <a:t>4.6.1 </a:t>
            </a:r>
            <a:r>
              <a:rPr lang="zh-CN" altLang="en-US" sz="2800" b="1" dirty="0" smtClean="0">
                <a:solidFill>
                  <a:srgbClr val="7030A0"/>
                </a:solidFill>
                <a:latin typeface="+mj-ea"/>
              </a:rPr>
              <a:t>加减运算指令</a:t>
            </a:r>
            <a:endParaRPr lang="zh-CN" altLang="en-US" sz="2800" b="1" dirty="0">
              <a:solidFill>
                <a:srgbClr val="7030A0"/>
              </a:solidFill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700808"/>
            <a:ext cx="8748464" cy="307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特点：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200" b="1" dirty="0" smtClean="0">
                <a:solidFill>
                  <a:srgbClr val="0070C0"/>
                </a:solidFill>
              </a:rPr>
              <a:t>以</a:t>
            </a:r>
            <a:r>
              <a:rPr lang="zh-CN" altLang="en-US" sz="2200" b="1" u="sng" dirty="0" smtClean="0">
                <a:solidFill>
                  <a:srgbClr val="FF0000"/>
                </a:solidFill>
              </a:rPr>
              <a:t>累加器</a:t>
            </a:r>
            <a:r>
              <a:rPr lang="en-US" altLang="zh-CN" sz="2200" b="1" u="sng" dirty="0" smtClean="0">
                <a:solidFill>
                  <a:srgbClr val="FF0000"/>
                </a:solidFill>
              </a:rPr>
              <a:t>A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作为第一操作数，并</a:t>
            </a:r>
            <a:r>
              <a:rPr lang="zh-CN" altLang="en-US" sz="2200" b="1" u="sng" dirty="0">
                <a:solidFill>
                  <a:srgbClr val="FF0000"/>
                </a:solidFill>
              </a:rPr>
              <a:t>存放运算结果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；</a:t>
            </a:r>
            <a:endParaRPr lang="en-US" altLang="zh-CN" sz="2200" b="1" dirty="0" smtClean="0">
              <a:solidFill>
                <a:srgbClr val="0070C0"/>
              </a:solidFill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200" b="1" dirty="0">
                <a:solidFill>
                  <a:srgbClr val="0070C0"/>
                </a:solidFill>
              </a:rPr>
              <a:t>第二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操作数：立即数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(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立即寻址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)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、工作寄存器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(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寄存器寻址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)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、寄存器间接寻址字节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(</a:t>
            </a:r>
            <a:r>
              <a:rPr lang="zh-CN" altLang="en-US" sz="2200" b="1" dirty="0">
                <a:solidFill>
                  <a:srgbClr val="0070C0"/>
                </a:solidFill>
              </a:rPr>
              <a:t>寄存器间接寻址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)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或者直接寻址字节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(</a:t>
            </a:r>
            <a:r>
              <a:rPr lang="zh-CN" altLang="en-US" sz="2200" b="1" dirty="0">
                <a:solidFill>
                  <a:srgbClr val="0070C0"/>
                </a:solidFill>
              </a:rPr>
              <a:t>直接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寻址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);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200" b="1" dirty="0" smtClean="0">
                <a:solidFill>
                  <a:srgbClr val="0070C0"/>
                </a:solidFill>
              </a:rPr>
              <a:t>运算结果影响</a:t>
            </a:r>
            <a:r>
              <a:rPr lang="en-US" altLang="zh-CN" sz="2200" b="1" u="sng" dirty="0">
                <a:solidFill>
                  <a:srgbClr val="FF0000"/>
                </a:solidFill>
              </a:rPr>
              <a:t>OV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(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溢出标志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)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、</a:t>
            </a:r>
            <a:r>
              <a:rPr lang="en-US" altLang="zh-CN" sz="2200" b="1" u="sng" dirty="0">
                <a:solidFill>
                  <a:srgbClr val="FF0000"/>
                </a:solidFill>
              </a:rPr>
              <a:t>CY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(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进位标志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)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、</a:t>
            </a:r>
            <a:r>
              <a:rPr lang="en-US" altLang="zh-CN" sz="2200" b="1" u="sng" dirty="0">
                <a:solidFill>
                  <a:srgbClr val="FF0000"/>
                </a:solidFill>
              </a:rPr>
              <a:t>AC</a:t>
            </a:r>
            <a:r>
              <a:rPr lang="en-US" altLang="zh-CN" sz="2200" b="1" dirty="0">
                <a:solidFill>
                  <a:srgbClr val="0070C0"/>
                </a:solidFill>
              </a:rPr>
              <a:t>(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辅助进位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)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、</a:t>
            </a:r>
            <a:r>
              <a:rPr lang="en-US" altLang="zh-CN" sz="2200" b="1" u="sng" dirty="0">
                <a:solidFill>
                  <a:srgbClr val="FF0000"/>
                </a:solidFill>
              </a:rPr>
              <a:t>P</a:t>
            </a:r>
            <a:r>
              <a:rPr lang="en-US" altLang="zh-CN" sz="2200" b="1" dirty="0">
                <a:solidFill>
                  <a:srgbClr val="0070C0"/>
                </a:solidFill>
              </a:rPr>
              <a:t>(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奇偶标志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)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。</a:t>
            </a:r>
            <a:endParaRPr lang="zh-CN" altLang="en-US" sz="2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2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140326"/>
            <a:ext cx="2133600" cy="365125"/>
          </a:xfr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108520" y="764704"/>
            <a:ext cx="8229600" cy="792088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</a:rPr>
              <a:t>.</a:t>
            </a:r>
            <a:r>
              <a:rPr lang="en-US" altLang="zh-CN" sz="3600" b="1" dirty="0" smtClean="0">
                <a:solidFill>
                  <a:srgbClr val="FF0000"/>
                </a:solidFill>
                <a:latin typeface="宋体" pitchFamily="2" charset="-122"/>
              </a:rPr>
              <a:t>5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</a:rPr>
              <a:t>  逻辑操作类指令</a:t>
            </a:r>
            <a:endParaRPr lang="zh-CN" altLang="en-US" sz="36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684236"/>
              </p:ext>
            </p:extLst>
          </p:nvPr>
        </p:nvGraphicFramePr>
        <p:xfrm>
          <a:off x="251520" y="1976687"/>
          <a:ext cx="7632848" cy="463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80"/>
                <a:gridCol w="1556212"/>
                <a:gridCol w="1453946"/>
                <a:gridCol w="3511110"/>
              </a:tblGrid>
              <a:tr h="4821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指令形式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执行结果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17902">
                <a:tc rowSpan="7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800" b="0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US" altLang="zh-CN" sz="1800" b="0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US" altLang="zh-CN" sz="1800" b="0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US" altLang="zh-CN" sz="1800" b="0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US" altLang="zh-CN" sz="1800" b="0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US" altLang="zh-CN" sz="1800" b="0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rgbClr val="7030A0"/>
                          </a:solidFill>
                          <a:latin typeface="+mj-ea"/>
                          <a:ea typeface="+mj-ea"/>
                          <a:cs typeface="+mn-cs"/>
                        </a:rPr>
                        <a:t>单操作数</a:t>
                      </a:r>
                      <a:endParaRPr lang="zh-CN" altLang="en-US" sz="1800" b="1" kern="1200" dirty="0">
                        <a:solidFill>
                          <a:srgbClr val="7030A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清零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CLR 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790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取反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CPL 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5420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左移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RL 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800" b="0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6220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带进位左移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RLC 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800" b="0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4220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右移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RR A 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800" b="0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4807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带进位右移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RRC A 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800" b="0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7428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位环移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SWAP 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800" b="0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644008" y="3335609"/>
            <a:ext cx="2964632" cy="585294"/>
            <a:chOff x="4644008" y="3335609"/>
            <a:chExt cx="2964632" cy="585294"/>
          </a:xfrm>
        </p:grpSpPr>
        <p:sp>
          <p:nvSpPr>
            <p:cNvPr id="10" name="流程图: 过程 9"/>
            <p:cNvSpPr/>
            <p:nvPr/>
          </p:nvSpPr>
          <p:spPr>
            <a:xfrm>
              <a:off x="5423793" y="3335609"/>
              <a:ext cx="1872207" cy="28803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5610430" y="3488855"/>
              <a:ext cx="1512168" cy="288032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5927849" y="3335609"/>
              <a:ext cx="72008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6143873" y="3623641"/>
              <a:ext cx="64807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135760" y="3551571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D7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64288" y="3551571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D0</a:t>
              </a:r>
              <a:endParaRPr lang="zh-CN" altLang="en-US" dirty="0"/>
            </a:p>
          </p:txBody>
        </p:sp>
        <p:sp>
          <p:nvSpPr>
            <p:cNvPr id="17" name="流程图: 过程 16"/>
            <p:cNvSpPr/>
            <p:nvPr/>
          </p:nvSpPr>
          <p:spPr>
            <a:xfrm>
              <a:off x="4644008" y="3407194"/>
              <a:ext cx="505563" cy="297685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CY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572000" y="3992911"/>
            <a:ext cx="3108647" cy="585294"/>
            <a:chOff x="4572000" y="3992911"/>
            <a:chExt cx="3108647" cy="585294"/>
          </a:xfrm>
        </p:grpSpPr>
        <p:sp>
          <p:nvSpPr>
            <p:cNvPr id="18" name="流程图: 过程 17"/>
            <p:cNvSpPr/>
            <p:nvPr/>
          </p:nvSpPr>
          <p:spPr>
            <a:xfrm>
              <a:off x="4572000" y="3992911"/>
              <a:ext cx="2796008" cy="29726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流程图: 过程 18"/>
            <p:cNvSpPr/>
            <p:nvPr/>
          </p:nvSpPr>
          <p:spPr>
            <a:xfrm>
              <a:off x="5682437" y="4146157"/>
              <a:ext cx="1512168" cy="288032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5523263" y="3992911"/>
              <a:ext cx="72008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>
              <a:off x="6215880" y="4280943"/>
              <a:ext cx="64807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293586" y="4208873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D7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36295" y="4208873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D0</a:t>
              </a:r>
              <a:endParaRPr lang="zh-CN" altLang="en-US" dirty="0"/>
            </a:p>
          </p:txBody>
        </p:sp>
        <p:sp>
          <p:nvSpPr>
            <p:cNvPr id="24" name="流程图: 过程 23"/>
            <p:cNvSpPr/>
            <p:nvPr/>
          </p:nvSpPr>
          <p:spPr>
            <a:xfrm>
              <a:off x="4716015" y="4136504"/>
              <a:ext cx="505563" cy="297685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CY</a:t>
              </a:r>
            </a:p>
          </p:txBody>
        </p:sp>
        <p:cxnSp>
          <p:nvCxnSpPr>
            <p:cNvPr id="25" name="直接箭头连接符 24"/>
            <p:cNvCxnSpPr/>
            <p:nvPr/>
          </p:nvCxnSpPr>
          <p:spPr>
            <a:xfrm flipH="1">
              <a:off x="5228455" y="4290173"/>
              <a:ext cx="42366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4682715" y="4640983"/>
            <a:ext cx="2964632" cy="585294"/>
            <a:chOff x="4682715" y="4640983"/>
            <a:chExt cx="2964632" cy="585294"/>
          </a:xfrm>
        </p:grpSpPr>
        <p:cxnSp>
          <p:nvCxnSpPr>
            <p:cNvPr id="32" name="直接箭头连接符 31"/>
            <p:cNvCxnSpPr/>
            <p:nvPr/>
          </p:nvCxnSpPr>
          <p:spPr>
            <a:xfrm flipH="1">
              <a:off x="6159090" y="4640983"/>
              <a:ext cx="516359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图: 过程 29"/>
            <p:cNvSpPr/>
            <p:nvPr/>
          </p:nvSpPr>
          <p:spPr>
            <a:xfrm>
              <a:off x="5462500" y="4640983"/>
              <a:ext cx="1872207" cy="28803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过程 30"/>
            <p:cNvSpPr/>
            <p:nvPr/>
          </p:nvSpPr>
          <p:spPr>
            <a:xfrm>
              <a:off x="5649137" y="4794229"/>
              <a:ext cx="1512168" cy="288032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6243350" y="4938245"/>
              <a:ext cx="43596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174467" y="4856945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D7</a:t>
              </a:r>
              <a:endParaRPr lang="zh-CN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02995" y="4856945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D0</a:t>
              </a:r>
              <a:endParaRPr lang="zh-CN" altLang="en-US" dirty="0"/>
            </a:p>
          </p:txBody>
        </p:sp>
        <p:sp>
          <p:nvSpPr>
            <p:cNvPr id="36" name="流程图: 过程 35"/>
            <p:cNvSpPr/>
            <p:nvPr/>
          </p:nvSpPr>
          <p:spPr>
            <a:xfrm>
              <a:off x="4682715" y="4712568"/>
              <a:ext cx="505563" cy="297685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CY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682715" y="5289055"/>
            <a:ext cx="3091421" cy="657364"/>
            <a:chOff x="4682715" y="5289055"/>
            <a:chExt cx="3091421" cy="657364"/>
          </a:xfrm>
        </p:grpSpPr>
        <p:sp>
          <p:nvSpPr>
            <p:cNvPr id="39" name="流程图: 过程 38"/>
            <p:cNvSpPr/>
            <p:nvPr/>
          </p:nvSpPr>
          <p:spPr>
            <a:xfrm>
              <a:off x="4682715" y="5289055"/>
              <a:ext cx="2796008" cy="29726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流程图: 过程 39"/>
            <p:cNvSpPr/>
            <p:nvPr/>
          </p:nvSpPr>
          <p:spPr>
            <a:xfrm>
              <a:off x="5793152" y="5442301"/>
              <a:ext cx="1512168" cy="288032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箭头连接符 40"/>
            <p:cNvCxnSpPr/>
            <p:nvPr/>
          </p:nvCxnSpPr>
          <p:spPr>
            <a:xfrm flipH="1">
              <a:off x="5875194" y="5289055"/>
              <a:ext cx="53735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6359897" y="5586317"/>
              <a:ext cx="51999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流程图: 过程 42"/>
            <p:cNvSpPr/>
            <p:nvPr/>
          </p:nvSpPr>
          <p:spPr>
            <a:xfrm>
              <a:off x="4826730" y="5432648"/>
              <a:ext cx="505563" cy="297685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CY</a:t>
              </a:r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5364088" y="5585282"/>
              <a:ext cx="388851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301256" y="5577087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D7</a:t>
              </a:r>
              <a:endParaRPr lang="zh-CN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329784" y="5577087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D0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063752" y="5793111"/>
            <a:ext cx="2388568" cy="876249"/>
            <a:chOff x="5063752" y="5793111"/>
            <a:chExt cx="2388568" cy="876249"/>
          </a:xfrm>
        </p:grpSpPr>
        <p:sp>
          <p:nvSpPr>
            <p:cNvPr id="54" name="流程图: 过程 53"/>
            <p:cNvSpPr/>
            <p:nvPr/>
          </p:nvSpPr>
          <p:spPr>
            <a:xfrm>
              <a:off x="5394406" y="6159581"/>
              <a:ext cx="1697874" cy="288032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>
                  <a:solidFill>
                    <a:schemeClr val="tx1"/>
                  </a:solidFill>
                </a:rPr>
                <a:t>高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位       低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位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接连接符 57"/>
            <p:cNvCxnSpPr>
              <a:stCxn id="54" idx="0"/>
              <a:endCxn id="54" idx="2"/>
            </p:cNvCxnSpPr>
            <p:nvPr/>
          </p:nvCxnSpPr>
          <p:spPr>
            <a:xfrm>
              <a:off x="6243343" y="6159581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063752" y="5802403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D7</a:t>
              </a:r>
              <a:endParaRPr lang="zh-CN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007968" y="5793111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D0</a:t>
              </a:r>
              <a:endParaRPr lang="zh-CN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49689" y="5793111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D4</a:t>
              </a:r>
              <a:endParaRPr lang="zh-CN" alt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228184" y="5793111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D3</a:t>
              </a:r>
              <a:endParaRPr lang="zh-CN" altLang="en-US" dirty="0"/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V="1">
              <a:off x="5860567" y="6441183"/>
              <a:ext cx="0" cy="22817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5860567" y="6669360"/>
              <a:ext cx="79966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 flipV="1">
              <a:off x="6652264" y="6441183"/>
              <a:ext cx="0" cy="22817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26778" y="1412776"/>
            <a:ext cx="5397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/>
              <a:t>按操作数分类：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单操作数、双操作数</a:t>
            </a:r>
            <a:endParaRPr lang="zh-CN" altLang="en-US" sz="2400" b="1" u="sng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88347" y="2492896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(A)</a:t>
            </a:r>
            <a:r>
              <a:rPr lang="zh-CN" altLang="en-US" dirty="0"/>
              <a:t>←</a:t>
            </a:r>
            <a:r>
              <a:rPr lang="en-US" altLang="zh-CN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5907600" y="2871828"/>
                <a:ext cx="956352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/>
                  <a:t>(A)</a:t>
                </a:r>
                <a:r>
                  <a:rPr lang="zh-CN" altLang="en-US" dirty="0"/>
                  <a:t>←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dirty="0"/>
                  <a:t>)</a:t>
                </a: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600" y="2871828"/>
                <a:ext cx="956352" cy="369909"/>
              </a:xfrm>
              <a:prstGeom prst="rect">
                <a:avLst/>
              </a:prstGeom>
              <a:blipFill rotWithShape="1">
                <a:blip r:embed="rId3"/>
                <a:stretch>
                  <a:fillRect l="-5096" t="-6557" r="-22293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29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2" grpId="0"/>
      <p:bldP spid="3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504" y="813615"/>
            <a:ext cx="21707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7030A0"/>
                </a:solidFill>
                <a:latin typeface="+mj-ea"/>
              </a:rPr>
              <a:t>1. </a:t>
            </a:r>
            <a:r>
              <a:rPr lang="zh-CN" altLang="en-US" sz="2800" b="1" dirty="0" smtClean="0">
                <a:solidFill>
                  <a:srgbClr val="7030A0"/>
                </a:solidFill>
                <a:latin typeface="+mj-ea"/>
              </a:rPr>
              <a:t>加法指令</a:t>
            </a:r>
            <a:endParaRPr lang="zh-CN" altLang="en-US" sz="2800" b="1" dirty="0">
              <a:solidFill>
                <a:srgbClr val="7030A0"/>
              </a:solidFill>
              <a:latin typeface="+mj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523971"/>
              </p:ext>
            </p:extLst>
          </p:nvPr>
        </p:nvGraphicFramePr>
        <p:xfrm>
          <a:off x="971600" y="1916832"/>
          <a:ext cx="7670086" cy="35661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04289"/>
                <a:gridCol w="4765797"/>
              </a:tblGrid>
              <a:tr h="43887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助记符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功能说明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4069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ADD A, #data</a:t>
                      </a:r>
                      <a:endParaRPr lang="zh-CN" altLang="en-US" sz="28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(A)←(A)+#data</a:t>
                      </a:r>
                      <a:endParaRPr lang="zh-CN" altLang="en-US" sz="28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ADD A, direct</a:t>
                      </a:r>
                      <a:endParaRPr lang="zh-CN" altLang="en-US" sz="28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(A)←(A)+(direct)</a:t>
                      </a:r>
                      <a:endParaRPr lang="zh-CN" altLang="en-US" sz="28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ADD A, @</a:t>
                      </a:r>
                      <a:r>
                        <a:rPr lang="en-US" altLang="zh-CN" sz="28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Ri</a:t>
                      </a:r>
                      <a:endParaRPr lang="zh-CN" altLang="en-US" sz="28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(A)←(A)+((</a:t>
                      </a:r>
                      <a:r>
                        <a:rPr lang="en-US" altLang="zh-CN" sz="28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Ri</a:t>
                      </a:r>
                      <a:r>
                        <a:rPr lang="en-US" altLang="zh-CN" sz="2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zh-CN" altLang="en-US" sz="28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173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ADD A, </a:t>
                      </a:r>
                      <a:r>
                        <a:rPr lang="en-US" altLang="zh-CN" sz="28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Rn</a:t>
                      </a:r>
                      <a:endParaRPr lang="zh-CN" altLang="en-US" sz="28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(A)←(A)+(</a:t>
                      </a:r>
                      <a:r>
                        <a:rPr lang="en-US" altLang="zh-CN" sz="28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Rn</a:t>
                      </a:r>
                      <a:r>
                        <a:rPr lang="en-US" altLang="zh-CN" sz="2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8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7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836712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72397"/>
            <a:ext cx="8881753" cy="105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002060"/>
                </a:solidFill>
              </a:rPr>
              <a:t>执行以下指令后标志位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CY 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、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OV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、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AC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值分别为多少？累加器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A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中的内容为多少？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PSW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寄存器中的内容为多少？。</a:t>
            </a:r>
            <a:endParaRPr lang="en-US" altLang="zh-CN" sz="2200" b="1" dirty="0">
              <a:solidFill>
                <a:srgbClr val="002060"/>
              </a:solidFill>
            </a:endParaRPr>
          </a:p>
        </p:txBody>
      </p:sp>
      <p:graphicFrame>
        <p:nvGraphicFramePr>
          <p:cNvPr id="7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125129"/>
              </p:ext>
            </p:extLst>
          </p:nvPr>
        </p:nvGraphicFramePr>
        <p:xfrm>
          <a:off x="467543" y="3861048"/>
          <a:ext cx="7776865" cy="822960"/>
        </p:xfrm>
        <a:graphic>
          <a:graphicData uri="http://schemas.openxmlformats.org/drawingml/2006/table">
            <a:tbl>
              <a:tblPr/>
              <a:tblGrid>
                <a:gridCol w="972324"/>
                <a:gridCol w="970599"/>
                <a:gridCol w="974048"/>
                <a:gridCol w="1011975"/>
                <a:gridCol w="930948"/>
                <a:gridCol w="974048"/>
                <a:gridCol w="970599"/>
                <a:gridCol w="972324"/>
              </a:tblGrid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D7</a:t>
                      </a:r>
                    </a:p>
                  </a:txBody>
                  <a:tcPr marT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D6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D5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D4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D3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D2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D0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CY</a:t>
                      </a:r>
                    </a:p>
                  </a:txBody>
                  <a:tcPr marT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F0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RS1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RS0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OV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--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259632" y="2492896"/>
            <a:ext cx="22483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002060"/>
                </a:solidFill>
              </a:rPr>
              <a:t>MOV   A, #0C3H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002060"/>
                </a:solidFill>
              </a:rPr>
              <a:t>ADD    </a:t>
            </a:r>
            <a:r>
              <a:rPr lang="en-US" altLang="zh-CN" sz="2400" b="1" dirty="0">
                <a:solidFill>
                  <a:srgbClr val="002060"/>
                </a:solidFill>
              </a:rPr>
              <a:t>A,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#0AAH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3647" y="5179819"/>
            <a:ext cx="6045245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CY=1, OV=1, AC=0, (PSW)=85H, (A)=6DH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373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54" y="835660"/>
            <a:ext cx="32528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7030A0"/>
                </a:solidFill>
                <a:latin typeface="+mj-ea"/>
              </a:rPr>
              <a:t>2. </a:t>
            </a:r>
            <a:r>
              <a:rPr lang="zh-CN" altLang="en-US" sz="2800" b="1" dirty="0" smtClean="0">
                <a:solidFill>
                  <a:srgbClr val="7030A0"/>
                </a:solidFill>
                <a:latin typeface="+mj-ea"/>
              </a:rPr>
              <a:t>带进位加法指令</a:t>
            </a:r>
            <a:endParaRPr lang="zh-CN" altLang="en-US" sz="2800" b="1" dirty="0">
              <a:solidFill>
                <a:srgbClr val="7030A0"/>
              </a:solidFill>
              <a:latin typeface="+mj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44568"/>
              </p:ext>
            </p:extLst>
          </p:nvPr>
        </p:nvGraphicFramePr>
        <p:xfrm>
          <a:off x="683568" y="1844824"/>
          <a:ext cx="7632848" cy="35661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4336"/>
                <a:gridCol w="4608512"/>
              </a:tblGrid>
              <a:tr h="57746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助记符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功能说明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4069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ADDC  A, #data</a:t>
                      </a:r>
                      <a:endParaRPr lang="zh-CN" altLang="en-US" sz="28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(A)←(A)+#data+(C)</a:t>
                      </a:r>
                      <a:endParaRPr lang="zh-CN" altLang="en-US" sz="28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ADDC  A, direct</a:t>
                      </a:r>
                      <a:endParaRPr lang="zh-CN" altLang="en-US" sz="28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(A)←(A)+(direct) +(C)</a:t>
                      </a:r>
                      <a:endParaRPr lang="zh-CN" altLang="en-US" sz="28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ADDC  A, @</a:t>
                      </a:r>
                      <a:r>
                        <a:rPr lang="en-US" altLang="zh-CN" sz="28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Ri</a:t>
                      </a:r>
                      <a:endParaRPr lang="zh-CN" altLang="en-US" sz="28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(A)←(A)+((</a:t>
                      </a:r>
                      <a:r>
                        <a:rPr lang="en-US" altLang="zh-CN" sz="28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Ri</a:t>
                      </a:r>
                      <a:r>
                        <a:rPr lang="en-US" altLang="zh-CN" sz="2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)) +(C)</a:t>
                      </a:r>
                      <a:endParaRPr lang="zh-CN" altLang="en-US" sz="28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173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ADDC A, </a:t>
                      </a:r>
                      <a:r>
                        <a:rPr lang="en-US" altLang="zh-CN" sz="28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Rn</a:t>
                      </a:r>
                      <a:endParaRPr lang="zh-CN" altLang="en-US" sz="28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(A)←(A)+(</a:t>
                      </a:r>
                      <a:r>
                        <a:rPr lang="en-US" altLang="zh-CN" sz="28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Rn</a:t>
                      </a:r>
                      <a:r>
                        <a:rPr lang="en-US" altLang="zh-CN" sz="2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 +(C)</a:t>
                      </a:r>
                      <a:endParaRPr lang="zh-CN" altLang="en-US" sz="28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6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836712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72397"/>
            <a:ext cx="88817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002060"/>
                </a:solidFill>
              </a:rPr>
              <a:t>设累加器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A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的内容为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0AAH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， 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R0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的内容为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45H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，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C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的内容为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1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，执行以下指令后标志位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CY 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、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OV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、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AC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值分别为多少？累加器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A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中的内容为多少？</a:t>
            </a:r>
            <a:endParaRPr lang="en-US" altLang="zh-CN" sz="2200" b="1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71800" y="2708920"/>
            <a:ext cx="231781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rgbClr val="002060"/>
                </a:solidFill>
              </a:rPr>
              <a:t>ADDC    A,   R0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3648" y="3431591"/>
            <a:ext cx="91242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CY=0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995478" y="3455144"/>
            <a:ext cx="983411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OV=0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440876" y="3489905"/>
            <a:ext cx="94346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AC=1</a:t>
            </a:r>
            <a:endParaRPr lang="zh-CN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3458688"/>
            <a:ext cx="136287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(A)=F0H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733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836712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4-5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82206"/>
            <a:ext cx="9036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b="1" dirty="0" smtClean="0">
                <a:solidFill>
                  <a:srgbClr val="0070C0"/>
                </a:solidFill>
              </a:rPr>
              <a:t>利用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ADDC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指令可以进行多字节加法运算。设双字节加法运算中，被加数放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20H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、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21H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单元，加数放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30H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、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31H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单元，和放在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40H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、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41H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单元，若高字节相加有进位则专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OVER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处执行，试编程实现。</a:t>
            </a:r>
            <a:endParaRPr lang="zh-CN" altLang="en-US" sz="22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6512" y="2420888"/>
            <a:ext cx="4761560" cy="430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ADDM:           MOV      A,       20H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             ADD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　  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   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30H 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             MOV     40H,    A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             MOV     A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    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21H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             ADDC   A ,        31H 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             MOV    41H,     A 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              JC              OVER</a:t>
            </a:r>
          </a:p>
          <a:p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              …….</a:t>
            </a: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OVER:               …….  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2420888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；取低字节被加数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8823" y="2852936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；低字节相加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3345" y="3327375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；结果送入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40H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单元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38028" y="3789040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；取高字节被加数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8064" y="4167150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；加高字节和低位来的进位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8064" y="4572246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；结果送入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41H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单元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8064" y="4993129"/>
            <a:ext cx="3369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；有进位去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OVER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处执行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 业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276872"/>
            <a:ext cx="8229600" cy="720080"/>
          </a:xfrm>
        </p:spPr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07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56" y="835660"/>
            <a:ext cx="3252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7030A0"/>
                </a:solidFill>
                <a:latin typeface="+mj-ea"/>
              </a:rPr>
              <a:t>2. </a:t>
            </a:r>
            <a:r>
              <a:rPr lang="zh-CN" altLang="en-US" sz="2800" b="1" dirty="0" smtClean="0">
                <a:solidFill>
                  <a:srgbClr val="7030A0"/>
                </a:solidFill>
                <a:latin typeface="+mj-ea"/>
              </a:rPr>
              <a:t>带借位减法指令</a:t>
            </a:r>
            <a:endParaRPr lang="zh-CN" altLang="en-US" sz="2800" b="1" dirty="0">
              <a:solidFill>
                <a:srgbClr val="7030A0"/>
              </a:solidFill>
              <a:latin typeface="+mj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985681"/>
              </p:ext>
            </p:extLst>
          </p:nvPr>
        </p:nvGraphicFramePr>
        <p:xfrm>
          <a:off x="611560" y="1628800"/>
          <a:ext cx="7128792" cy="3200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96344"/>
                <a:gridCol w="4032448"/>
              </a:tblGrid>
              <a:tr h="57746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助记符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功能说明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4069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SUBB</a:t>
                      </a:r>
                      <a:r>
                        <a:rPr lang="en-US" altLang="zh-CN" sz="2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A, #data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(A)←(A)-#data- (C)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SUBB</a:t>
                      </a:r>
                      <a:r>
                        <a:rPr lang="en-US" altLang="zh-CN" sz="2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A, direct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(A)←(A)-(direct) - (C)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SUBB</a:t>
                      </a:r>
                      <a:r>
                        <a:rPr lang="en-US" altLang="zh-CN" sz="2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A, @</a:t>
                      </a:r>
                      <a:r>
                        <a:rPr lang="en-US" altLang="zh-CN" sz="2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Ri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(A)←(A)-((</a:t>
                      </a:r>
                      <a:r>
                        <a:rPr lang="en-US" altLang="zh-CN" sz="2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Ri</a:t>
                      </a: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)) - (C)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173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SUBB</a:t>
                      </a:r>
                      <a:r>
                        <a:rPr lang="en-US" altLang="zh-CN" sz="2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A, </a:t>
                      </a:r>
                      <a:r>
                        <a:rPr lang="en-US" altLang="zh-CN" sz="2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Rn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(A)←(A)-(</a:t>
                      </a:r>
                      <a:r>
                        <a:rPr lang="en-US" altLang="zh-CN" sz="2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Rn</a:t>
                      </a: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 -</a:t>
                      </a:r>
                      <a:r>
                        <a:rPr lang="en-US" altLang="zh-CN" sz="2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(C)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504" y="4941168"/>
            <a:ext cx="885698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400" b="1" u="sng" dirty="0" smtClean="0">
                <a:solidFill>
                  <a:srgbClr val="FF0000"/>
                </a:solidFill>
              </a:rPr>
              <a:t>若为无符号数：</a:t>
            </a:r>
            <a:r>
              <a:rPr lang="zh-CN" altLang="en-US" sz="2400" dirty="0" smtClean="0"/>
              <a:t>当减数大于被减数时，即产生借位，</a:t>
            </a:r>
            <a:r>
              <a:rPr lang="en-US" altLang="zh-CN" sz="2400" dirty="0" smtClean="0"/>
              <a:t>CY=1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400" b="1" u="sng" dirty="0">
                <a:solidFill>
                  <a:srgbClr val="FF0000"/>
                </a:solidFill>
              </a:rPr>
              <a:t>若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为有符号数：</a:t>
            </a:r>
            <a:r>
              <a:rPr lang="zh-CN" altLang="en-US" sz="2400" dirty="0" smtClean="0"/>
              <a:t>当减数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被减数</a:t>
            </a:r>
            <a:r>
              <a:rPr lang="zh-CN" altLang="en-US" sz="2400" b="1" u="sng" dirty="0" smtClean="0">
                <a:solidFill>
                  <a:srgbClr val="0070C0"/>
                </a:solidFill>
              </a:rPr>
              <a:t>符合相异</a:t>
            </a:r>
            <a:r>
              <a:rPr lang="zh-CN" altLang="en-US" sz="2400" dirty="0" smtClean="0"/>
              <a:t>时，且</a:t>
            </a:r>
            <a:r>
              <a:rPr lang="zh-CN" altLang="en-US" sz="2400" b="1" u="sng" dirty="0">
                <a:solidFill>
                  <a:srgbClr val="0070C0"/>
                </a:solidFill>
              </a:rPr>
              <a:t>差与减数同号时</a:t>
            </a:r>
            <a:r>
              <a:rPr lang="zh-CN" altLang="en-US" sz="2400" dirty="0" smtClean="0"/>
              <a:t>，表示发生了溢出，</a:t>
            </a:r>
            <a:r>
              <a:rPr lang="en-US" altLang="zh-CN" sz="2400" dirty="0" smtClean="0"/>
              <a:t>OV=1</a:t>
            </a:r>
            <a:r>
              <a:rPr lang="zh-CN" altLang="en-US" sz="2400" dirty="0" smtClean="0"/>
              <a:t>；其余情况均未发生溢出，</a:t>
            </a:r>
            <a:r>
              <a:rPr lang="en-US" altLang="zh-CN" sz="2400" dirty="0" smtClean="0"/>
              <a:t>OV=0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73825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836712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4-6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82206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 smtClean="0"/>
              <a:t>利用</a:t>
            </a:r>
            <a:r>
              <a:rPr lang="en-US" altLang="zh-CN" sz="2400" dirty="0" smtClean="0"/>
              <a:t>SUBB</a:t>
            </a:r>
            <a:r>
              <a:rPr lang="zh-CN" altLang="en-US" sz="2400" dirty="0" smtClean="0"/>
              <a:t>指令可以进行多字节减法运算。被减数放</a:t>
            </a:r>
            <a:r>
              <a:rPr lang="en-US" altLang="zh-CN" sz="2400" dirty="0" smtClean="0"/>
              <a:t>20H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21H</a:t>
            </a:r>
            <a:r>
              <a:rPr lang="zh-CN" altLang="en-US" sz="2400" dirty="0" smtClean="0"/>
              <a:t>单元，减数放</a:t>
            </a:r>
            <a:r>
              <a:rPr lang="en-US" altLang="zh-CN" sz="2400" dirty="0" smtClean="0"/>
              <a:t>30H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31H</a:t>
            </a:r>
            <a:r>
              <a:rPr lang="zh-CN" altLang="en-US" sz="2400" dirty="0" smtClean="0"/>
              <a:t>单元，差放在</a:t>
            </a:r>
            <a:r>
              <a:rPr lang="en-US" altLang="zh-CN" sz="2400" dirty="0" smtClean="0"/>
              <a:t>40H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41H</a:t>
            </a:r>
            <a:r>
              <a:rPr lang="zh-CN" altLang="en-US" sz="2400" dirty="0" smtClean="0"/>
              <a:t>单元，若高字节有借位则专</a:t>
            </a:r>
            <a:r>
              <a:rPr lang="en-US" altLang="zh-CN" sz="2400" dirty="0" smtClean="0"/>
              <a:t>OVER</a:t>
            </a:r>
            <a:r>
              <a:rPr lang="zh-CN" altLang="en-US" sz="2400" dirty="0" smtClean="0"/>
              <a:t>处执行，试编程实现。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412475"/>
            <a:ext cx="4709623" cy="437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SUBM:             CLR       C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            MOV      A,       20H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             SUB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　  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   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30H 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             MOV     40H,    A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             MOV     A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    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21H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             SUBB   A ,        31H 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             MOV    41H,     A 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              JC              OVER</a:t>
            </a: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              …….</a:t>
            </a: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OVER:              …….  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2843366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；取低字节被减数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2799" y="3275414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；低字节相减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7321" y="3749853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；结果送入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40H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单元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2004" y="4211518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；取</a:t>
            </a:r>
            <a:r>
              <a:rPr lang="zh-CN" altLang="en-US" sz="2400" b="1" dirty="0">
                <a:solidFill>
                  <a:srgbClr val="FF0000"/>
                </a:solidFill>
              </a:rPr>
              <a:t>高字节被减数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1889" y="4589628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；高字节相减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1082" y="4994724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；结果送入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41H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单元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64360" y="5456389"/>
            <a:ext cx="3678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；高字节减有借位转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OVER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07321" y="2420888"/>
            <a:ext cx="344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；低位字节无借位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CY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清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2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813615"/>
            <a:ext cx="3435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7030A0"/>
                </a:solidFill>
                <a:latin typeface="+mj-ea"/>
              </a:rPr>
              <a:t>4.6.2 </a:t>
            </a:r>
            <a:r>
              <a:rPr lang="zh-CN" altLang="en-US" sz="2800" b="1" dirty="0" smtClean="0">
                <a:solidFill>
                  <a:srgbClr val="7030A0"/>
                </a:solidFill>
                <a:latin typeface="+mj-ea"/>
              </a:rPr>
              <a:t>乘除运算指令</a:t>
            </a:r>
            <a:endParaRPr lang="zh-CN" altLang="en-US" sz="2800" b="1" dirty="0">
              <a:solidFill>
                <a:srgbClr val="7030A0"/>
              </a:solidFill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78" y="1361954"/>
            <a:ext cx="8430154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-----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必须在</a:t>
            </a:r>
            <a:r>
              <a:rPr lang="zh-CN" altLang="en-US" sz="2400" dirty="0" smtClean="0"/>
              <a:t>累计器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和寄存器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中进行，结果存放在累计器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和寄存器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中。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35235" y="262189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2060"/>
                </a:solidFill>
              </a:rPr>
              <a:t>1.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乘法指令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99792" y="3068960"/>
            <a:ext cx="18357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solidFill>
                  <a:srgbClr val="FF0000"/>
                </a:solidFill>
              </a:rPr>
              <a:t>MUL    AB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235" y="3717032"/>
            <a:ext cx="84301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说明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srgbClr val="0070C0"/>
                </a:solidFill>
              </a:rPr>
              <a:t>8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位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无符号乘法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，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16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位积的</a:t>
            </a:r>
            <a:r>
              <a:rPr lang="zh-CN" altLang="en-US" sz="2400" b="1" u="sng" dirty="0">
                <a:solidFill>
                  <a:srgbClr val="FF0000"/>
                </a:solidFill>
              </a:rPr>
              <a:t>低</a:t>
            </a:r>
            <a:r>
              <a:rPr lang="en-US" altLang="zh-CN" sz="2400" b="1" u="sng" dirty="0">
                <a:solidFill>
                  <a:srgbClr val="FF0000"/>
                </a:solidFill>
              </a:rPr>
              <a:t>8</a:t>
            </a:r>
            <a:r>
              <a:rPr lang="zh-CN" altLang="en-US" sz="2400" b="1" u="sng" dirty="0">
                <a:solidFill>
                  <a:srgbClr val="FF0000"/>
                </a:solidFill>
              </a:rPr>
              <a:t>位在Ａ中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，</a:t>
            </a:r>
            <a:r>
              <a:rPr lang="zh-CN" altLang="en-US" sz="2400" b="1" u="sng" dirty="0">
                <a:solidFill>
                  <a:srgbClr val="FF0000"/>
                </a:solidFill>
              </a:rPr>
              <a:t>高８位在</a:t>
            </a:r>
            <a:r>
              <a:rPr lang="en-US" altLang="zh-CN" sz="2400" b="1" u="sng" dirty="0">
                <a:solidFill>
                  <a:srgbClr val="FF0000"/>
                </a:solidFill>
              </a:rPr>
              <a:t>B</a:t>
            </a:r>
            <a:r>
              <a:rPr lang="zh-CN" altLang="en-US" sz="2400" b="1" u="sng" dirty="0">
                <a:solidFill>
                  <a:srgbClr val="FF0000"/>
                </a:solidFill>
              </a:rPr>
              <a:t>中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；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srgbClr val="0070C0"/>
                </a:solidFill>
              </a:rPr>
              <a:t>OV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若积大于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255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，溢出标志位置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1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，否则为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0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；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srgbClr val="0070C0"/>
                </a:solidFill>
              </a:rPr>
              <a:t>CY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：运算结果总使得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CY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清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0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。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84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836712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72397"/>
            <a:ext cx="8881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2060"/>
                </a:solidFill>
              </a:rPr>
              <a:t>假设寄存器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B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中的值为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38H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， 执行以下指令后标志位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CY 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OV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值分别为多少？累加器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A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和寄存器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B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中的</a:t>
            </a:r>
            <a:r>
              <a:rPr lang="zh-CN" altLang="en-US" sz="2400" b="1" dirty="0">
                <a:solidFill>
                  <a:srgbClr val="002060"/>
                </a:solidFill>
              </a:rPr>
              <a:t>值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为多少？</a:t>
            </a:r>
            <a:endParaRPr lang="en-US" altLang="zh-CN" sz="2400" b="1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9692" y="2765851"/>
            <a:ext cx="20415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002060"/>
                </a:solidFill>
              </a:rPr>
              <a:t>MOV   A, #82H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002060"/>
                </a:solidFill>
              </a:rPr>
              <a:t>MUL    AB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4035" y="4656599"/>
            <a:ext cx="4758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)=70H </a:t>
            </a:r>
            <a:r>
              <a:rPr lang="en-US" altLang="zh-CN" sz="2800" b="1" dirty="0">
                <a:solidFill>
                  <a:srgbClr val="FF0000"/>
                </a:solidFill>
              </a:rPr>
              <a:t>,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(B)=1CH, CY=0, OV=1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47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378252"/>
              </p:ext>
            </p:extLst>
          </p:nvPr>
        </p:nvGraphicFramePr>
        <p:xfrm>
          <a:off x="107504" y="1412776"/>
          <a:ext cx="8748464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979"/>
                <a:gridCol w="860505"/>
                <a:gridCol w="3298601"/>
                <a:gridCol w="3478379"/>
              </a:tblGrid>
              <a:tr h="39839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功能</a:t>
                      </a:r>
                      <a:endParaRPr lang="zh-CN" altLang="en-US" sz="2400" dirty="0"/>
                    </a:p>
                  </a:txBody>
                  <a:tcPr>
                    <a:lnB w="38100" cmpd="sng"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指令形式</a:t>
                      </a:r>
                      <a:endParaRPr lang="zh-CN" altLang="en-US" sz="2400" dirty="0"/>
                    </a:p>
                  </a:txBody>
                  <a:tcPr>
                    <a:lnB w="38100" cmpd="sng"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执行结果</a:t>
                      </a:r>
                      <a:endParaRPr lang="zh-CN" altLang="en-US" sz="2400" dirty="0"/>
                    </a:p>
                  </a:txBody>
                  <a:tcPr>
                    <a:lnB w="38100" cmpd="sng">
                      <a:noFill/>
                    </a:lnB>
                    <a:solidFill>
                      <a:srgbClr val="0070C0"/>
                    </a:solidFill>
                  </a:tcPr>
                </a:tc>
              </a:tr>
              <a:tr h="1093600">
                <a:tc rowSpan="3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双操作数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000" b="1" dirty="0" smtClean="0"/>
                    </a:p>
                    <a:p>
                      <a:pPr algn="ctr"/>
                      <a:r>
                        <a:rPr lang="zh-CN" altLang="en-US" sz="2000" b="1" dirty="0" smtClean="0"/>
                        <a:t>与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altLang="zh-CN" sz="2000" dirty="0" smtClean="0"/>
                    </a:p>
                    <a:p>
                      <a:endParaRPr lang="en-US" altLang="zh-CN" sz="2000" dirty="0" smtClean="0"/>
                    </a:p>
                    <a:p>
                      <a:endParaRPr lang="en-US" altLang="zh-CN" sz="2000" dirty="0" smtClean="0"/>
                    </a:p>
                    <a:p>
                      <a:endParaRPr lang="en-US" altLang="zh-CN" sz="2000" dirty="0" smtClean="0"/>
                    </a:p>
                    <a:p>
                      <a:endParaRPr lang="en-US" altLang="zh-CN" sz="2000" dirty="0" smtClean="0"/>
                    </a:p>
                    <a:p>
                      <a:endParaRPr lang="en-US" altLang="zh-CN" sz="2000" dirty="0" smtClean="0"/>
                    </a:p>
                    <a:p>
                      <a:endParaRPr lang="en-US" altLang="zh-CN" sz="2000" dirty="0" smtClean="0"/>
                    </a:p>
                    <a:p>
                      <a:endParaRPr lang="en-US" altLang="zh-CN" sz="2000" dirty="0" smtClean="0"/>
                    </a:p>
                    <a:p>
                      <a:endParaRPr lang="en-US" altLang="zh-CN" sz="2000" dirty="0" smtClean="0"/>
                    </a:p>
                    <a:p>
                      <a:endParaRPr lang="en-US" altLang="zh-CN" sz="2000" dirty="0" smtClean="0"/>
                    </a:p>
                    <a:p>
                      <a:endParaRPr lang="en-US" altLang="zh-CN" sz="2000" dirty="0" smtClean="0"/>
                    </a:p>
                    <a:p>
                      <a:endParaRPr lang="en-US" altLang="zh-CN" sz="2000" dirty="0" smtClean="0"/>
                    </a:p>
                    <a:p>
                      <a:endParaRPr lang="en-US" altLang="zh-CN" sz="2000" dirty="0" smtClean="0"/>
                    </a:p>
                    <a:p>
                      <a:endParaRPr lang="en-US" altLang="zh-CN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 smtClean="0"/>
                        <a:t>(A)</a:t>
                      </a:r>
                      <a:r>
                        <a:rPr lang="zh-CN" altLang="en-US" sz="2000" dirty="0" smtClean="0"/>
                        <a:t>←</a:t>
                      </a:r>
                      <a:r>
                        <a:rPr lang="en-US" altLang="zh-CN" sz="2000" dirty="0" smtClean="0"/>
                        <a:t>A∧X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(A)</a:t>
                      </a:r>
                      <a:r>
                        <a:rPr lang="zh-CN" altLang="en-US" sz="2000" dirty="0" smtClean="0"/>
                        <a:t>←</a:t>
                      </a:r>
                      <a:r>
                        <a:rPr lang="en-US" altLang="zh-CN" sz="2000" dirty="0" smtClean="0"/>
                        <a:t>A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∨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(A)</a:t>
                      </a:r>
                      <a:r>
                        <a:rPr lang="zh-CN" altLang="en-US" sz="2000" dirty="0" smtClean="0"/>
                        <a:t>←</a:t>
                      </a:r>
                      <a:r>
                        <a:rPr lang="en-US" altLang="zh-CN" sz="2000" dirty="0" smtClean="0"/>
                        <a:t>A⊕X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X</a:t>
                      </a:r>
                      <a:r>
                        <a:rPr lang="zh-CN" altLang="en-US" sz="2000" dirty="0" smtClean="0"/>
                        <a:t>为指令格式中的第二操作数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 smtClean="0"/>
                        <a:t>direct</a:t>
                      </a:r>
                      <a:r>
                        <a:rPr lang="zh-CN" altLang="en-US" sz="2000" dirty="0" smtClean="0"/>
                        <a:t>←</a:t>
                      </a:r>
                      <a:r>
                        <a:rPr lang="en-US" altLang="zh-CN" sz="2000" dirty="0" err="1" smtClean="0"/>
                        <a:t>direct∧X</a:t>
                      </a:r>
                      <a:endParaRPr lang="en-US" altLang="zh-CN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direct</a:t>
                      </a:r>
                      <a:r>
                        <a:rPr lang="zh-CN" altLang="en-US" sz="2000" dirty="0" smtClean="0"/>
                        <a:t>←</a:t>
                      </a:r>
                      <a:r>
                        <a:rPr lang="en-US" altLang="zh-CN" sz="2000" dirty="0" err="1" smtClean="0"/>
                        <a:t>direct</a:t>
                      </a:r>
                      <a:r>
                        <a:rPr lang="en-US" altLang="zh-CN" sz="20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∨</a:t>
                      </a:r>
                      <a:r>
                        <a:rPr lang="en-US" altLang="zh-CN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altLang="zh-CN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direct</a:t>
                      </a:r>
                      <a:r>
                        <a:rPr lang="zh-CN" altLang="en-US" sz="2000" dirty="0" smtClean="0"/>
                        <a:t>←</a:t>
                      </a:r>
                      <a:r>
                        <a:rPr lang="en-US" altLang="zh-CN" sz="2000" dirty="0" err="1" smtClean="0"/>
                        <a:t>direct⊕X</a:t>
                      </a:r>
                      <a:endParaRPr lang="en-US" altLang="zh-CN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Y</a:t>
                      </a:r>
                      <a:r>
                        <a:rPr lang="zh-CN" altLang="en-US" sz="2000" dirty="0" smtClean="0"/>
                        <a:t>为指令格式中的第二操作数</a:t>
                      </a:r>
                      <a:endParaRPr lang="en-US" altLang="zh-CN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38040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000" b="1" dirty="0" smtClean="0"/>
                    </a:p>
                    <a:p>
                      <a:pPr algn="ctr"/>
                      <a:r>
                        <a:rPr lang="zh-CN" altLang="en-US" sz="2000" b="1" dirty="0" smtClean="0"/>
                        <a:t>或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5041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000" b="1" dirty="0" smtClean="0"/>
                    </a:p>
                    <a:p>
                      <a:pPr algn="ctr"/>
                      <a:endParaRPr lang="en-US" altLang="zh-CN" sz="2000" b="1" dirty="0" smtClean="0"/>
                    </a:p>
                    <a:p>
                      <a:pPr algn="ctr"/>
                      <a:r>
                        <a:rPr lang="zh-CN" altLang="en-US" sz="2000" b="1" dirty="0" smtClean="0"/>
                        <a:t>异或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83" y="2060848"/>
            <a:ext cx="3117444" cy="1602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971" y="4437112"/>
            <a:ext cx="3233268" cy="97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45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836712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4-7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94" y="1412776"/>
            <a:ext cx="911150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1" dirty="0" smtClean="0">
                <a:solidFill>
                  <a:srgbClr val="0070C0"/>
                </a:solidFill>
              </a:rPr>
              <a:t>设双字节数低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8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位存放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30H, 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高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8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位存放在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31 H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单元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, 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单字节数存放在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40H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单元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,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编程</a:t>
            </a:r>
            <a:r>
              <a:rPr lang="zh-CN" altLang="en-US" sz="2200" b="1" dirty="0">
                <a:solidFill>
                  <a:srgbClr val="0070C0"/>
                </a:solidFill>
              </a:rPr>
              <a:t>实现双字节乘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以单字节的运算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,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乘积按低位到高位依次存放在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50H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、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51H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、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52H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单元中。</a:t>
            </a:r>
            <a:endParaRPr lang="zh-CN" altLang="en-US" sz="22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816235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解： 双字节数乘以单字节数，设双字节数用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表示，单字节数用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表示，则其乘法可表示为：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23679" y="3573016"/>
                <a:ext cx="49925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8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𝑌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40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sz="2400" i="1">
                        <a:latin typeface="Cambria Math"/>
                        <a:ea typeface="Cambria Math"/>
                      </a:rPr>
                      <m:t>𝑌</m:t>
                    </m:r>
                    <m:r>
                      <a:rPr lang="en-US" altLang="zh-CN" sz="2400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altLang="zh-CN" sz="24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sz="2400" i="1">
                        <a:latin typeface="Cambria Math"/>
                        <a:ea typeface="Cambria Math"/>
                      </a:rPr>
                      <m:t>𝑌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679" y="3573016"/>
                <a:ext cx="4992585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251" y="4078427"/>
                <a:ext cx="88924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利用</a:t>
                </a:r>
                <a:r>
                  <a:rPr lang="en-US" altLang="zh-CN" dirty="0" smtClean="0"/>
                  <a:t>MUL</a:t>
                </a:r>
                <a:r>
                  <a:rPr lang="zh-CN" altLang="en-US" dirty="0" smtClean="0"/>
                  <a:t>指令分别进行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𝑌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𝑌</m:t>
                    </m:r>
                  </m:oMath>
                </a14:m>
                <a:r>
                  <a:rPr lang="zh-CN" altLang="en-US" dirty="0" smtClean="0"/>
                  <a:t>的乘法运算，然后把等号右边两项移位相加即得其积。可以使用下面的竖式表示：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" y="4078427"/>
                <a:ext cx="8892480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617" t="-5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915816" y="4449248"/>
            <a:ext cx="4439036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                                      X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      X</a:t>
            </a:r>
            <a:r>
              <a:rPr lang="en-US" altLang="zh-CN" sz="2400" baseline="-25000" dirty="0" smtClean="0"/>
              <a:t>1</a:t>
            </a:r>
          </a:p>
          <a:p>
            <a:r>
              <a:rPr lang="en-US" altLang="zh-CN" sz="2400" dirty="0" smtClean="0"/>
              <a:t>                        x                      Y</a:t>
            </a:r>
          </a:p>
          <a:p>
            <a:r>
              <a:rPr lang="en-US" altLang="zh-CN" sz="2400" baseline="30000" dirty="0" smtClean="0"/>
              <a:t>                   ______________________________</a:t>
            </a:r>
          </a:p>
          <a:p>
            <a:r>
              <a:rPr lang="en-US" altLang="zh-CN" dirty="0" smtClean="0"/>
              <a:t>                            </a:t>
            </a:r>
            <a:r>
              <a:rPr lang="en-US" altLang="zh-CN" sz="2400" dirty="0" smtClean="0"/>
              <a:t>(X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Y)       </a:t>
            </a:r>
            <a:r>
              <a:rPr lang="zh-CN" altLang="en-US" sz="2400" dirty="0" smtClean="0"/>
              <a:t>高   </a:t>
            </a:r>
            <a:r>
              <a:rPr lang="en-US" altLang="zh-CN" sz="2400" dirty="0" smtClean="0"/>
              <a:t>(X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Y)    </a:t>
            </a:r>
            <a:r>
              <a:rPr lang="zh-CN" altLang="en-US" sz="2400" dirty="0" smtClean="0"/>
              <a:t>低</a:t>
            </a:r>
            <a:endParaRPr lang="en-US" altLang="zh-CN" sz="2400" dirty="0" smtClean="0"/>
          </a:p>
          <a:p>
            <a:r>
              <a:rPr lang="en-US" altLang="zh-CN" sz="2400" dirty="0" smtClean="0"/>
              <a:t>+(X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Y)    </a:t>
            </a:r>
            <a:r>
              <a:rPr lang="zh-CN" altLang="en-US" sz="2400" dirty="0" smtClean="0"/>
              <a:t>高 </a:t>
            </a:r>
            <a:r>
              <a:rPr lang="en-US" altLang="zh-CN" sz="2400" dirty="0" smtClean="0"/>
              <a:t>(X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Y)        </a:t>
            </a:r>
            <a:r>
              <a:rPr lang="zh-CN" altLang="en-US" sz="2400" dirty="0" smtClean="0"/>
              <a:t>低</a:t>
            </a:r>
            <a:endParaRPr lang="en-US" altLang="zh-CN" sz="2400" dirty="0" smtClean="0"/>
          </a:p>
          <a:p>
            <a:r>
              <a:rPr lang="en-US" altLang="zh-CN" sz="2400" baseline="30000" dirty="0" smtClean="0"/>
              <a:t>_________________________________________</a:t>
            </a:r>
            <a:endParaRPr lang="en-US" altLang="zh-CN" sz="2400" baseline="30000" dirty="0"/>
          </a:p>
          <a:p>
            <a:r>
              <a:rPr lang="en-US" altLang="zh-CN" sz="2400" dirty="0" smtClean="0"/>
              <a:t>..     ..               ..                     ..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619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54" y="868070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程序代码如下：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188640" y="1329735"/>
            <a:ext cx="4532908" cy="5334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                      MOV       A,       30H</a:t>
            </a:r>
          </a:p>
          <a:p>
            <a:pPr>
              <a:lnSpc>
                <a:spcPct val="120000"/>
              </a:lnSpc>
            </a:pP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　   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，    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40H </a:t>
            </a:r>
          </a:p>
          <a:p>
            <a:pPr>
              <a:lnSpc>
                <a:spcPct val="120000"/>
              </a:lnSpc>
            </a:pP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                      MUL       AB</a:t>
            </a:r>
          </a:p>
          <a:p>
            <a:pPr>
              <a:lnSpc>
                <a:spcPct val="120000"/>
              </a:lnSpc>
            </a:pP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                      MOV     51H</a:t>
            </a: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，     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ct val="120000"/>
              </a:lnSpc>
            </a:pP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                      MOV     50H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，     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pt-BR" altLang="zh-CN" sz="2200" dirty="0">
                <a:latin typeface="Times New Roman" pitchFamily="18" charset="0"/>
                <a:cs typeface="Times New Roman" pitchFamily="18" charset="0"/>
              </a:rPr>
              <a:t>MOV       A,       </a:t>
            </a:r>
            <a:r>
              <a:rPr lang="pt-BR" altLang="zh-CN" sz="2200" dirty="0" smtClean="0">
                <a:latin typeface="Times New Roman" pitchFamily="18" charset="0"/>
                <a:cs typeface="Times New Roman" pitchFamily="18" charset="0"/>
              </a:rPr>
              <a:t>31H</a:t>
            </a:r>
            <a:endParaRPr lang="pt-BR" altLang="zh-CN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pt-BR" altLang="zh-CN" sz="2200" dirty="0">
                <a:latin typeface="Times New Roman" pitchFamily="18" charset="0"/>
                <a:cs typeface="Times New Roman" pitchFamily="18" charset="0"/>
              </a:rPr>
              <a:t>                         MOV</a:t>
            </a:r>
            <a:r>
              <a:rPr lang="zh-CN" altLang="pt-BR" sz="2200" dirty="0">
                <a:latin typeface="Times New Roman" pitchFamily="18" charset="0"/>
                <a:cs typeface="Times New Roman" pitchFamily="18" charset="0"/>
              </a:rPr>
              <a:t>　   </a:t>
            </a:r>
            <a:r>
              <a:rPr lang="pt-BR" altLang="zh-CN" sz="22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pt-BR" sz="2200" dirty="0">
                <a:latin typeface="Times New Roman" pitchFamily="18" charset="0"/>
                <a:cs typeface="Times New Roman" pitchFamily="18" charset="0"/>
              </a:rPr>
              <a:t>，    </a:t>
            </a:r>
            <a:r>
              <a:rPr lang="pt-BR" altLang="zh-CN" sz="2200" dirty="0">
                <a:latin typeface="Times New Roman" pitchFamily="18" charset="0"/>
                <a:cs typeface="Times New Roman" pitchFamily="18" charset="0"/>
              </a:rPr>
              <a:t>40H </a:t>
            </a:r>
          </a:p>
          <a:p>
            <a:pPr>
              <a:lnSpc>
                <a:spcPct val="120000"/>
              </a:lnSpc>
            </a:pP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                      MUL       AB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                     ADD       A,      51H</a:t>
            </a:r>
          </a:p>
          <a:p>
            <a:pPr>
              <a:lnSpc>
                <a:spcPct val="120000"/>
              </a:lnSpc>
            </a:pP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                      MOV     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51H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，     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ct val="120000"/>
              </a:lnSpc>
            </a:pP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MOV       A,       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                     ADDC     A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,      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#00H</a:t>
            </a:r>
            <a:endParaRPr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MOV     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52H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，     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80376" y="2506253"/>
            <a:ext cx="25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；积高字节存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51H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3143" y="2945809"/>
            <a:ext cx="25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；</a:t>
            </a:r>
            <a:r>
              <a:rPr lang="zh-CN" altLang="en-US" sz="2400" b="1" dirty="0">
                <a:solidFill>
                  <a:srgbClr val="FF0000"/>
                </a:solidFill>
              </a:rPr>
              <a:t>积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低字节存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50H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7665" y="4117572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；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X</a:t>
            </a:r>
            <a:r>
              <a:rPr lang="en-US" altLang="zh-CN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*Y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80376" y="4579236"/>
            <a:ext cx="40527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；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X</a:t>
            </a:r>
            <a:r>
              <a:rPr lang="en-US" altLang="zh-CN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*Y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低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8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位与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X</a:t>
            </a:r>
            <a:r>
              <a:rPr lang="en-US" altLang="zh-CN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*Y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高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8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位相加作为积的第二字节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80376" y="5733369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；最高字节加低位进位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27665" y="200540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；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X</a:t>
            </a:r>
            <a:r>
              <a:rPr lang="en-US" altLang="zh-CN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*Y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83143" y="6159819"/>
            <a:ext cx="25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；最高字节存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52H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08153" y="2506253"/>
            <a:ext cx="842493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08153" y="4579237"/>
            <a:ext cx="842493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6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/>
      <p:bldP spid="14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589" y="83671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2060"/>
                </a:solidFill>
              </a:rPr>
              <a:t>2. </a:t>
            </a:r>
            <a:r>
              <a:rPr lang="zh-CN" altLang="en-US" sz="2800" b="1" dirty="0">
                <a:solidFill>
                  <a:srgbClr val="002060"/>
                </a:solidFill>
              </a:rPr>
              <a:t>除法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指令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99792" y="1484784"/>
            <a:ext cx="16450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solidFill>
                  <a:srgbClr val="FF0000"/>
                </a:solidFill>
              </a:rPr>
              <a:t>DIV    AB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470" y="2492896"/>
            <a:ext cx="843015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说明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</a:rPr>
              <a:t>本</a:t>
            </a:r>
            <a:r>
              <a:rPr lang="zh-CN" altLang="en-US" sz="2400" dirty="0" smtClean="0">
                <a:solidFill>
                  <a:srgbClr val="002060"/>
                </a:solidFill>
              </a:rPr>
              <a:t>指令实现</a:t>
            </a:r>
            <a:r>
              <a:rPr lang="en-US" altLang="zh-CN" sz="2400" dirty="0" smtClean="0">
                <a:solidFill>
                  <a:srgbClr val="002060"/>
                </a:solidFill>
              </a:rPr>
              <a:t>8</a:t>
            </a:r>
            <a:r>
              <a:rPr lang="zh-CN" altLang="en-US" sz="2400" dirty="0" smtClean="0">
                <a:solidFill>
                  <a:srgbClr val="002060"/>
                </a:solidFill>
              </a:rPr>
              <a:t>位无符号除法：累加器</a:t>
            </a:r>
            <a:r>
              <a:rPr lang="en-US" altLang="zh-CN" sz="2400" dirty="0" smtClean="0">
                <a:solidFill>
                  <a:srgbClr val="002060"/>
                </a:solidFill>
              </a:rPr>
              <a:t>A</a:t>
            </a:r>
            <a:r>
              <a:rPr lang="zh-CN" altLang="en-US" sz="2400" dirty="0" smtClean="0">
                <a:solidFill>
                  <a:srgbClr val="002060"/>
                </a:solidFill>
              </a:rPr>
              <a:t>中的</a:t>
            </a:r>
            <a:r>
              <a:rPr lang="en-US" altLang="zh-CN" sz="2400" dirty="0" smtClean="0">
                <a:solidFill>
                  <a:srgbClr val="002060"/>
                </a:solidFill>
              </a:rPr>
              <a:t>8</a:t>
            </a:r>
            <a:r>
              <a:rPr lang="zh-CN" altLang="en-US" sz="2400" dirty="0" smtClean="0">
                <a:solidFill>
                  <a:srgbClr val="002060"/>
                </a:solidFill>
              </a:rPr>
              <a:t>位无符号整数除以寄存器</a:t>
            </a:r>
            <a:r>
              <a:rPr lang="en-US" altLang="zh-CN" sz="2400" dirty="0" smtClean="0">
                <a:solidFill>
                  <a:srgbClr val="002060"/>
                </a:solidFill>
              </a:rPr>
              <a:t>B</a:t>
            </a:r>
            <a:r>
              <a:rPr lang="zh-CN" altLang="en-US" sz="2400" dirty="0" smtClean="0">
                <a:solidFill>
                  <a:srgbClr val="002060"/>
                </a:solidFill>
              </a:rPr>
              <a:t>中的</a:t>
            </a:r>
            <a:r>
              <a:rPr lang="en-US" altLang="zh-CN" sz="2400" dirty="0" smtClean="0">
                <a:solidFill>
                  <a:srgbClr val="002060"/>
                </a:solidFill>
              </a:rPr>
              <a:t>8</a:t>
            </a:r>
            <a:r>
              <a:rPr lang="zh-CN" altLang="en-US" sz="2400" dirty="0" smtClean="0">
                <a:solidFill>
                  <a:srgbClr val="002060"/>
                </a:solidFill>
              </a:rPr>
              <a:t>位无符号整数；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u="sng" dirty="0" smtClean="0">
                <a:solidFill>
                  <a:srgbClr val="FF0000"/>
                </a:solidFill>
              </a:rPr>
              <a:t>商</a:t>
            </a:r>
            <a:r>
              <a:rPr lang="zh-CN" altLang="en-US" sz="2400" dirty="0" smtClean="0">
                <a:solidFill>
                  <a:srgbClr val="002060"/>
                </a:solidFill>
              </a:rPr>
              <a:t>放在累加器</a:t>
            </a:r>
            <a:r>
              <a:rPr lang="zh-CN" altLang="en-US" sz="2400" b="1" u="sng" dirty="0">
                <a:solidFill>
                  <a:srgbClr val="FF0000"/>
                </a:solidFill>
              </a:rPr>
              <a:t>Ａ</a:t>
            </a:r>
            <a:r>
              <a:rPr lang="zh-CN" altLang="en-US" sz="2400" dirty="0" smtClean="0">
                <a:solidFill>
                  <a:srgbClr val="002060"/>
                </a:solidFill>
              </a:rPr>
              <a:t>中，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余数</a:t>
            </a:r>
            <a:r>
              <a:rPr lang="zh-CN" altLang="en-US" sz="2400" dirty="0" smtClean="0">
                <a:solidFill>
                  <a:srgbClr val="002060"/>
                </a:solidFill>
              </a:rPr>
              <a:t>放在寄存器</a:t>
            </a:r>
            <a:r>
              <a:rPr lang="en-US" altLang="zh-CN" sz="2400" b="1" u="sng" dirty="0">
                <a:solidFill>
                  <a:srgbClr val="FF0000"/>
                </a:solidFill>
              </a:rPr>
              <a:t>B</a:t>
            </a:r>
            <a:r>
              <a:rPr lang="zh-CN" altLang="en-US" sz="2400" dirty="0" smtClean="0">
                <a:solidFill>
                  <a:srgbClr val="002060"/>
                </a:solidFill>
              </a:rPr>
              <a:t>中；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</a:rPr>
              <a:t>OV</a:t>
            </a:r>
            <a:r>
              <a:rPr lang="zh-CN" altLang="en-US" sz="2400" dirty="0" smtClean="0">
                <a:solidFill>
                  <a:srgbClr val="002060"/>
                </a:solidFill>
              </a:rPr>
              <a:t>：清</a:t>
            </a:r>
            <a:r>
              <a:rPr lang="en-US" altLang="zh-CN" sz="2400" dirty="0" smtClean="0">
                <a:solidFill>
                  <a:srgbClr val="002060"/>
                </a:solidFill>
              </a:rPr>
              <a:t>0</a:t>
            </a:r>
            <a:r>
              <a:rPr lang="zh-CN" altLang="en-US" sz="2400" dirty="0" smtClean="0">
                <a:solidFill>
                  <a:srgbClr val="002060"/>
                </a:solidFill>
              </a:rPr>
              <a:t>；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</a:rPr>
              <a:t>CY</a:t>
            </a:r>
            <a:r>
              <a:rPr lang="zh-CN" altLang="en-US" sz="2400" dirty="0" smtClean="0">
                <a:solidFill>
                  <a:srgbClr val="002060"/>
                </a:solidFill>
              </a:rPr>
              <a:t>： 清</a:t>
            </a:r>
            <a:r>
              <a:rPr lang="en-US" altLang="zh-CN" sz="2400" dirty="0" smtClean="0">
                <a:solidFill>
                  <a:srgbClr val="002060"/>
                </a:solidFill>
              </a:rPr>
              <a:t>0</a:t>
            </a:r>
            <a:r>
              <a:rPr lang="zh-CN" altLang="en-US" sz="2400" dirty="0" smtClean="0">
                <a:solidFill>
                  <a:srgbClr val="002060"/>
                </a:solidFill>
              </a:rPr>
              <a:t>。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5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5103" y="980728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1259632" y="871876"/>
            <a:ext cx="5832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2060"/>
                </a:solidFill>
              </a:rPr>
              <a:t>编写程序将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47H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转换为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BCD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数：</a:t>
            </a:r>
            <a:endParaRPr lang="en-US" altLang="zh-CN" sz="2400" b="1" dirty="0">
              <a:solidFill>
                <a:srgbClr val="00206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99792" y="2226086"/>
            <a:ext cx="2200795" cy="230832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002060"/>
                </a:solidFill>
              </a:rPr>
              <a:t>MOV      B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，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#10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002060"/>
                </a:solidFill>
              </a:rPr>
              <a:t>DIV         AB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002060"/>
                </a:solidFill>
              </a:rPr>
              <a:t>SWAP     A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002060"/>
                </a:solidFill>
              </a:rPr>
              <a:t>ADD        A,  B 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63688" y="1518207"/>
            <a:ext cx="5616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注：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BCD</a:t>
            </a:r>
            <a:r>
              <a:rPr lang="zh-CN" altLang="en-US" sz="2000" b="1" dirty="0">
                <a:solidFill>
                  <a:srgbClr val="FF0000"/>
                </a:solidFill>
              </a:rPr>
              <a:t>码为用四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位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进</a:t>
            </a:r>
            <a:r>
              <a:rPr lang="zh-CN" altLang="en-US" sz="2000" b="1" dirty="0">
                <a:solidFill>
                  <a:srgbClr val="FF0000"/>
                </a:solidFill>
              </a:rPr>
              <a:t>制代码表示一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位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进</a:t>
            </a:r>
            <a:r>
              <a:rPr lang="zh-CN" altLang="en-US" sz="2000" b="1" dirty="0">
                <a:solidFill>
                  <a:srgbClr val="FF0000"/>
                </a:solidFill>
              </a:rPr>
              <a:t>制数</a:t>
            </a:r>
          </a:p>
        </p:txBody>
      </p:sp>
    </p:spTree>
    <p:extLst>
      <p:ext uri="{BB962C8B-B14F-4D97-AF65-F5344CB8AC3E}">
        <p14:creationId xmlns:p14="http://schemas.microsoft.com/office/powerpoint/2010/main" val="25370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831" y="812969"/>
            <a:ext cx="3796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7030A0"/>
                </a:solidFill>
                <a:latin typeface="+mj-ea"/>
              </a:rPr>
              <a:t>4.6.3 </a:t>
            </a:r>
            <a:r>
              <a:rPr lang="zh-CN" altLang="en-US" sz="2800" b="1" dirty="0" smtClean="0">
                <a:solidFill>
                  <a:srgbClr val="7030A0"/>
                </a:solidFill>
                <a:latin typeface="+mj-ea"/>
              </a:rPr>
              <a:t>增量、减量指令</a:t>
            </a:r>
            <a:endParaRPr lang="zh-CN" altLang="en-US" sz="2800" b="1" dirty="0">
              <a:solidFill>
                <a:srgbClr val="7030A0"/>
              </a:solidFill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78" y="1361954"/>
            <a:ext cx="8430154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------</a:t>
            </a:r>
            <a:r>
              <a:rPr lang="zh-CN" altLang="en-US" sz="2400" dirty="0" smtClean="0"/>
              <a:t>增量</a:t>
            </a:r>
            <a:r>
              <a:rPr lang="en-US" altLang="zh-CN" sz="2400" dirty="0" smtClean="0"/>
              <a:t>INC</a:t>
            </a:r>
            <a:r>
              <a:rPr lang="zh-CN" altLang="en-US" sz="2400" dirty="0" smtClean="0"/>
              <a:t>： 加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运算；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------</a:t>
            </a:r>
            <a:r>
              <a:rPr lang="zh-CN" altLang="en-US" sz="2400" dirty="0" smtClean="0"/>
              <a:t>减量</a:t>
            </a:r>
            <a:r>
              <a:rPr lang="en-US" altLang="zh-CN" sz="2400" dirty="0" smtClean="0"/>
              <a:t>DEC</a:t>
            </a:r>
            <a:r>
              <a:rPr lang="zh-CN" altLang="en-US" sz="2400" dirty="0" smtClean="0"/>
              <a:t>：减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运算。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1638953"/>
            <a:ext cx="18002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标志位不变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0" y="2636912"/>
            <a:ext cx="21707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7030A0"/>
                </a:solidFill>
                <a:latin typeface="+mj-ea"/>
              </a:rPr>
              <a:t>1. </a:t>
            </a:r>
            <a:r>
              <a:rPr lang="zh-CN" altLang="en-US" sz="2800" b="1" dirty="0" smtClean="0">
                <a:solidFill>
                  <a:srgbClr val="7030A0"/>
                </a:solidFill>
                <a:latin typeface="+mj-ea"/>
              </a:rPr>
              <a:t>增量指令</a:t>
            </a:r>
            <a:endParaRPr lang="zh-CN" altLang="en-US" sz="2800" b="1" dirty="0">
              <a:solidFill>
                <a:srgbClr val="7030A0"/>
              </a:solidFill>
              <a:latin typeface="+mj-e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99459"/>
              </p:ext>
            </p:extLst>
          </p:nvPr>
        </p:nvGraphicFramePr>
        <p:xfrm>
          <a:off x="683568" y="3356992"/>
          <a:ext cx="6840760" cy="32918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04289"/>
                <a:gridCol w="3936471"/>
              </a:tblGrid>
              <a:tr h="5040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助记符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功能说明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4069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INC     A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(A)←(A)+1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INC     direct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(direct)←(direct)+1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INC</a:t>
                      </a:r>
                      <a:r>
                        <a:rPr lang="en-US" altLang="zh-CN" sz="2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 @</a:t>
                      </a:r>
                      <a:r>
                        <a:rPr lang="en-US" altLang="zh-CN" sz="2400" kern="1200" baseline="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Ri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((</a:t>
                      </a:r>
                      <a:r>
                        <a:rPr lang="en-US" altLang="zh-CN" sz="2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Ri</a:t>
                      </a: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))←((</a:t>
                      </a:r>
                      <a:r>
                        <a:rPr lang="en-US" altLang="zh-CN" sz="2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Ri</a:t>
                      </a: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))+1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173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INC</a:t>
                      </a:r>
                      <a:r>
                        <a:rPr lang="en-US" altLang="zh-CN" sz="2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 Rn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(Rn)←(Rn)+1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173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INC    DPTR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(DPTR)←(DPTR)+1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2639822" y="2713856"/>
            <a:ext cx="1943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----Increment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1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92696"/>
            <a:ext cx="89644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INC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指令说明</a:t>
            </a:r>
            <a:r>
              <a:rPr lang="zh-CN" altLang="en-US" sz="2400" dirty="0" smtClean="0"/>
              <a:t>：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2060"/>
                </a:solidFill>
              </a:rPr>
              <a:t>作用：</a:t>
            </a:r>
            <a:r>
              <a:rPr lang="zh-CN" altLang="en-US" sz="2400" dirty="0" smtClean="0">
                <a:solidFill>
                  <a:srgbClr val="002060"/>
                </a:solidFill>
              </a:rPr>
              <a:t>将指向的变量加</a:t>
            </a:r>
            <a:r>
              <a:rPr lang="en-US" altLang="zh-CN" sz="2400" dirty="0" smtClean="0">
                <a:solidFill>
                  <a:srgbClr val="002060"/>
                </a:solidFill>
              </a:rPr>
              <a:t>1</a:t>
            </a:r>
            <a:r>
              <a:rPr lang="zh-CN" altLang="en-US" sz="2400" dirty="0" smtClean="0">
                <a:solidFill>
                  <a:srgbClr val="002060"/>
                </a:solidFill>
              </a:rPr>
              <a:t>，结果传输至原地址单元内；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若内容为</a:t>
            </a:r>
            <a:r>
              <a:rPr lang="en-US" altLang="zh-CN" sz="2400" dirty="0" smtClean="0">
                <a:solidFill>
                  <a:srgbClr val="002060"/>
                </a:solidFill>
              </a:rPr>
              <a:t>0FFH</a:t>
            </a:r>
            <a:r>
              <a:rPr lang="zh-CN" altLang="en-US" sz="2400" dirty="0" smtClean="0">
                <a:solidFill>
                  <a:srgbClr val="002060"/>
                </a:solidFill>
              </a:rPr>
              <a:t>，执行完</a:t>
            </a:r>
            <a:r>
              <a:rPr lang="en-US" altLang="zh-CN" sz="2400" dirty="0" smtClean="0">
                <a:solidFill>
                  <a:srgbClr val="002060"/>
                </a:solidFill>
              </a:rPr>
              <a:t>INC</a:t>
            </a:r>
            <a:r>
              <a:rPr lang="zh-CN" altLang="en-US" sz="2400" dirty="0" smtClean="0">
                <a:solidFill>
                  <a:srgbClr val="002060"/>
                </a:solidFill>
              </a:rPr>
              <a:t>后变为</a:t>
            </a:r>
            <a:r>
              <a:rPr lang="en-US" altLang="zh-CN" sz="2400" dirty="0" smtClean="0">
                <a:solidFill>
                  <a:srgbClr val="002060"/>
                </a:solidFill>
              </a:rPr>
              <a:t>00H!</a:t>
            </a:r>
            <a:r>
              <a:rPr lang="zh-CN" altLang="en-US" sz="2400" dirty="0" smtClean="0">
                <a:solidFill>
                  <a:srgbClr val="002060"/>
                </a:solidFill>
              </a:rPr>
              <a:t>且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不影响任何标志位</a:t>
            </a:r>
            <a:r>
              <a:rPr lang="zh-CN" altLang="en-US" sz="2400" dirty="0" smtClean="0">
                <a:solidFill>
                  <a:srgbClr val="002060"/>
                </a:solidFill>
              </a:rPr>
              <a:t>；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寻址方式：寄存器寻址、直接寻址、寄存器间接寻址。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69" y="3237369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82735" y="3655873"/>
            <a:ext cx="8881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2060"/>
                </a:solidFill>
              </a:rPr>
              <a:t>若设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(R0)=7EH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，内部数据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RAM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中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(7EH )=0FFH,(7FH)=40H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，则执行完</a:t>
            </a:r>
            <a:r>
              <a:rPr lang="zh-CN" altLang="en-US" sz="2400" b="1" dirty="0">
                <a:solidFill>
                  <a:srgbClr val="002060"/>
                </a:solidFill>
              </a:rPr>
              <a:t>以下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指令后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,R0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7EH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7FH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中的内容为多少：</a:t>
            </a:r>
            <a:endParaRPr lang="en-US" altLang="zh-CN" sz="2400" b="1" dirty="0" smtClean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7704" y="4856202"/>
            <a:ext cx="16514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2060"/>
                </a:solidFill>
              </a:rPr>
              <a:t>INC      @R0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2060"/>
                </a:solidFill>
              </a:rPr>
              <a:t>INC      R0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2060"/>
                </a:solidFill>
              </a:rPr>
              <a:t>INC     @R0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59434" y="4941168"/>
            <a:ext cx="1802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;(7EH)</a:t>
            </a:r>
            <a:r>
              <a:rPr lang="zh-CN" altLang="en-US" sz="2400" dirty="0" smtClean="0"/>
              <a:t>←</a:t>
            </a:r>
            <a:r>
              <a:rPr lang="en-US" altLang="zh-CN" sz="2400" dirty="0" smtClean="0"/>
              <a:t>00H </a:t>
            </a:r>
            <a:endParaRPr lang="en-US" altLang="zh-CN" sz="2400" dirty="0"/>
          </a:p>
        </p:txBody>
      </p:sp>
      <p:sp>
        <p:nvSpPr>
          <p:cNvPr id="10" name="矩形 9"/>
          <p:cNvSpPr/>
          <p:nvPr/>
        </p:nvSpPr>
        <p:spPr>
          <a:xfrm>
            <a:off x="4659434" y="5487615"/>
            <a:ext cx="1611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/>
              <a:t>;(R0)</a:t>
            </a:r>
            <a:r>
              <a:rPr lang="zh-CN" altLang="en-US" sz="2400" dirty="0" smtClean="0"/>
              <a:t>←</a:t>
            </a:r>
            <a:r>
              <a:rPr lang="en-US" altLang="zh-CN" sz="2400" dirty="0" smtClean="0"/>
              <a:t>7FH </a:t>
            </a:r>
            <a:endParaRPr lang="en-US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4659434" y="6021288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;(7FH)</a:t>
            </a:r>
            <a:r>
              <a:rPr lang="zh-CN" altLang="en-US" sz="2400" dirty="0" smtClean="0"/>
              <a:t>←</a:t>
            </a:r>
            <a:r>
              <a:rPr lang="en-US" altLang="zh-CN" sz="2400" dirty="0" smtClean="0"/>
              <a:t>41H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9797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55416" y="895072"/>
            <a:ext cx="2714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7030A0"/>
                </a:solidFill>
                <a:latin typeface="+mj-ea"/>
              </a:rPr>
              <a:t>1. </a:t>
            </a:r>
            <a:r>
              <a:rPr lang="zh-CN" altLang="en-US" sz="2800" b="1" dirty="0" smtClean="0">
                <a:solidFill>
                  <a:srgbClr val="7030A0"/>
                </a:solidFill>
                <a:latin typeface="+mj-ea"/>
              </a:rPr>
              <a:t>减量指令</a:t>
            </a:r>
            <a:r>
              <a:rPr lang="en-US" altLang="zh-CN" sz="2800" b="1" dirty="0" smtClean="0">
                <a:solidFill>
                  <a:srgbClr val="7030A0"/>
                </a:solidFill>
                <a:latin typeface="+mj-ea"/>
              </a:rPr>
              <a:t>DEC</a:t>
            </a:r>
            <a:endParaRPr lang="zh-CN" altLang="en-US" sz="2800" b="1" dirty="0">
              <a:solidFill>
                <a:srgbClr val="7030A0"/>
              </a:solidFill>
              <a:latin typeface="+mj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601005"/>
              </p:ext>
            </p:extLst>
          </p:nvPr>
        </p:nvGraphicFramePr>
        <p:xfrm>
          <a:off x="1015713" y="1628800"/>
          <a:ext cx="6840760" cy="276148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04289"/>
                <a:gridCol w="3936471"/>
              </a:tblGrid>
              <a:tr h="5040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助记符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功能说明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4069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DEC     A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(A)←(A)-1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DEC   direct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(direct)←(direct)-1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DEC</a:t>
                      </a:r>
                      <a:r>
                        <a:rPr lang="en-US" altLang="zh-CN" sz="2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@</a:t>
                      </a:r>
                      <a:r>
                        <a:rPr lang="en-US" altLang="zh-CN" sz="2400" kern="1200" baseline="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Ri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((</a:t>
                      </a:r>
                      <a:r>
                        <a:rPr lang="en-US" altLang="zh-CN" sz="2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Ri</a:t>
                      </a: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))←((</a:t>
                      </a:r>
                      <a:r>
                        <a:rPr lang="en-US" altLang="zh-CN" sz="2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Ri</a:t>
                      </a: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))-1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173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DEC</a:t>
                      </a:r>
                      <a:r>
                        <a:rPr lang="en-US" altLang="zh-CN" sz="2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Rn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(Rn)←(</a:t>
                      </a:r>
                      <a:r>
                        <a:rPr lang="en-US" altLang="zh-CN" sz="2400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Rn</a:t>
                      </a: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)-1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771800" y="956627"/>
            <a:ext cx="20458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----Decrement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9367" y="4457343"/>
            <a:ext cx="89644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说明</a:t>
            </a:r>
            <a:r>
              <a:rPr lang="zh-CN" altLang="en-US" sz="2400" dirty="0" smtClean="0"/>
              <a:t>：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>
                <a:solidFill>
                  <a:srgbClr val="0070C0"/>
                </a:solidFill>
              </a:rPr>
              <a:t>作用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：</a:t>
            </a:r>
            <a:r>
              <a:rPr lang="zh-CN" altLang="en-US" sz="2400" dirty="0" smtClean="0">
                <a:solidFill>
                  <a:srgbClr val="002060"/>
                </a:solidFill>
              </a:rPr>
              <a:t>将指向的变量减</a:t>
            </a:r>
            <a:r>
              <a:rPr lang="en-US" altLang="zh-CN" sz="2400" dirty="0" smtClean="0">
                <a:solidFill>
                  <a:srgbClr val="002060"/>
                </a:solidFill>
              </a:rPr>
              <a:t>1</a:t>
            </a:r>
            <a:r>
              <a:rPr lang="zh-CN" altLang="en-US" sz="2400" dirty="0" smtClean="0">
                <a:solidFill>
                  <a:srgbClr val="002060"/>
                </a:solidFill>
              </a:rPr>
              <a:t>，结果传输至原地址单元内；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若内容为</a:t>
            </a:r>
            <a:r>
              <a:rPr lang="en-US" altLang="zh-CN" sz="2400" dirty="0" smtClean="0">
                <a:solidFill>
                  <a:srgbClr val="002060"/>
                </a:solidFill>
              </a:rPr>
              <a:t>00H</a:t>
            </a:r>
            <a:r>
              <a:rPr lang="zh-CN" altLang="en-US" sz="2400" dirty="0" smtClean="0">
                <a:solidFill>
                  <a:srgbClr val="002060"/>
                </a:solidFill>
              </a:rPr>
              <a:t>，执行完</a:t>
            </a:r>
            <a:r>
              <a:rPr lang="en-US" altLang="zh-CN" sz="2400" dirty="0" smtClean="0">
                <a:solidFill>
                  <a:srgbClr val="002060"/>
                </a:solidFill>
              </a:rPr>
              <a:t>DEC</a:t>
            </a:r>
            <a:r>
              <a:rPr lang="zh-CN" altLang="en-US" sz="2400" dirty="0" smtClean="0">
                <a:solidFill>
                  <a:srgbClr val="002060"/>
                </a:solidFill>
              </a:rPr>
              <a:t>后变为</a:t>
            </a:r>
            <a:r>
              <a:rPr lang="en-US" altLang="zh-CN" sz="2400" dirty="0" smtClean="0">
                <a:solidFill>
                  <a:srgbClr val="002060"/>
                </a:solidFill>
              </a:rPr>
              <a:t>0FFH!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且不影响任何标志位</a:t>
            </a:r>
            <a:r>
              <a:rPr lang="zh-CN" altLang="en-US" sz="2400" dirty="0" smtClean="0">
                <a:solidFill>
                  <a:srgbClr val="002060"/>
                </a:solidFill>
              </a:rPr>
              <a:t>。</a:t>
            </a:r>
            <a:endParaRPr lang="en-US" altLang="zh-CN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2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7562" y="2013972"/>
            <a:ext cx="27121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2060"/>
                </a:solidFill>
              </a:rPr>
              <a:t>MOV    R1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，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#7FH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</a:rPr>
              <a:t>MOV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  7EH 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，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#00H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</a:rPr>
              <a:t>MOV   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7FH </a:t>
            </a:r>
            <a:r>
              <a:rPr lang="zh-CN" altLang="en-US" sz="2400" b="1" dirty="0">
                <a:solidFill>
                  <a:srgbClr val="002060"/>
                </a:solidFill>
              </a:rPr>
              <a:t>，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#40H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2060"/>
                </a:solidFill>
              </a:rPr>
              <a:t>DEC     @R1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2060"/>
                </a:solidFill>
              </a:rPr>
              <a:t>DEC     R1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2060"/>
                </a:solidFill>
              </a:rPr>
              <a:t>DEC    @R1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77922" y="2157988"/>
            <a:ext cx="1611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/>
              <a:t>;(R1)</a:t>
            </a:r>
            <a:r>
              <a:rPr lang="zh-CN" altLang="en-US" sz="2400" dirty="0" smtClean="0"/>
              <a:t>←</a:t>
            </a:r>
            <a:r>
              <a:rPr lang="en-US" altLang="zh-CN" sz="2400" dirty="0" smtClean="0"/>
              <a:t>7FH </a:t>
            </a:r>
            <a:endParaRPr lang="en-US" altLang="zh-CN" sz="2400" dirty="0"/>
          </a:p>
        </p:txBody>
      </p:sp>
      <p:sp>
        <p:nvSpPr>
          <p:cNvPr id="7" name="矩形 6"/>
          <p:cNvSpPr/>
          <p:nvPr/>
        </p:nvSpPr>
        <p:spPr>
          <a:xfrm>
            <a:off x="4498096" y="2636912"/>
            <a:ext cx="1802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/>
              <a:t>;(7EH)</a:t>
            </a:r>
            <a:r>
              <a:rPr lang="zh-CN" altLang="en-US" sz="2400" dirty="0" smtClean="0"/>
              <a:t>←</a:t>
            </a:r>
            <a:r>
              <a:rPr lang="en-US" altLang="zh-CN" sz="2400" dirty="0" smtClean="0"/>
              <a:t>00H </a:t>
            </a:r>
            <a:endParaRPr lang="en-US" altLang="zh-CN" sz="2400" dirty="0"/>
          </a:p>
        </p:txBody>
      </p:sp>
      <p:sp>
        <p:nvSpPr>
          <p:cNvPr id="8" name="矩形 7"/>
          <p:cNvSpPr/>
          <p:nvPr/>
        </p:nvSpPr>
        <p:spPr>
          <a:xfrm>
            <a:off x="4499992" y="3183359"/>
            <a:ext cx="1802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/>
              <a:t>;(7FH)</a:t>
            </a:r>
            <a:r>
              <a:rPr lang="zh-CN" altLang="en-US" sz="2400" dirty="0" smtClean="0"/>
              <a:t>←</a:t>
            </a:r>
            <a:r>
              <a:rPr lang="en-US" altLang="zh-CN" sz="2400" dirty="0" smtClean="0"/>
              <a:t>40H </a:t>
            </a:r>
            <a:endParaRPr lang="en-US" altLang="zh-CN" sz="2400" dirty="0"/>
          </a:p>
        </p:txBody>
      </p:sp>
      <p:sp>
        <p:nvSpPr>
          <p:cNvPr id="9" name="矩形 8"/>
          <p:cNvSpPr/>
          <p:nvPr/>
        </p:nvSpPr>
        <p:spPr>
          <a:xfrm>
            <a:off x="4525814" y="3759423"/>
            <a:ext cx="1778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;(7FH)</a:t>
            </a:r>
            <a:r>
              <a:rPr lang="zh-CN" altLang="en-US" sz="2400" dirty="0" smtClean="0">
                <a:solidFill>
                  <a:srgbClr val="FF0000"/>
                </a:solidFill>
              </a:rPr>
              <a:t>←</a:t>
            </a:r>
            <a:r>
              <a:rPr lang="en-US" altLang="zh-CN" sz="2400" dirty="0" smtClean="0">
                <a:solidFill>
                  <a:srgbClr val="FF0000"/>
                </a:solidFill>
              </a:rPr>
              <a:t>3FH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99992" y="4335487"/>
            <a:ext cx="1611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;(R1)</a:t>
            </a:r>
            <a:r>
              <a:rPr lang="zh-CN" altLang="en-US" sz="2400" dirty="0" smtClean="0">
                <a:solidFill>
                  <a:srgbClr val="FF0000"/>
                </a:solidFill>
              </a:rPr>
              <a:t>←</a:t>
            </a:r>
            <a:r>
              <a:rPr lang="en-US" altLang="zh-CN" sz="2400" dirty="0" smtClean="0">
                <a:solidFill>
                  <a:srgbClr val="FF0000"/>
                </a:solidFill>
              </a:rPr>
              <a:t>7EH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99992" y="4839543"/>
            <a:ext cx="1928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;(7EH)</a:t>
            </a:r>
            <a:r>
              <a:rPr lang="zh-CN" altLang="en-US" sz="2400" dirty="0" smtClean="0">
                <a:solidFill>
                  <a:srgbClr val="FF0000"/>
                </a:solidFill>
              </a:rPr>
              <a:t>←</a:t>
            </a:r>
            <a:r>
              <a:rPr lang="en-US" altLang="zh-CN" sz="2400" dirty="0" smtClean="0">
                <a:solidFill>
                  <a:srgbClr val="FF0000"/>
                </a:solidFill>
              </a:rPr>
              <a:t>0FFH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269" y="912140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95288" y="1340768"/>
            <a:ext cx="6705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200" b="1" dirty="0" smtClean="0">
                <a:latin typeface="Times New Roman" pitchFamily="18" charset="0"/>
              </a:rPr>
              <a:t>执行完下列指令后，</a:t>
            </a:r>
            <a:r>
              <a:rPr kumimoji="1" lang="en-US" altLang="zh-CN" sz="2200" b="1" dirty="0" smtClean="0">
                <a:latin typeface="Times New Roman" pitchFamily="18" charset="0"/>
              </a:rPr>
              <a:t>R1</a:t>
            </a:r>
            <a:r>
              <a:rPr kumimoji="1" lang="zh-CN" altLang="en-US" sz="2200" b="1" dirty="0" smtClean="0">
                <a:latin typeface="Times New Roman" pitchFamily="18" charset="0"/>
              </a:rPr>
              <a:t>、</a:t>
            </a:r>
            <a:r>
              <a:rPr kumimoji="1" lang="en-US" altLang="zh-CN" sz="2200" b="1" dirty="0" smtClean="0">
                <a:latin typeface="Times New Roman" pitchFamily="18" charset="0"/>
              </a:rPr>
              <a:t>7EH</a:t>
            </a:r>
            <a:r>
              <a:rPr kumimoji="1" lang="zh-CN" altLang="en-US" sz="2200" b="1" dirty="0" smtClean="0">
                <a:latin typeface="Times New Roman" pitchFamily="18" charset="0"/>
              </a:rPr>
              <a:t>、</a:t>
            </a:r>
            <a:r>
              <a:rPr kumimoji="1" lang="en-US" altLang="zh-CN" sz="2200" b="1" dirty="0" smtClean="0">
                <a:latin typeface="Times New Roman" pitchFamily="18" charset="0"/>
              </a:rPr>
              <a:t>7FH</a:t>
            </a:r>
            <a:r>
              <a:rPr kumimoji="1" lang="zh-CN" altLang="en-US" sz="2200" b="1" dirty="0" smtClean="0">
                <a:latin typeface="Times New Roman" pitchFamily="18" charset="0"/>
              </a:rPr>
              <a:t>中的内容为多少？</a:t>
            </a:r>
            <a:endParaRPr kumimoji="1" lang="zh-CN" altLang="en-US" sz="22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6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812969"/>
            <a:ext cx="4338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7030A0"/>
                </a:solidFill>
                <a:latin typeface="+mj-ea"/>
              </a:rPr>
              <a:t>4.6.4 </a:t>
            </a:r>
            <a:r>
              <a:rPr lang="zh-CN" altLang="en-US" sz="2800" b="1" dirty="0" smtClean="0">
                <a:solidFill>
                  <a:srgbClr val="7030A0"/>
                </a:solidFill>
                <a:latin typeface="+mj-ea"/>
              </a:rPr>
              <a:t>二</a:t>
            </a:r>
            <a:r>
              <a:rPr lang="en-US" altLang="zh-CN" sz="2800" b="1" dirty="0" smtClean="0">
                <a:solidFill>
                  <a:srgbClr val="7030A0"/>
                </a:solidFill>
                <a:latin typeface="+mj-ea"/>
              </a:rPr>
              <a:t>-</a:t>
            </a:r>
            <a:r>
              <a:rPr lang="zh-CN" altLang="en-US" sz="2800" b="1" dirty="0" smtClean="0">
                <a:solidFill>
                  <a:srgbClr val="7030A0"/>
                </a:solidFill>
                <a:latin typeface="+mj-ea"/>
              </a:rPr>
              <a:t>十进制调整指令</a:t>
            </a:r>
            <a:endParaRPr lang="zh-CN" altLang="en-US" sz="2800" b="1" dirty="0">
              <a:solidFill>
                <a:srgbClr val="7030A0"/>
              </a:solidFill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63348" y="1670245"/>
            <a:ext cx="132882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2060"/>
                </a:solidFill>
              </a:rPr>
              <a:t>DA      A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241352"/>
            <a:ext cx="917336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说明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200" dirty="0" smtClean="0">
                <a:solidFill>
                  <a:srgbClr val="002060"/>
                </a:solidFill>
              </a:rPr>
              <a:t>该指令为</a:t>
            </a:r>
            <a:r>
              <a:rPr lang="zh-CN" altLang="en-US" sz="2200" b="1" u="sng" dirty="0" smtClean="0">
                <a:solidFill>
                  <a:srgbClr val="FF0000"/>
                </a:solidFill>
              </a:rPr>
              <a:t>累加器型</a:t>
            </a:r>
            <a:r>
              <a:rPr lang="en-US" altLang="zh-CN" sz="2200" dirty="0" smtClean="0">
                <a:solidFill>
                  <a:srgbClr val="002060"/>
                </a:solidFill>
              </a:rPr>
              <a:t>,</a:t>
            </a:r>
            <a:r>
              <a:rPr lang="zh-CN" altLang="en-US" sz="2200" dirty="0" smtClean="0">
                <a:solidFill>
                  <a:srgbClr val="002060"/>
                </a:solidFill>
              </a:rPr>
              <a:t>指令的操作数必须存放在累加器中</a:t>
            </a:r>
            <a:r>
              <a:rPr lang="en-US" altLang="zh-CN" sz="2200" dirty="0" smtClean="0">
                <a:solidFill>
                  <a:srgbClr val="002060"/>
                </a:solidFill>
              </a:rPr>
              <a:t>,</a:t>
            </a:r>
            <a:r>
              <a:rPr lang="zh-CN" altLang="en-US" sz="2200" dirty="0" smtClean="0">
                <a:solidFill>
                  <a:srgbClr val="002060"/>
                </a:solidFill>
              </a:rPr>
              <a:t>目的操作数即为源操作数</a:t>
            </a:r>
            <a:r>
              <a:rPr lang="en-US" altLang="zh-CN" sz="2200" dirty="0" smtClean="0">
                <a:solidFill>
                  <a:srgbClr val="002060"/>
                </a:solidFill>
              </a:rPr>
              <a:t>;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200" dirty="0" smtClean="0">
                <a:solidFill>
                  <a:srgbClr val="002060"/>
                </a:solidFill>
              </a:rPr>
              <a:t>若</a:t>
            </a:r>
            <a:r>
              <a:rPr lang="en-US" altLang="zh-CN" sz="2200" dirty="0" smtClean="0">
                <a:solidFill>
                  <a:srgbClr val="002060"/>
                </a:solidFill>
              </a:rPr>
              <a:t>A</a:t>
            </a:r>
            <a:r>
              <a:rPr lang="en-US" altLang="zh-CN" sz="2200" baseline="-25000" dirty="0" smtClean="0">
                <a:solidFill>
                  <a:srgbClr val="002060"/>
                </a:solidFill>
              </a:rPr>
              <a:t>3-0</a:t>
            </a:r>
            <a:r>
              <a:rPr lang="en-US" altLang="zh-CN" sz="2200" dirty="0" smtClean="0">
                <a:solidFill>
                  <a:srgbClr val="002060"/>
                </a:solidFill>
              </a:rPr>
              <a:t>&gt;9</a:t>
            </a:r>
            <a:r>
              <a:rPr lang="zh-CN" altLang="en-US" sz="2200" dirty="0" smtClean="0">
                <a:solidFill>
                  <a:srgbClr val="002060"/>
                </a:solidFill>
              </a:rPr>
              <a:t>或</a:t>
            </a:r>
            <a:r>
              <a:rPr lang="en-US" altLang="zh-CN" sz="2200" dirty="0" smtClean="0">
                <a:solidFill>
                  <a:srgbClr val="002060"/>
                </a:solidFill>
              </a:rPr>
              <a:t>AC=1</a:t>
            </a:r>
            <a:r>
              <a:rPr lang="zh-CN" altLang="en-US" sz="2200" dirty="0" smtClean="0">
                <a:solidFill>
                  <a:srgbClr val="002060"/>
                </a:solidFill>
              </a:rPr>
              <a:t>，则</a:t>
            </a:r>
            <a:r>
              <a:rPr lang="en-US" altLang="zh-CN" sz="2200" dirty="0">
                <a:solidFill>
                  <a:srgbClr val="002060"/>
                </a:solidFill>
              </a:rPr>
              <a:t>A</a:t>
            </a:r>
            <a:r>
              <a:rPr lang="en-US" altLang="zh-CN" sz="2200" baseline="-25000" dirty="0">
                <a:solidFill>
                  <a:srgbClr val="002060"/>
                </a:solidFill>
              </a:rPr>
              <a:t>3-0</a:t>
            </a:r>
            <a:r>
              <a:rPr lang="en-US" altLang="zh-CN" sz="2200" dirty="0" smtClean="0">
                <a:solidFill>
                  <a:srgbClr val="002060"/>
                </a:solidFill>
              </a:rPr>
              <a:t>←A</a:t>
            </a:r>
            <a:r>
              <a:rPr lang="en-US" altLang="zh-CN" sz="2200" baseline="-25000" dirty="0" smtClean="0">
                <a:solidFill>
                  <a:srgbClr val="002060"/>
                </a:solidFill>
              </a:rPr>
              <a:t>3-0</a:t>
            </a:r>
            <a:r>
              <a:rPr lang="en-US" altLang="zh-CN" sz="2200" dirty="0" smtClean="0">
                <a:solidFill>
                  <a:srgbClr val="002060"/>
                </a:solidFill>
              </a:rPr>
              <a:t>+06H</a:t>
            </a:r>
            <a:r>
              <a:rPr lang="zh-CN" altLang="en-US" sz="2200" dirty="0" smtClean="0">
                <a:solidFill>
                  <a:srgbClr val="002060"/>
                </a:solidFill>
              </a:rPr>
              <a:t>；</a:t>
            </a:r>
            <a:endParaRPr lang="en-US" altLang="zh-CN" sz="2200" dirty="0" smtClean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200" dirty="0" smtClean="0">
                <a:solidFill>
                  <a:srgbClr val="002060"/>
                </a:solidFill>
              </a:rPr>
              <a:t>若</a:t>
            </a:r>
            <a:r>
              <a:rPr lang="en-US" altLang="zh-CN" sz="2200" dirty="0" smtClean="0">
                <a:solidFill>
                  <a:srgbClr val="002060"/>
                </a:solidFill>
              </a:rPr>
              <a:t>A</a:t>
            </a:r>
            <a:r>
              <a:rPr lang="en-US" altLang="zh-CN" sz="2200" baseline="-25000" dirty="0" smtClean="0">
                <a:solidFill>
                  <a:srgbClr val="002060"/>
                </a:solidFill>
              </a:rPr>
              <a:t>7-4</a:t>
            </a:r>
            <a:r>
              <a:rPr lang="en-US" altLang="zh-CN" sz="2200" dirty="0" smtClean="0">
                <a:solidFill>
                  <a:srgbClr val="002060"/>
                </a:solidFill>
              </a:rPr>
              <a:t>&gt;9</a:t>
            </a:r>
            <a:r>
              <a:rPr lang="zh-CN" altLang="en-US" sz="2200" dirty="0" smtClean="0">
                <a:solidFill>
                  <a:srgbClr val="002060"/>
                </a:solidFill>
              </a:rPr>
              <a:t>或</a:t>
            </a:r>
            <a:r>
              <a:rPr lang="en-US" altLang="zh-CN" sz="2200" dirty="0">
                <a:solidFill>
                  <a:srgbClr val="002060"/>
                </a:solidFill>
              </a:rPr>
              <a:t>CY</a:t>
            </a:r>
            <a:r>
              <a:rPr lang="en-US" altLang="zh-CN" sz="2200" dirty="0" smtClean="0">
                <a:solidFill>
                  <a:srgbClr val="002060"/>
                </a:solidFill>
              </a:rPr>
              <a:t>=1</a:t>
            </a:r>
            <a:r>
              <a:rPr lang="zh-CN" altLang="en-US" sz="2200" dirty="0">
                <a:solidFill>
                  <a:srgbClr val="002060"/>
                </a:solidFill>
              </a:rPr>
              <a:t>，则</a:t>
            </a:r>
            <a:r>
              <a:rPr lang="en-US" altLang="zh-CN" sz="2200" dirty="0" smtClean="0">
                <a:solidFill>
                  <a:srgbClr val="002060"/>
                </a:solidFill>
              </a:rPr>
              <a:t>A</a:t>
            </a:r>
            <a:r>
              <a:rPr lang="en-US" altLang="zh-CN" sz="2200" baseline="-25000" dirty="0" smtClean="0">
                <a:solidFill>
                  <a:srgbClr val="002060"/>
                </a:solidFill>
              </a:rPr>
              <a:t>7-4</a:t>
            </a:r>
            <a:r>
              <a:rPr lang="en-US" altLang="zh-CN" sz="2200" dirty="0" smtClean="0">
                <a:solidFill>
                  <a:srgbClr val="002060"/>
                </a:solidFill>
              </a:rPr>
              <a:t>←A</a:t>
            </a:r>
            <a:r>
              <a:rPr lang="en-US" altLang="zh-CN" sz="2200" baseline="-25000" dirty="0" smtClean="0">
                <a:solidFill>
                  <a:srgbClr val="002060"/>
                </a:solidFill>
              </a:rPr>
              <a:t>7-4</a:t>
            </a:r>
            <a:r>
              <a:rPr lang="en-US" altLang="zh-CN" sz="2200" dirty="0" smtClean="0">
                <a:solidFill>
                  <a:srgbClr val="002060"/>
                </a:solidFill>
              </a:rPr>
              <a:t>+60H</a:t>
            </a:r>
            <a:r>
              <a:rPr lang="zh-CN" altLang="en-US" sz="2200" dirty="0" smtClean="0">
                <a:solidFill>
                  <a:srgbClr val="002060"/>
                </a:solidFill>
              </a:rPr>
              <a:t>；</a:t>
            </a:r>
            <a:endParaRPr lang="en-US" altLang="zh-CN" sz="2200" dirty="0" smtClean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200" dirty="0" smtClean="0">
                <a:solidFill>
                  <a:srgbClr val="002060"/>
                </a:solidFill>
              </a:rPr>
              <a:t>若同时满足</a:t>
            </a:r>
            <a:r>
              <a:rPr lang="en-US" altLang="zh-CN" sz="2200" dirty="0" smtClean="0">
                <a:solidFill>
                  <a:srgbClr val="002060"/>
                </a:solidFill>
              </a:rPr>
              <a:t>1</a:t>
            </a:r>
            <a:r>
              <a:rPr lang="zh-CN" altLang="en-US" sz="2200" dirty="0" smtClean="0">
                <a:solidFill>
                  <a:srgbClr val="002060"/>
                </a:solidFill>
              </a:rPr>
              <a:t>、</a:t>
            </a:r>
            <a:r>
              <a:rPr lang="en-US" altLang="zh-CN" sz="2200" dirty="0" smtClean="0">
                <a:solidFill>
                  <a:srgbClr val="002060"/>
                </a:solidFill>
              </a:rPr>
              <a:t>2</a:t>
            </a:r>
            <a:r>
              <a:rPr lang="zh-CN" altLang="en-US" sz="2200" dirty="0" smtClean="0">
                <a:solidFill>
                  <a:srgbClr val="002060"/>
                </a:solidFill>
              </a:rPr>
              <a:t>条件或</a:t>
            </a:r>
            <a:r>
              <a:rPr lang="en-US" altLang="zh-CN" sz="2200" dirty="0" smtClean="0">
                <a:solidFill>
                  <a:srgbClr val="002060"/>
                </a:solidFill>
              </a:rPr>
              <a:t>A</a:t>
            </a:r>
            <a:r>
              <a:rPr lang="en-US" altLang="zh-CN" sz="2200" baseline="-25000" dirty="0" smtClean="0">
                <a:solidFill>
                  <a:srgbClr val="002060"/>
                </a:solidFill>
              </a:rPr>
              <a:t>7-4</a:t>
            </a:r>
            <a:r>
              <a:rPr lang="en-US" altLang="zh-CN" sz="2200" dirty="0" smtClean="0">
                <a:solidFill>
                  <a:srgbClr val="002060"/>
                </a:solidFill>
              </a:rPr>
              <a:t>=9</a:t>
            </a:r>
            <a:r>
              <a:rPr lang="zh-CN" altLang="en-US" sz="2200" dirty="0" smtClean="0">
                <a:solidFill>
                  <a:srgbClr val="002060"/>
                </a:solidFill>
              </a:rPr>
              <a:t>且低</a:t>
            </a:r>
            <a:r>
              <a:rPr lang="en-US" altLang="zh-CN" sz="2200" dirty="0" smtClean="0">
                <a:solidFill>
                  <a:srgbClr val="002060"/>
                </a:solidFill>
              </a:rPr>
              <a:t>4</a:t>
            </a:r>
            <a:r>
              <a:rPr lang="zh-CN" altLang="en-US" sz="2200" dirty="0" smtClean="0">
                <a:solidFill>
                  <a:srgbClr val="002060"/>
                </a:solidFill>
              </a:rPr>
              <a:t>位修正有进位，则</a:t>
            </a:r>
            <a:r>
              <a:rPr lang="en-US" altLang="zh-CN" sz="2200" dirty="0">
                <a:solidFill>
                  <a:srgbClr val="002060"/>
                </a:solidFill>
              </a:rPr>
              <a:t>A</a:t>
            </a:r>
            <a:r>
              <a:rPr lang="en-US" altLang="zh-CN" sz="2200" baseline="-25000" dirty="0">
                <a:solidFill>
                  <a:srgbClr val="002060"/>
                </a:solidFill>
              </a:rPr>
              <a:t>7-4</a:t>
            </a:r>
            <a:r>
              <a:rPr lang="en-US" altLang="zh-CN" sz="2200" dirty="0">
                <a:solidFill>
                  <a:srgbClr val="002060"/>
                </a:solidFill>
              </a:rPr>
              <a:t>←</a:t>
            </a:r>
            <a:r>
              <a:rPr lang="en-US" altLang="zh-CN" sz="2200" dirty="0" smtClean="0">
                <a:solidFill>
                  <a:srgbClr val="002060"/>
                </a:solidFill>
              </a:rPr>
              <a:t>A</a:t>
            </a:r>
            <a:r>
              <a:rPr lang="en-US" altLang="zh-CN" sz="2200" baseline="-25000" dirty="0" smtClean="0">
                <a:solidFill>
                  <a:srgbClr val="002060"/>
                </a:solidFill>
              </a:rPr>
              <a:t>7-4</a:t>
            </a:r>
            <a:r>
              <a:rPr lang="en-US" altLang="zh-CN" sz="2200" dirty="0" smtClean="0">
                <a:solidFill>
                  <a:srgbClr val="002060"/>
                </a:solidFill>
              </a:rPr>
              <a:t>+66H</a:t>
            </a:r>
            <a:r>
              <a:rPr lang="zh-CN" altLang="en-US" sz="2200" dirty="0" smtClean="0">
                <a:solidFill>
                  <a:srgbClr val="002060"/>
                </a:solidFill>
              </a:rPr>
              <a:t>；</a:t>
            </a:r>
            <a:endParaRPr lang="en-US" altLang="zh-CN" sz="2200" dirty="0" smtClean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400" dirty="0" smtClean="0">
                <a:solidFill>
                  <a:srgbClr val="002060"/>
                </a:solidFill>
              </a:rPr>
              <a:t>DA</a:t>
            </a:r>
            <a:r>
              <a:rPr lang="zh-CN" altLang="en-US" sz="2400" dirty="0" smtClean="0">
                <a:solidFill>
                  <a:srgbClr val="002060"/>
                </a:solidFill>
              </a:rPr>
              <a:t>指令是在用</a:t>
            </a:r>
            <a:r>
              <a:rPr lang="en-US" altLang="zh-CN" sz="2400" dirty="0" smtClean="0">
                <a:solidFill>
                  <a:srgbClr val="002060"/>
                </a:solidFill>
              </a:rPr>
              <a:t>BCD</a:t>
            </a:r>
            <a:r>
              <a:rPr lang="zh-CN" altLang="en-US" sz="2400" dirty="0" smtClean="0">
                <a:solidFill>
                  <a:srgbClr val="002060"/>
                </a:solidFill>
              </a:rPr>
              <a:t>码做加法时用到，必须跟在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加法指令后使用</a:t>
            </a:r>
            <a:r>
              <a:rPr lang="zh-CN" altLang="en-US" sz="2400" dirty="0" smtClean="0">
                <a:solidFill>
                  <a:srgbClr val="002060"/>
                </a:solidFill>
              </a:rPr>
              <a:t>。</a:t>
            </a:r>
            <a:endParaRPr lang="en-US" altLang="zh-CN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00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4699379"/>
            <a:ext cx="8748712" cy="1717393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Tx/>
              <a:buChar char="•"/>
            </a:pPr>
            <a:r>
              <a:rPr kumimoji="1" lang="en-US" altLang="zh-CN" sz="2200" b="1" dirty="0">
                <a:latin typeface="Times New Roman" pitchFamily="18" charset="0"/>
                <a:ea typeface="仿宋_GB2312" pitchFamily="49" charset="-122"/>
              </a:rPr>
              <a:t>  </a:t>
            </a:r>
            <a:r>
              <a:rPr kumimoji="1" lang="zh-CN" altLang="en-US" sz="2200" b="1" dirty="0">
                <a:latin typeface="Times New Roman" pitchFamily="18" charset="0"/>
                <a:ea typeface="仿宋_GB2312" pitchFamily="49" charset="-122"/>
              </a:rPr>
              <a:t>每一个</a:t>
            </a:r>
            <a:r>
              <a:rPr kumimoji="1" lang="en-US" altLang="zh-CN" sz="2200" b="1" dirty="0">
                <a:latin typeface="Times New Roman" pitchFamily="18" charset="0"/>
                <a:ea typeface="仿宋_GB2312" pitchFamily="49" charset="-122"/>
              </a:rPr>
              <a:t>4</a:t>
            </a:r>
            <a:r>
              <a:rPr kumimoji="1" lang="zh-CN" altLang="en-US" sz="2200" b="1" dirty="0">
                <a:latin typeface="Times New Roman" pitchFamily="18" charset="0"/>
                <a:ea typeface="仿宋_GB2312" pitchFamily="49" charset="-122"/>
              </a:rPr>
              <a:t>位组中，如果本组数字相加的和不超过</a:t>
            </a:r>
            <a:r>
              <a:rPr kumimoji="1" lang="en-US" altLang="zh-CN" sz="2200" b="1" dirty="0">
                <a:latin typeface="Times New Roman" pitchFamily="18" charset="0"/>
                <a:ea typeface="仿宋_GB2312" pitchFamily="49" charset="-122"/>
              </a:rPr>
              <a:t>9</a:t>
            </a:r>
            <a:r>
              <a:rPr kumimoji="1" lang="zh-CN" altLang="en-US" sz="2200" b="1" dirty="0">
                <a:latin typeface="Times New Roman" pitchFamily="18" charset="0"/>
                <a:ea typeface="仿宋_GB2312" pitchFamily="49" charset="-122"/>
              </a:rPr>
              <a:t>，结果正确。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kumimoji="1" lang="zh-CN" altLang="en-US" sz="2200" b="1" dirty="0">
                <a:latin typeface="Times New Roman" pitchFamily="18" charset="0"/>
                <a:ea typeface="仿宋_GB2312" pitchFamily="49" charset="-122"/>
              </a:rPr>
              <a:t>  如果本组的和有</a:t>
            </a:r>
            <a:r>
              <a:rPr kumimoji="1" lang="zh-CN" altLang="en-US" sz="2200" b="1" u="sng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进位（超过</a:t>
            </a:r>
            <a:r>
              <a:rPr kumimoji="1" lang="en-US" altLang="zh-CN" sz="2200" b="1" u="sng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15</a:t>
            </a:r>
            <a:r>
              <a:rPr kumimoji="1" lang="zh-CN" altLang="en-US" sz="2200" b="1" u="sng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），</a:t>
            </a:r>
            <a:r>
              <a:rPr kumimoji="1" lang="zh-CN" altLang="en-US" sz="2200" b="1" dirty="0">
                <a:latin typeface="Times New Roman" pitchFamily="18" charset="0"/>
                <a:ea typeface="仿宋_GB2312" pitchFamily="49" charset="-122"/>
              </a:rPr>
              <a:t>或者虽然没有进位，但是</a:t>
            </a:r>
            <a:br>
              <a:rPr kumimoji="1" lang="zh-CN" altLang="en-US" sz="2200" b="1" dirty="0">
                <a:latin typeface="Times New Roman" pitchFamily="18" charset="0"/>
                <a:ea typeface="仿宋_GB2312" pitchFamily="49" charset="-122"/>
              </a:rPr>
            </a:br>
            <a:r>
              <a:rPr kumimoji="1" lang="zh-CN" altLang="en-US" sz="2200" b="1" dirty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zh-CN" altLang="en-US" sz="2200" b="1" dirty="0" smtClean="0">
                <a:latin typeface="Times New Roman" pitchFamily="18" charset="0"/>
                <a:ea typeface="仿宋_GB2312" pitchFamily="49" charset="-122"/>
              </a:rPr>
              <a:t>出现</a:t>
            </a:r>
            <a:r>
              <a:rPr kumimoji="1" lang="zh-CN" altLang="en-US" sz="2200" b="1" dirty="0">
                <a:latin typeface="Times New Roman" pitchFamily="18" charset="0"/>
                <a:ea typeface="仿宋_GB2312" pitchFamily="49" charset="-122"/>
              </a:rPr>
              <a:t>了</a:t>
            </a:r>
            <a:r>
              <a:rPr kumimoji="1" lang="zh-CN" altLang="en-US" sz="2200" b="1" u="sng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非法的组合</a:t>
            </a:r>
            <a:r>
              <a:rPr kumimoji="1" lang="zh-CN" altLang="en-US" sz="2200" b="1" dirty="0">
                <a:latin typeface="Times New Roman" pitchFamily="18" charset="0"/>
                <a:ea typeface="仿宋_GB2312" pitchFamily="49" charset="-122"/>
              </a:rPr>
              <a:t>（</a:t>
            </a:r>
            <a:r>
              <a:rPr kumimoji="1" lang="zh-CN" altLang="en-US" sz="2200" b="1" u="sng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本组和小于</a:t>
            </a:r>
            <a:r>
              <a:rPr kumimoji="1" lang="en-US" altLang="zh-CN" sz="2200" b="1" u="sng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16</a:t>
            </a:r>
            <a:r>
              <a:rPr kumimoji="1" lang="zh-CN" altLang="en-US" sz="2200" b="1" u="sng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，大于</a:t>
            </a:r>
            <a:r>
              <a:rPr kumimoji="1" lang="en-US" altLang="zh-CN" sz="2200" b="1" u="sng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9</a:t>
            </a:r>
            <a:r>
              <a:rPr kumimoji="1" lang="zh-CN" altLang="en-US" sz="2200" b="1" dirty="0">
                <a:latin typeface="Times New Roman" pitchFamily="18" charset="0"/>
                <a:ea typeface="仿宋_GB2312" pitchFamily="49" charset="-122"/>
              </a:rPr>
              <a:t>），得到的结果是</a:t>
            </a:r>
            <a:br>
              <a:rPr kumimoji="1" lang="zh-CN" altLang="en-US" sz="2200" b="1" dirty="0">
                <a:latin typeface="Times New Roman" pitchFamily="18" charset="0"/>
                <a:ea typeface="仿宋_GB2312" pitchFamily="49" charset="-122"/>
              </a:rPr>
            </a:br>
            <a:r>
              <a:rPr kumimoji="1" lang="zh-CN" altLang="en-US" sz="2200" b="1" dirty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zh-CN" altLang="en-US" sz="2200" b="1" dirty="0" smtClean="0">
                <a:latin typeface="Times New Roman" pitchFamily="18" charset="0"/>
                <a:ea typeface="仿宋_GB2312" pitchFamily="49" charset="-122"/>
              </a:rPr>
              <a:t>错误</a:t>
            </a:r>
            <a:r>
              <a:rPr kumimoji="1" lang="zh-CN" altLang="en-US" sz="2200" b="1" dirty="0">
                <a:latin typeface="Times New Roman" pitchFamily="18" charset="0"/>
                <a:ea typeface="仿宋_GB2312" pitchFamily="49" charset="-122"/>
              </a:rPr>
              <a:t>的。</a:t>
            </a:r>
          </a:p>
        </p:txBody>
      </p:sp>
      <p:pic>
        <p:nvPicPr>
          <p:cNvPr id="25603" name="Picture 3" descr="图3-1BCD运算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28" y="1844824"/>
            <a:ext cx="7482178" cy="2664296"/>
          </a:xfrm>
          <a:prstGeom prst="rect">
            <a:avLst/>
          </a:prstGeom>
          <a:solidFill>
            <a:srgbClr val="CCFFFF"/>
          </a:solidFill>
          <a:effectLst>
            <a:outerShdw dist="107763" dir="2700000" algn="ctr" rotWithShape="0">
              <a:srgbClr val="808080"/>
            </a:outerShdw>
          </a:effectLst>
        </p:spPr>
      </p:pic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85927" y="1169640"/>
            <a:ext cx="6705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200" b="1" dirty="0">
                <a:latin typeface="Times New Roman" pitchFamily="18" charset="0"/>
              </a:rPr>
              <a:t>用二进制加法指令将两个压缩</a:t>
            </a:r>
            <a:r>
              <a:rPr kumimoji="1" lang="en-US" altLang="zh-CN" sz="2200" b="1" dirty="0">
                <a:latin typeface="Times New Roman" pitchFamily="18" charset="0"/>
              </a:rPr>
              <a:t>BCD</a:t>
            </a:r>
            <a:r>
              <a:rPr kumimoji="1" lang="zh-CN" altLang="en-US" sz="2200" b="1" dirty="0">
                <a:latin typeface="Times New Roman" pitchFamily="18" charset="0"/>
              </a:rPr>
              <a:t>数相加：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5103" y="764704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例</a:t>
            </a:r>
            <a:r>
              <a:rPr lang="zh-CN" altLang="en-US" sz="2400" b="1" dirty="0">
                <a:solidFill>
                  <a:srgbClr val="FF0000"/>
                </a:solidFill>
              </a:rPr>
              <a:t>题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159220" y="1844824"/>
            <a:ext cx="6437116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444208" y="1383159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BCD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码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71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nimBg="1"/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1455167"/>
            <a:ext cx="2254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累加器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清零</a:t>
            </a:r>
            <a:endParaRPr lang="zh-CN" alt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047" y="854558"/>
            <a:ext cx="7766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7030A0"/>
                </a:solidFill>
                <a:latin typeface="+mj-ea"/>
              </a:rPr>
              <a:t>4.5.1</a:t>
            </a:r>
            <a:r>
              <a:rPr lang="zh-CN" altLang="en-US" sz="2800" b="1" dirty="0" smtClean="0">
                <a:solidFill>
                  <a:srgbClr val="7030A0"/>
                </a:solidFill>
                <a:latin typeface="+mj-ea"/>
              </a:rPr>
              <a:t>单操作数指令</a:t>
            </a:r>
            <a:r>
              <a:rPr lang="en-US" altLang="zh-CN" sz="2800" b="1" dirty="0" smtClean="0">
                <a:solidFill>
                  <a:srgbClr val="7030A0"/>
                </a:solidFill>
                <a:latin typeface="+mj-ea"/>
              </a:rPr>
              <a:t>----</a:t>
            </a:r>
            <a:r>
              <a:rPr lang="zh-CN" altLang="en-US" sz="2800" b="1" dirty="0" smtClean="0">
                <a:solidFill>
                  <a:srgbClr val="7030A0"/>
                </a:solidFill>
                <a:latin typeface="+mj-ea"/>
              </a:rPr>
              <a:t>对累加器</a:t>
            </a:r>
            <a:r>
              <a:rPr lang="en-US" altLang="zh-CN" sz="2800" b="1" dirty="0" smtClean="0">
                <a:solidFill>
                  <a:srgbClr val="7030A0"/>
                </a:solidFill>
                <a:latin typeface="+mj-ea"/>
              </a:rPr>
              <a:t>A</a:t>
            </a:r>
            <a:r>
              <a:rPr lang="zh-CN" altLang="en-US" sz="2800" b="1" dirty="0" smtClean="0">
                <a:solidFill>
                  <a:srgbClr val="7030A0"/>
                </a:solidFill>
                <a:latin typeface="+mj-ea"/>
              </a:rPr>
              <a:t>进行逻辑操作</a:t>
            </a:r>
            <a:endParaRPr lang="zh-CN" altLang="en-US" sz="2800" b="1" dirty="0">
              <a:solidFill>
                <a:srgbClr val="7030A0"/>
              </a:solidFill>
              <a:latin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5696" y="1916832"/>
            <a:ext cx="1211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CLR A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526050" y="1887215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；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(A) ← 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322" y="2598863"/>
            <a:ext cx="380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-----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把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00H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送到累计器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A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中。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400" y="3293416"/>
            <a:ext cx="2254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累加器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取反</a:t>
            </a:r>
            <a:endParaRPr lang="zh-CN" alt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88096" y="3755081"/>
            <a:ext cx="1159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CPL </a:t>
            </a:r>
            <a:r>
              <a:rPr lang="en-US" altLang="zh-CN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678450" y="3725464"/>
                <a:ext cx="20393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；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(A) ←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（</m:t>
                    </m:r>
                    <m:acc>
                      <m:accPr>
                        <m:chr m:val="̅"/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zh-CN" alt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）</m:t>
                    </m:r>
                  </m:oMath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450" y="3725464"/>
                <a:ext cx="203934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4478" t="-15789" r="-686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99722" y="4437112"/>
            <a:ext cx="5979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-----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把累计器内容取反后送入累计器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A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中。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3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-3894" y="792190"/>
            <a:ext cx="563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对相加后的结果作调整：</a:t>
            </a:r>
          </a:p>
        </p:txBody>
      </p:sp>
      <p:pic>
        <p:nvPicPr>
          <p:cNvPr id="27651" name="Picture 3" descr="图3-2BCD运算调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83" y="2492896"/>
            <a:ext cx="7557215" cy="2969170"/>
          </a:xfrm>
          <a:prstGeom prst="rect">
            <a:avLst/>
          </a:prstGeom>
          <a:solidFill>
            <a:srgbClr val="CCFFCC"/>
          </a:solidFill>
          <a:effectLst>
            <a:outerShdw dist="107763" dir="2700000" algn="ctr" rotWithShape="0">
              <a:srgbClr val="808080"/>
            </a:outerShdw>
          </a:effectLst>
        </p:spPr>
      </p:pic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87904" y="1514440"/>
            <a:ext cx="8893175" cy="493712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如果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4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位组的和有进位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, 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或者出现了非法组合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, 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将本组数字加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6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调整</a:t>
            </a:r>
          </a:p>
        </p:txBody>
      </p:sp>
    </p:spTree>
    <p:extLst>
      <p:ext uri="{BB962C8B-B14F-4D97-AF65-F5344CB8AC3E}">
        <p14:creationId xmlns:p14="http://schemas.microsoft.com/office/powerpoint/2010/main" val="352498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11A779-0F23-4220-B1B8-D6D18E0CC041}" type="slidenum">
              <a:rPr lang="zh-CN" altLang="en-US" smtClean="0"/>
              <a:pPr>
                <a:defRPr/>
              </a:pPr>
              <a:t>41</a:t>
            </a:fld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5103" y="764704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例 题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58807"/>
            <a:ext cx="806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400" b="1" dirty="0" smtClean="0">
                <a:solidFill>
                  <a:srgbClr val="002060"/>
                </a:solidFill>
              </a:rPr>
              <a:t>试写出能完成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85+59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的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BCD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加法程序：</a:t>
            </a:r>
            <a:endParaRPr lang="en-US" altLang="zh-CN" sz="24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1468357"/>
            <a:ext cx="2269724" cy="1392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002060"/>
                </a:solidFill>
              </a:rPr>
              <a:t>MOV    A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，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#85H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002060"/>
                </a:solidFill>
              </a:rPr>
              <a:t>ADD    </a:t>
            </a:r>
            <a:r>
              <a:rPr lang="en-US" altLang="zh-CN" sz="2400" b="1" dirty="0">
                <a:solidFill>
                  <a:srgbClr val="002060"/>
                </a:solidFill>
              </a:rPr>
              <a:t>A</a:t>
            </a:r>
            <a:r>
              <a:rPr lang="zh-CN" altLang="en-US" sz="2400" b="1" dirty="0">
                <a:solidFill>
                  <a:srgbClr val="002060"/>
                </a:solidFill>
              </a:rPr>
              <a:t>，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#59H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002060"/>
                </a:solidFill>
              </a:rPr>
              <a:t>DA        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339" y="2821443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0070C0"/>
                </a:solidFill>
              </a:rPr>
              <a:t>二进制加法和十进制调整过程：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704" y="3356992"/>
            <a:ext cx="5109091" cy="341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         85               A=    10000101 B       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+       59         data=     01011001 B</a:t>
            </a:r>
          </a:p>
          <a:p>
            <a:r>
              <a:rPr lang="en-US" altLang="zh-CN" sz="2400" b="1" baseline="30000" dirty="0" smtClean="0">
                <a:solidFill>
                  <a:srgbClr val="0070C0"/>
                </a:solidFill>
              </a:rPr>
              <a:t>________________________________________________</a:t>
            </a:r>
          </a:p>
          <a:p>
            <a:r>
              <a:rPr lang="en-US" altLang="zh-CN" sz="2400" b="1" dirty="0">
                <a:solidFill>
                  <a:srgbClr val="0070C0"/>
                </a:solidFill>
              </a:rPr>
              <a:t>      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144                0      11011110  B </a:t>
            </a:r>
          </a:p>
          <a:p>
            <a:r>
              <a:rPr lang="en-US" altLang="zh-CN" sz="2400" b="1" dirty="0">
                <a:solidFill>
                  <a:srgbClr val="0070C0"/>
                </a:solidFill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                                                110  B</a:t>
            </a:r>
          </a:p>
          <a:p>
            <a:r>
              <a:rPr lang="en-US" altLang="zh-CN" sz="2400" b="1" baseline="30000" dirty="0" smtClean="0">
                <a:solidFill>
                  <a:srgbClr val="0070C0"/>
                </a:solidFill>
              </a:rPr>
              <a:t>_______________________________________________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                                      11100100  B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                                        110  </a:t>
            </a:r>
            <a:r>
              <a:rPr lang="en-US" altLang="zh-CN" sz="2400" b="1" dirty="0">
                <a:solidFill>
                  <a:srgbClr val="0070C0"/>
                </a:solidFill>
              </a:rPr>
              <a:t>B</a:t>
            </a:r>
          </a:p>
          <a:p>
            <a:r>
              <a:rPr lang="en-US" altLang="zh-CN" sz="2400" b="1" baseline="30000" dirty="0" smtClean="0">
                <a:solidFill>
                  <a:srgbClr val="0070C0"/>
                </a:solidFill>
              </a:rPr>
              <a:t>______________________________________________</a:t>
            </a:r>
            <a:endParaRPr lang="en-US" altLang="zh-CN" sz="2400" b="1" baseline="300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                              1      01000100  </a:t>
            </a:r>
            <a:r>
              <a:rPr lang="en-US" altLang="zh-CN" sz="2400" b="1" dirty="0">
                <a:solidFill>
                  <a:srgbClr val="0070C0"/>
                </a:solidFill>
              </a:rPr>
              <a:t>B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8304" y="47971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低四位调整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08304" y="58052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高四位调整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7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5103" y="764704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4-9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09385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200" b="1" dirty="0" smtClean="0">
                <a:solidFill>
                  <a:srgbClr val="002060"/>
                </a:solidFill>
              </a:rPr>
              <a:t>设计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6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位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BCD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码加法程序。设被加数存于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32H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、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31H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、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30H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单元，加数存于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42H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、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41H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、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40H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单元，相加之和存于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52H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、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51 H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、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50H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单元，若相加有进位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(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溢出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)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 转符号地址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OVER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处执行。</a:t>
            </a:r>
            <a:endParaRPr lang="en-US" altLang="zh-CN" sz="22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1844" y="2168411"/>
            <a:ext cx="400058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BCDADD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:     MOV      A,       30H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              ADD      A,        40H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               DA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　  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               MOV     50H,    A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               MOV     A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    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1H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               ADDC   A ,        41H 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               DA     A 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               MOV     51H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   A</a:t>
            </a: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                MOV     A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    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32H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                ADDC   A ,       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42H 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               DA    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 </a:t>
            </a: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                MOV    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52H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   A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               JC       OVER</a:t>
            </a: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               …….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OVER:              …….   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02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 业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276872"/>
            <a:ext cx="8229600" cy="720080"/>
          </a:xfrm>
        </p:spPr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  <a:r>
              <a:rPr lang="zh-CN" altLang="en-US" smtClean="0"/>
              <a:t>、</a:t>
            </a:r>
            <a:r>
              <a:rPr lang="en-US" altLang="zh-CN" smtClean="0"/>
              <a:t>14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4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44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698" y="836712"/>
            <a:ext cx="8229600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</a:rPr>
              <a:t>.</a:t>
            </a:r>
            <a:r>
              <a:rPr lang="en-US" altLang="zh-CN" sz="3600" b="1" dirty="0" smtClean="0">
                <a:solidFill>
                  <a:srgbClr val="FF0000"/>
                </a:solidFill>
                <a:latin typeface="宋体" pitchFamily="2" charset="-122"/>
              </a:rPr>
              <a:t>7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</a:rPr>
              <a:t>  位操作指令</a:t>
            </a: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1618476"/>
            <a:ext cx="7738016" cy="437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2800" dirty="0" smtClean="0">
                <a:solidFill>
                  <a:srgbClr val="C00000"/>
                </a:solidFill>
              </a:rPr>
              <a:t>操作对象：</a:t>
            </a:r>
            <a:r>
              <a:rPr lang="zh-CN" altLang="en-US" sz="2400" dirty="0" smtClean="0">
                <a:solidFill>
                  <a:srgbClr val="002060"/>
                </a:solidFill>
              </a:rPr>
              <a:t>位</a:t>
            </a:r>
            <a:r>
              <a:rPr lang="zh-CN" altLang="en-US" sz="2800" dirty="0" smtClean="0">
                <a:solidFill>
                  <a:srgbClr val="002060"/>
                </a:solidFill>
              </a:rPr>
              <a:t>；</a:t>
            </a:r>
            <a:endParaRPr lang="en-US" altLang="zh-CN" sz="2800" dirty="0" smtClean="0">
              <a:solidFill>
                <a:srgbClr val="002060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2800" dirty="0">
                <a:solidFill>
                  <a:srgbClr val="C00000"/>
                </a:solidFill>
              </a:rPr>
              <a:t>功能：</a:t>
            </a:r>
            <a:r>
              <a:rPr lang="zh-CN" altLang="en-US" sz="2400" dirty="0" smtClean="0">
                <a:solidFill>
                  <a:srgbClr val="002060"/>
                </a:solidFill>
              </a:rPr>
              <a:t>位传送、状态控制、逻辑运算、条件转移</a:t>
            </a:r>
            <a:r>
              <a:rPr lang="zh-CN" altLang="en-US" sz="2800" dirty="0" smtClean="0">
                <a:solidFill>
                  <a:srgbClr val="002060"/>
                </a:solidFill>
              </a:rPr>
              <a:t>；</a:t>
            </a:r>
            <a:endParaRPr lang="en-US" altLang="zh-CN" sz="2800" dirty="0" smtClean="0">
              <a:solidFill>
                <a:srgbClr val="002060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2800" dirty="0">
                <a:solidFill>
                  <a:srgbClr val="C00000"/>
                </a:solidFill>
              </a:rPr>
              <a:t>指令个数：</a:t>
            </a:r>
            <a:r>
              <a:rPr lang="en-US" altLang="zh-CN" sz="2400" dirty="0" smtClean="0">
                <a:solidFill>
                  <a:srgbClr val="002060"/>
                </a:solidFill>
              </a:rPr>
              <a:t>17</a:t>
            </a:r>
            <a:r>
              <a:rPr lang="zh-CN" altLang="en-US" sz="2400" dirty="0" smtClean="0">
                <a:solidFill>
                  <a:srgbClr val="002060"/>
                </a:solidFill>
              </a:rPr>
              <a:t>条</a:t>
            </a:r>
            <a:r>
              <a:rPr lang="zh-CN" altLang="en-US" sz="2800" dirty="0" smtClean="0">
                <a:solidFill>
                  <a:srgbClr val="002060"/>
                </a:solidFill>
              </a:rPr>
              <a:t>；</a:t>
            </a:r>
            <a:endParaRPr lang="en-US" altLang="zh-CN" sz="2800" dirty="0" smtClean="0">
              <a:solidFill>
                <a:srgbClr val="002060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2800" dirty="0">
                <a:solidFill>
                  <a:srgbClr val="C00000"/>
                </a:solidFill>
              </a:rPr>
              <a:t>位地址方式：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直接用位地址</a:t>
            </a:r>
            <a:r>
              <a:rPr lang="en-US" altLang="zh-CN" sz="2400" dirty="0" smtClean="0">
                <a:solidFill>
                  <a:srgbClr val="002060"/>
                </a:solidFill>
              </a:rPr>
              <a:t>:07H</a:t>
            </a:r>
            <a:r>
              <a:rPr lang="zh-CN" altLang="en-US" sz="2400" dirty="0" smtClean="0">
                <a:solidFill>
                  <a:srgbClr val="002060"/>
                </a:solidFill>
              </a:rPr>
              <a:t>；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字节地址的位数，两者之间用</a:t>
            </a:r>
            <a:r>
              <a:rPr lang="en-US" altLang="zh-CN" sz="2400" dirty="0" smtClean="0">
                <a:solidFill>
                  <a:srgbClr val="002060"/>
                </a:solidFill>
              </a:rPr>
              <a:t>”∙”</a:t>
            </a:r>
            <a:r>
              <a:rPr lang="zh-CN" altLang="en-US" sz="2400" dirty="0" smtClean="0">
                <a:solidFill>
                  <a:srgbClr val="002060"/>
                </a:solidFill>
              </a:rPr>
              <a:t>隔开</a:t>
            </a:r>
            <a:r>
              <a:rPr lang="en-US" altLang="zh-CN" sz="2400" dirty="0" smtClean="0">
                <a:solidFill>
                  <a:srgbClr val="002060"/>
                </a:solidFill>
              </a:rPr>
              <a:t>:20H.1</a:t>
            </a:r>
            <a:r>
              <a:rPr lang="zh-CN" altLang="en-US" sz="2400" dirty="0" smtClean="0">
                <a:solidFill>
                  <a:srgbClr val="002060"/>
                </a:solidFill>
              </a:rPr>
              <a:t>；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位寄存器定义名称</a:t>
            </a:r>
            <a:r>
              <a:rPr lang="en-US" altLang="zh-CN" sz="2400" dirty="0" smtClean="0">
                <a:solidFill>
                  <a:srgbClr val="002060"/>
                </a:solidFill>
              </a:rPr>
              <a:t>:C</a:t>
            </a:r>
            <a:r>
              <a:rPr lang="zh-CN" altLang="en-US" sz="2400" dirty="0" smtClean="0">
                <a:solidFill>
                  <a:srgbClr val="002060"/>
                </a:solidFill>
              </a:rPr>
              <a:t>；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位寻址寄存器可以用字节寄存器加位数来表示</a:t>
            </a:r>
            <a:r>
              <a:rPr lang="en-US" altLang="zh-CN" sz="2400" dirty="0" smtClean="0">
                <a:solidFill>
                  <a:srgbClr val="002060"/>
                </a:solidFill>
              </a:rPr>
              <a:t>:P1.0</a:t>
            </a:r>
            <a:r>
              <a:rPr lang="zh-CN" altLang="en-US" sz="2400" dirty="0" smtClean="0">
                <a:solidFill>
                  <a:srgbClr val="002060"/>
                </a:solidFill>
              </a:rPr>
              <a:t>；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用户伪指令事先定义过的符号地址。</a:t>
            </a:r>
            <a:endParaRPr lang="en-US" altLang="zh-CN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85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140326"/>
            <a:ext cx="2133600" cy="365125"/>
          </a:xfr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45</a:t>
            </a:fld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856158"/>
              </p:ext>
            </p:extLst>
          </p:nvPr>
        </p:nvGraphicFramePr>
        <p:xfrm>
          <a:off x="144016" y="1340768"/>
          <a:ext cx="889248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288"/>
                <a:gridCol w="1259768"/>
                <a:gridCol w="998376"/>
                <a:gridCol w="1656184"/>
                <a:gridCol w="33478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操作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功能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助记符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操作数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备注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位传送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smtClean="0">
                          <a:solidFill>
                            <a:srgbClr val="0070C0"/>
                          </a:solidFill>
                        </a:rPr>
                        <a:t>MOV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</a:rPr>
                        <a:t>C, bit </a:t>
                      </a:r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或</a:t>
                      </a: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</a:rPr>
                        <a:t>bit, C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源地址和目的地址可转换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l"/>
                      <a:endParaRPr lang="en-US" altLang="zh-CN" sz="20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l"/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位状态控制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清零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CLR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/>
                      <a:endParaRPr lang="en-US" altLang="zh-CN" sz="20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l"/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</a:rPr>
                        <a:t>C</a:t>
                      </a:r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或</a:t>
                      </a: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</a:rPr>
                        <a:t>bit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/>
                      <a:endParaRPr lang="en-US" altLang="zh-CN" sz="20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l"/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</a:rPr>
                        <a:t>bit </a:t>
                      </a:r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表示直接寻址位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取反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CPL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置位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SETB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位逻辑操作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与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ANL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</a:rPr>
                        <a:t>C</a:t>
                      </a:r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或</a:t>
                      </a: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</a:rPr>
                        <a:t>bit</a:t>
                      </a:r>
                      <a:endParaRPr lang="zh-CN" altLang="en-US" sz="200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或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ORL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pPr algn="l"/>
                      <a:endParaRPr lang="en-US" altLang="zh-CN" sz="20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l"/>
                      <a:endParaRPr lang="en-US" altLang="zh-CN" sz="20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l"/>
                      <a:endParaRPr lang="en-US" altLang="zh-CN" sz="20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l"/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位跳转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判</a:t>
                      </a: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</a:rPr>
                        <a:t>C</a:t>
                      </a:r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转移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JC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solidFill>
                            <a:srgbClr val="002060"/>
                          </a:solidFill>
                        </a:rPr>
                        <a:t>rel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JNC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/>
                      <a:endParaRPr lang="en-US" altLang="zh-CN" sz="20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l"/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判直接寻址位转移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JB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/>
                      <a:endParaRPr lang="en-US" altLang="zh-CN" sz="20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l"/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</a:rPr>
                        <a:t>bit,</a:t>
                      </a:r>
                      <a:r>
                        <a:rPr lang="en-US" altLang="zh-CN" sz="20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altLang="zh-CN" sz="2000" baseline="0" dirty="0" err="1" smtClean="0">
                          <a:solidFill>
                            <a:srgbClr val="002060"/>
                          </a:solidFill>
                        </a:rPr>
                        <a:t>rel</a:t>
                      </a:r>
                      <a:r>
                        <a:rPr lang="en-US" altLang="zh-CN" sz="20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</a:rPr>
                        <a:t>JNB</a:t>
                      </a:r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为</a:t>
                      </a: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</a:rPr>
                        <a:t>”0”</a:t>
                      </a:r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转移，</a:t>
                      </a: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</a:rPr>
                        <a:t>JB</a:t>
                      </a:r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为</a:t>
                      </a: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</a:rPr>
                        <a:t>”1”</a:t>
                      </a:r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转移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JNB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JBC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寻地址位</a:t>
                      </a: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转移并清</a:t>
                      </a:r>
                      <a:r>
                        <a:rPr lang="en-US" altLang="zh-CN" sz="20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该位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81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46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698" y="836712"/>
            <a:ext cx="8229600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rgbClr val="7030A0"/>
                </a:solidFill>
                <a:latin typeface="宋体" pitchFamily="2" charset="-122"/>
              </a:rPr>
              <a:t>4</a:t>
            </a:r>
            <a:r>
              <a:rPr lang="zh-CN" altLang="en-US" sz="3200" b="1" dirty="0" smtClean="0">
                <a:solidFill>
                  <a:srgbClr val="7030A0"/>
                </a:solidFill>
                <a:latin typeface="宋体" pitchFamily="2" charset="-122"/>
              </a:rPr>
              <a:t>.</a:t>
            </a:r>
            <a:r>
              <a:rPr lang="en-US" altLang="zh-CN" sz="3200" b="1" dirty="0" smtClean="0">
                <a:solidFill>
                  <a:srgbClr val="7030A0"/>
                </a:solidFill>
                <a:latin typeface="宋体" pitchFamily="2" charset="-122"/>
              </a:rPr>
              <a:t>7.1</a:t>
            </a:r>
            <a:r>
              <a:rPr lang="zh-CN" altLang="en-US" sz="3200" b="1" dirty="0" smtClean="0">
                <a:solidFill>
                  <a:srgbClr val="7030A0"/>
                </a:solidFill>
                <a:latin typeface="宋体" pitchFamily="2" charset="-122"/>
              </a:rPr>
              <a:t>  位数据传送指令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404923"/>
              </p:ext>
            </p:extLst>
          </p:nvPr>
        </p:nvGraphicFramePr>
        <p:xfrm>
          <a:off x="611560" y="1628800"/>
          <a:ext cx="7128792" cy="19202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96344"/>
                <a:gridCol w="4032448"/>
              </a:tblGrid>
              <a:tr h="57746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助记符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功能说明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4069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MOV  C,    bit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(C)←(bit)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MOV  bit</a:t>
                      </a:r>
                      <a:r>
                        <a:rPr lang="zh-CN" altLang="en-US" sz="2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40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(bit)←(C) </a:t>
                      </a:r>
                      <a:endParaRPr lang="zh-CN" altLang="en-US" sz="240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5698" y="3679814"/>
            <a:ext cx="5622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</a:rPr>
              <a:t>一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个操作数必须为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C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累加器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(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进位标志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C)</a:t>
            </a:r>
            <a:r>
              <a:rPr lang="zh-CN" altLang="en-US" sz="2400" b="1" dirty="0">
                <a:solidFill>
                  <a:srgbClr val="7030A0"/>
                </a:solidFill>
              </a:rPr>
              <a:t>！</a:t>
            </a:r>
            <a:endParaRPr lang="en-US" altLang="zh-CN" sz="2400" b="1" dirty="0" smtClean="0">
              <a:solidFill>
                <a:srgbClr val="7030A0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43078" y="4440532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19672" y="4440532"/>
            <a:ext cx="67056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200" b="1" dirty="0" smtClean="0">
                <a:latin typeface="Times New Roman" pitchFamily="18" charset="0"/>
              </a:rPr>
              <a:t>设内部数据</a:t>
            </a:r>
            <a:r>
              <a:rPr kumimoji="1" lang="en-US" altLang="zh-CN" sz="2200" b="1" dirty="0" smtClean="0">
                <a:latin typeface="Times New Roman" pitchFamily="18" charset="0"/>
              </a:rPr>
              <a:t>RAM</a:t>
            </a:r>
            <a:r>
              <a:rPr kumimoji="1" lang="zh-CN" altLang="en-US" sz="2200" b="1" dirty="0" smtClean="0">
                <a:latin typeface="Times New Roman" pitchFamily="18" charset="0"/>
              </a:rPr>
              <a:t>中</a:t>
            </a:r>
            <a:r>
              <a:rPr kumimoji="1" lang="en-US" altLang="zh-CN" sz="2200" b="1" dirty="0" smtClean="0">
                <a:latin typeface="Times New Roman" pitchFamily="18" charset="0"/>
              </a:rPr>
              <a:t>(20H)=79H, </a:t>
            </a:r>
            <a:r>
              <a:rPr kumimoji="1" lang="zh-CN" altLang="en-US" sz="2200" b="1" dirty="0" smtClean="0">
                <a:latin typeface="Times New Roman" pitchFamily="18" charset="0"/>
              </a:rPr>
              <a:t>执行完下列指令后，</a:t>
            </a:r>
            <a:r>
              <a:rPr kumimoji="1" lang="en-US" altLang="zh-CN" sz="2200" b="1" dirty="0" smtClean="0">
                <a:latin typeface="Times New Roman" pitchFamily="18" charset="0"/>
              </a:rPr>
              <a:t>C</a:t>
            </a:r>
            <a:r>
              <a:rPr kumimoji="1" lang="zh-CN" altLang="en-US" sz="2200" b="1" dirty="0" smtClean="0">
                <a:latin typeface="Times New Roman" pitchFamily="18" charset="0"/>
              </a:rPr>
              <a:t>中的内容为多少？</a:t>
            </a:r>
            <a:endParaRPr kumimoji="1" lang="zh-CN" altLang="en-US" sz="2200" b="1" dirty="0">
              <a:latin typeface="Times New Roman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019023" y="5455839"/>
            <a:ext cx="219495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200" b="1" dirty="0" smtClean="0">
                <a:latin typeface="Times New Roman" pitchFamily="18" charset="0"/>
              </a:rPr>
              <a:t>MOV C, 07H </a:t>
            </a:r>
            <a:endParaRPr kumimoji="1" lang="zh-CN" altLang="en-US" sz="2200" b="1" dirty="0">
              <a:latin typeface="Times New Roman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72388" y="6134575"/>
            <a:ext cx="7888220" cy="4308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en-US" altLang="zh-CN" sz="2200" b="1" dirty="0" smtClean="0">
                <a:latin typeface="Times New Roman" pitchFamily="18" charset="0"/>
              </a:rPr>
              <a:t>07H</a:t>
            </a:r>
            <a:r>
              <a:rPr kumimoji="1" lang="zh-CN" altLang="en-US" sz="2200" b="1" dirty="0" smtClean="0">
                <a:latin typeface="Times New Roman" pitchFamily="18" charset="0"/>
              </a:rPr>
              <a:t>是地址位，即地址</a:t>
            </a:r>
            <a:r>
              <a:rPr kumimoji="1" lang="en-US" altLang="zh-CN" sz="2200" b="1" dirty="0" smtClean="0">
                <a:latin typeface="Times New Roman" pitchFamily="18" charset="0"/>
              </a:rPr>
              <a:t>20H</a:t>
            </a:r>
            <a:r>
              <a:rPr kumimoji="1" lang="zh-CN" altLang="en-US" sz="2200" b="1" dirty="0" smtClean="0">
                <a:latin typeface="Times New Roman" pitchFamily="18" charset="0"/>
              </a:rPr>
              <a:t>中的字节</a:t>
            </a:r>
            <a:r>
              <a:rPr kumimoji="1" lang="en-US" altLang="zh-CN" sz="2200" b="1" dirty="0" smtClean="0">
                <a:latin typeface="Times New Roman" pitchFamily="18" charset="0"/>
              </a:rPr>
              <a:t>(0010 0000)</a:t>
            </a:r>
            <a:r>
              <a:rPr kumimoji="1" lang="zh-CN" altLang="en-US" sz="2200" b="1" dirty="0" smtClean="0">
                <a:latin typeface="Times New Roman" pitchFamily="18" charset="0"/>
              </a:rPr>
              <a:t>的第</a:t>
            </a:r>
            <a:r>
              <a:rPr kumimoji="1" lang="en-US" altLang="zh-CN" sz="2200" b="1" dirty="0" smtClean="0">
                <a:latin typeface="Times New Roman" pitchFamily="18" charset="0"/>
              </a:rPr>
              <a:t>7</a:t>
            </a:r>
            <a:r>
              <a:rPr kumimoji="1" lang="zh-CN" altLang="en-US" sz="2200" b="1" dirty="0" smtClean="0">
                <a:latin typeface="Times New Roman" pitchFamily="18" charset="0"/>
              </a:rPr>
              <a:t>位，</a:t>
            </a:r>
            <a:r>
              <a:rPr kumimoji="1" lang="en-US" altLang="zh-CN" sz="2200" b="1" dirty="0" smtClean="0">
                <a:latin typeface="Times New Roman" pitchFamily="18" charset="0"/>
              </a:rPr>
              <a:t>(C)=0.</a:t>
            </a:r>
            <a:endParaRPr kumimoji="1" lang="zh-CN" altLang="en-US" sz="22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61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47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220" y="1408750"/>
            <a:ext cx="1420582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位清零</a:t>
            </a:r>
            <a:endParaRPr lang="zh-CN" alt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35136" y="1870415"/>
            <a:ext cx="1350050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CLR </a:t>
            </a:r>
            <a:r>
              <a:rPr lang="en-US" altLang="zh-CN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endParaRPr lang="zh-CN" altLang="en-US" sz="2800" dirty="0"/>
          </a:p>
        </p:txBody>
      </p:sp>
      <p:sp>
        <p:nvSpPr>
          <p:cNvPr id="7" name="TextBox 7"/>
          <p:cNvSpPr txBox="1"/>
          <p:nvPr/>
        </p:nvSpPr>
        <p:spPr>
          <a:xfrm>
            <a:off x="3225490" y="1840798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400" b="1" dirty="0" smtClean="0">
                <a:solidFill>
                  <a:srgbClr val="FF0000"/>
                </a:solidFill>
              </a:rPr>
              <a:t>；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(bit) ← 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98" y="3140968"/>
            <a:ext cx="8477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0070C0"/>
                </a:solidFill>
              </a:rPr>
              <a:t>-----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可使直接寻址位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(bit)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或位累加器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C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清零，不影响其他标志。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/>
        </p:nvSpPr>
        <p:spPr>
          <a:xfrm>
            <a:off x="1698" y="836712"/>
            <a:ext cx="8229600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rgbClr val="7030A0"/>
                </a:solidFill>
                <a:latin typeface="宋体" pitchFamily="2" charset="-122"/>
              </a:rPr>
              <a:t>4</a:t>
            </a:r>
            <a:r>
              <a:rPr lang="zh-CN" altLang="en-US" sz="3200" b="1" dirty="0" smtClean="0">
                <a:solidFill>
                  <a:srgbClr val="7030A0"/>
                </a:solidFill>
                <a:latin typeface="宋体" pitchFamily="2" charset="-122"/>
              </a:rPr>
              <a:t>.</a:t>
            </a:r>
            <a:r>
              <a:rPr lang="en-US" altLang="zh-CN" sz="3200" b="1" dirty="0" smtClean="0">
                <a:solidFill>
                  <a:srgbClr val="7030A0"/>
                </a:solidFill>
                <a:latin typeface="宋体" pitchFamily="2" charset="-122"/>
              </a:rPr>
              <a:t>7.2</a:t>
            </a:r>
            <a:r>
              <a:rPr lang="zh-CN" altLang="en-US" sz="3200" b="1" dirty="0" smtClean="0">
                <a:solidFill>
                  <a:srgbClr val="7030A0"/>
                </a:solidFill>
                <a:latin typeface="宋体" pitchFamily="2" charset="-122"/>
              </a:rPr>
              <a:t>  位状态控制指令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87536" y="2454863"/>
            <a:ext cx="1210588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CLR </a:t>
            </a:r>
            <a:r>
              <a:rPr lang="en-US" altLang="zh-CN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2800" dirty="0"/>
          </a:p>
        </p:txBody>
      </p:sp>
      <p:sp>
        <p:nvSpPr>
          <p:cNvPr id="15" name="TextBox 7"/>
          <p:cNvSpPr txBox="1"/>
          <p:nvPr/>
        </p:nvSpPr>
        <p:spPr>
          <a:xfrm>
            <a:off x="3377890" y="2425246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400" b="1" dirty="0" smtClean="0">
                <a:solidFill>
                  <a:srgbClr val="FF0000"/>
                </a:solidFill>
              </a:rPr>
              <a:t>；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(C) ← 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72388" y="3753158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355008" y="3797065"/>
            <a:ext cx="67056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200" b="1" dirty="0" smtClean="0">
                <a:latin typeface="Times New Roman" pitchFamily="18" charset="0"/>
              </a:rPr>
              <a:t>设内部数据</a:t>
            </a:r>
            <a:r>
              <a:rPr kumimoji="1" lang="en-US" altLang="zh-CN" sz="2200" b="1" dirty="0" smtClean="0">
                <a:latin typeface="Times New Roman" pitchFamily="18" charset="0"/>
              </a:rPr>
              <a:t>RAM</a:t>
            </a:r>
            <a:r>
              <a:rPr kumimoji="1" lang="zh-CN" altLang="en-US" sz="2200" b="1" dirty="0" smtClean="0">
                <a:latin typeface="Times New Roman" pitchFamily="18" charset="0"/>
              </a:rPr>
              <a:t>中</a:t>
            </a:r>
            <a:r>
              <a:rPr kumimoji="1" lang="en-US" altLang="zh-CN" sz="2200" b="1" dirty="0" smtClean="0">
                <a:latin typeface="Times New Roman" pitchFamily="18" charset="0"/>
              </a:rPr>
              <a:t>(25H)=34H, </a:t>
            </a:r>
            <a:r>
              <a:rPr kumimoji="1" lang="zh-CN" altLang="en-US" sz="2200" b="1" dirty="0" smtClean="0">
                <a:latin typeface="Times New Roman" pitchFamily="18" charset="0"/>
              </a:rPr>
              <a:t>执行完下列指令后，</a:t>
            </a:r>
            <a:r>
              <a:rPr kumimoji="1" lang="en-US" altLang="zh-CN" sz="2200" b="1" dirty="0" smtClean="0">
                <a:latin typeface="Times New Roman" pitchFamily="18" charset="0"/>
              </a:rPr>
              <a:t>25H</a:t>
            </a:r>
            <a:r>
              <a:rPr kumimoji="1" lang="zh-CN" altLang="en-US" sz="2200" b="1" dirty="0" smtClean="0">
                <a:latin typeface="Times New Roman" pitchFamily="18" charset="0"/>
              </a:rPr>
              <a:t>中的内容为多少？</a:t>
            </a:r>
            <a:endParaRPr kumimoji="1" lang="zh-CN" altLang="en-US" sz="2200" b="1" dirty="0">
              <a:latin typeface="Times New Roman" pitchFamily="18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848333" y="4768465"/>
            <a:ext cx="219495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200" b="1" dirty="0" smtClean="0">
                <a:latin typeface="Times New Roman" pitchFamily="18" charset="0"/>
              </a:rPr>
              <a:t>CLR 2A</a:t>
            </a:r>
            <a:r>
              <a:rPr kumimoji="1" lang="en-US" altLang="zh-CN" sz="2200" b="1" dirty="0">
                <a:latin typeface="Times New Roman" pitchFamily="18" charset="0"/>
              </a:rPr>
              <a:t>H</a:t>
            </a:r>
            <a:endParaRPr kumimoji="1" lang="zh-CN" altLang="en-US" sz="2200" b="1" dirty="0">
              <a:latin typeface="Times New Roman" pitchFamily="18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96088" y="5301208"/>
            <a:ext cx="7888220" cy="76944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en-US" altLang="zh-CN" sz="2200" b="1" dirty="0" smtClean="0">
                <a:latin typeface="Times New Roman" pitchFamily="18" charset="0"/>
              </a:rPr>
              <a:t>2AH</a:t>
            </a:r>
            <a:r>
              <a:rPr kumimoji="1" lang="zh-CN" altLang="en-US" sz="2200" b="1" dirty="0" smtClean="0">
                <a:latin typeface="Times New Roman" pitchFamily="18" charset="0"/>
              </a:rPr>
              <a:t>是地址位，即地址</a:t>
            </a:r>
            <a:r>
              <a:rPr kumimoji="1" lang="en-US" altLang="zh-CN" sz="2200" b="1" dirty="0" smtClean="0">
                <a:latin typeface="Times New Roman" pitchFamily="18" charset="0"/>
              </a:rPr>
              <a:t>25H</a:t>
            </a:r>
            <a:r>
              <a:rPr kumimoji="1" lang="zh-CN" altLang="en-US" sz="2200" b="1" dirty="0" smtClean="0">
                <a:latin typeface="Times New Roman" pitchFamily="18" charset="0"/>
              </a:rPr>
              <a:t>中的字节</a:t>
            </a:r>
            <a:r>
              <a:rPr kumimoji="1" lang="en-US" altLang="zh-CN" sz="2200" b="1" dirty="0" smtClean="0">
                <a:latin typeface="Times New Roman" pitchFamily="18" charset="0"/>
              </a:rPr>
              <a:t>(0011 0100)</a:t>
            </a:r>
            <a:r>
              <a:rPr kumimoji="1" lang="zh-CN" altLang="en-US" sz="2200" b="1" dirty="0" smtClean="0">
                <a:latin typeface="Times New Roman" pitchFamily="18" charset="0"/>
              </a:rPr>
              <a:t>的第</a:t>
            </a:r>
            <a:r>
              <a:rPr kumimoji="1" lang="en-US" altLang="zh-CN" sz="2200" b="1" dirty="0">
                <a:latin typeface="Times New Roman" pitchFamily="18" charset="0"/>
              </a:rPr>
              <a:t>2</a:t>
            </a:r>
            <a:r>
              <a:rPr kumimoji="1" lang="zh-CN" altLang="en-US" sz="2200" b="1" dirty="0" smtClean="0">
                <a:latin typeface="Times New Roman" pitchFamily="18" charset="0"/>
              </a:rPr>
              <a:t>位，即清零后</a:t>
            </a:r>
            <a:r>
              <a:rPr kumimoji="1" lang="en-US" altLang="zh-CN" sz="2200" b="1" dirty="0" smtClean="0">
                <a:latin typeface="Times New Roman" pitchFamily="18" charset="0"/>
              </a:rPr>
              <a:t>25H</a:t>
            </a:r>
            <a:r>
              <a:rPr kumimoji="1" lang="zh-CN" altLang="en-US" sz="2200" b="1" dirty="0" smtClean="0">
                <a:latin typeface="Times New Roman" pitchFamily="18" charset="0"/>
              </a:rPr>
              <a:t>的内容变为</a:t>
            </a:r>
            <a:r>
              <a:rPr kumimoji="1" lang="en-US" altLang="zh-CN" sz="2200" b="1" dirty="0" smtClean="0">
                <a:latin typeface="Times New Roman" pitchFamily="18" charset="0"/>
              </a:rPr>
              <a:t>30H.</a:t>
            </a:r>
            <a:endParaRPr kumimoji="1" lang="zh-CN" altLang="en-US" sz="22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4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4" grpId="0"/>
      <p:bldP spid="15" grpId="0"/>
      <p:bldP spid="16" grpId="0"/>
      <p:bldP spid="17" grpId="0"/>
      <p:bldP spid="18" grpId="0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48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7256" y="908720"/>
            <a:ext cx="2039341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位求反指令</a:t>
            </a:r>
          </a:p>
        </p:txBody>
      </p:sp>
      <p:sp>
        <p:nvSpPr>
          <p:cNvPr id="6" name="矩形 5"/>
          <p:cNvSpPr/>
          <p:nvPr/>
        </p:nvSpPr>
        <p:spPr>
          <a:xfrm>
            <a:off x="1945542" y="1370385"/>
            <a:ext cx="1298241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CPL bit</a:t>
            </a:r>
            <a:endParaRPr lang="zh-CN" altLang="en-US" sz="2800" dirty="0"/>
          </a:p>
        </p:txBody>
      </p:sp>
      <p:sp>
        <p:nvSpPr>
          <p:cNvPr id="8" name="TextBox 12"/>
          <p:cNvSpPr txBox="1"/>
          <p:nvPr/>
        </p:nvSpPr>
        <p:spPr>
          <a:xfrm>
            <a:off x="335647" y="2560276"/>
            <a:ext cx="878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0070C0"/>
                </a:solidFill>
              </a:rPr>
              <a:t>-----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把直接寻址位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(bit)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或位累计器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C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内容取反，不影响其他标志。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7"/>
              <p:cNvSpPr txBox="1"/>
              <p:nvPr/>
            </p:nvSpPr>
            <p:spPr>
              <a:xfrm>
                <a:off x="3707904" y="1431940"/>
                <a:ext cx="2497800" cy="470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；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(bit) ← 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（</m:t>
                    </m:r>
                    <m:acc>
                      <m:accPr>
                        <m:chr m:val="̅"/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𝒃𝒊𝒕</m:t>
                        </m:r>
                      </m:e>
                    </m:acc>
                    <m:r>
                      <a:rPr lang="zh-CN" alt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）</m:t>
                    </m:r>
                  </m:oMath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1431940"/>
                <a:ext cx="2497800" cy="470065"/>
              </a:xfrm>
              <a:prstGeom prst="rect">
                <a:avLst/>
              </a:prstGeom>
              <a:blipFill rotWithShape="1">
                <a:blip r:embed="rId2"/>
                <a:stretch>
                  <a:fillRect l="-3659" t="-14286" r="-732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907704" y="1961276"/>
            <a:ext cx="1158779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CPL C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7"/>
              <p:cNvSpPr txBox="1"/>
              <p:nvPr/>
            </p:nvSpPr>
            <p:spPr>
              <a:xfrm>
                <a:off x="3670066" y="2022831"/>
                <a:ext cx="2074607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；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(C) ← 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（</m:t>
                    </m:r>
                    <m:acc>
                      <m:accPr>
                        <m:chr m:val="̅"/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𝑪</m:t>
                        </m:r>
                      </m:e>
                    </m:acc>
                    <m:r>
                      <a:rPr lang="zh-CN" alt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）</m:t>
                    </m:r>
                  </m:oMath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066" y="2022831"/>
                <a:ext cx="2074607" cy="462434"/>
              </a:xfrm>
              <a:prstGeom prst="rect">
                <a:avLst/>
              </a:prstGeom>
              <a:blipFill rotWithShape="1">
                <a:blip r:embed="rId3"/>
                <a:stretch>
                  <a:fillRect l="-4412" t="-15789" r="-7353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标题 1"/>
          <p:cNvSpPr txBox="1">
            <a:spLocks/>
          </p:cNvSpPr>
          <p:nvPr/>
        </p:nvSpPr>
        <p:spPr>
          <a:xfrm>
            <a:off x="296088" y="3368438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478708" y="3412345"/>
            <a:ext cx="67056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200" b="1" dirty="0" smtClean="0">
                <a:latin typeface="Times New Roman" pitchFamily="18" charset="0"/>
              </a:rPr>
              <a:t>执行完下列指令后，</a:t>
            </a:r>
            <a:r>
              <a:rPr kumimoji="1" lang="en-US" altLang="zh-CN" sz="2200" b="1" dirty="0" smtClean="0">
                <a:latin typeface="Times New Roman" pitchFamily="18" charset="0"/>
              </a:rPr>
              <a:t>25H</a:t>
            </a:r>
            <a:r>
              <a:rPr kumimoji="1" lang="zh-CN" altLang="en-US" sz="2200" b="1" dirty="0" smtClean="0">
                <a:latin typeface="Times New Roman" pitchFamily="18" charset="0"/>
              </a:rPr>
              <a:t>中的内容为多少？</a:t>
            </a:r>
            <a:endParaRPr kumimoji="1" lang="zh-CN" altLang="en-US" sz="2200" b="1" dirty="0">
              <a:latin typeface="Times New Roman" pitchFamily="18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972032" y="3846046"/>
            <a:ext cx="462430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200" b="1" dirty="0" smtClean="0">
                <a:latin typeface="Times New Roman" pitchFamily="18" charset="0"/>
              </a:rPr>
              <a:t>MOV   25H,       #5DH</a:t>
            </a:r>
          </a:p>
          <a:p>
            <a:r>
              <a:rPr kumimoji="1" lang="en-US" altLang="zh-CN" sz="2200" b="1" dirty="0" smtClean="0">
                <a:latin typeface="Times New Roman" pitchFamily="18" charset="0"/>
              </a:rPr>
              <a:t>CPL     2BH </a:t>
            </a:r>
            <a:endParaRPr kumimoji="1" lang="zh-CN" altLang="en-US" sz="2200" b="1" dirty="0">
              <a:latin typeface="Times New Roman" pitchFamily="18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19788" y="4916488"/>
            <a:ext cx="7888220" cy="76944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en-US" altLang="zh-CN" sz="2200" b="1" dirty="0" smtClean="0">
                <a:latin typeface="Times New Roman" pitchFamily="18" charset="0"/>
              </a:rPr>
              <a:t>2BH</a:t>
            </a:r>
            <a:r>
              <a:rPr kumimoji="1" lang="zh-CN" altLang="en-US" sz="2200" b="1" dirty="0" smtClean="0">
                <a:latin typeface="Times New Roman" pitchFamily="18" charset="0"/>
              </a:rPr>
              <a:t>是地址位，即地址</a:t>
            </a:r>
            <a:r>
              <a:rPr kumimoji="1" lang="en-US" altLang="zh-CN" sz="2200" b="1" dirty="0" smtClean="0">
                <a:latin typeface="Times New Roman" pitchFamily="18" charset="0"/>
              </a:rPr>
              <a:t>25H</a:t>
            </a:r>
            <a:r>
              <a:rPr kumimoji="1" lang="zh-CN" altLang="en-US" sz="2200" b="1" dirty="0" smtClean="0">
                <a:latin typeface="Times New Roman" pitchFamily="18" charset="0"/>
              </a:rPr>
              <a:t>中的字节</a:t>
            </a:r>
            <a:r>
              <a:rPr kumimoji="1" lang="en-US" altLang="zh-CN" sz="2200" b="1" dirty="0" smtClean="0">
                <a:latin typeface="Times New Roman" pitchFamily="18" charset="0"/>
              </a:rPr>
              <a:t>(0101 1101)</a:t>
            </a:r>
            <a:r>
              <a:rPr kumimoji="1" lang="zh-CN" altLang="en-US" sz="2200" b="1" dirty="0" smtClean="0">
                <a:latin typeface="Times New Roman" pitchFamily="18" charset="0"/>
              </a:rPr>
              <a:t>的第</a:t>
            </a:r>
            <a:r>
              <a:rPr kumimoji="1" lang="en-US" altLang="zh-CN" sz="2200" b="1" dirty="0" smtClean="0">
                <a:latin typeface="Times New Roman" pitchFamily="18" charset="0"/>
              </a:rPr>
              <a:t>3</a:t>
            </a:r>
            <a:r>
              <a:rPr kumimoji="1" lang="zh-CN" altLang="en-US" sz="2200" b="1" dirty="0" smtClean="0">
                <a:latin typeface="Times New Roman" pitchFamily="18" charset="0"/>
              </a:rPr>
              <a:t>位，即取反后</a:t>
            </a:r>
            <a:r>
              <a:rPr kumimoji="1" lang="en-US" altLang="zh-CN" sz="2200" b="1" dirty="0" smtClean="0">
                <a:latin typeface="Times New Roman" pitchFamily="18" charset="0"/>
              </a:rPr>
              <a:t>25H</a:t>
            </a:r>
            <a:r>
              <a:rPr kumimoji="1" lang="zh-CN" altLang="en-US" sz="2200" b="1" dirty="0" smtClean="0">
                <a:latin typeface="Times New Roman" pitchFamily="18" charset="0"/>
              </a:rPr>
              <a:t>的内容变为</a:t>
            </a:r>
            <a:r>
              <a:rPr kumimoji="1" lang="en-US" altLang="zh-CN" sz="2200" b="1" dirty="0" smtClean="0">
                <a:latin typeface="Times New Roman" pitchFamily="18" charset="0"/>
              </a:rPr>
              <a:t>55H.</a:t>
            </a:r>
            <a:endParaRPr kumimoji="1" lang="zh-CN" altLang="en-US" sz="22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1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 animBg="1"/>
      <p:bldP spid="10" grpId="0"/>
      <p:bldP spid="11" grpId="0" animBg="1"/>
      <p:bldP spid="12" grpId="0"/>
      <p:bldP spid="13" grpId="0"/>
      <p:bldP spid="14" grpId="0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49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7256" y="908720"/>
            <a:ext cx="2039341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位置位指令</a:t>
            </a:r>
            <a:endParaRPr lang="zh-CN" alt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5542" y="1370385"/>
            <a:ext cx="1531188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SETB bit</a:t>
            </a:r>
            <a:endParaRPr lang="zh-CN" altLang="en-US" sz="2800" dirty="0"/>
          </a:p>
        </p:txBody>
      </p:sp>
      <p:sp>
        <p:nvSpPr>
          <p:cNvPr id="8" name="TextBox 12"/>
          <p:cNvSpPr txBox="1"/>
          <p:nvPr/>
        </p:nvSpPr>
        <p:spPr>
          <a:xfrm>
            <a:off x="335647" y="2560276"/>
            <a:ext cx="7782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0070C0"/>
                </a:solidFill>
              </a:rPr>
              <a:t>-----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把进位标志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C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或任何可寻址位置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1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，不影响其他标志。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7"/>
              <p:cNvSpPr txBox="1"/>
              <p:nvPr/>
            </p:nvSpPr>
            <p:spPr>
              <a:xfrm>
                <a:off x="3707904" y="1431940"/>
                <a:ext cx="16353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；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(bit) ←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1431940"/>
                <a:ext cx="1635384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5576" t="-1578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2028144" y="1961276"/>
            <a:ext cx="1391728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SETB C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7"/>
              <p:cNvSpPr txBox="1"/>
              <p:nvPr/>
            </p:nvSpPr>
            <p:spPr>
              <a:xfrm>
                <a:off x="3670066" y="2022831"/>
                <a:ext cx="1451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；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(C) ←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066" y="2022831"/>
                <a:ext cx="1451038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6303" t="-15789" r="-420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标题 1"/>
          <p:cNvSpPr txBox="1">
            <a:spLocks/>
          </p:cNvSpPr>
          <p:nvPr/>
        </p:nvSpPr>
        <p:spPr>
          <a:xfrm>
            <a:off x="296088" y="3368438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478708" y="3412345"/>
            <a:ext cx="67056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200" b="1" dirty="0" smtClean="0">
                <a:latin typeface="Times New Roman" pitchFamily="18" charset="0"/>
              </a:rPr>
              <a:t>已知输出口</a:t>
            </a:r>
            <a:r>
              <a:rPr kumimoji="1" lang="en-US" altLang="zh-CN" sz="2200" b="1" dirty="0" smtClean="0">
                <a:latin typeface="Times New Roman" pitchFamily="18" charset="0"/>
              </a:rPr>
              <a:t>P1</a:t>
            </a:r>
            <a:r>
              <a:rPr kumimoji="1" lang="zh-CN" altLang="en-US" sz="2200" b="1" dirty="0" smtClean="0">
                <a:latin typeface="Times New Roman" pitchFamily="18" charset="0"/>
              </a:rPr>
              <a:t>已写入</a:t>
            </a:r>
            <a:r>
              <a:rPr kumimoji="1" lang="en-US" altLang="zh-CN" sz="2200" b="1" dirty="0" smtClean="0">
                <a:latin typeface="Times New Roman" pitchFamily="18" charset="0"/>
              </a:rPr>
              <a:t>49H,</a:t>
            </a:r>
            <a:r>
              <a:rPr kumimoji="1" lang="zh-CN" altLang="en-US" sz="2200" b="1" dirty="0" smtClean="0">
                <a:latin typeface="Times New Roman" pitchFamily="18" charset="0"/>
              </a:rPr>
              <a:t>执行完下列指令后，</a:t>
            </a:r>
            <a:r>
              <a:rPr kumimoji="1" lang="en-US" altLang="zh-CN" sz="2200" b="1" dirty="0" smtClean="0">
                <a:latin typeface="Times New Roman" pitchFamily="18" charset="0"/>
              </a:rPr>
              <a:t>P1</a:t>
            </a:r>
            <a:r>
              <a:rPr kumimoji="1" lang="zh-CN" altLang="en-US" sz="2200" b="1" dirty="0" smtClean="0">
                <a:latin typeface="Times New Roman" pitchFamily="18" charset="0"/>
              </a:rPr>
              <a:t>口输出内容为多少？</a:t>
            </a:r>
            <a:endParaRPr kumimoji="1" lang="zh-CN" altLang="en-US" sz="2200" b="1" dirty="0">
              <a:latin typeface="Times New Roman" pitchFamily="18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063846" y="5309726"/>
            <a:ext cx="3288116" cy="4308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en-US" altLang="zh-CN" sz="2200" b="1" dirty="0">
                <a:latin typeface="Times New Roman" pitchFamily="18" charset="0"/>
              </a:rPr>
              <a:t>P1</a:t>
            </a:r>
            <a:r>
              <a:rPr kumimoji="1" lang="zh-CN" altLang="en-US" sz="2200" b="1" dirty="0">
                <a:latin typeface="Times New Roman" pitchFamily="18" charset="0"/>
              </a:rPr>
              <a:t>口输出内容</a:t>
            </a:r>
            <a:r>
              <a:rPr kumimoji="1" lang="zh-CN" altLang="en-US" sz="2200" b="1" dirty="0" smtClean="0">
                <a:latin typeface="Times New Roman" pitchFamily="18" charset="0"/>
              </a:rPr>
              <a:t>变为</a:t>
            </a:r>
            <a:r>
              <a:rPr kumimoji="1" lang="en-US" altLang="zh-CN" sz="2200" b="1" dirty="0" smtClean="0">
                <a:latin typeface="Times New Roman" pitchFamily="18" charset="0"/>
              </a:rPr>
              <a:t>C9H.</a:t>
            </a:r>
            <a:endParaRPr kumimoji="1" lang="zh-CN" altLang="en-US" sz="2200" b="1" dirty="0">
              <a:latin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97076" y="4468965"/>
            <a:ext cx="1802096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SETB P1.7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15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 animBg="1"/>
      <p:bldP spid="10" grpId="0"/>
      <p:bldP spid="11" grpId="0" animBg="1"/>
      <p:bldP spid="12" grpId="0"/>
      <p:bldP spid="13" grpId="0"/>
      <p:bldP spid="15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流程图: 过程 14"/>
          <p:cNvSpPr/>
          <p:nvPr/>
        </p:nvSpPr>
        <p:spPr>
          <a:xfrm>
            <a:off x="611560" y="4339952"/>
            <a:ext cx="7200800" cy="4320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971600" y="1628801"/>
            <a:ext cx="6408712" cy="4320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79506"/>
              </p:ext>
            </p:extLst>
          </p:nvPr>
        </p:nvGraphicFramePr>
        <p:xfrm>
          <a:off x="1147171" y="1412777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A7</a:t>
                      </a:r>
                      <a:endParaRPr lang="zh-CN" altLang="en-US" sz="2400" b="0" dirty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A6</a:t>
                      </a:r>
                      <a:endParaRPr lang="zh-CN" altLang="en-US" sz="2400" b="0" dirty="0" smtClean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A5</a:t>
                      </a:r>
                      <a:endParaRPr lang="zh-CN" altLang="en-US" sz="2400" b="0" dirty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A4</a:t>
                      </a:r>
                      <a:endParaRPr lang="zh-CN" altLang="en-US" sz="2400" b="0" dirty="0" smtClean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A3</a:t>
                      </a:r>
                      <a:endParaRPr lang="zh-CN" altLang="en-US" sz="2400" b="0" dirty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A2</a:t>
                      </a:r>
                      <a:endParaRPr lang="zh-CN" altLang="en-US" sz="2400" b="0" dirty="0" smtClean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A1</a:t>
                      </a:r>
                      <a:endParaRPr lang="zh-CN" altLang="en-US" sz="2400" b="0" dirty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A0</a:t>
                      </a:r>
                      <a:endParaRPr lang="zh-CN" altLang="en-US" sz="2400" b="0" dirty="0" smtClean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3995936" y="2061593"/>
            <a:ext cx="70486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下箭头 9"/>
          <p:cNvSpPr/>
          <p:nvPr/>
        </p:nvSpPr>
        <p:spPr>
          <a:xfrm>
            <a:off x="4010270" y="2132857"/>
            <a:ext cx="352431" cy="504056"/>
          </a:xfrm>
          <a:prstGeom prst="downArrow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143529"/>
              </p:ext>
            </p:extLst>
          </p:nvPr>
        </p:nvGraphicFramePr>
        <p:xfrm>
          <a:off x="1127956" y="2708921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A6</a:t>
                      </a:r>
                      <a:endParaRPr lang="zh-CN" altLang="en-US" sz="2400" b="0" dirty="0" smtClean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A5</a:t>
                      </a:r>
                      <a:endParaRPr lang="zh-CN" altLang="en-US" sz="2400" b="0" dirty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A4</a:t>
                      </a:r>
                      <a:endParaRPr lang="zh-CN" altLang="en-US" sz="2400" b="0" dirty="0" smtClean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A3</a:t>
                      </a:r>
                      <a:endParaRPr lang="zh-CN" altLang="en-US" sz="2400" b="0" dirty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A2</a:t>
                      </a:r>
                      <a:endParaRPr lang="zh-CN" altLang="en-US" sz="2400" b="0" dirty="0" smtClean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A1</a:t>
                      </a:r>
                      <a:endParaRPr lang="zh-CN" altLang="en-US" sz="2400" b="0" dirty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A0</a:t>
                      </a:r>
                      <a:endParaRPr lang="zh-CN" altLang="en-US" sz="2400" b="0" dirty="0" smtClean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A7</a:t>
                      </a:r>
                      <a:endParaRPr lang="zh-CN" altLang="en-US" sz="2400" b="0" dirty="0" smtClean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555307"/>
              </p:ext>
            </p:extLst>
          </p:nvPr>
        </p:nvGraphicFramePr>
        <p:xfrm>
          <a:off x="767916" y="4123928"/>
          <a:ext cx="56372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CY</a:t>
                      </a:r>
                      <a:endParaRPr lang="zh-CN" altLang="en-US" sz="2400" b="0" dirty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774003"/>
              </p:ext>
            </p:extLst>
          </p:nvPr>
        </p:nvGraphicFramePr>
        <p:xfrm>
          <a:off x="1547664" y="4123928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A7</a:t>
                      </a:r>
                      <a:endParaRPr lang="zh-CN" altLang="en-US" sz="2400" b="0" dirty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A6</a:t>
                      </a:r>
                      <a:endParaRPr lang="zh-CN" altLang="en-US" sz="2400" b="0" dirty="0" smtClean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A5</a:t>
                      </a:r>
                      <a:endParaRPr lang="zh-CN" altLang="en-US" sz="2400" b="0" dirty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A4</a:t>
                      </a:r>
                      <a:endParaRPr lang="zh-CN" altLang="en-US" sz="2400" b="0" dirty="0" smtClean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A3</a:t>
                      </a:r>
                      <a:endParaRPr lang="zh-CN" altLang="en-US" sz="2400" b="0" dirty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A2</a:t>
                      </a:r>
                      <a:endParaRPr lang="zh-CN" altLang="en-US" sz="2400" b="0" dirty="0" smtClean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A1</a:t>
                      </a:r>
                      <a:endParaRPr lang="zh-CN" altLang="en-US" sz="2400" b="0" dirty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A0</a:t>
                      </a:r>
                      <a:endParaRPr lang="zh-CN" altLang="en-US" sz="2400" b="0" dirty="0" smtClean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3859529" y="4772000"/>
            <a:ext cx="70486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62532"/>
              </p:ext>
            </p:extLst>
          </p:nvPr>
        </p:nvGraphicFramePr>
        <p:xfrm>
          <a:off x="790776" y="5348064"/>
          <a:ext cx="56372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A7</a:t>
                      </a:r>
                      <a:endParaRPr lang="zh-CN" altLang="en-US" sz="2400" b="0" dirty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635261"/>
              </p:ext>
            </p:extLst>
          </p:nvPr>
        </p:nvGraphicFramePr>
        <p:xfrm>
          <a:off x="1570524" y="5348064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A6</a:t>
                      </a:r>
                      <a:endParaRPr lang="zh-CN" altLang="en-US" sz="2400" b="0" dirty="0" smtClean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A5</a:t>
                      </a:r>
                      <a:endParaRPr lang="zh-CN" altLang="en-US" sz="2400" b="0" dirty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A4</a:t>
                      </a:r>
                      <a:endParaRPr lang="zh-CN" altLang="en-US" sz="2400" b="0" dirty="0" smtClean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A3</a:t>
                      </a:r>
                      <a:endParaRPr lang="zh-CN" altLang="en-US" sz="2400" b="0" dirty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A2</a:t>
                      </a:r>
                      <a:endParaRPr lang="zh-CN" altLang="en-US" sz="2400" b="0" dirty="0" smtClean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A1</a:t>
                      </a:r>
                      <a:endParaRPr lang="zh-CN" altLang="en-US" sz="2400" b="0" dirty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A0</a:t>
                      </a:r>
                      <a:endParaRPr lang="zh-CN" altLang="en-US" sz="2400" b="0" dirty="0" smtClean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n w="3175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CY</a:t>
                      </a:r>
                      <a:endParaRPr lang="zh-CN" altLang="en-US" sz="2400" b="0" dirty="0">
                        <a:ln w="3175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下箭头 18"/>
          <p:cNvSpPr/>
          <p:nvPr/>
        </p:nvSpPr>
        <p:spPr>
          <a:xfrm>
            <a:off x="3954277" y="4844008"/>
            <a:ext cx="352431" cy="504056"/>
          </a:xfrm>
          <a:prstGeom prst="downArrow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-5323" y="836712"/>
            <a:ext cx="1710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7030A0"/>
                </a:solidFill>
                <a:latin typeface="+mj-ea"/>
              </a:rPr>
              <a:t>左移指令</a:t>
            </a:r>
            <a:endParaRPr lang="zh-CN" altLang="en-US" sz="2400" b="1" dirty="0">
              <a:solidFill>
                <a:srgbClr val="7030A0"/>
              </a:solidFill>
              <a:latin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20524" y="3291004"/>
            <a:ext cx="2638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7030A0"/>
                </a:solidFill>
                <a:latin typeface="+mj-ea"/>
              </a:rPr>
              <a:t>带进位左移指令</a:t>
            </a:r>
            <a:endParaRPr lang="zh-CN" altLang="en-US" sz="2400" b="1" dirty="0">
              <a:solidFill>
                <a:srgbClr val="7030A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8417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10" grpId="0" animBg="1"/>
      <p:bldP spid="19" grpId="0" animBg="1"/>
      <p:bldP spid="21" grpId="0"/>
      <p:bldP spid="2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50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698" y="836712"/>
            <a:ext cx="8229600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rgbClr val="7030A0"/>
                </a:solidFill>
                <a:latin typeface="宋体" pitchFamily="2" charset="-122"/>
              </a:rPr>
              <a:t>4</a:t>
            </a:r>
            <a:r>
              <a:rPr lang="zh-CN" altLang="en-US" sz="3200" b="1" dirty="0" smtClean="0">
                <a:solidFill>
                  <a:srgbClr val="7030A0"/>
                </a:solidFill>
                <a:latin typeface="宋体" pitchFamily="2" charset="-122"/>
              </a:rPr>
              <a:t>.</a:t>
            </a:r>
            <a:r>
              <a:rPr lang="en-US" altLang="zh-CN" sz="3200" b="1" dirty="0" smtClean="0">
                <a:solidFill>
                  <a:srgbClr val="7030A0"/>
                </a:solidFill>
                <a:latin typeface="宋体" pitchFamily="2" charset="-122"/>
              </a:rPr>
              <a:t>7.3</a:t>
            </a:r>
            <a:r>
              <a:rPr lang="zh-CN" altLang="en-US" sz="3200" b="1" dirty="0" smtClean="0">
                <a:solidFill>
                  <a:srgbClr val="7030A0"/>
                </a:solidFill>
                <a:latin typeface="宋体" pitchFamily="2" charset="-122"/>
              </a:rPr>
              <a:t>  位逻辑操作指令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913" y="1589072"/>
            <a:ext cx="234872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位逻辑与指令</a:t>
            </a:r>
            <a:endParaRPr lang="zh-CN" alt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75872" y="2060848"/>
            <a:ext cx="1796774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ANL C, bit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211960" y="2060848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400" b="1" dirty="0" smtClean="0">
                <a:solidFill>
                  <a:srgbClr val="FF0000"/>
                </a:solidFill>
              </a:rPr>
              <a:t>；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(C)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∧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(bit)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56890" y="2670368"/>
            <a:ext cx="1896160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ANL C, /bit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09620" y="2686859"/>
                <a:ext cx="1782860" cy="470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；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(C)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∧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𝒃𝒊𝒕</m:t>
                        </m:r>
                      </m:e>
                    </m:acc>
                  </m:oMath>
                </a14:m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)</a:t>
                </a:r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620" y="2686859"/>
                <a:ext cx="1782860" cy="470065"/>
              </a:xfrm>
              <a:prstGeom prst="rect">
                <a:avLst/>
              </a:prstGeom>
              <a:blipFill rotWithShape="1">
                <a:blip r:embed="rId2"/>
                <a:stretch>
                  <a:fillRect l="-5479" t="-14286" r="-5137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82525" y="3193588"/>
            <a:ext cx="7948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</a:rPr>
              <a:t>-----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把直接寻址位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(bit)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的内容或直接寻址内容取反后与位累计器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C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内容相与，</a:t>
            </a:r>
            <a:r>
              <a:rPr lang="zh-CN" altLang="en-US" sz="2400" b="1" u="sng" dirty="0" smtClean="0">
                <a:solidFill>
                  <a:srgbClr val="7030A0"/>
                </a:solidFill>
              </a:rPr>
              <a:t>结果保存在</a:t>
            </a:r>
            <a:r>
              <a:rPr lang="en-US" altLang="zh-CN" sz="2400" b="1" u="sng" dirty="0" smtClean="0">
                <a:solidFill>
                  <a:srgbClr val="7030A0"/>
                </a:solidFill>
              </a:rPr>
              <a:t>C</a:t>
            </a:r>
            <a:r>
              <a:rPr lang="zh-CN" altLang="en-US" sz="2400" b="1" u="sng" dirty="0" smtClean="0">
                <a:solidFill>
                  <a:srgbClr val="7030A0"/>
                </a:solidFill>
              </a:rPr>
              <a:t>中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。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53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2" grpId="0" animBg="1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51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744" y="999155"/>
            <a:ext cx="234872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位逻辑或指令</a:t>
            </a:r>
            <a:endParaRPr lang="zh-CN" alt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51703" y="1470931"/>
            <a:ext cx="1775935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ORL C, bit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187791" y="1470931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400" b="1" dirty="0" smtClean="0">
                <a:solidFill>
                  <a:srgbClr val="FF0000"/>
                </a:solidFill>
              </a:rPr>
              <a:t>；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(C)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(bit)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32721" y="2342061"/>
            <a:ext cx="1875322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ORL C, /bit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87791" y="2304044"/>
                <a:ext cx="1782860" cy="470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；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(C)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∨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𝒃𝒊𝒕</m:t>
                        </m:r>
                      </m:e>
                    </m:acc>
                  </m:oMath>
                </a14:m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)</a:t>
                </a:r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791" y="2304044"/>
                <a:ext cx="1782860" cy="470065"/>
              </a:xfrm>
              <a:prstGeom prst="rect">
                <a:avLst/>
              </a:prstGeom>
              <a:blipFill rotWithShape="1">
                <a:blip r:embed="rId2"/>
                <a:stretch>
                  <a:fillRect l="-5479" t="-14286" r="-5137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71367" y="3168568"/>
            <a:ext cx="7948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</a:rPr>
              <a:t>-----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把直接寻址位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(bit)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的内容或直接寻址内容取反后与位累计器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C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内容相或，</a:t>
            </a:r>
            <a:r>
              <a:rPr lang="zh-CN" altLang="en-US" sz="2400" b="1" u="sng" dirty="0" smtClean="0">
                <a:solidFill>
                  <a:srgbClr val="7030A0"/>
                </a:solidFill>
              </a:rPr>
              <a:t>结果保存在</a:t>
            </a:r>
            <a:r>
              <a:rPr lang="en-US" altLang="zh-CN" sz="2400" b="1" u="sng" dirty="0" smtClean="0">
                <a:solidFill>
                  <a:srgbClr val="7030A0"/>
                </a:solidFill>
              </a:rPr>
              <a:t>C</a:t>
            </a:r>
            <a:r>
              <a:rPr lang="zh-CN" altLang="en-US" sz="2400" b="1" u="sng" dirty="0" smtClean="0">
                <a:solidFill>
                  <a:srgbClr val="7030A0"/>
                </a:solidFill>
              </a:rPr>
              <a:t>中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。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52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874548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31640" y="821610"/>
            <a:ext cx="74888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latin typeface="Times New Roman" pitchFamily="18" charset="0"/>
              </a:rPr>
              <a:t>设</a:t>
            </a:r>
            <a:r>
              <a:rPr kumimoji="1" lang="en-US" altLang="zh-CN" sz="2400" b="1" dirty="0" smtClean="0">
                <a:latin typeface="Times New Roman" pitchFamily="18" charset="0"/>
              </a:rPr>
              <a:t>M</a:t>
            </a:r>
            <a:r>
              <a:rPr kumimoji="1" lang="zh-CN" altLang="en-US" sz="2400" b="1" dirty="0" smtClean="0">
                <a:latin typeface="Times New Roman" pitchFamily="18" charset="0"/>
              </a:rPr>
              <a:t>、</a:t>
            </a:r>
            <a:r>
              <a:rPr kumimoji="1" lang="en-US" altLang="zh-CN" sz="2400" b="1" dirty="0" smtClean="0">
                <a:latin typeface="Times New Roman" pitchFamily="18" charset="0"/>
              </a:rPr>
              <a:t>N</a:t>
            </a:r>
            <a:r>
              <a:rPr kumimoji="1" lang="zh-CN" altLang="en-US" sz="2400" b="1" dirty="0" smtClean="0">
                <a:latin typeface="Times New Roman" pitchFamily="18" charset="0"/>
              </a:rPr>
              <a:t>和</a:t>
            </a:r>
            <a:r>
              <a:rPr kumimoji="1" lang="en-US" altLang="zh-CN" sz="2400" b="1" dirty="0" smtClean="0">
                <a:latin typeface="Times New Roman" pitchFamily="18" charset="0"/>
              </a:rPr>
              <a:t>W</a:t>
            </a:r>
            <a:r>
              <a:rPr kumimoji="1" lang="zh-CN" altLang="en-US" sz="2400" b="1" dirty="0" smtClean="0">
                <a:latin typeface="Times New Roman" pitchFamily="18" charset="0"/>
              </a:rPr>
              <a:t>都代表位地址， 试编程完成</a:t>
            </a:r>
            <a:r>
              <a:rPr kumimoji="1" lang="en-US" altLang="zh-CN" sz="2400" b="1" dirty="0" smtClean="0">
                <a:latin typeface="Times New Roman" pitchFamily="18" charset="0"/>
              </a:rPr>
              <a:t>M</a:t>
            </a:r>
            <a:r>
              <a:rPr kumimoji="1" lang="zh-CN" altLang="en-US" sz="2400" b="1" dirty="0" smtClean="0">
                <a:latin typeface="Times New Roman" pitchFamily="18" charset="0"/>
              </a:rPr>
              <a:t>、</a:t>
            </a:r>
            <a:r>
              <a:rPr kumimoji="1" lang="en-US" altLang="zh-CN" sz="2400" b="1" dirty="0" smtClean="0">
                <a:latin typeface="Times New Roman" pitchFamily="18" charset="0"/>
              </a:rPr>
              <a:t>N</a:t>
            </a:r>
            <a:r>
              <a:rPr kumimoji="1" lang="zh-CN" altLang="en-US" sz="2400" b="1" dirty="0" smtClean="0">
                <a:latin typeface="Times New Roman" pitchFamily="18" charset="0"/>
              </a:rPr>
              <a:t>中内容的异或操作。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165" y="2996952"/>
            <a:ext cx="2036711" cy="3165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</a:rPr>
              <a:t>MOV      C,   N 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</a:rPr>
              <a:t>ANL       C,   /M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</a:rPr>
              <a:t>MOV     W,    C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MOV    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C,    M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</a:rPr>
              <a:t>ANL      C, /N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</a:rPr>
              <a:t>ORL      C, W 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</a:rPr>
              <a:t>MOV    W, 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6896" y="1652607"/>
                <a:ext cx="942437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/>
                  <a:t>解：</a:t>
                </a:r>
                <a:r>
                  <a:rPr lang="en-US" altLang="zh-CN" sz="2400" dirty="0" smtClean="0"/>
                  <a:t>8051</a:t>
                </a:r>
                <a:r>
                  <a:rPr lang="zh-CN" altLang="en-US" sz="2400" dirty="0" smtClean="0"/>
                  <a:t>指令系统无位异或指令，因此需要借助于或、与、反操作：</a:t>
                </a:r>
                <a:endParaRPr lang="en-US" altLang="zh-CN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/>
                  <a:t>                                                W=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𝑀</m:t>
                        </m:r>
                      </m:e>
                    </m:acc>
                    <m:r>
                      <a:rPr lang="en-US" altLang="zh-CN" sz="240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𝑁</m:t>
                        </m:r>
                      </m:e>
                    </m:acc>
                    <m:r>
                      <a:rPr lang="en-US" altLang="zh-CN" sz="2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96" y="1652607"/>
                <a:ext cx="9424375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1035" b="-6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93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53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698" y="836712"/>
            <a:ext cx="8229600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rgbClr val="7030A0"/>
                </a:solidFill>
                <a:latin typeface="宋体" pitchFamily="2" charset="-122"/>
              </a:rPr>
              <a:t>4</a:t>
            </a:r>
            <a:r>
              <a:rPr lang="zh-CN" altLang="en-US" sz="3200" b="1" dirty="0" smtClean="0">
                <a:solidFill>
                  <a:srgbClr val="7030A0"/>
                </a:solidFill>
                <a:latin typeface="宋体" pitchFamily="2" charset="-122"/>
              </a:rPr>
              <a:t>.</a:t>
            </a:r>
            <a:r>
              <a:rPr lang="en-US" altLang="zh-CN" sz="3200" b="1" dirty="0" smtClean="0">
                <a:solidFill>
                  <a:srgbClr val="7030A0"/>
                </a:solidFill>
                <a:latin typeface="宋体" pitchFamily="2" charset="-122"/>
              </a:rPr>
              <a:t>7.4</a:t>
            </a:r>
            <a:r>
              <a:rPr lang="zh-CN" altLang="en-US" sz="3200" b="1" dirty="0" smtClean="0">
                <a:solidFill>
                  <a:srgbClr val="7030A0"/>
                </a:solidFill>
                <a:latin typeface="宋体" pitchFamily="2" charset="-122"/>
              </a:rPr>
              <a:t>  位</a:t>
            </a:r>
            <a:r>
              <a:rPr lang="zh-CN" altLang="en-US" sz="3200" b="1" dirty="0">
                <a:solidFill>
                  <a:srgbClr val="7030A0"/>
                </a:solidFill>
                <a:latin typeface="宋体" pitchFamily="2" charset="-122"/>
              </a:rPr>
              <a:t>条件转移</a:t>
            </a:r>
            <a:r>
              <a:rPr lang="zh-CN" altLang="en-US" sz="3200" b="1" dirty="0" smtClean="0">
                <a:solidFill>
                  <a:srgbClr val="7030A0"/>
                </a:solidFill>
                <a:latin typeface="宋体" pitchFamily="2" charset="-122"/>
              </a:rPr>
              <a:t>指令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198" y="1411393"/>
            <a:ext cx="5413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--------</a:t>
            </a:r>
            <a:r>
              <a:rPr lang="zh-CN" altLang="en-US" sz="2400" dirty="0" smtClean="0"/>
              <a:t>判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和判直接寻址位状态转移指令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3937" y="1988840"/>
            <a:ext cx="2539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2060"/>
                </a:solidFill>
              </a:rPr>
              <a:t>1.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判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C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转移指令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0969" y="2682400"/>
            <a:ext cx="1545808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F0"/>
                </a:solidFill>
              </a:rPr>
              <a:t>JC      </a:t>
            </a:r>
            <a:r>
              <a:rPr lang="en-US" altLang="zh-CN" sz="3200" b="1" dirty="0" err="1" smtClean="0">
                <a:solidFill>
                  <a:srgbClr val="00B0F0"/>
                </a:solidFill>
              </a:rPr>
              <a:t>rel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7685" y="2743956"/>
            <a:ext cx="6176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400" b="1" dirty="0" smtClean="0">
                <a:solidFill>
                  <a:srgbClr val="FF0000"/>
                </a:solidFill>
              </a:rPr>
              <a:t>；若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(C)=1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 则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</a:rPr>
              <a:t>PC)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←</a:t>
            </a:r>
            <a:r>
              <a:rPr lang="en-US" altLang="zh-CN" sz="2400" b="1" dirty="0">
                <a:solidFill>
                  <a:srgbClr val="FF0000"/>
                </a:solidFill>
              </a:rPr>
              <a:t> (PC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)+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rel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,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否则顺序执行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0969" y="3331953"/>
            <a:ext cx="181671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00B0F0"/>
                </a:solidFill>
              </a:defRPr>
            </a:lvl1pPr>
          </a:lstStyle>
          <a:p>
            <a:r>
              <a:rPr lang="en-US" altLang="zh-CN" dirty="0"/>
              <a:t>JNC      </a:t>
            </a:r>
            <a:r>
              <a:rPr lang="en-US" altLang="zh-CN" dirty="0" err="1"/>
              <a:t>rel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57685" y="3399383"/>
            <a:ext cx="6176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400" b="1" dirty="0" smtClean="0">
                <a:solidFill>
                  <a:srgbClr val="FF0000"/>
                </a:solidFill>
              </a:rPr>
              <a:t>；若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(C)=0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 则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</a:rPr>
              <a:t>PC)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←</a:t>
            </a:r>
            <a:r>
              <a:rPr lang="en-US" altLang="zh-CN" sz="2400" b="1" dirty="0">
                <a:solidFill>
                  <a:srgbClr val="FF0000"/>
                </a:solidFill>
              </a:rPr>
              <a:t> (PC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)+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rel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,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否则顺序执行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16" y="4149080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功能： 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400" dirty="0" smtClean="0"/>
              <a:t>进位标志为</a:t>
            </a:r>
            <a:r>
              <a:rPr lang="en-US" altLang="zh-CN" sz="2400" dirty="0" smtClean="0"/>
              <a:t>1(JC)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0(JNC)</a:t>
            </a:r>
            <a:r>
              <a:rPr lang="zh-CN" altLang="en-US" sz="2400" dirty="0" smtClean="0"/>
              <a:t>，使程序转向目标地址，否则顺序执行下一条指令。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5070723" y="4420373"/>
            <a:ext cx="1368152" cy="576064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5274067" y="5089011"/>
            <a:ext cx="141351" cy="3562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flipH="1">
            <a:off x="3369277" y="5445224"/>
            <a:ext cx="3069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 smtClean="0">
                <a:solidFill>
                  <a:srgbClr val="FF0000"/>
                </a:solidFill>
              </a:rPr>
              <a:t>指令中第二个字节中的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rel</a:t>
            </a:r>
            <a:r>
              <a:rPr lang="zh-CN" altLang="en-US" b="1" dirty="0" smtClean="0">
                <a:solidFill>
                  <a:srgbClr val="FF0000"/>
                </a:solidFill>
              </a:rPr>
              <a:t>与</a:t>
            </a:r>
            <a:r>
              <a:rPr lang="en-US" altLang="zh-CN" b="1" dirty="0" smtClean="0">
                <a:solidFill>
                  <a:srgbClr val="FF0000"/>
                </a:solidFill>
              </a:rPr>
              <a:t>PC</a:t>
            </a:r>
            <a:r>
              <a:rPr lang="zh-CN" altLang="en-US" b="1" dirty="0" smtClean="0">
                <a:solidFill>
                  <a:srgbClr val="FF0000"/>
                </a:solidFill>
              </a:rPr>
              <a:t>当前值</a:t>
            </a:r>
            <a:r>
              <a:rPr lang="en-US" altLang="zh-CN" b="1" dirty="0" smtClean="0">
                <a:solidFill>
                  <a:srgbClr val="FF0000"/>
                </a:solidFill>
              </a:rPr>
              <a:t>((PC)+2)</a:t>
            </a:r>
            <a:r>
              <a:rPr lang="zh-CN" altLang="en-US" b="1" dirty="0" smtClean="0">
                <a:solidFill>
                  <a:srgbClr val="FF0000"/>
                </a:solidFill>
              </a:rPr>
              <a:t>之和。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96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1" grpId="0" animBg="1"/>
      <p:bldP spid="12" grpId="0"/>
      <p:bldP spid="13" grpId="0"/>
      <p:bldP spid="14" grpId="0" animBg="1"/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54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6" y="2498906"/>
            <a:ext cx="194421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</a:rPr>
              <a:t>PC)←(PC)+2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723531" y="1994850"/>
            <a:ext cx="0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六边形 11"/>
          <p:cNvSpPr/>
          <p:nvPr/>
        </p:nvSpPr>
        <p:spPr>
          <a:xfrm>
            <a:off x="1027682" y="3651034"/>
            <a:ext cx="1400003" cy="64807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C=1</a:t>
            </a:r>
            <a:r>
              <a:rPr lang="zh-CN" altLang="en-US" sz="2400" dirty="0" smtClean="0">
                <a:solidFill>
                  <a:schemeClr val="tx1"/>
                </a:solidFill>
              </a:rPr>
              <a:t>？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5" idx="2"/>
          </p:cNvCxnSpPr>
          <p:nvPr/>
        </p:nvCxnSpPr>
        <p:spPr>
          <a:xfrm flipH="1">
            <a:off x="1723531" y="3074970"/>
            <a:ext cx="4153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723531" y="4299106"/>
            <a:ext cx="0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766258" y="436646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12" idx="0"/>
          </p:cNvCxnSpPr>
          <p:nvPr/>
        </p:nvCxnSpPr>
        <p:spPr>
          <a:xfrm>
            <a:off x="2427685" y="3975070"/>
            <a:ext cx="776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203848" y="3975070"/>
            <a:ext cx="0" cy="900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231740" y="4869160"/>
            <a:ext cx="194421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</a:rPr>
              <a:t>PC)←(PC)+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rel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8227" y="3605890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65140" y="1087279"/>
            <a:ext cx="1680268" cy="461665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JC </a:t>
            </a:r>
            <a:r>
              <a:rPr lang="en-US" altLang="zh-CN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指令</a:t>
            </a:r>
            <a:endParaRPr lang="zh-CN" alt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004048" y="1114848"/>
            <a:ext cx="1903085" cy="461665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JNC </a:t>
            </a:r>
            <a:r>
              <a:rPr lang="en-US" altLang="zh-CN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指令</a:t>
            </a:r>
            <a:endParaRPr lang="zh-CN" alt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16016" y="2498906"/>
            <a:ext cx="194421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</a:rPr>
              <a:t>PC)←(PC)+2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5683971" y="1994850"/>
            <a:ext cx="0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六边形 39"/>
          <p:cNvSpPr/>
          <p:nvPr/>
        </p:nvSpPr>
        <p:spPr>
          <a:xfrm>
            <a:off x="4988122" y="3651034"/>
            <a:ext cx="1400003" cy="64807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C=0</a:t>
            </a:r>
            <a:r>
              <a:rPr lang="zh-CN" altLang="en-US" sz="2400" dirty="0" smtClean="0">
                <a:solidFill>
                  <a:schemeClr val="tx1"/>
                </a:solidFill>
              </a:rPr>
              <a:t>？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8" idx="2"/>
          </p:cNvCxnSpPr>
          <p:nvPr/>
        </p:nvCxnSpPr>
        <p:spPr>
          <a:xfrm flipH="1">
            <a:off x="5683971" y="3074970"/>
            <a:ext cx="4153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5683971" y="4299106"/>
            <a:ext cx="0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726698" y="436646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44" name="直接连接符 43"/>
          <p:cNvCxnSpPr>
            <a:stCxn id="40" idx="0"/>
          </p:cNvCxnSpPr>
          <p:nvPr/>
        </p:nvCxnSpPr>
        <p:spPr>
          <a:xfrm>
            <a:off x="6388125" y="3975070"/>
            <a:ext cx="776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7164288" y="3975070"/>
            <a:ext cx="0" cy="900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192180" y="4869160"/>
            <a:ext cx="194421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</a:rPr>
              <a:t>PC)←(PC)+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rel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678667" y="3605890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43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6" grpId="0"/>
      <p:bldP spid="24" grpId="0" animBg="1"/>
      <p:bldP spid="25" grpId="0"/>
      <p:bldP spid="36" grpId="0" animBg="1"/>
      <p:bldP spid="37" grpId="0" animBg="1"/>
      <p:bldP spid="38" grpId="0" animBg="1"/>
      <p:bldP spid="40" grpId="0" animBg="1"/>
      <p:bldP spid="43" grpId="0"/>
      <p:bldP spid="46" grpId="0" animBg="1"/>
      <p:bldP spid="4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08720"/>
            <a:ext cx="8229600" cy="648072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7030A0"/>
                </a:solidFill>
              </a:rPr>
              <a:t>程序计数器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(PC)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7704856" cy="432048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</a:rPr>
              <a:t>功能：</a:t>
            </a:r>
            <a:r>
              <a:rPr lang="zh-CN" altLang="en-US" sz="2400" b="1" u="sng" dirty="0" smtClean="0">
                <a:solidFill>
                  <a:srgbClr val="C00000"/>
                </a:solidFill>
              </a:rPr>
              <a:t>存放</a:t>
            </a:r>
            <a:r>
              <a:rPr lang="zh-CN" altLang="en-US" sz="2400" b="1" u="sng" dirty="0">
                <a:solidFill>
                  <a:srgbClr val="C00000"/>
                </a:solidFill>
              </a:rPr>
              <a:t>指令的地址</a:t>
            </a:r>
            <a:r>
              <a:rPr lang="zh-CN" altLang="en-US" sz="2400" dirty="0"/>
              <a:t>。程序执行时，</a:t>
            </a:r>
            <a:r>
              <a:rPr lang="en-US" altLang="zh-CN" sz="2400" b="1" dirty="0">
                <a:solidFill>
                  <a:srgbClr val="C00000"/>
                </a:solidFill>
              </a:rPr>
              <a:t>PC</a:t>
            </a:r>
            <a:r>
              <a:rPr lang="zh-CN" altLang="en-US" sz="2400" b="1" dirty="0">
                <a:solidFill>
                  <a:srgbClr val="C00000"/>
                </a:solidFill>
              </a:rPr>
              <a:t>的初值</a:t>
            </a:r>
            <a:r>
              <a:rPr lang="zh-CN" altLang="en-US" sz="2400" dirty="0"/>
              <a:t>为程序</a:t>
            </a:r>
            <a:r>
              <a:rPr lang="zh-CN" altLang="en-US" sz="2400" b="1" dirty="0">
                <a:solidFill>
                  <a:srgbClr val="C00000"/>
                </a:solidFill>
              </a:rPr>
              <a:t>第一条指令的地址</a:t>
            </a:r>
            <a:r>
              <a:rPr lang="zh-CN" altLang="en-US" sz="2400" dirty="0"/>
              <a:t>，在顺序执行程序时，控制器首先按程序计数器所指出的指令地址从内存中取出一条指令，然后分析和执行该指令，同时将</a:t>
            </a:r>
            <a:r>
              <a:rPr lang="en-US" altLang="zh-CN" sz="2400" b="1" u="sng" dirty="0">
                <a:solidFill>
                  <a:srgbClr val="C00000"/>
                </a:solidFill>
              </a:rPr>
              <a:t>PC</a:t>
            </a:r>
            <a:r>
              <a:rPr lang="zh-CN" altLang="en-US" sz="2400" b="1" u="sng" dirty="0">
                <a:solidFill>
                  <a:srgbClr val="C00000"/>
                </a:solidFill>
              </a:rPr>
              <a:t>的值加</a:t>
            </a:r>
            <a:r>
              <a:rPr lang="en-US" altLang="zh-CN" sz="2400" b="1" u="sng" dirty="0">
                <a:solidFill>
                  <a:srgbClr val="C00000"/>
                </a:solidFill>
              </a:rPr>
              <a:t>1</a:t>
            </a:r>
            <a:r>
              <a:rPr lang="zh-CN" altLang="en-US" sz="2400" b="1" u="sng" dirty="0">
                <a:solidFill>
                  <a:srgbClr val="C00000"/>
                </a:solidFill>
              </a:rPr>
              <a:t>指向下一条要执行的指令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6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PC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存放什么地址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,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就执行该地址处的指令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79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56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836712"/>
            <a:ext cx="889248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注意：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70C0"/>
                </a:solidFill>
              </a:rPr>
              <a:t>实际应用中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,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rel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位置直接由欲跳转到的标号地址替代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,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偏移量由汇编语言自动进行计算。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好处：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7030A0"/>
                </a:solidFill>
              </a:rPr>
              <a:t>1. 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程序的可读性好；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7030A0"/>
                </a:solidFill>
              </a:rPr>
              <a:t>2. 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不必进行偏移量的计算。 </a:t>
            </a:r>
            <a:endParaRPr lang="en-US" altLang="zh-CN" sz="2400" b="1" dirty="0" smtClean="0">
              <a:solidFill>
                <a:srgbClr val="7030A0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3552712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91913" y="3552712"/>
            <a:ext cx="46805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latin typeface="Times New Roman" pitchFamily="18" charset="0"/>
              </a:rPr>
              <a:t>试分析一下代码可实现何种功能。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3268" y="4149080"/>
            <a:ext cx="273023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                    CLR      C </a:t>
            </a:r>
          </a:p>
          <a:p>
            <a:r>
              <a:rPr lang="en-US" altLang="zh-CN" sz="2400" dirty="0" smtClean="0"/>
              <a:t>                    JC         L1</a:t>
            </a:r>
          </a:p>
          <a:p>
            <a:r>
              <a:rPr lang="en-US" altLang="zh-CN" sz="2400" dirty="0" smtClean="0"/>
              <a:t>                    CPL      C</a:t>
            </a:r>
          </a:p>
          <a:p>
            <a:r>
              <a:rPr lang="en-US" altLang="zh-CN" sz="2400" dirty="0" smtClean="0"/>
              <a:t>                    JC         L2</a:t>
            </a:r>
          </a:p>
          <a:p>
            <a:r>
              <a:rPr lang="en-US" altLang="zh-CN" sz="2400" dirty="0"/>
              <a:t>L1</a:t>
            </a:r>
            <a:r>
              <a:rPr lang="en-US" altLang="zh-CN" sz="2400" dirty="0" smtClean="0"/>
              <a:t>:               …</a:t>
            </a:r>
          </a:p>
          <a:p>
            <a:r>
              <a:rPr lang="en-US" altLang="zh-CN" sz="2400" dirty="0" smtClean="0"/>
              <a:t>L2                …</a:t>
            </a:r>
          </a:p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97996" y="4160897"/>
            <a:ext cx="87235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200" dirty="0"/>
              <a:t>;C</a:t>
            </a:r>
            <a:r>
              <a:rPr lang="zh-CN" altLang="en-US" sz="2200" dirty="0"/>
              <a:t>←</a:t>
            </a:r>
            <a:r>
              <a:rPr lang="en-US" altLang="zh-CN" sz="2200" dirty="0"/>
              <a:t>0 </a:t>
            </a:r>
          </a:p>
        </p:txBody>
      </p:sp>
      <p:sp>
        <p:nvSpPr>
          <p:cNvPr id="8" name="矩形 7"/>
          <p:cNvSpPr/>
          <p:nvPr/>
        </p:nvSpPr>
        <p:spPr>
          <a:xfrm>
            <a:off x="3790155" y="4518940"/>
            <a:ext cx="30861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smtClean="0"/>
              <a:t>;C=0,</a:t>
            </a:r>
            <a:r>
              <a:rPr lang="zh-CN" altLang="en-US" sz="2200" dirty="0" smtClean="0"/>
              <a:t>继续执行以下指令</a:t>
            </a:r>
            <a:r>
              <a:rPr lang="en-US" altLang="zh-CN" sz="2200" dirty="0" smtClean="0"/>
              <a:t> </a:t>
            </a:r>
            <a:endParaRPr lang="en-US" altLang="zh-CN" sz="2200" dirty="0"/>
          </a:p>
        </p:txBody>
      </p:sp>
      <p:sp>
        <p:nvSpPr>
          <p:cNvPr id="9" name="矩形 8"/>
          <p:cNvSpPr/>
          <p:nvPr/>
        </p:nvSpPr>
        <p:spPr>
          <a:xfrm>
            <a:off x="3788546" y="4949827"/>
            <a:ext cx="6944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smtClean="0"/>
              <a:t>;C=1</a:t>
            </a:r>
            <a:endParaRPr lang="en-US" altLang="zh-CN" sz="2200" dirty="0"/>
          </a:p>
        </p:txBody>
      </p:sp>
      <p:sp>
        <p:nvSpPr>
          <p:cNvPr id="10" name="矩形 9"/>
          <p:cNvSpPr/>
          <p:nvPr/>
        </p:nvSpPr>
        <p:spPr>
          <a:xfrm>
            <a:off x="3788546" y="5302369"/>
            <a:ext cx="19319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smtClean="0"/>
              <a:t>;</a:t>
            </a:r>
            <a:r>
              <a:rPr lang="zh-CN" altLang="en-US" sz="2200" dirty="0" smtClean="0"/>
              <a:t>条件满足转</a:t>
            </a:r>
            <a:r>
              <a:rPr lang="en-US" altLang="zh-CN" sz="2200" dirty="0" smtClean="0"/>
              <a:t>L2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76108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  <p:bldP spid="7" grpId="0"/>
      <p:bldP spid="8" grpId="0"/>
      <p:bldP spid="9" grpId="0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57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527" y="1338109"/>
            <a:ext cx="8531372" cy="2449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定义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: </a:t>
            </a:r>
            <a:r>
              <a:rPr lang="zh-CN" altLang="en-US" sz="2400" dirty="0" smtClean="0"/>
              <a:t>标号</a:t>
            </a:r>
            <a:r>
              <a:rPr lang="zh-CN" altLang="en-US" sz="2400" dirty="0"/>
              <a:t>是一种</a:t>
            </a:r>
            <a:r>
              <a:rPr lang="zh-CN" altLang="en-US" sz="2400" u="sng" dirty="0">
                <a:solidFill>
                  <a:srgbClr val="FF0000"/>
                </a:solidFill>
              </a:rPr>
              <a:t>特殊的标识符</a:t>
            </a:r>
            <a:r>
              <a:rPr lang="zh-CN" altLang="en-US" sz="2400" dirty="0"/>
              <a:t>，它代表代码段中的某个具体位置，它主要用于</a:t>
            </a:r>
            <a:r>
              <a:rPr lang="zh-CN" altLang="en-US" sz="2400" u="sng" dirty="0">
                <a:solidFill>
                  <a:srgbClr val="FF0000"/>
                </a:solidFill>
              </a:rPr>
              <a:t>表明转移的目标位置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作用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en-US" sz="2400" dirty="0"/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527" y="814889"/>
            <a:ext cx="2986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800" dirty="0" smtClean="0"/>
              <a:t>汇编语言的标号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2987824" y="2636912"/>
            <a:ext cx="2955664" cy="313932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2</a:t>
            </a:r>
            <a:r>
              <a:rPr lang="zh-CN" altLang="en-US" b="1" dirty="0">
                <a:solidFill>
                  <a:srgbClr val="7030A0"/>
                </a:solidFill>
              </a:rPr>
              <a:t>、作为一个</a:t>
            </a:r>
            <a:r>
              <a:rPr lang="zh-CN" altLang="en-US" b="1" dirty="0" smtClean="0">
                <a:solidFill>
                  <a:srgbClr val="7030A0"/>
                </a:solidFill>
              </a:rPr>
              <a:t>子程序名称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例如：</a:t>
            </a:r>
            <a:br>
              <a:rPr lang="zh-CN" altLang="en-US" dirty="0"/>
            </a:br>
            <a:r>
              <a:rPr lang="en-US" altLang="zh-CN" dirty="0"/>
              <a:t>SETB P1.0</a:t>
            </a:r>
            <a:br>
              <a:rPr lang="en-US" altLang="zh-CN" dirty="0"/>
            </a:br>
            <a:r>
              <a:rPr lang="en-US" altLang="zh-CN" dirty="0"/>
              <a:t>LCALL DELAY</a:t>
            </a:r>
            <a:br>
              <a:rPr lang="en-US" altLang="zh-CN" dirty="0"/>
            </a:br>
            <a:r>
              <a:rPr lang="en-US" altLang="zh-CN" dirty="0"/>
              <a:t>CLR P1.0</a:t>
            </a:r>
            <a:br>
              <a:rPr lang="en-US" altLang="zh-CN" dirty="0"/>
            </a:br>
            <a:r>
              <a:rPr lang="en-US" altLang="zh-CN" dirty="0"/>
              <a:t>LCALL DELAY</a:t>
            </a:r>
            <a:br>
              <a:rPr lang="en-US" altLang="zh-CN" dirty="0"/>
            </a:br>
            <a:r>
              <a:rPr lang="en-US" altLang="zh-CN" dirty="0"/>
              <a:t>.....</a:t>
            </a:r>
            <a:br>
              <a:rPr lang="en-US" altLang="zh-CN" dirty="0"/>
            </a:br>
            <a:r>
              <a:rPr lang="en-US" altLang="zh-CN" dirty="0"/>
              <a:t>DELAY:</a:t>
            </a:r>
            <a:br>
              <a:rPr lang="en-US" altLang="zh-CN" dirty="0"/>
            </a:br>
            <a:r>
              <a:rPr lang="en-US" altLang="zh-CN" dirty="0"/>
              <a:t>MOV R2</a:t>
            </a:r>
            <a:r>
              <a:rPr lang="zh-CN" altLang="en-US" dirty="0"/>
              <a:t>，</a:t>
            </a:r>
            <a:r>
              <a:rPr lang="en-US" altLang="zh-CN" dirty="0"/>
              <a:t>#200</a:t>
            </a:r>
            <a:br>
              <a:rPr lang="en-US" altLang="zh-CN" dirty="0"/>
            </a:br>
            <a:r>
              <a:rPr lang="en-US" altLang="zh-CN" dirty="0"/>
              <a:t>DJNZ R2</a:t>
            </a:r>
            <a:r>
              <a:rPr lang="zh-CN" altLang="en-US" dirty="0"/>
              <a:t>，</a:t>
            </a:r>
            <a:r>
              <a:rPr lang="en-US" altLang="zh-CN" dirty="0"/>
              <a:t>$</a:t>
            </a:r>
            <a:br>
              <a:rPr lang="en-US" altLang="zh-CN" dirty="0"/>
            </a:br>
            <a:r>
              <a:rPr lang="en-US" altLang="zh-CN" dirty="0" smtClean="0"/>
              <a:t>RET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12160" y="2636912"/>
            <a:ext cx="3131840" cy="252376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3</a:t>
            </a:r>
            <a:r>
              <a:rPr lang="zh-CN" altLang="en-US" b="1" dirty="0">
                <a:solidFill>
                  <a:srgbClr val="7030A0"/>
                </a:solidFill>
              </a:rPr>
              <a:t>、作为一个表格的起始地址</a:t>
            </a:r>
            <a:br>
              <a:rPr lang="zh-CN" altLang="en-US" b="1" dirty="0">
                <a:solidFill>
                  <a:srgbClr val="7030A0"/>
                </a:solidFill>
              </a:rPr>
            </a:br>
            <a:r>
              <a:rPr lang="zh-CN" altLang="en-US" dirty="0"/>
              <a:t>例如：</a:t>
            </a:r>
            <a:br>
              <a:rPr lang="zh-CN" altLang="en-US" dirty="0"/>
            </a:br>
            <a:r>
              <a:rPr lang="en-US" altLang="zh-CN" dirty="0"/>
              <a:t>MOV DPTR,#TAB</a:t>
            </a:r>
            <a:br>
              <a:rPr lang="en-US" altLang="zh-CN" dirty="0"/>
            </a:br>
            <a:r>
              <a:rPr lang="en-US" altLang="zh-CN" dirty="0"/>
              <a:t>CLR A,R2</a:t>
            </a:r>
            <a:br>
              <a:rPr lang="en-US" altLang="zh-CN" dirty="0"/>
            </a:br>
            <a:r>
              <a:rPr lang="en-US" altLang="zh-CN" dirty="0"/>
              <a:t>MOVC A,@A+DPTR</a:t>
            </a:r>
            <a:br>
              <a:rPr lang="en-US" altLang="zh-CN" dirty="0"/>
            </a:br>
            <a:r>
              <a:rPr lang="en-US" altLang="zh-CN" dirty="0"/>
              <a:t>......</a:t>
            </a:r>
            <a:br>
              <a:rPr lang="en-US" altLang="zh-CN" dirty="0"/>
            </a:br>
            <a:r>
              <a:rPr lang="en-US" altLang="zh-CN" dirty="0"/>
              <a:t>TAB:</a:t>
            </a:r>
            <a:br>
              <a:rPr lang="en-US" altLang="zh-CN" dirty="0"/>
            </a:br>
            <a:r>
              <a:rPr lang="en-US" altLang="zh-CN" dirty="0"/>
              <a:t>DB 0C0H</a:t>
            </a:r>
            <a:r>
              <a:rPr lang="en-US" altLang="zh-CN" sz="3200" dirty="0"/>
              <a:t>,............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636912"/>
            <a:ext cx="2921016" cy="424731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1</a:t>
            </a:r>
            <a:r>
              <a:rPr lang="zh-CN" altLang="en-US" b="1" dirty="0">
                <a:solidFill>
                  <a:srgbClr val="7030A0"/>
                </a:solidFill>
              </a:rPr>
              <a:t>、作为转移指令所要到达地址的标记。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例如：</a:t>
            </a:r>
            <a:br>
              <a:rPr lang="zh-CN" altLang="en-US" dirty="0"/>
            </a:br>
            <a:r>
              <a:rPr lang="en-US" altLang="zh-CN" dirty="0"/>
              <a:t>MOV A,R2</a:t>
            </a:r>
            <a:br>
              <a:rPr lang="en-US" altLang="zh-CN" dirty="0"/>
            </a:br>
            <a:r>
              <a:rPr lang="en-US" altLang="zh-CN" dirty="0"/>
              <a:t>CJNE A,#10</a:t>
            </a:r>
            <a:r>
              <a:rPr lang="en-US" altLang="zh-CN" dirty="0" smtClean="0"/>
              <a:t>,  NXT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NXT:</a:t>
            </a:r>
            <a:br>
              <a:rPr lang="en-US" altLang="zh-CN" dirty="0"/>
            </a:br>
            <a:r>
              <a:rPr lang="en-US" altLang="zh-CN" dirty="0"/>
              <a:t>JC </a:t>
            </a:r>
            <a:r>
              <a:rPr lang="en-US" altLang="zh-CN" dirty="0" smtClean="0"/>
              <a:t>NXT1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CLR C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NXT1:</a:t>
            </a:r>
            <a:br>
              <a:rPr lang="en-US" altLang="zh-CN" dirty="0"/>
            </a:br>
            <a:r>
              <a:rPr lang="en-US" altLang="zh-CN" dirty="0"/>
              <a:t>SETB </a:t>
            </a:r>
            <a:r>
              <a:rPr lang="en-US" altLang="zh-CN" dirty="0" smtClean="0"/>
              <a:t>C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RET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68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2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58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7270" y="836712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2060"/>
                </a:solidFill>
              </a:rPr>
              <a:t>1.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判直接寻址位转移指令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96" y="1641643"/>
            <a:ext cx="211487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00B0F0"/>
                </a:solidFill>
              </a:defRPr>
            </a:lvl1pPr>
          </a:lstStyle>
          <a:p>
            <a:r>
              <a:rPr lang="en-US" altLang="zh-CN" dirty="0" smtClean="0"/>
              <a:t>JB     bit, </a:t>
            </a:r>
            <a:r>
              <a:rPr lang="en-US" altLang="zh-CN" dirty="0" err="1" smtClean="0"/>
              <a:t>rel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784" y="1764753"/>
            <a:ext cx="428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400" b="1" dirty="0" smtClean="0">
                <a:solidFill>
                  <a:srgbClr val="002060"/>
                </a:solidFill>
              </a:rPr>
              <a:t>；若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(bit)=1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， 则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</a:rPr>
              <a:t>PC)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←</a:t>
            </a:r>
            <a:r>
              <a:rPr lang="en-US" altLang="zh-CN" sz="2400" b="1" dirty="0">
                <a:solidFill>
                  <a:srgbClr val="002060"/>
                </a:solidFill>
              </a:rPr>
              <a:t> (PC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)+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rel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96" y="2343385"/>
            <a:ext cx="211968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00B0F0"/>
                </a:solidFill>
              </a:defRPr>
            </a:lvl1pPr>
          </a:lstStyle>
          <a:p>
            <a:r>
              <a:rPr lang="en-US" altLang="zh-CN" dirty="0" smtClean="0"/>
              <a:t>JNB  bit, </a:t>
            </a:r>
            <a:r>
              <a:rPr lang="en-US" altLang="zh-CN" dirty="0" err="1" smtClean="0"/>
              <a:t>rel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623" y="3068960"/>
            <a:ext cx="206678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00B0F0"/>
                </a:solidFill>
              </a:defRPr>
            </a:lvl1pPr>
          </a:lstStyle>
          <a:p>
            <a:r>
              <a:rPr lang="en-US" altLang="zh-CN" dirty="0" smtClean="0"/>
              <a:t>JBC  bit, </a:t>
            </a:r>
            <a:r>
              <a:rPr lang="en-US" altLang="zh-CN" dirty="0" err="1" smtClean="0"/>
              <a:t>rel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27784" y="2463279"/>
            <a:ext cx="428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400" b="1" dirty="0" smtClean="0">
                <a:solidFill>
                  <a:srgbClr val="002060"/>
                </a:solidFill>
              </a:rPr>
              <a:t>；若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(bit)=0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， 则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</a:rPr>
              <a:t>PC)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←</a:t>
            </a:r>
            <a:r>
              <a:rPr lang="en-US" altLang="zh-CN" sz="2400" b="1" dirty="0">
                <a:solidFill>
                  <a:srgbClr val="002060"/>
                </a:solidFill>
              </a:rPr>
              <a:t> (PC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)+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rel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7784" y="3116285"/>
            <a:ext cx="5479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400" b="1" dirty="0" smtClean="0">
                <a:solidFill>
                  <a:srgbClr val="002060"/>
                </a:solidFill>
              </a:rPr>
              <a:t>；若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(bit)=1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， 则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</a:rPr>
              <a:t>PC) ← (PC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)+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rel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,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</a:rPr>
              <a:t>bit)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←0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764" y="3933056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功能： 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400" dirty="0" smtClean="0"/>
              <a:t>若位变量为</a:t>
            </a:r>
            <a:r>
              <a:rPr lang="en-US" altLang="zh-CN" sz="2400" dirty="0" smtClean="0"/>
              <a:t>1 (JC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JBC)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0(JNB)</a:t>
            </a:r>
            <a:r>
              <a:rPr lang="zh-CN" altLang="en-US" sz="2400" dirty="0" smtClean="0"/>
              <a:t>，使程序转向目标地址，否则顺序执行下一条指令。</a:t>
            </a:r>
            <a:endParaRPr lang="zh-CN" altLang="en-US" sz="2400" dirty="0"/>
          </a:p>
        </p:txBody>
      </p:sp>
      <p:sp>
        <p:nvSpPr>
          <p:cNvPr id="15" name="椭圆 14"/>
          <p:cNvSpPr/>
          <p:nvPr/>
        </p:nvSpPr>
        <p:spPr>
          <a:xfrm>
            <a:off x="5868144" y="4245188"/>
            <a:ext cx="1368152" cy="576064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5797468" y="4777172"/>
            <a:ext cx="141351" cy="3562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flipH="1">
            <a:off x="4190224" y="5133385"/>
            <a:ext cx="3069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 smtClean="0">
                <a:solidFill>
                  <a:srgbClr val="FF0000"/>
                </a:solidFill>
              </a:rPr>
              <a:t>指令中第二个字节中的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rel</a:t>
            </a:r>
            <a:r>
              <a:rPr lang="zh-CN" altLang="en-US" b="1" dirty="0" smtClean="0">
                <a:solidFill>
                  <a:srgbClr val="FF0000"/>
                </a:solidFill>
              </a:rPr>
              <a:t>与</a:t>
            </a:r>
            <a:r>
              <a:rPr lang="en-US" altLang="zh-CN" b="1" dirty="0" smtClean="0">
                <a:solidFill>
                  <a:srgbClr val="FF0000"/>
                </a:solidFill>
              </a:rPr>
              <a:t>PC</a:t>
            </a:r>
            <a:r>
              <a:rPr lang="zh-CN" altLang="en-US" b="1" dirty="0" smtClean="0">
                <a:solidFill>
                  <a:srgbClr val="FF0000"/>
                </a:solidFill>
              </a:rPr>
              <a:t>当前值</a:t>
            </a:r>
            <a:r>
              <a:rPr lang="en-US" altLang="zh-CN" b="1" dirty="0" smtClean="0">
                <a:solidFill>
                  <a:srgbClr val="FF0000"/>
                </a:solidFill>
              </a:rPr>
              <a:t>((PC)+3)</a:t>
            </a:r>
            <a:r>
              <a:rPr lang="zh-CN" altLang="en-US" b="1" dirty="0" smtClean="0">
                <a:solidFill>
                  <a:srgbClr val="FF0000"/>
                </a:solidFill>
              </a:rPr>
              <a:t>之和。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520" y="6044835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注意：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JBC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指令不管原变量为何值，检测后即清零。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74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10" grpId="0" animBg="1"/>
      <p:bldP spid="11" grpId="0" animBg="1"/>
      <p:bldP spid="12" grpId="0"/>
      <p:bldP spid="13" grpId="0"/>
      <p:bldP spid="14" grpId="0"/>
      <p:bldP spid="15" grpId="0" animBg="1"/>
      <p:bldP spid="17" grpId="0"/>
      <p:bldP spid="1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59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779" y="2498906"/>
            <a:ext cx="194421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</a:rPr>
              <a:t>PC)←(PC)+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032734" y="1994850"/>
            <a:ext cx="0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六边形 6"/>
          <p:cNvSpPr/>
          <p:nvPr/>
        </p:nvSpPr>
        <p:spPr>
          <a:xfrm>
            <a:off x="336885" y="3651034"/>
            <a:ext cx="1400003" cy="64807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bit=1</a:t>
            </a:r>
            <a:r>
              <a:rPr lang="zh-CN" altLang="en-US" sz="2400" dirty="0" smtClean="0">
                <a:solidFill>
                  <a:schemeClr val="tx1"/>
                </a:solidFill>
              </a:rPr>
              <a:t>？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5" idx="2"/>
          </p:cNvCxnSpPr>
          <p:nvPr/>
        </p:nvCxnSpPr>
        <p:spPr>
          <a:xfrm flipH="1">
            <a:off x="1032734" y="3074970"/>
            <a:ext cx="4153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032734" y="4299106"/>
            <a:ext cx="0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75461" y="436646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7" idx="0"/>
            <a:endCxn id="14" idx="2"/>
          </p:cNvCxnSpPr>
          <p:nvPr/>
        </p:nvCxnSpPr>
        <p:spPr>
          <a:xfrm>
            <a:off x="1736888" y="3975070"/>
            <a:ext cx="438980" cy="1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175868" y="3975070"/>
            <a:ext cx="0" cy="900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36886" y="4875170"/>
            <a:ext cx="194421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</a:rPr>
              <a:t>PC)←(PC)+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rel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27430" y="3605890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81200" y="1267325"/>
            <a:ext cx="1388522" cy="461665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JB bit, </a:t>
            </a:r>
            <a:r>
              <a:rPr lang="en-US" altLang="zh-CN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rel</a:t>
            </a:r>
            <a:endParaRPr lang="zh-CN" alt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39851" y="1267325"/>
            <a:ext cx="1611339" cy="461665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JNB </a:t>
            </a:r>
            <a:r>
              <a:rPr lang="en-US" altLang="zh-C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bit, </a:t>
            </a:r>
            <a:r>
              <a:rPr lang="en-US" altLang="zh-CN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rel</a:t>
            </a:r>
            <a:endParaRPr lang="zh-CN" alt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34840" y="2492719"/>
            <a:ext cx="194421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</a:rPr>
              <a:t>PC)←(PC)+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002795" y="1988663"/>
            <a:ext cx="0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六边形 18"/>
          <p:cNvSpPr/>
          <p:nvPr/>
        </p:nvSpPr>
        <p:spPr>
          <a:xfrm>
            <a:off x="3306946" y="3644847"/>
            <a:ext cx="1400003" cy="64807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bit=0</a:t>
            </a:r>
            <a:r>
              <a:rPr lang="zh-CN" altLang="en-US" sz="2400" dirty="0" smtClean="0">
                <a:solidFill>
                  <a:schemeClr val="tx1"/>
                </a:solidFill>
              </a:rPr>
              <a:t>？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7" idx="2"/>
          </p:cNvCxnSpPr>
          <p:nvPr/>
        </p:nvCxnSpPr>
        <p:spPr>
          <a:xfrm flipH="1">
            <a:off x="4002795" y="3068783"/>
            <a:ext cx="4153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002795" y="4292919"/>
            <a:ext cx="0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045522" y="4360281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19" idx="0"/>
            <a:endCxn id="26" idx="2"/>
          </p:cNvCxnSpPr>
          <p:nvPr/>
        </p:nvCxnSpPr>
        <p:spPr>
          <a:xfrm>
            <a:off x="4706949" y="3968883"/>
            <a:ext cx="438980" cy="1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145929" y="3968883"/>
            <a:ext cx="0" cy="900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954331" y="4862973"/>
            <a:ext cx="194421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</a:rPr>
              <a:t>PC)←(PC)+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rel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97491" y="3599703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805335" y="1260734"/>
            <a:ext cx="1593706" cy="461665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JBC </a:t>
            </a:r>
            <a:r>
              <a:rPr lang="en-US" altLang="zh-C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bit, </a:t>
            </a:r>
            <a:r>
              <a:rPr lang="en-US" altLang="zh-CN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rel</a:t>
            </a:r>
            <a:endParaRPr lang="zh-CN" alt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828369" y="2413603"/>
            <a:ext cx="194421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</a:rPr>
              <a:t>PC)←(PC)+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6483300" y="1903360"/>
            <a:ext cx="0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六边形 29"/>
          <p:cNvSpPr/>
          <p:nvPr/>
        </p:nvSpPr>
        <p:spPr>
          <a:xfrm>
            <a:off x="6100475" y="3565731"/>
            <a:ext cx="1400003" cy="64807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bit=1</a:t>
            </a:r>
            <a:r>
              <a:rPr lang="zh-CN" altLang="en-US" sz="2400" dirty="0" smtClean="0">
                <a:solidFill>
                  <a:schemeClr val="tx1"/>
                </a:solidFill>
              </a:rPr>
              <a:t>？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6483300" y="2983480"/>
            <a:ext cx="4153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483300" y="4207616"/>
            <a:ext cx="0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839051" y="4281165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34" name="直接连接符 33"/>
          <p:cNvCxnSpPr>
            <a:stCxn id="30" idx="0"/>
            <a:endCxn id="37" idx="2"/>
          </p:cNvCxnSpPr>
          <p:nvPr/>
        </p:nvCxnSpPr>
        <p:spPr>
          <a:xfrm>
            <a:off x="7500478" y="3889767"/>
            <a:ext cx="438980" cy="1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7939458" y="3883756"/>
            <a:ext cx="0" cy="900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7067288" y="4783856"/>
            <a:ext cx="2041216" cy="718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</a:rPr>
              <a:t>PC)←(PC)+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rel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bit←0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91020" y="3520587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87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  <p:bldP spid="13" grpId="0" animBg="1"/>
      <p:bldP spid="14" grpId="0"/>
      <p:bldP spid="15" grpId="0" animBg="1"/>
      <p:bldP spid="16" grpId="0" animBg="1"/>
      <p:bldP spid="17" grpId="0" animBg="1"/>
      <p:bldP spid="19" grpId="0" animBg="1"/>
      <p:bldP spid="22" grpId="0"/>
      <p:bldP spid="25" grpId="0" animBg="1"/>
      <p:bldP spid="26" grpId="0"/>
      <p:bldP spid="27" grpId="0" animBg="1"/>
      <p:bldP spid="28" grpId="0" animBg="1"/>
      <p:bldP spid="30" grpId="0" animBg="1"/>
      <p:bldP spid="33" grpId="0"/>
      <p:bldP spid="36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836712"/>
            <a:ext cx="720080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09063" y="1412776"/>
            <a:ext cx="20629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400" b="1" dirty="0"/>
              <a:t>MOV A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#</a:t>
            </a:r>
            <a:r>
              <a:rPr lang="en-US" altLang="zh-CN" sz="2400" b="1" dirty="0" smtClean="0"/>
              <a:t>84H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smtClean="0"/>
              <a:t>RL  A</a:t>
            </a:r>
            <a:endParaRPr lang="en-US" altLang="zh-C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836712"/>
            <a:ext cx="642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2060"/>
                </a:solidFill>
              </a:rPr>
              <a:t>(1) </a:t>
            </a:r>
            <a:r>
              <a:rPr lang="zh-CN" altLang="en-US" sz="2400" b="1" dirty="0">
                <a:solidFill>
                  <a:srgbClr val="002060"/>
                </a:solidFill>
              </a:rPr>
              <a:t>执行以下指令后 ，累加器</a:t>
            </a:r>
            <a:r>
              <a:rPr lang="en-US" altLang="zh-CN" sz="2400" b="1" dirty="0">
                <a:solidFill>
                  <a:srgbClr val="002060"/>
                </a:solidFill>
              </a:rPr>
              <a:t>A</a:t>
            </a:r>
            <a:r>
              <a:rPr lang="zh-CN" altLang="en-US" sz="2400" b="1" dirty="0">
                <a:solidFill>
                  <a:srgbClr val="002060"/>
                </a:solidFill>
              </a:rPr>
              <a:t>中的值为多少？</a:t>
            </a:r>
            <a:endParaRPr lang="en-US" altLang="zh-CN" sz="2400" b="1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55776" y="3212976"/>
            <a:ext cx="20629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400" b="1" dirty="0"/>
              <a:t>MOV A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#</a:t>
            </a:r>
            <a:r>
              <a:rPr lang="en-US" altLang="zh-CN" sz="2400" b="1" dirty="0" smtClean="0"/>
              <a:t>84H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smtClean="0"/>
              <a:t>RRC  A</a:t>
            </a:r>
            <a:endParaRPr lang="en-US" altLang="zh-C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87624" y="2266373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2060"/>
                </a:solidFill>
              </a:rPr>
              <a:t>(2)  </a:t>
            </a:r>
            <a:r>
              <a:rPr lang="zh-CN" altLang="en-US" sz="2400" b="1" dirty="0">
                <a:solidFill>
                  <a:srgbClr val="002060"/>
                </a:solidFill>
              </a:rPr>
              <a:t>若</a:t>
            </a:r>
            <a:r>
              <a:rPr lang="en-US" altLang="zh-CN" sz="2400" b="1" dirty="0">
                <a:solidFill>
                  <a:srgbClr val="002060"/>
                </a:solidFill>
              </a:rPr>
              <a:t>CY=1</a:t>
            </a:r>
            <a:r>
              <a:rPr lang="zh-CN" altLang="en-US" sz="2400" b="1" dirty="0">
                <a:solidFill>
                  <a:srgbClr val="002060"/>
                </a:solidFill>
              </a:rPr>
              <a:t> ，执行以下指令后，累加器</a:t>
            </a:r>
            <a:r>
              <a:rPr lang="en-US" altLang="zh-CN" sz="2400" b="1" dirty="0">
                <a:solidFill>
                  <a:srgbClr val="002060"/>
                </a:solidFill>
              </a:rPr>
              <a:t>A</a:t>
            </a:r>
            <a:r>
              <a:rPr lang="zh-CN" altLang="en-US" sz="2400" b="1" dirty="0">
                <a:solidFill>
                  <a:srgbClr val="002060"/>
                </a:solidFill>
              </a:rPr>
              <a:t>中的值为多少？</a:t>
            </a:r>
            <a:r>
              <a:rPr lang="en-US" altLang="zh-CN" sz="2400" b="1" dirty="0">
                <a:solidFill>
                  <a:srgbClr val="002060"/>
                </a:solidFill>
              </a:rPr>
              <a:t>CY </a:t>
            </a:r>
            <a:r>
              <a:rPr lang="zh-CN" altLang="en-US" sz="2400" b="1" dirty="0">
                <a:solidFill>
                  <a:srgbClr val="002060"/>
                </a:solidFill>
              </a:rPr>
              <a:t>的值为多少？</a:t>
            </a:r>
            <a:endParaRPr lang="en-US" altLang="zh-CN" sz="2400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6718" y="1456332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(A)=09H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76718" y="3372034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(A)=C2H,(CY)=0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624" y="419848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</a:rPr>
              <a:t>(3) 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执行</a:t>
            </a:r>
            <a:r>
              <a:rPr lang="zh-CN" altLang="en-US" sz="2400" b="1" dirty="0">
                <a:solidFill>
                  <a:srgbClr val="002060"/>
                </a:solidFill>
              </a:rPr>
              <a:t>以下指令后，累加器</a:t>
            </a:r>
            <a:r>
              <a:rPr lang="en-US" altLang="zh-CN" sz="2400" b="1" dirty="0">
                <a:solidFill>
                  <a:srgbClr val="002060"/>
                </a:solidFill>
              </a:rPr>
              <a:t>A</a:t>
            </a:r>
            <a:r>
              <a:rPr lang="zh-CN" altLang="en-US" sz="2400" b="1" dirty="0">
                <a:solidFill>
                  <a:srgbClr val="002060"/>
                </a:solidFill>
              </a:rPr>
              <a:t>中的值为多少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？</a:t>
            </a:r>
            <a:endParaRPr lang="en-US" altLang="zh-CN" sz="2400" b="1" dirty="0">
              <a:solidFill>
                <a:srgbClr val="00206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44593" y="4660153"/>
            <a:ext cx="206293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400" b="1" dirty="0"/>
              <a:t>MOV A</a:t>
            </a:r>
            <a:r>
              <a:rPr lang="zh-CN" altLang="en-US" sz="2400" b="1" dirty="0"/>
              <a:t>，</a:t>
            </a:r>
            <a:r>
              <a:rPr lang="en-US" altLang="zh-CN" sz="2400" b="1" dirty="0" smtClean="0"/>
              <a:t>#08H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smtClean="0"/>
              <a:t>RR  A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smtClean="0"/>
              <a:t>RR  A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smtClean="0"/>
              <a:t>RR  A </a:t>
            </a:r>
            <a:endParaRPr lang="en-US" altLang="zh-CN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978991" y="5411622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(A)=01H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2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60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36712"/>
            <a:ext cx="914400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注意：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200" b="1" dirty="0">
                <a:solidFill>
                  <a:srgbClr val="0070C0"/>
                </a:solidFill>
              </a:rPr>
              <a:t>实际应用中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,</a:t>
            </a:r>
            <a:r>
              <a:rPr lang="en-US" altLang="zh-CN" sz="2200" b="1" dirty="0" err="1" smtClean="0">
                <a:solidFill>
                  <a:srgbClr val="0070C0"/>
                </a:solidFill>
              </a:rPr>
              <a:t>rel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位置直接由欲跳转到的标号地址替代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,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偏移量由汇编语言自动进行计算。</a:t>
            </a:r>
            <a:endParaRPr lang="en-US" altLang="zh-CN" sz="2200" b="1" dirty="0" smtClean="0">
              <a:solidFill>
                <a:srgbClr val="0070C0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2276872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91913" y="2276872"/>
            <a:ext cx="46805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latin typeface="Times New Roman" pitchFamily="18" charset="0"/>
              </a:rPr>
              <a:t>试分析一下代码可实现何种功能。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9496" y="2826934"/>
            <a:ext cx="458433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           MOV    P1</a:t>
            </a:r>
            <a:r>
              <a:rPr lang="zh-CN" altLang="en-US" sz="2400" dirty="0" smtClean="0"/>
              <a:t>，   </a:t>
            </a:r>
            <a:r>
              <a:rPr lang="en-US" altLang="zh-CN" sz="2400" dirty="0" smtClean="0"/>
              <a:t>#0CAH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           MOV    A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     #56H   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           JB         P1.2,    L1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           JNB        ACC.3,  L2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L1</a:t>
            </a:r>
            <a:r>
              <a:rPr lang="en-US" altLang="zh-CN" sz="2400" dirty="0" smtClean="0"/>
              <a:t>:               …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L2                …</a:t>
            </a:r>
          </a:p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684677" y="2924944"/>
            <a:ext cx="313579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200" dirty="0" smtClean="0"/>
              <a:t>;(P1)</a:t>
            </a:r>
            <a:r>
              <a:rPr lang="zh-CN" altLang="en-US" sz="2200" dirty="0" smtClean="0"/>
              <a:t>←</a:t>
            </a:r>
            <a:r>
              <a:rPr lang="en-US" altLang="zh-CN" sz="2200" dirty="0" smtClean="0"/>
              <a:t>0CAH(11001010B) </a:t>
            </a:r>
            <a:endParaRPr lang="en-US" altLang="zh-CN" sz="2200" dirty="0"/>
          </a:p>
        </p:txBody>
      </p:sp>
      <p:sp>
        <p:nvSpPr>
          <p:cNvPr id="10" name="矩形 9"/>
          <p:cNvSpPr/>
          <p:nvPr/>
        </p:nvSpPr>
        <p:spPr>
          <a:xfrm>
            <a:off x="5652120" y="3502169"/>
            <a:ext cx="29033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smtClean="0"/>
              <a:t>;(A)</a:t>
            </a:r>
            <a:r>
              <a:rPr lang="zh-CN" altLang="en-US" sz="2200" dirty="0"/>
              <a:t> ← </a:t>
            </a:r>
            <a:r>
              <a:rPr lang="en-US" altLang="zh-CN" sz="2200" dirty="0" smtClean="0"/>
              <a:t>56H(01010110B)</a:t>
            </a:r>
            <a:endParaRPr lang="en-US" altLang="zh-CN" sz="2200" dirty="0"/>
          </a:p>
        </p:txBody>
      </p:sp>
      <p:sp>
        <p:nvSpPr>
          <p:cNvPr id="13" name="矩形 12"/>
          <p:cNvSpPr/>
          <p:nvPr/>
        </p:nvSpPr>
        <p:spPr>
          <a:xfrm>
            <a:off x="5652120" y="4078233"/>
            <a:ext cx="34323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smtClean="0"/>
              <a:t>;(P1.2)</a:t>
            </a:r>
            <a:r>
              <a:rPr lang="zh-CN" altLang="en-US" sz="2200" dirty="0" smtClean="0"/>
              <a:t> </a:t>
            </a:r>
            <a:r>
              <a:rPr lang="zh-CN" altLang="en-US" sz="2200" dirty="0"/>
              <a:t>← 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不转，继续执行</a:t>
            </a:r>
            <a:endParaRPr lang="en-US" altLang="zh-CN" sz="2200" dirty="0"/>
          </a:p>
        </p:txBody>
      </p:sp>
      <p:sp>
        <p:nvSpPr>
          <p:cNvPr id="14" name="矩形 13"/>
          <p:cNvSpPr/>
          <p:nvPr/>
        </p:nvSpPr>
        <p:spPr>
          <a:xfrm>
            <a:off x="5652120" y="4581128"/>
            <a:ext cx="302153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smtClean="0"/>
              <a:t>;(ACC.3)</a:t>
            </a:r>
            <a:r>
              <a:rPr lang="zh-CN" altLang="en-US" sz="2200" dirty="0" smtClean="0"/>
              <a:t> </a:t>
            </a:r>
            <a:r>
              <a:rPr lang="zh-CN" altLang="en-US" sz="2200" dirty="0"/>
              <a:t>← 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转</a:t>
            </a:r>
            <a:r>
              <a:rPr lang="en-US" altLang="zh-CN" sz="2200" dirty="0" smtClean="0"/>
              <a:t>L2</a:t>
            </a:r>
            <a:r>
              <a:rPr lang="zh-CN" altLang="en-US" sz="2200" dirty="0" smtClean="0"/>
              <a:t>处执行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13015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3" grpId="0"/>
      <p:bldP spid="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61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698" y="836712"/>
            <a:ext cx="8229600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</a:rPr>
              <a:t>.</a:t>
            </a:r>
            <a:r>
              <a:rPr lang="en-US" altLang="zh-CN" sz="3600" b="1" dirty="0" smtClean="0">
                <a:solidFill>
                  <a:srgbClr val="FF0000"/>
                </a:solidFill>
                <a:latin typeface="宋体" pitchFamily="2" charset="-122"/>
              </a:rPr>
              <a:t>8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lang="zh-CN" altLang="en-US" sz="3600" b="1" dirty="0">
                <a:solidFill>
                  <a:srgbClr val="FF0000"/>
                </a:solidFill>
                <a:latin typeface="宋体" pitchFamily="2" charset="-122"/>
              </a:rPr>
              <a:t>控制转移类指令</a:t>
            </a:r>
            <a:endParaRPr lang="zh-CN" altLang="en-US" sz="36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760004"/>
              </p:ext>
            </p:extLst>
          </p:nvPr>
        </p:nvGraphicFramePr>
        <p:xfrm>
          <a:off x="107504" y="2924944"/>
          <a:ext cx="889248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512168"/>
                <a:gridCol w="1080120"/>
                <a:gridCol w="1440160"/>
                <a:gridCol w="3347864"/>
              </a:tblGrid>
              <a:tr h="4378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类别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功能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助记符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操作数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备  注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22950">
                <a:tc rowSpan="4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无条件转移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长转移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LJMP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addr16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addr16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表示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位地址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7828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绝对转移 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AJMP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addr11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addr11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表示低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位地址数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7828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相对短转移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SJMP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rel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rel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带符号的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位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7828">
                <a:tc vMerge="1">
                  <a:txBody>
                    <a:bodyPr/>
                    <a:lstStyle/>
                    <a:p>
                      <a:pPr algn="l"/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间接转移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JMP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@A+DPTR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相对偏移量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40268" y="1619869"/>
            <a:ext cx="3831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-------</a:t>
            </a:r>
            <a:r>
              <a:rPr lang="zh-CN" altLang="en-US" sz="2800" dirty="0" smtClean="0"/>
              <a:t>控制程序的走向！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850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62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968126"/>
              </p:ext>
            </p:extLst>
          </p:nvPr>
        </p:nvGraphicFramePr>
        <p:xfrm>
          <a:off x="251520" y="908720"/>
          <a:ext cx="8460433" cy="5627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872208"/>
                <a:gridCol w="1440160"/>
                <a:gridCol w="3563889"/>
              </a:tblGrid>
              <a:tr h="5051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类别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功能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助记符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solidFill>
                            <a:srgbClr val="002060"/>
                          </a:solidFill>
                        </a:rPr>
                        <a:t>操作数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05104">
                <a:tc rowSpan="4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条件转移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判零转移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JZ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                         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rel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4888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JNZ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77588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比较转移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CJNE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[A, 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Rn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, @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Ri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],   #</a:t>
                      </a:r>
                      <a:r>
                        <a:rPr lang="en-US" altLang="zh-CN" sz="2000" b="0" baseline="0" dirty="0" smtClean="0">
                          <a:solidFill>
                            <a:schemeClr val="tx1"/>
                          </a:solidFill>
                        </a:rPr>
                        <a:t>data  , </a:t>
                      </a:r>
                      <a:r>
                        <a:rPr lang="en-US" altLang="zh-CN" sz="2000" b="0" baseline="0" dirty="0" err="1" smtClean="0">
                          <a:solidFill>
                            <a:schemeClr val="tx1"/>
                          </a:solidFill>
                        </a:rPr>
                        <a:t>rel</a:t>
                      </a:r>
                      <a:endParaRPr lang="en-US" altLang="zh-CN" sz="2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2000" b="0" baseline="0" dirty="0" smtClean="0">
                          <a:solidFill>
                            <a:schemeClr val="tx1"/>
                          </a:solidFill>
                        </a:rPr>
                        <a:t>A, direct,                       </a:t>
                      </a:r>
                      <a:r>
                        <a:rPr lang="en-US" altLang="zh-CN" sz="2000" b="0" baseline="0" dirty="0" err="1" smtClean="0">
                          <a:solidFill>
                            <a:schemeClr val="tx1"/>
                          </a:solidFill>
                        </a:rPr>
                        <a:t>rel</a:t>
                      </a:r>
                      <a:r>
                        <a:rPr lang="en-US" altLang="zh-CN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855576">
                <a:tc v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循环转移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DJNZ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Rn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zh-CN" sz="2000" b="0" baseline="0" dirty="0" smtClean="0">
                          <a:solidFill>
                            <a:schemeClr val="tx1"/>
                          </a:solidFill>
                        </a:rPr>
                        <a:t>                               ,</a:t>
                      </a:r>
                      <a:r>
                        <a:rPr lang="en-US" altLang="zh-CN" sz="2000" b="0" baseline="0" dirty="0" err="1" smtClean="0">
                          <a:solidFill>
                            <a:schemeClr val="tx1"/>
                          </a:solidFill>
                        </a:rPr>
                        <a:t>rel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data                             ,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rel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05104">
                <a:tc row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子程序调用和返回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长调用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LCALL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                            addr16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05104">
                <a:tc v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绝对调用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ACALL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                           addr11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05104">
                <a:tc v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子程序返回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RET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05104"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其他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中断返回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RETI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05104">
                <a:tc v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空操作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</a:rPr>
                        <a:t>NOP</a:t>
                      </a:r>
                      <a:endParaRPr lang="zh-CN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7332991" y="1412776"/>
            <a:ext cx="864096" cy="36004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28184" y="5050796"/>
            <a:ext cx="2915816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注意：</a:t>
            </a:r>
            <a:r>
              <a:rPr lang="zh-CN" altLang="en-US" b="1" dirty="0" smtClean="0">
                <a:solidFill>
                  <a:srgbClr val="002060"/>
                </a:solidFill>
              </a:rPr>
              <a:t>实际编程中，这些位置一般都以跳转的符号替代，具体的跳转地址由程序自动计算得到。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75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63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7270" y="836712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2060"/>
                </a:solidFill>
              </a:rPr>
              <a:t>1.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程序转移指令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419364"/>
            <a:ext cx="281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</a:rPr>
              <a:t>1.1 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无条件转移指令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132248"/>
            <a:ext cx="70551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功能：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控制程序计数器</a:t>
            </a:r>
            <a:r>
              <a:rPr lang="en-US" altLang="zh-CN" sz="2400" dirty="0" smtClean="0"/>
              <a:t>(PC)</a:t>
            </a:r>
            <a:r>
              <a:rPr lang="zh-CN" altLang="en-US" sz="2400" dirty="0" smtClean="0"/>
              <a:t>从当前地址转移到目标地址；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类别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转移距离和寻址方式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1.  LJMP (</a:t>
            </a:r>
            <a:r>
              <a:rPr lang="zh-CN" altLang="en-US" sz="2400" dirty="0" smtClean="0"/>
              <a:t>长转移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2.  AJMP (</a:t>
            </a:r>
            <a:r>
              <a:rPr lang="zh-CN" altLang="en-US" sz="2400" dirty="0" smtClean="0"/>
              <a:t>绝对转移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3.  SJMP (</a:t>
            </a:r>
            <a:r>
              <a:rPr lang="zh-CN" altLang="en-US" sz="2400" dirty="0" smtClean="0"/>
              <a:t>相对短转移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4.  JMP (</a:t>
            </a:r>
            <a:r>
              <a:rPr lang="zh-CN" altLang="en-US" sz="2400" dirty="0" smtClean="0"/>
              <a:t>间接转移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040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64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47" y="836712"/>
            <a:ext cx="2196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</a:rPr>
              <a:t>1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）长转移指令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910" y="1628800"/>
            <a:ext cx="2467535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00B0F0"/>
                </a:solidFill>
              </a:defRPr>
            </a:lvl1pPr>
          </a:lstStyle>
          <a:p>
            <a:r>
              <a:rPr lang="en-US" altLang="zh-CN" dirty="0" smtClean="0"/>
              <a:t>LJMP  addr16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35896" y="1690354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400" b="1" dirty="0" smtClean="0">
                <a:solidFill>
                  <a:srgbClr val="002060"/>
                </a:solidFill>
              </a:rPr>
              <a:t>；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</a:rPr>
              <a:t>PC)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←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addr16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47" y="2415505"/>
            <a:ext cx="859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提供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16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位的目标地址，可转移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64K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的地址空间，如何存放？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72662" y="3385889"/>
            <a:ext cx="180020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</a:rPr>
              <a:t>LJMP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72662" y="3889945"/>
            <a:ext cx="180020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</a:rPr>
              <a:t>addr16</a:t>
            </a:r>
            <a:r>
              <a:rPr lang="zh-CN" altLang="en-US" sz="2000" b="1" dirty="0">
                <a:solidFill>
                  <a:srgbClr val="FFFF00"/>
                </a:solidFill>
              </a:rPr>
              <a:t>高</a:t>
            </a:r>
            <a:r>
              <a:rPr lang="en-US" altLang="zh-CN" sz="2000" b="1" dirty="0">
                <a:solidFill>
                  <a:srgbClr val="FFFF00"/>
                </a:solidFill>
              </a:rPr>
              <a:t>8</a:t>
            </a:r>
            <a:r>
              <a:rPr lang="zh-CN" altLang="en-US" sz="2000" b="1" dirty="0">
                <a:solidFill>
                  <a:srgbClr val="FFFF00"/>
                </a:solidFill>
              </a:rPr>
              <a:t>位</a:t>
            </a:r>
          </a:p>
        </p:txBody>
      </p:sp>
      <p:sp>
        <p:nvSpPr>
          <p:cNvPr id="13" name="矩形 12"/>
          <p:cNvSpPr/>
          <p:nvPr/>
        </p:nvSpPr>
        <p:spPr>
          <a:xfrm>
            <a:off x="1772662" y="4394001"/>
            <a:ext cx="180020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</a:rPr>
              <a:t>addr16</a:t>
            </a:r>
            <a:r>
              <a:rPr lang="zh-CN" altLang="en-US" sz="2000" b="1" dirty="0">
                <a:solidFill>
                  <a:srgbClr val="FFFF00"/>
                </a:solidFill>
              </a:rPr>
              <a:t>低</a:t>
            </a:r>
            <a:r>
              <a:rPr lang="en-US" altLang="zh-CN" sz="2000" b="1" dirty="0">
                <a:solidFill>
                  <a:srgbClr val="FFFF00"/>
                </a:solidFill>
              </a:rPr>
              <a:t>8</a:t>
            </a:r>
            <a:r>
              <a:rPr lang="zh-CN" altLang="en-US" sz="2000" b="1" dirty="0">
                <a:solidFill>
                  <a:srgbClr val="FFFF00"/>
                </a:solidFill>
              </a:rPr>
              <a:t>位</a:t>
            </a:r>
          </a:p>
        </p:txBody>
      </p:sp>
      <p:sp>
        <p:nvSpPr>
          <p:cNvPr id="16" name="矩形 15"/>
          <p:cNvSpPr/>
          <p:nvPr/>
        </p:nvSpPr>
        <p:spPr>
          <a:xfrm>
            <a:off x="4427984" y="3902521"/>
            <a:ext cx="180020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FF00"/>
                </a:solidFill>
              </a:rPr>
              <a:t>高</a:t>
            </a:r>
            <a:r>
              <a:rPr lang="en-US" altLang="zh-CN" sz="2000" b="1" dirty="0">
                <a:solidFill>
                  <a:srgbClr val="FFFF00"/>
                </a:solidFill>
              </a:rPr>
              <a:t>8</a:t>
            </a:r>
            <a:r>
              <a:rPr lang="zh-CN" altLang="en-US" sz="2000" b="1" dirty="0">
                <a:solidFill>
                  <a:srgbClr val="FFFF00"/>
                </a:solidFill>
              </a:rPr>
              <a:t>位</a:t>
            </a:r>
          </a:p>
        </p:txBody>
      </p:sp>
      <p:sp>
        <p:nvSpPr>
          <p:cNvPr id="17" name="矩形 16"/>
          <p:cNvSpPr/>
          <p:nvPr/>
        </p:nvSpPr>
        <p:spPr>
          <a:xfrm>
            <a:off x="4427984" y="4406577"/>
            <a:ext cx="180020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FF00"/>
                </a:solidFill>
              </a:rPr>
              <a:t>低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8</a:t>
            </a:r>
            <a:r>
              <a:rPr lang="zh-CN" altLang="en-US" sz="2000" b="1" dirty="0">
                <a:solidFill>
                  <a:srgbClr val="FFFF00"/>
                </a:solidFill>
              </a:rPr>
              <a:t>位</a:t>
            </a:r>
          </a:p>
        </p:txBody>
      </p:sp>
      <p:sp>
        <p:nvSpPr>
          <p:cNvPr id="18" name="右箭头 17"/>
          <p:cNvSpPr/>
          <p:nvPr/>
        </p:nvSpPr>
        <p:spPr>
          <a:xfrm>
            <a:off x="3635896" y="4118545"/>
            <a:ext cx="504056" cy="41318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114724" y="3429823"/>
            <a:ext cx="561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PC</a:t>
            </a:r>
            <a:endParaRPr lang="zh-CN" alt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40718" y="5079801"/>
            <a:ext cx="7948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无条件转移，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不需要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判断位地址值，结果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不影响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标志位。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06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/>
      <p:bldP spid="2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65</a:t>
            </a:fld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-15968" y="848592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50567" y="1551662"/>
            <a:ext cx="2449901" cy="75469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tx1"/>
                </a:solidFill>
                <a:latin typeface="+mn-lt"/>
                <a:ea typeface="+mn-ea"/>
              </a:rPr>
              <a:t>LJMP   3000H</a:t>
            </a:r>
            <a:endParaRPr lang="zh-CN" altLang="en-US" sz="32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50010" y="843776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程序存储器地址</a:t>
            </a:r>
            <a:r>
              <a:rPr lang="en-US" altLang="zh-CN" sz="2000" dirty="0"/>
              <a:t>2000H</a:t>
            </a:r>
            <a:r>
              <a:rPr lang="zh-CN" altLang="en-US" sz="2000" dirty="0"/>
              <a:t>处有一</a:t>
            </a:r>
            <a:r>
              <a:rPr lang="zh-CN" altLang="en-US" sz="2000" dirty="0" smtClean="0"/>
              <a:t>条长转移转移指令如下所示，执行完后</a:t>
            </a:r>
            <a:r>
              <a:rPr lang="en-US" altLang="zh-CN" sz="2000" dirty="0" smtClean="0"/>
              <a:t>PC</a:t>
            </a:r>
            <a:r>
              <a:rPr lang="zh-CN" altLang="en-US" sz="2000" dirty="0" smtClean="0"/>
              <a:t>的值为多少？ </a:t>
            </a:r>
            <a:r>
              <a:rPr lang="en-US" altLang="zh-CN" sz="2000" dirty="0" smtClean="0"/>
              <a:t>	</a:t>
            </a:r>
            <a:endParaRPr lang="zh-CN" altLang="en-US" sz="2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4499990" y="2393881"/>
            <a:ext cx="3096346" cy="1466236"/>
            <a:chOff x="4499990" y="2393881"/>
            <a:chExt cx="3096346" cy="1466236"/>
          </a:xfrm>
        </p:grpSpPr>
        <p:sp>
          <p:nvSpPr>
            <p:cNvPr id="17" name="矩形 16"/>
            <p:cNvSpPr/>
            <p:nvPr/>
          </p:nvSpPr>
          <p:spPr>
            <a:xfrm>
              <a:off x="5796136" y="2394805"/>
              <a:ext cx="1800200" cy="4572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FF00"/>
                  </a:solidFill>
                </a:rPr>
                <a:t>LJMP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796136" y="2898861"/>
              <a:ext cx="1800200" cy="4572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FF00"/>
                  </a:solidFill>
                </a:rPr>
                <a:t>30H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96136" y="3402917"/>
              <a:ext cx="1800200" cy="4572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FF00"/>
                  </a:solidFill>
                </a:rPr>
                <a:t>00H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499991" y="2393881"/>
              <a:ext cx="1132889" cy="4572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FF00"/>
                  </a:solidFill>
                </a:rPr>
                <a:t>2000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499990" y="2882368"/>
              <a:ext cx="1132889" cy="4572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FF00"/>
                  </a:solidFill>
                </a:rPr>
                <a:t>2001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509611" y="3402917"/>
              <a:ext cx="1132889" cy="4572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FF00"/>
                  </a:solidFill>
                </a:rPr>
                <a:t>2002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09611" y="3860117"/>
            <a:ext cx="3046792" cy="1980750"/>
            <a:chOff x="4509611" y="3860117"/>
            <a:chExt cx="3046792" cy="1980750"/>
          </a:xfrm>
        </p:grpSpPr>
        <p:sp>
          <p:nvSpPr>
            <p:cNvPr id="23" name="TextBox 22"/>
            <p:cNvSpPr txBox="1"/>
            <p:nvPr/>
          </p:nvSpPr>
          <p:spPr>
            <a:xfrm>
              <a:off x="4933224" y="3860117"/>
              <a:ext cx="26642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.</a:t>
              </a:r>
            </a:p>
            <a:p>
              <a:r>
                <a:rPr lang="en-US" altLang="zh-CN" sz="2400" b="1" dirty="0" smtClean="0"/>
                <a:t>.</a:t>
              </a:r>
            </a:p>
            <a:p>
              <a:r>
                <a:rPr lang="en-US" altLang="zh-CN" sz="2400" b="1" dirty="0" smtClean="0"/>
                <a:t>.</a:t>
              </a:r>
            </a:p>
            <a:p>
              <a:r>
                <a:rPr lang="en-US" altLang="zh-CN" sz="2400" b="1" dirty="0" smtClean="0"/>
                <a:t>.</a:t>
              </a:r>
              <a:endParaRPr lang="zh-CN" alt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32295" y="3878269"/>
              <a:ext cx="26642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.</a:t>
              </a:r>
            </a:p>
            <a:p>
              <a:r>
                <a:rPr lang="en-US" altLang="zh-CN" sz="2400" b="1" dirty="0" smtClean="0"/>
                <a:t>.</a:t>
              </a:r>
            </a:p>
            <a:p>
              <a:r>
                <a:rPr lang="en-US" altLang="zh-CN" sz="2400" b="1" dirty="0" smtClean="0"/>
                <a:t>.</a:t>
              </a:r>
            </a:p>
            <a:p>
              <a:r>
                <a:rPr lang="en-US" altLang="zh-CN" sz="2400" b="1" dirty="0" smtClean="0"/>
                <a:t>.</a:t>
              </a:r>
              <a:endParaRPr lang="zh-CN" altLang="en-US" sz="2400" b="1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09611" y="5383667"/>
              <a:ext cx="1132889" cy="4572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FF00"/>
                  </a:solidFill>
                </a:rPr>
                <a:t>3000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756203" y="5383667"/>
              <a:ext cx="1800200" cy="4572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28" name="直接箭头连接符 27"/>
          <p:cNvCxnSpPr/>
          <p:nvPr/>
        </p:nvCxnSpPr>
        <p:spPr>
          <a:xfrm>
            <a:off x="3743094" y="5612267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06807" y="4725144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PC </a:t>
            </a:r>
            <a:endParaRPr lang="zh-CN" altLang="en-US" sz="2800" dirty="0"/>
          </a:p>
        </p:txBody>
      </p:sp>
      <p:sp>
        <p:nvSpPr>
          <p:cNvPr id="30" name="矩形 29"/>
          <p:cNvSpPr/>
          <p:nvPr/>
        </p:nvSpPr>
        <p:spPr>
          <a:xfrm>
            <a:off x="2454967" y="5166664"/>
            <a:ext cx="1132889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</a:rPr>
              <a:t>30H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446950" y="5625961"/>
            <a:ext cx="1132889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</a:rPr>
              <a:t>00H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56857" y="267687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指令存放：</a:t>
            </a:r>
            <a:endParaRPr lang="zh-CN" alt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25293" y="531382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指令</a:t>
            </a:r>
            <a:r>
              <a:rPr lang="zh-CN" altLang="en-US" sz="2400" b="1" dirty="0"/>
              <a:t>执行</a:t>
            </a:r>
            <a:r>
              <a:rPr lang="zh-CN" altLang="en-US" sz="2400" b="1" dirty="0" smtClean="0"/>
              <a:t>：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8887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2" grpId="0"/>
      <p:bldP spid="29" grpId="0"/>
      <p:bldP spid="30" grpId="0" animBg="1"/>
      <p:bldP spid="31" grpId="0" animBg="1"/>
      <p:bldP spid="27" grpId="0"/>
      <p:bldP spid="3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66</a:t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47" y="836712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</a:rPr>
              <a:t>2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</a:t>
            </a:r>
            <a:r>
              <a:rPr lang="zh-CN" altLang="en-US" sz="2400" b="1" dirty="0">
                <a:solidFill>
                  <a:srgbClr val="7030A0"/>
                </a:solidFill>
              </a:rPr>
              <a:t>绝对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转移指令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1611" y="1286659"/>
            <a:ext cx="254191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00B0F0"/>
                </a:solidFill>
              </a:defRPr>
            </a:lvl1pPr>
          </a:lstStyle>
          <a:p>
            <a:r>
              <a:rPr lang="en-US" altLang="zh-CN" dirty="0" smtClean="0"/>
              <a:t>AJMP  addr11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597" y="1348213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400" b="1" dirty="0" smtClean="0">
                <a:solidFill>
                  <a:srgbClr val="002060"/>
                </a:solidFill>
              </a:rPr>
              <a:t>；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</a:rPr>
              <a:t>PC)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←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addr16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09243" y="2276872"/>
            <a:ext cx="108012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FF00"/>
                </a:solidFill>
              </a:rPr>
              <a:t>a</a:t>
            </a:r>
            <a:r>
              <a:rPr lang="en-US" altLang="zh-CN" sz="2400" b="1" baseline="-25000" dirty="0" smtClean="0">
                <a:solidFill>
                  <a:srgbClr val="FFFF00"/>
                </a:solidFill>
              </a:rPr>
              <a:t>10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a</a:t>
            </a:r>
            <a:r>
              <a:rPr lang="en-US" altLang="zh-CN" sz="2400" b="1" baseline="-25000" dirty="0" smtClean="0">
                <a:solidFill>
                  <a:srgbClr val="FFFF00"/>
                </a:solidFill>
              </a:rPr>
              <a:t>9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a</a:t>
            </a:r>
            <a:r>
              <a:rPr lang="en-US" altLang="zh-CN" sz="2400" b="1" baseline="-25000" dirty="0" smtClean="0">
                <a:solidFill>
                  <a:srgbClr val="FFFF00"/>
                </a:solidFill>
              </a:rPr>
              <a:t>8</a:t>
            </a:r>
            <a:endParaRPr lang="zh-CN" altLang="en-US" sz="2400" b="1" baseline="-25000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09243" y="2780928"/>
            <a:ext cx="252028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FF00"/>
                </a:solidFill>
              </a:rPr>
              <a:t>a</a:t>
            </a:r>
            <a:r>
              <a:rPr lang="en-US" altLang="zh-CN" sz="2400" b="1" baseline="-25000" dirty="0" smtClean="0">
                <a:solidFill>
                  <a:srgbClr val="FFFF00"/>
                </a:solidFill>
              </a:rPr>
              <a:t>7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a</a:t>
            </a:r>
            <a:r>
              <a:rPr lang="en-US" altLang="zh-CN" sz="2400" b="1" baseline="-25000" dirty="0" smtClean="0">
                <a:solidFill>
                  <a:srgbClr val="FFFF00"/>
                </a:solidFill>
              </a:rPr>
              <a:t>6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a</a:t>
            </a:r>
            <a:r>
              <a:rPr lang="en-US" altLang="zh-CN" sz="2400" b="1" baseline="-25000" dirty="0" smtClean="0">
                <a:solidFill>
                  <a:srgbClr val="FFFF00"/>
                </a:solidFill>
              </a:rPr>
              <a:t>5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a</a:t>
            </a:r>
            <a:r>
              <a:rPr lang="en-US" altLang="zh-CN" sz="2400" b="1" baseline="-25000" dirty="0" smtClean="0">
                <a:solidFill>
                  <a:srgbClr val="FFFF00"/>
                </a:solidFill>
              </a:rPr>
              <a:t>4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a</a:t>
            </a:r>
            <a:r>
              <a:rPr lang="en-US" altLang="zh-CN" sz="2400" b="1" baseline="-25000" dirty="0" smtClean="0">
                <a:solidFill>
                  <a:srgbClr val="FFFF00"/>
                </a:solidFill>
              </a:rPr>
              <a:t>3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a</a:t>
            </a:r>
            <a:r>
              <a:rPr lang="en-US" altLang="zh-CN" sz="2400" b="1" baseline="-25000" dirty="0" smtClean="0">
                <a:solidFill>
                  <a:srgbClr val="FFFF00"/>
                </a:solidFill>
              </a:rPr>
              <a:t>2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a</a:t>
            </a:r>
            <a:r>
              <a:rPr lang="en-US" altLang="zh-CN" sz="2400" b="1" baseline="-25000" dirty="0" smtClean="0">
                <a:solidFill>
                  <a:srgbClr val="FFFF00"/>
                </a:solidFill>
              </a:rPr>
              <a:t>1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a</a:t>
            </a:r>
            <a:r>
              <a:rPr lang="en-US" altLang="zh-CN" sz="2400" b="1" baseline="-25000" dirty="0">
                <a:solidFill>
                  <a:srgbClr val="FFFF00"/>
                </a:solidFill>
              </a:rPr>
              <a:t>0</a:t>
            </a:r>
            <a:endParaRPr lang="zh-CN" altLang="en-US" sz="2400" b="1" baseline="-25000" dirty="0">
              <a:solidFill>
                <a:srgbClr val="FFFF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89363" y="2276872"/>
            <a:ext cx="144016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FF00"/>
                </a:solidFill>
              </a:rPr>
              <a:t>00001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2735" y="3592248"/>
            <a:ext cx="965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Step 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1611" y="244604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指令存放：</a:t>
            </a:r>
            <a:endParaRPr lang="zh-CN" alt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74285" y="433720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指令</a:t>
            </a:r>
            <a:r>
              <a:rPr lang="zh-CN" altLang="en-US" sz="2400" b="1" dirty="0"/>
              <a:t>执行</a:t>
            </a:r>
            <a:r>
              <a:rPr lang="zh-CN" altLang="en-US" sz="2400" b="1" dirty="0" smtClean="0"/>
              <a:t>：</a:t>
            </a:r>
            <a:endParaRPr lang="zh-CN" alt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8425" y="5191129"/>
            <a:ext cx="859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提供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11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位的目标地址，可转移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2KB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的地址空间；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425" y="5830416"/>
            <a:ext cx="7948773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不影响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标志位。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60779" y="3654798"/>
            <a:ext cx="1968335" cy="1371313"/>
            <a:chOff x="1860779" y="3654798"/>
            <a:chExt cx="1968335" cy="1371313"/>
          </a:xfrm>
        </p:grpSpPr>
        <p:sp>
          <p:nvSpPr>
            <p:cNvPr id="16" name="TextBox 15"/>
            <p:cNvSpPr txBox="1"/>
            <p:nvPr/>
          </p:nvSpPr>
          <p:spPr>
            <a:xfrm>
              <a:off x="2362345" y="3654798"/>
              <a:ext cx="9652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Step 1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860779" y="4148453"/>
              <a:ext cx="1968335" cy="877658"/>
              <a:chOff x="2407" y="1084289"/>
              <a:chExt cx="1968335" cy="877658"/>
            </a:xfrm>
            <a:scene3d>
              <a:camera prst="orthographicFront"/>
              <a:lightRig rig="flat" dir="t"/>
            </a:scene3d>
          </p:grpSpPr>
          <p:sp>
            <p:nvSpPr>
              <p:cNvPr id="23" name="圆角矩形 22"/>
              <p:cNvSpPr/>
              <p:nvPr/>
            </p:nvSpPr>
            <p:spPr>
              <a:xfrm>
                <a:off x="2407" y="1084289"/>
                <a:ext cx="1968335" cy="877658"/>
              </a:xfrm>
              <a:prstGeom prst="roundRect">
                <a:avLst>
                  <a:gd name="adj" fmla="val 10000"/>
                </a:avLst>
              </a:prstGeom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24" name="圆角矩形 4"/>
              <p:cNvSpPr/>
              <p:nvPr/>
            </p:nvSpPr>
            <p:spPr>
              <a:xfrm>
                <a:off x="28113" y="1109995"/>
                <a:ext cx="1916923" cy="8262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kern="1200" dirty="0" smtClean="0"/>
                  <a:t>(PC)←(PC)+2</a:t>
                </a:r>
                <a:endParaRPr lang="zh-CN" altLang="en-US" sz="2400" kern="1200" dirty="0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5315406" y="4021923"/>
            <a:ext cx="2639860" cy="1092230"/>
            <a:chOff x="3262387" y="977003"/>
            <a:chExt cx="2639860" cy="1092230"/>
          </a:xfrm>
          <a:scene3d>
            <a:camera prst="orthographicFront"/>
            <a:lightRig rig="flat" dir="t"/>
          </a:scene3d>
        </p:grpSpPr>
        <p:sp>
          <p:nvSpPr>
            <p:cNvPr id="26" name="圆角矩形 25"/>
            <p:cNvSpPr/>
            <p:nvPr/>
          </p:nvSpPr>
          <p:spPr>
            <a:xfrm>
              <a:off x="3262387" y="977003"/>
              <a:ext cx="2639860" cy="1092230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1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7" name="圆角矩形 4"/>
            <p:cNvSpPr/>
            <p:nvPr/>
          </p:nvSpPr>
          <p:spPr>
            <a:xfrm>
              <a:off x="3294377" y="1008993"/>
              <a:ext cx="2575880" cy="102825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/>
                <a:t>PC</a:t>
              </a:r>
              <a:r>
                <a:rPr lang="en-US" altLang="zh-CN" sz="2400" kern="1200" baseline="-25000" dirty="0" smtClean="0"/>
                <a:t>15-11</a:t>
              </a:r>
              <a:r>
                <a:rPr lang="zh-CN" altLang="en-US" sz="2400" kern="1200" dirty="0" smtClean="0"/>
                <a:t>不变</a:t>
              </a:r>
              <a:endParaRPr lang="en-US" altLang="zh-CN" sz="2400" kern="1200" dirty="0" smtClean="0"/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/>
                <a:t>PC</a:t>
              </a:r>
              <a:r>
                <a:rPr lang="en-US" altLang="zh-CN" sz="2400" kern="1200" baseline="-25000" dirty="0" smtClean="0"/>
                <a:t>10-0</a:t>
              </a:r>
              <a:r>
                <a:rPr lang="en-US" altLang="zh-CN" sz="2400" kern="1200" dirty="0" smtClean="0"/>
                <a:t>←addr</a:t>
              </a:r>
              <a:r>
                <a:rPr lang="en-US" altLang="zh-CN" sz="2400" kern="1200" baseline="-25000" dirty="0" smtClean="0"/>
                <a:t>10-0</a:t>
              </a:r>
              <a:endParaRPr lang="zh-CN" altLang="en-US" sz="2400" kern="1200" baseline="-25000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324872" y="4186873"/>
            <a:ext cx="684571" cy="800818"/>
            <a:chOff x="2293654" y="1122709"/>
            <a:chExt cx="684571" cy="800818"/>
          </a:xfrm>
        </p:grpSpPr>
        <p:sp>
          <p:nvSpPr>
            <p:cNvPr id="29" name="右箭头 28"/>
            <p:cNvSpPr/>
            <p:nvPr/>
          </p:nvSpPr>
          <p:spPr>
            <a:xfrm>
              <a:off x="2293654" y="1122709"/>
              <a:ext cx="684571" cy="8008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0" name="右箭头 4"/>
            <p:cNvSpPr/>
            <p:nvPr/>
          </p:nvSpPr>
          <p:spPr>
            <a:xfrm>
              <a:off x="2293654" y="1282873"/>
              <a:ext cx="479200" cy="4804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52732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2" grpId="0" animBg="1"/>
      <p:bldP spid="13" grpId="0" animBg="1"/>
      <p:bldP spid="14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67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47" y="836712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</a:rPr>
              <a:t>3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）相对短转移指令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7744" y="1342941"/>
            <a:ext cx="172534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00B0F0"/>
                </a:solidFill>
              </a:defRPr>
            </a:lvl1pPr>
          </a:lstStyle>
          <a:p>
            <a:r>
              <a:rPr lang="en-US" altLang="zh-CN" dirty="0" smtClean="0"/>
              <a:t>SJMP  </a:t>
            </a:r>
            <a:r>
              <a:rPr lang="en-US" altLang="zh-CN" dirty="0" err="1" smtClean="0"/>
              <a:t>rel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39952" y="1154928"/>
            <a:ext cx="2560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400" b="1" dirty="0" smtClean="0">
                <a:solidFill>
                  <a:srgbClr val="002060"/>
                </a:solidFill>
              </a:rPr>
              <a:t>；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</a:rPr>
              <a:t>PC)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←</a:t>
            </a:r>
            <a:r>
              <a:rPr lang="en-US" altLang="zh-CN" sz="2400" b="1" dirty="0">
                <a:solidFill>
                  <a:srgbClr val="002060"/>
                </a:solidFill>
              </a:rPr>
              <a:t> (PC)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+2</a:t>
            </a:r>
          </a:p>
          <a:p>
            <a:r>
              <a:rPr lang="en-US" altLang="zh-CN" sz="2400" b="1" dirty="0" smtClean="0">
                <a:solidFill>
                  <a:srgbClr val="002060"/>
                </a:solidFill>
              </a:rPr>
              <a:t>;    </a:t>
            </a:r>
            <a:r>
              <a:rPr lang="en-US" altLang="zh-CN" sz="2400" b="1" dirty="0">
                <a:solidFill>
                  <a:srgbClr val="002060"/>
                </a:solidFill>
              </a:rPr>
              <a:t>(PC) ← (PC)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+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rel</a:t>
            </a:r>
            <a:endParaRPr lang="en-US" altLang="zh-CN" sz="2400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30154" y="2316640"/>
            <a:ext cx="859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b="1" dirty="0" err="1" smtClean="0">
                <a:solidFill>
                  <a:srgbClr val="0070C0"/>
                </a:solidFill>
              </a:rPr>
              <a:t>rel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为相对偏移量，且是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8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位带符号数，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rel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: </a:t>
            </a:r>
            <a:r>
              <a:rPr lang="en-US" altLang="zh-CN" sz="2400" b="1" dirty="0">
                <a:solidFill>
                  <a:srgbClr val="FF0000"/>
                </a:solidFill>
              </a:rPr>
              <a:t>+127—-128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；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30155" y="3209454"/>
            <a:ext cx="7948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无条件转向指定地址，目的地址：指令中第二字节的相对地址和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PC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当前值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执行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SJMP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前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PC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值加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2)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相加而成。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6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17" grpId="0"/>
      <p:bldP spid="1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68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47" y="836712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</a:rPr>
              <a:t>4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）间接转移指令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3688" y="1556791"/>
            <a:ext cx="290855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B0F0"/>
                </a:solidFill>
              </a:rPr>
              <a:t>JMP   @A+DPTR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420887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思考：</a:t>
            </a:r>
            <a:r>
              <a:rPr lang="zh-CN" altLang="en-US" sz="2400" b="1" dirty="0" smtClean="0"/>
              <a:t>之前哪里学到操作数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@A+DPTR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                            --------MOVC @A+DPTR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查表指令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-28849" y="3429000"/>
            <a:ext cx="8945911" cy="27515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buAutoNum type="arabicPeriod"/>
            </a:pPr>
            <a:r>
              <a:rPr lang="zh-CN" altLang="en-US" sz="2400" b="1" dirty="0" smtClean="0">
                <a:solidFill>
                  <a:srgbClr val="002060"/>
                </a:solidFill>
              </a:rPr>
              <a:t>以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DPTR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作</a:t>
            </a:r>
            <a:r>
              <a:rPr lang="zh-CN" altLang="en-US" sz="2400" b="1" dirty="0">
                <a:solidFill>
                  <a:srgbClr val="FF0000"/>
                </a:solidFill>
              </a:rPr>
              <a:t>基址寄存器</a:t>
            </a:r>
            <a:r>
              <a:rPr lang="zh-CN" altLang="en-US" sz="2400" b="1" dirty="0">
                <a:solidFill>
                  <a:srgbClr val="002060"/>
                </a:solidFill>
              </a:rPr>
              <a:t>，以</a:t>
            </a:r>
            <a:r>
              <a:rPr lang="zh-CN" altLang="en-US" sz="2400" b="1" dirty="0">
                <a:solidFill>
                  <a:srgbClr val="FF0000"/>
                </a:solidFill>
              </a:rPr>
              <a:t>累加器</a:t>
            </a:r>
            <a:r>
              <a:rPr lang="en-US" altLang="zh-CN" sz="2400" b="1" dirty="0">
                <a:solidFill>
                  <a:srgbClr val="FF0000"/>
                </a:solidFill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</a:rPr>
              <a:t>作为变址寄存器</a:t>
            </a:r>
            <a:r>
              <a:rPr lang="zh-CN" altLang="en-US" sz="2400" b="1" dirty="0">
                <a:solidFill>
                  <a:srgbClr val="002060"/>
                </a:solidFill>
              </a:rPr>
              <a:t>，以两者的</a:t>
            </a:r>
            <a:r>
              <a:rPr lang="zh-CN" altLang="en-US" sz="2400" b="1" dirty="0">
                <a:solidFill>
                  <a:srgbClr val="FF0000"/>
                </a:solidFill>
              </a:rPr>
              <a:t>内容之和</a:t>
            </a:r>
            <a:r>
              <a:rPr lang="zh-CN" altLang="en-US" sz="2400" b="1" dirty="0">
                <a:solidFill>
                  <a:srgbClr val="002060"/>
                </a:solidFill>
              </a:rPr>
              <a:t>形成的</a:t>
            </a:r>
            <a:r>
              <a:rPr lang="en-US" altLang="zh-CN" sz="2400" b="1" dirty="0">
                <a:solidFill>
                  <a:srgbClr val="002060"/>
                </a:solidFill>
              </a:rPr>
              <a:t>16</a:t>
            </a:r>
            <a:r>
              <a:rPr lang="zh-CN" altLang="en-US" sz="2400" b="1" dirty="0">
                <a:solidFill>
                  <a:srgbClr val="002060"/>
                </a:solidFill>
              </a:rPr>
              <a:t>位数作为操作数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地址；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zh-CN" altLang="en-US" sz="2400" b="1" dirty="0" smtClean="0">
                <a:solidFill>
                  <a:srgbClr val="002060"/>
                </a:solidFill>
              </a:rPr>
              <a:t>从低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8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位产生的进位将传送到高位，执行完该指令后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A 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和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DPTR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内容不变，标志位不变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；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zh-CN" altLang="en-US" sz="2400" b="1" dirty="0" smtClean="0">
                <a:solidFill>
                  <a:srgbClr val="002060"/>
                </a:solidFill>
              </a:rPr>
              <a:t>作用：多分支选择转移指令，程序运行时动态决定，可实现以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DPTR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地址开始的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256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字节范围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的选择转移。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98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69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15968" y="848592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878264"/>
            <a:ext cx="49685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/>
              <a:t>编写程序要求实现：</a:t>
            </a:r>
            <a:endParaRPr lang="en-US" altLang="zh-CN" sz="2200" dirty="0" smtClean="0"/>
          </a:p>
          <a:p>
            <a:r>
              <a:rPr lang="zh-CN" altLang="en-US" sz="2200" dirty="0" smtClean="0"/>
              <a:t>当</a:t>
            </a:r>
            <a:r>
              <a:rPr lang="en-US" altLang="zh-CN" sz="2200" dirty="0" smtClean="0"/>
              <a:t>(A)=0</a:t>
            </a:r>
            <a:r>
              <a:rPr lang="zh-CN" altLang="en-US" sz="2200" dirty="0" smtClean="0"/>
              <a:t>时转处理程序</a:t>
            </a:r>
            <a:r>
              <a:rPr lang="en-US" altLang="zh-CN" sz="2200" dirty="0" smtClean="0"/>
              <a:t>CASE_0;</a:t>
            </a:r>
          </a:p>
          <a:p>
            <a:r>
              <a:rPr lang="zh-CN" altLang="en-US" sz="2200" dirty="0" smtClean="0"/>
              <a:t>当</a:t>
            </a:r>
            <a:r>
              <a:rPr lang="en-US" altLang="zh-CN" sz="2200" dirty="0" smtClean="0"/>
              <a:t>(A)=1</a:t>
            </a:r>
            <a:r>
              <a:rPr lang="zh-CN" altLang="en-US" sz="2200" dirty="0" smtClean="0"/>
              <a:t>时转处理程序</a:t>
            </a:r>
            <a:r>
              <a:rPr lang="en-US" altLang="zh-CN" sz="2200" dirty="0" smtClean="0"/>
              <a:t>CASE_1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r>
              <a:rPr lang="zh-CN" altLang="en-US" sz="2200" dirty="0" smtClean="0"/>
              <a:t>当</a:t>
            </a:r>
            <a:r>
              <a:rPr lang="en-US" altLang="zh-CN" sz="2200" dirty="0" smtClean="0"/>
              <a:t>(A)=2</a:t>
            </a:r>
            <a:r>
              <a:rPr lang="zh-CN" altLang="en-US" sz="2200" dirty="0" smtClean="0"/>
              <a:t>时转处理程序</a:t>
            </a:r>
            <a:r>
              <a:rPr lang="en-US" altLang="zh-CN" sz="2200" dirty="0" smtClean="0"/>
              <a:t>CASE_2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r>
              <a:rPr lang="zh-CN" altLang="en-US" sz="2200" dirty="0"/>
              <a:t>当</a:t>
            </a:r>
            <a:r>
              <a:rPr lang="en-US" altLang="zh-CN" sz="2200" dirty="0"/>
              <a:t>(A</a:t>
            </a:r>
            <a:r>
              <a:rPr lang="en-US" altLang="zh-CN" sz="2200" dirty="0" smtClean="0"/>
              <a:t>)=3</a:t>
            </a:r>
            <a:r>
              <a:rPr lang="zh-CN" altLang="en-US" sz="2200" dirty="0" smtClean="0"/>
              <a:t>时</a:t>
            </a:r>
            <a:r>
              <a:rPr lang="zh-CN" altLang="en-US" sz="2200" dirty="0"/>
              <a:t>转处理程序</a:t>
            </a:r>
            <a:r>
              <a:rPr lang="en-US" altLang="zh-CN" sz="2200" dirty="0" smtClean="0"/>
              <a:t>CASE_3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r>
              <a:rPr lang="zh-CN" altLang="en-US" sz="2200" dirty="0"/>
              <a:t>当</a:t>
            </a:r>
            <a:r>
              <a:rPr lang="en-US" altLang="zh-CN" sz="2200" dirty="0"/>
              <a:t>(A</a:t>
            </a:r>
            <a:r>
              <a:rPr lang="en-US" altLang="zh-CN" sz="2200" dirty="0" smtClean="0"/>
              <a:t>)=4</a:t>
            </a:r>
            <a:r>
              <a:rPr lang="zh-CN" altLang="en-US" sz="2200" dirty="0" smtClean="0"/>
              <a:t>时</a:t>
            </a:r>
            <a:r>
              <a:rPr lang="zh-CN" altLang="en-US" sz="2200" dirty="0"/>
              <a:t>转处理程序</a:t>
            </a:r>
            <a:r>
              <a:rPr lang="en-US" altLang="zh-CN" sz="2200" dirty="0" smtClean="0"/>
              <a:t>CASE_4</a:t>
            </a:r>
            <a:r>
              <a:rPr lang="zh-CN" altLang="en-US" sz="2200" dirty="0" smtClean="0"/>
              <a:t>；</a:t>
            </a:r>
            <a:endParaRPr lang="en-US" altLang="zh-CN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03018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解：程序代码：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5736" y="3030189"/>
            <a:ext cx="4032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MOV  DPTR</a:t>
            </a:r>
            <a:r>
              <a:rPr lang="zh-CN" altLang="en-US" sz="2400" dirty="0" smtClean="0"/>
              <a:t>， </a:t>
            </a:r>
            <a:r>
              <a:rPr lang="en-US" altLang="zh-CN" sz="2400" dirty="0" smtClean="0"/>
              <a:t>#JUMP_TABLE</a:t>
            </a:r>
          </a:p>
          <a:p>
            <a:r>
              <a:rPr lang="en-US" altLang="zh-CN" sz="2400" dirty="0" smtClean="0"/>
              <a:t>MOV  A, INDEX_NUMBER</a:t>
            </a:r>
          </a:p>
          <a:p>
            <a:r>
              <a:rPr lang="en-US" altLang="zh-CN" sz="2400" dirty="0" smtClean="0"/>
              <a:t>RL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A</a:t>
            </a:r>
            <a:endParaRPr lang="en-US" altLang="zh-CN" sz="2400" dirty="0"/>
          </a:p>
          <a:p>
            <a:r>
              <a:rPr lang="en-US" altLang="zh-CN" sz="2400" dirty="0" smtClean="0"/>
              <a:t>JMP  @A+DPTR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4970577"/>
            <a:ext cx="5616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JUMP_TABLE:   AJMP CASE_0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 AJMP CASE_1</a:t>
            </a:r>
            <a:endParaRPr lang="en-US" altLang="zh-CN" sz="2400" dirty="0"/>
          </a:p>
          <a:p>
            <a:r>
              <a:rPr lang="en-US" altLang="zh-CN" sz="2400" dirty="0" smtClean="0"/>
              <a:t>                            AJMP CASE_2</a:t>
            </a:r>
            <a:endParaRPr lang="en-US" altLang="zh-CN" sz="2400" dirty="0"/>
          </a:p>
          <a:p>
            <a:r>
              <a:rPr lang="en-US" altLang="zh-CN" sz="2400" dirty="0" smtClean="0"/>
              <a:t>                            AJMP CASE_3</a:t>
            </a:r>
          </a:p>
          <a:p>
            <a:r>
              <a:rPr lang="en-US" altLang="zh-CN" sz="2400" dirty="0" smtClean="0"/>
              <a:t>                            AJMP CASE_4  </a:t>
            </a:r>
            <a:endParaRPr lang="en-US" altLang="zh-CN" sz="24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-15968" y="3001922"/>
            <a:ext cx="91599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11960" y="3747517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  <a:r>
              <a:rPr lang="zh-CN" altLang="en-US" b="1" dirty="0" smtClean="0">
                <a:solidFill>
                  <a:srgbClr val="FF0000"/>
                </a:solidFill>
              </a:rPr>
              <a:t>由于</a:t>
            </a:r>
            <a:r>
              <a:rPr lang="en-US" altLang="zh-CN" b="1" dirty="0" smtClean="0">
                <a:solidFill>
                  <a:srgbClr val="FF0000"/>
                </a:solidFill>
              </a:rPr>
              <a:t>AJMP </a:t>
            </a:r>
            <a:r>
              <a:rPr lang="zh-CN" altLang="en-US" b="1" dirty="0" smtClean="0">
                <a:solidFill>
                  <a:srgbClr val="FF0000"/>
                </a:solidFill>
              </a:rPr>
              <a:t>指令为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字节指令，因此需要将索引号左移一位，即乘以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190222" y="3815726"/>
            <a:ext cx="936104" cy="424057"/>
          </a:xfrm>
          <a:prstGeom prst="roundRect">
            <a:avLst/>
          </a:prstGeom>
          <a:noFill/>
          <a:ln>
            <a:solidFill>
              <a:srgbClr val="FF33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275856" y="4026734"/>
            <a:ext cx="58404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30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813615"/>
            <a:ext cx="3435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7030A0"/>
                </a:solidFill>
                <a:latin typeface="+mj-ea"/>
              </a:rPr>
              <a:t>4.5.2 </a:t>
            </a:r>
            <a:r>
              <a:rPr lang="zh-CN" altLang="en-US" sz="2800" b="1" dirty="0" smtClean="0">
                <a:solidFill>
                  <a:srgbClr val="7030A0"/>
                </a:solidFill>
                <a:latin typeface="+mj-ea"/>
              </a:rPr>
              <a:t>双操作数指令</a:t>
            </a:r>
            <a:endParaRPr lang="zh-CN" altLang="en-US" sz="2800" b="1" dirty="0">
              <a:solidFill>
                <a:srgbClr val="7030A0"/>
              </a:solidFill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628800"/>
            <a:ext cx="763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说  明：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2060"/>
                </a:solidFill>
              </a:rPr>
              <a:t>按位进行逻辑操作；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srgbClr val="002060"/>
                </a:solidFill>
              </a:rPr>
              <a:t>ANL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屏蔽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字节中的某些位；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srgbClr val="002060"/>
                </a:solidFill>
              </a:rPr>
              <a:t>ORL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：</a:t>
            </a:r>
            <a:r>
              <a:rPr lang="zh-CN" altLang="en-US" sz="2400" b="1" dirty="0">
                <a:solidFill>
                  <a:srgbClr val="002060"/>
                </a:solidFill>
              </a:rPr>
              <a:t>使某些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位置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1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，欲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保留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的位用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0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去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”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或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”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 ，欲置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1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的用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1</a:t>
            </a:r>
            <a:r>
              <a:rPr lang="zh-CN" altLang="en-US" sz="2400" b="1" dirty="0">
                <a:solidFill>
                  <a:srgbClr val="002060"/>
                </a:solidFill>
              </a:rPr>
              <a:t>去</a:t>
            </a:r>
            <a:r>
              <a:rPr lang="en-US" altLang="zh-CN" sz="2400" b="1" dirty="0">
                <a:solidFill>
                  <a:srgbClr val="002060"/>
                </a:solidFill>
              </a:rPr>
              <a:t>”</a:t>
            </a:r>
            <a:r>
              <a:rPr lang="zh-CN" altLang="en-US" sz="2400" b="1" dirty="0">
                <a:solidFill>
                  <a:srgbClr val="002060"/>
                </a:solidFill>
              </a:rPr>
              <a:t>或</a:t>
            </a:r>
            <a:r>
              <a:rPr lang="en-US" altLang="zh-CN" sz="2400" b="1" dirty="0">
                <a:solidFill>
                  <a:srgbClr val="002060"/>
                </a:solidFill>
              </a:rPr>
              <a:t>” 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；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srgbClr val="002060"/>
                </a:solidFill>
              </a:rPr>
              <a:t>XRL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：对字节中的某些位取反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78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70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36712"/>
            <a:ext cx="26965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 smtClean="0">
                <a:solidFill>
                  <a:srgbClr val="7030A0"/>
                </a:solidFill>
              </a:rPr>
              <a:t>1.2 </a:t>
            </a:r>
            <a:r>
              <a:rPr lang="zh-CN" altLang="en-US" sz="2600" b="1" dirty="0" smtClean="0">
                <a:solidFill>
                  <a:srgbClr val="7030A0"/>
                </a:solidFill>
              </a:rPr>
              <a:t>条件转移指令</a:t>
            </a:r>
            <a:endParaRPr lang="zh-CN" altLang="en-US" sz="2600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299324"/>
            <a:ext cx="7765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功能：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执行满足某种条件的转移，</a:t>
            </a:r>
            <a:r>
              <a:rPr lang="en-US" altLang="zh-CN" sz="2400" dirty="0" smtClean="0"/>
              <a:t>256</a:t>
            </a:r>
            <a:r>
              <a:rPr lang="zh-CN" altLang="en-US" sz="2400" dirty="0" smtClean="0"/>
              <a:t>字节范围</a:t>
            </a:r>
            <a:r>
              <a:rPr lang="en-US" altLang="zh-CN" sz="2400" dirty="0" smtClean="0"/>
              <a:t>(-128~127</a:t>
            </a:r>
            <a:r>
              <a:rPr lang="zh-CN" altLang="en-US" sz="2400" dirty="0" smtClean="0"/>
              <a:t>字节</a:t>
            </a:r>
            <a:r>
              <a:rPr lang="en-US" altLang="zh-CN" sz="2400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961" y="2537381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7030A0"/>
                </a:solidFill>
              </a:defRPr>
            </a:lvl1pPr>
          </a:lstStyle>
          <a:p>
            <a:r>
              <a:rPr lang="en-US" altLang="zh-CN" dirty="0"/>
              <a:t>1)  </a:t>
            </a:r>
            <a:r>
              <a:rPr lang="zh-CN" altLang="en-US" u="sng" dirty="0">
                <a:solidFill>
                  <a:srgbClr val="FF0000"/>
                </a:solidFill>
              </a:rPr>
              <a:t>累加器</a:t>
            </a:r>
            <a:r>
              <a:rPr lang="zh-CN" altLang="en-US" dirty="0"/>
              <a:t>判零转移指令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79516" y="3244334"/>
            <a:ext cx="133741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00B0F0"/>
                </a:solidFill>
              </a:defRPr>
            </a:lvl1pPr>
          </a:lstStyle>
          <a:p>
            <a:r>
              <a:rPr lang="en-US" altLang="zh-CN" dirty="0"/>
              <a:t>JZ  </a:t>
            </a:r>
            <a:r>
              <a:rPr lang="en-US" altLang="zh-CN" dirty="0" err="1"/>
              <a:t>rel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329158" y="3321277"/>
            <a:ext cx="20954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200" dirty="0" smtClean="0"/>
              <a:t>;</a:t>
            </a:r>
            <a:r>
              <a:rPr lang="zh-CN" altLang="en-US" sz="2200" dirty="0" smtClean="0"/>
              <a:t>累加器为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转移</a:t>
            </a:r>
            <a:endParaRPr lang="en-US" altLang="zh-CN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1979515" y="3977872"/>
            <a:ext cx="1608325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00B0F0"/>
                </a:solidFill>
              </a:defRPr>
            </a:lvl1pPr>
          </a:lstStyle>
          <a:p>
            <a:r>
              <a:rPr lang="en-US" altLang="zh-CN" dirty="0" smtClean="0"/>
              <a:t>JNZ  </a:t>
            </a:r>
            <a:r>
              <a:rPr lang="en-US" altLang="zh-CN" dirty="0" err="1"/>
              <a:t>rel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188093" y="4054815"/>
            <a:ext cx="23775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200" dirty="0" smtClean="0"/>
              <a:t>;</a:t>
            </a:r>
            <a:r>
              <a:rPr lang="zh-CN" altLang="en-US" sz="2200" dirty="0" smtClean="0"/>
              <a:t>累加器不为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转移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50245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/>
      <p:bldP spid="11" grpId="0" animBg="1"/>
      <p:bldP spid="1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71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6" y="2498906"/>
            <a:ext cx="194421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</a:rPr>
              <a:t>PC)←(PC)+2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723531" y="1994850"/>
            <a:ext cx="0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六边形 6"/>
          <p:cNvSpPr/>
          <p:nvPr/>
        </p:nvSpPr>
        <p:spPr>
          <a:xfrm>
            <a:off x="1027682" y="3651034"/>
            <a:ext cx="1400003" cy="64807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A=0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>
            <a:stCxn id="5" idx="2"/>
          </p:cNvCxnSpPr>
          <p:nvPr/>
        </p:nvCxnSpPr>
        <p:spPr>
          <a:xfrm flipH="1">
            <a:off x="1723531" y="3074970"/>
            <a:ext cx="4153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723531" y="4299106"/>
            <a:ext cx="0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766258" y="436646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7" idx="0"/>
          </p:cNvCxnSpPr>
          <p:nvPr/>
        </p:nvCxnSpPr>
        <p:spPr>
          <a:xfrm>
            <a:off x="2427685" y="3975070"/>
            <a:ext cx="776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203848" y="3975070"/>
            <a:ext cx="0" cy="900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231740" y="4869160"/>
            <a:ext cx="194421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</a:rPr>
              <a:t>PC)←(PC)+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rel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18227" y="3605890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73956" y="1087279"/>
            <a:ext cx="1662635" cy="461665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JZ </a:t>
            </a:r>
            <a:r>
              <a:rPr lang="en-US" altLang="zh-CN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指令</a:t>
            </a:r>
            <a:endParaRPr lang="zh-CN" alt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12864" y="1114848"/>
            <a:ext cx="1885453" cy="461665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JNZ </a:t>
            </a:r>
            <a:r>
              <a:rPr lang="en-US" altLang="zh-CN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指令</a:t>
            </a:r>
            <a:endParaRPr lang="zh-CN" alt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16016" y="2498906"/>
            <a:ext cx="194421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</a:rPr>
              <a:t>PC)←(PC)+2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683971" y="1994850"/>
            <a:ext cx="0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六边形 18"/>
          <p:cNvSpPr/>
          <p:nvPr/>
        </p:nvSpPr>
        <p:spPr>
          <a:xfrm>
            <a:off x="4988122" y="3651034"/>
            <a:ext cx="1400003" cy="64807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A≠1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>
            <a:stCxn id="17" idx="2"/>
          </p:cNvCxnSpPr>
          <p:nvPr/>
        </p:nvCxnSpPr>
        <p:spPr>
          <a:xfrm flipH="1">
            <a:off x="5683971" y="3074970"/>
            <a:ext cx="4153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683971" y="4299106"/>
            <a:ext cx="0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726698" y="436646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19" idx="0"/>
          </p:cNvCxnSpPr>
          <p:nvPr/>
        </p:nvCxnSpPr>
        <p:spPr>
          <a:xfrm>
            <a:off x="6388125" y="3975070"/>
            <a:ext cx="776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7164288" y="3975070"/>
            <a:ext cx="0" cy="900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192180" y="4869160"/>
            <a:ext cx="194421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</a:rPr>
              <a:t>PC)←(PC)+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rel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78667" y="3605890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39468" y="5668799"/>
            <a:ext cx="8581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思考：</a:t>
            </a:r>
            <a:r>
              <a:rPr lang="zh-CN" altLang="en-US" sz="2400" b="1" dirty="0" smtClean="0"/>
              <a:t>之前哪里学到类似的判零转移指令？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相同、不同点？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                         --------JC 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rel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JNC 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rel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38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  <p:bldP spid="13" grpId="0" animBg="1"/>
      <p:bldP spid="14" grpId="0"/>
      <p:bldP spid="15" grpId="0" animBg="1"/>
      <p:bldP spid="16" grpId="0" animBg="1"/>
      <p:bldP spid="17" grpId="0" animBg="1"/>
      <p:bldP spid="19" grpId="0" animBg="1"/>
      <p:bldP spid="22" grpId="0"/>
      <p:bldP spid="25" grpId="0" animBg="1"/>
      <p:bldP spid="26" grpId="0"/>
      <p:bldP spid="2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72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15968" y="848592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844824"/>
            <a:ext cx="3528392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MOV  A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#01H</a:t>
            </a:r>
          </a:p>
          <a:p>
            <a:r>
              <a:rPr lang="en-US" altLang="zh-CN" sz="2400" dirty="0" smtClean="0"/>
              <a:t>JZ       BRAIN1</a:t>
            </a:r>
          </a:p>
          <a:p>
            <a:r>
              <a:rPr lang="en-US" altLang="zh-CN" sz="2400" dirty="0" smtClean="0"/>
              <a:t>DEC    A</a:t>
            </a:r>
          </a:p>
          <a:p>
            <a:r>
              <a:rPr lang="en-US" altLang="zh-CN" sz="2400" dirty="0" smtClean="0"/>
              <a:t>JZ       BRAIN2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16016" y="1844824"/>
            <a:ext cx="3528392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CLR       A</a:t>
            </a:r>
          </a:p>
          <a:p>
            <a:r>
              <a:rPr lang="en-US" altLang="zh-CN" sz="2400" dirty="0" smtClean="0"/>
              <a:t>JNZ       BRAIN1</a:t>
            </a:r>
          </a:p>
          <a:p>
            <a:r>
              <a:rPr lang="en-US" altLang="zh-CN" sz="2400" dirty="0" smtClean="0"/>
              <a:t>INC       A</a:t>
            </a:r>
          </a:p>
          <a:p>
            <a:r>
              <a:rPr lang="en-US" altLang="zh-CN" sz="2400" dirty="0" smtClean="0"/>
              <a:t>JNZ       BRAIN2</a:t>
            </a:r>
            <a:endParaRPr lang="zh-CN" altLang="en-US" sz="2400" dirty="0"/>
          </a:p>
        </p:txBody>
      </p:sp>
      <p:sp>
        <p:nvSpPr>
          <p:cNvPr id="8" name="下箭头 7"/>
          <p:cNvSpPr/>
          <p:nvPr/>
        </p:nvSpPr>
        <p:spPr>
          <a:xfrm>
            <a:off x="3748320" y="3944524"/>
            <a:ext cx="967696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62554" y="5445223"/>
            <a:ext cx="4820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都实现跳</a:t>
            </a:r>
            <a:r>
              <a:rPr lang="zh-CN" altLang="en-US" sz="2400" dirty="0"/>
              <a:t>转至</a:t>
            </a:r>
            <a:r>
              <a:rPr lang="en-US" altLang="zh-CN" sz="2400" dirty="0" smtClean="0"/>
              <a:t>BRAIN2</a:t>
            </a:r>
            <a:r>
              <a:rPr lang="zh-CN" altLang="en-US" sz="2400" dirty="0" smtClean="0"/>
              <a:t>处执行的功能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250010" y="895982"/>
            <a:ext cx="7704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下列两个程序分别实现何种功能？ </a:t>
            </a:r>
            <a:r>
              <a:rPr lang="en-US" altLang="zh-CN" sz="2000" dirty="0" smtClean="0"/>
              <a:t>	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41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73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36712"/>
            <a:ext cx="664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7030A0"/>
                </a:solidFill>
              </a:defRPr>
            </a:lvl1pPr>
          </a:lstStyle>
          <a:p>
            <a:r>
              <a:rPr lang="en-US" altLang="zh-CN" dirty="0" smtClean="0"/>
              <a:t>2)  </a:t>
            </a:r>
            <a:r>
              <a:rPr lang="zh-CN" altLang="en-US" dirty="0" smtClean="0"/>
              <a:t>比较转移指令</a:t>
            </a:r>
            <a:r>
              <a:rPr lang="en-US" altLang="zh-CN" dirty="0" smtClean="0"/>
              <a:t>(Compare and Jump if Not Equal)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0886" y="1377703"/>
            <a:ext cx="614783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00B0F0"/>
                </a:solidFill>
              </a:defRPr>
            </a:lvl1pPr>
          </a:lstStyle>
          <a:p>
            <a:r>
              <a:rPr lang="en-US" altLang="zh-CN" dirty="0" smtClean="0"/>
              <a:t>CJNE  (</a:t>
            </a:r>
            <a:r>
              <a:rPr lang="zh-CN" altLang="en-US" dirty="0" smtClean="0"/>
              <a:t>目的字节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(</a:t>
            </a:r>
            <a:r>
              <a:rPr lang="zh-CN" altLang="en-US" dirty="0" smtClean="0"/>
              <a:t>源字节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rel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027479"/>
            <a:ext cx="911820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功能：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比较第一操作数和第二操作数的大小，若不相等则转移；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</a:rPr>
              <a:t>转移的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目的地址：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</a:rPr>
              <a:t>PC 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</a:rPr>
              <a:t>当前值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</a:rPr>
              <a:t>((PC)←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</a:rPr>
              <a:t>(PC)+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</a:rPr>
              <a:t>3)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</a:rPr>
              <a:t>与</a:t>
            </a:r>
            <a:r>
              <a:rPr lang="en-US" altLang="zh-CN" sz="2400" b="1" dirty="0" err="1" smtClean="0">
                <a:solidFill>
                  <a:schemeClr val="accent5">
                    <a:lumMod val="50000"/>
                  </a:schemeClr>
                </a:solidFill>
              </a:rPr>
              <a:t>rel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</a:rPr>
              <a:t>相加之和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400" b="1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源操作数、目的操作数寻址方式</a:t>
            </a:r>
            <a:r>
              <a:rPr lang="zh-CN" altLang="en-US" sz="2400" dirty="0" smtClean="0">
                <a:solidFill>
                  <a:srgbClr val="FF0000"/>
                </a:solidFill>
              </a:rPr>
              <a:t>四种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          </a:t>
            </a:r>
            <a:r>
              <a:rPr lang="zh-CN" altLang="en-US" sz="2400" b="1" dirty="0" smtClean="0"/>
              <a:t>立即数、直接寻址、间接寻址、寄存器寻址</a:t>
            </a:r>
            <a:endParaRPr lang="en-US" altLang="zh-CN" sz="2400" b="1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目的地址的内容</a:t>
            </a:r>
            <a:r>
              <a:rPr lang="zh-CN" altLang="en-US" sz="2400" dirty="0" smtClean="0">
                <a:solidFill>
                  <a:srgbClr val="FF0000"/>
                </a:solidFill>
              </a:rPr>
              <a:t>小于</a:t>
            </a:r>
            <a:r>
              <a:rPr lang="zh-CN" altLang="en-US" sz="2400" dirty="0" smtClean="0"/>
              <a:t>源地址的内容 ，进位位</a:t>
            </a:r>
            <a:r>
              <a:rPr lang="en-US" altLang="zh-CN" sz="2400" dirty="0" smtClean="0">
                <a:solidFill>
                  <a:srgbClr val="FF0000"/>
                </a:solidFill>
              </a:rPr>
              <a:t>C</a:t>
            </a:r>
            <a:r>
              <a:rPr lang="zh-CN" altLang="en-US" sz="2400" dirty="0" smtClean="0">
                <a:solidFill>
                  <a:srgbClr val="FF0000"/>
                </a:solidFill>
              </a:rPr>
              <a:t>置为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/>
              <a:t>，否则置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  <p:sp>
        <p:nvSpPr>
          <p:cNvPr id="8" name="矩形 7"/>
          <p:cNvSpPr/>
          <p:nvPr/>
        </p:nvSpPr>
        <p:spPr>
          <a:xfrm>
            <a:off x="2339752" y="3717033"/>
            <a:ext cx="2952327" cy="6001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目的地址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=(PC)+3+rel</a:t>
            </a:r>
            <a:endParaRPr lang="en-US" altLang="zh-CN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6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74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23379" y="1322007"/>
            <a:ext cx="4464496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CJNE  A, #data,  </a:t>
            </a:r>
            <a:r>
              <a:rPr lang="en-US" altLang="zh-CN" sz="2800" dirty="0" err="1" smtClean="0"/>
              <a:t>rel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CJNE  A, </a:t>
            </a:r>
            <a:r>
              <a:rPr lang="en-US" altLang="zh-CN" sz="2800" dirty="0" smtClean="0"/>
              <a:t>direct,  </a:t>
            </a:r>
            <a:r>
              <a:rPr lang="en-US" altLang="zh-CN" sz="2800" dirty="0" err="1"/>
              <a:t>rel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CJNE  </a:t>
            </a:r>
            <a:r>
              <a:rPr lang="en-US" altLang="zh-CN" sz="2800" dirty="0" smtClean="0"/>
              <a:t>@</a:t>
            </a:r>
            <a:r>
              <a:rPr lang="en-US" altLang="zh-CN" sz="2800" dirty="0" err="1" smtClean="0"/>
              <a:t>Ri</a:t>
            </a:r>
            <a:r>
              <a:rPr lang="en-US" altLang="zh-CN" sz="2800" dirty="0" smtClean="0"/>
              <a:t>, </a:t>
            </a:r>
            <a:r>
              <a:rPr lang="en-US" altLang="zh-CN" sz="2800" dirty="0"/>
              <a:t>#data,  </a:t>
            </a:r>
            <a:r>
              <a:rPr lang="en-US" altLang="zh-CN" sz="2800" dirty="0" err="1"/>
              <a:t>rel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CJNE  </a:t>
            </a:r>
            <a:r>
              <a:rPr lang="en-US" altLang="zh-CN" sz="2800" dirty="0" err="1" smtClean="0"/>
              <a:t>Rn</a:t>
            </a:r>
            <a:r>
              <a:rPr lang="en-US" altLang="zh-CN" sz="2800" dirty="0" smtClean="0"/>
              <a:t>, </a:t>
            </a:r>
            <a:r>
              <a:rPr lang="en-US" altLang="zh-CN" sz="2800" dirty="0"/>
              <a:t>#data,  </a:t>
            </a:r>
            <a:r>
              <a:rPr lang="en-US" altLang="zh-CN" sz="2800" dirty="0" err="1" smtClean="0"/>
              <a:t>rel</a:t>
            </a:r>
            <a:endParaRPr lang="en-US" altLang="zh-C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-24169" y="798787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002060"/>
                </a:solidFill>
              </a:rPr>
              <a:t>4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种指令形式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9" y="3999663"/>
            <a:ext cx="69942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7030A0"/>
                </a:solidFill>
              </a:rPr>
              <a:t>注意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: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累加器与立即数</a:t>
            </a:r>
            <a:r>
              <a:rPr lang="zh-CN" altLang="en-US" sz="2400" dirty="0">
                <a:solidFill>
                  <a:srgbClr val="002060"/>
                </a:solidFill>
              </a:rPr>
              <a:t>、</a:t>
            </a:r>
            <a:r>
              <a:rPr lang="zh-CN" altLang="en-US" sz="2400" dirty="0" smtClean="0">
                <a:solidFill>
                  <a:srgbClr val="002060"/>
                </a:solidFill>
              </a:rPr>
              <a:t>直接寻址方式的数比较</a:t>
            </a:r>
            <a:r>
              <a:rPr lang="en-US" altLang="zh-CN" sz="2400" dirty="0" smtClean="0">
                <a:solidFill>
                  <a:srgbClr val="002060"/>
                </a:solidFill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间接寻址或工作寄存器寻址只能与立即数比较。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97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91842" y="6428358"/>
            <a:ext cx="2133600" cy="365125"/>
          </a:xfr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75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86050" y="1128191"/>
            <a:ext cx="194421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</a:rPr>
              <a:t>PC)←(PC)+3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354005" y="876163"/>
            <a:ext cx="4153" cy="2520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六边形 6"/>
          <p:cNvSpPr/>
          <p:nvPr/>
        </p:nvSpPr>
        <p:spPr>
          <a:xfrm>
            <a:off x="2460808" y="4427823"/>
            <a:ext cx="1944216" cy="64807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相等？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>
            <a:stCxn id="5" idx="2"/>
          </p:cNvCxnSpPr>
          <p:nvPr/>
        </p:nvCxnSpPr>
        <p:spPr>
          <a:xfrm flipH="1">
            <a:off x="3357349" y="1704255"/>
            <a:ext cx="809" cy="6568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406784" y="5069177"/>
            <a:ext cx="0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857752" y="4286256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4378001" y="4751859"/>
            <a:ext cx="5788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931772" y="4738424"/>
            <a:ext cx="0" cy="66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912922" y="5434532"/>
            <a:ext cx="3846444" cy="1162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smtClean="0">
                <a:solidFill>
                  <a:schemeClr val="tx1"/>
                </a:solidFill>
              </a:rPr>
              <a:t>PC)←(PC)+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rel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源地址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)&lt;(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目的地址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）←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0 </a:t>
            </a:r>
          </a:p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</a:rPr>
              <a:t>源地址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)&gt;(</a:t>
            </a:r>
            <a:r>
              <a:rPr lang="zh-CN" altLang="en-US" sz="2000" b="1" dirty="0">
                <a:solidFill>
                  <a:srgbClr val="FF0000"/>
                </a:solidFill>
              </a:rPr>
              <a:t>目的地址</a:t>
            </a:r>
            <a:r>
              <a:rPr lang="en-US" altLang="zh-CN" sz="2000" b="1" dirty="0">
                <a:solidFill>
                  <a:srgbClr val="FF0000"/>
                </a:solidFill>
              </a:rPr>
              <a:t>) </a:t>
            </a:r>
            <a:r>
              <a:rPr lang="zh-CN" altLang="en-US" sz="2000" b="1" dirty="0">
                <a:solidFill>
                  <a:srgbClr val="FF0000"/>
                </a:solidFill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</a:rPr>
              <a:t>C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←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 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71868" y="5143512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Y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140004" y="1910987"/>
            <a:ext cx="1944216" cy="983611"/>
            <a:chOff x="395536" y="2100296"/>
            <a:chExt cx="1944216" cy="983611"/>
          </a:xfrm>
        </p:grpSpPr>
        <p:sp>
          <p:nvSpPr>
            <p:cNvPr id="15" name="矩形 14"/>
            <p:cNvSpPr/>
            <p:nvPr/>
          </p:nvSpPr>
          <p:spPr>
            <a:xfrm>
              <a:off x="395536" y="2507843"/>
              <a:ext cx="1944216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13645" y="2100296"/>
              <a:ext cx="11079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/>
                <a:t>源地址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657921" y="1910987"/>
            <a:ext cx="1944216" cy="968664"/>
            <a:chOff x="2913453" y="2100296"/>
            <a:chExt cx="1944216" cy="968664"/>
          </a:xfrm>
        </p:grpSpPr>
        <p:sp>
          <p:nvSpPr>
            <p:cNvPr id="16" name="矩形 15"/>
            <p:cNvSpPr/>
            <p:nvPr/>
          </p:nvSpPr>
          <p:spPr>
            <a:xfrm>
              <a:off x="2913453" y="2492896"/>
              <a:ext cx="1944216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168454" y="2100296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 smtClean="0"/>
                <a:t>目的地址</a:t>
              </a:r>
              <a:endParaRPr lang="zh-CN" altLang="en-US" sz="24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315537" y="2879651"/>
            <a:ext cx="2234758" cy="1296144"/>
            <a:chOff x="1571069" y="3068960"/>
            <a:chExt cx="2234758" cy="1296144"/>
          </a:xfrm>
        </p:grpSpPr>
        <p:sp>
          <p:nvSpPr>
            <p:cNvPr id="19" name="流程图: 合并 18"/>
            <p:cNvSpPr/>
            <p:nvPr/>
          </p:nvSpPr>
          <p:spPr>
            <a:xfrm>
              <a:off x="1571069" y="3645024"/>
              <a:ext cx="2234758" cy="720080"/>
            </a:xfrm>
            <a:prstGeom prst="flowChartMerg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</a:rPr>
                <a:t>比较</a:t>
              </a: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H="1">
              <a:off x="2181642" y="3068960"/>
              <a:ext cx="4153" cy="5760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>
              <a:off x="3130751" y="3068960"/>
              <a:ext cx="4153" cy="5760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/>
          <p:cNvSpPr/>
          <p:nvPr/>
        </p:nvSpPr>
        <p:spPr>
          <a:xfrm>
            <a:off x="755576" y="1910987"/>
            <a:ext cx="5352980" cy="226480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26" idx="2"/>
          </p:cNvCxnSpPr>
          <p:nvPr/>
        </p:nvCxnSpPr>
        <p:spPr>
          <a:xfrm>
            <a:off x="3432066" y="4175795"/>
            <a:ext cx="850" cy="2520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32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  <p:bldP spid="13" grpId="0" animBg="1"/>
      <p:bldP spid="14" grpId="0"/>
      <p:bldP spid="2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76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15968" y="848592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0010" y="877110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设 （</a:t>
            </a:r>
            <a:r>
              <a:rPr lang="en-US" altLang="zh-CN" sz="2400" dirty="0" smtClean="0"/>
              <a:t>R7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=53H</a:t>
            </a:r>
            <a:r>
              <a:rPr lang="zh-CN" altLang="en-US" sz="2400" dirty="0" smtClean="0"/>
              <a:t>， 下列指令执行实现何种功能：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2186465"/>
            <a:ext cx="4562659" cy="286232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          CJNE    R7</a:t>
            </a:r>
            <a:r>
              <a:rPr lang="zh-CN" altLang="en-US" sz="2400" dirty="0" smtClean="0"/>
              <a:t>，   </a:t>
            </a:r>
            <a:r>
              <a:rPr lang="en-US" altLang="zh-CN" sz="2400" dirty="0" smtClean="0"/>
              <a:t>#68H</a:t>
            </a:r>
            <a:r>
              <a:rPr lang="zh-CN" altLang="en-US" sz="2400" dirty="0" smtClean="0"/>
              <a:t>， </a:t>
            </a:r>
            <a:r>
              <a:rPr lang="en-US" altLang="zh-CN" sz="2400" dirty="0" smtClean="0"/>
              <a:t>K1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          …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K1:             JC    K3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          …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K3</a:t>
            </a:r>
            <a:r>
              <a:rPr lang="zh-CN" altLang="en-US" sz="2400" dirty="0" smtClean="0"/>
              <a:t>：          </a:t>
            </a:r>
            <a:r>
              <a:rPr lang="en-US" altLang="zh-CN" sz="2400" dirty="0" smtClean="0"/>
              <a:t>… 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102438" y="2350857"/>
            <a:ext cx="389561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; 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R7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&lt;68H ,</a:t>
            </a:r>
            <a:r>
              <a:rPr lang="zh-CN" altLang="en-US" b="1" dirty="0" smtClean="0"/>
              <a:t>转</a:t>
            </a:r>
            <a:r>
              <a:rPr lang="en-US" altLang="zh-CN" b="1" dirty="0" smtClean="0"/>
              <a:t>K1 </a:t>
            </a:r>
            <a:r>
              <a:rPr lang="zh-CN" altLang="en-US" b="1" dirty="0" smtClean="0"/>
              <a:t>执行，</a:t>
            </a:r>
            <a:r>
              <a:rPr lang="zh-CN" altLang="en-US" b="1" dirty="0" smtClean="0">
                <a:solidFill>
                  <a:srgbClr val="FF3300"/>
                </a:solidFill>
              </a:rPr>
              <a:t>此时</a:t>
            </a:r>
            <a:r>
              <a:rPr lang="en-US" altLang="zh-CN" b="1" dirty="0" smtClean="0">
                <a:solidFill>
                  <a:srgbClr val="FF3300"/>
                </a:solidFill>
              </a:rPr>
              <a:t>(C)</a:t>
            </a:r>
            <a:r>
              <a:rPr lang="zh-CN" altLang="en-US" b="1" dirty="0" smtClean="0">
                <a:solidFill>
                  <a:srgbClr val="FF3300"/>
                </a:solidFill>
              </a:rPr>
              <a:t>置</a:t>
            </a:r>
            <a:r>
              <a:rPr lang="en-US" altLang="zh-CN" b="1" dirty="0" smtClean="0">
                <a:solidFill>
                  <a:srgbClr val="FF3300"/>
                </a:solidFill>
              </a:rPr>
              <a:t>1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2438" y="3401349"/>
            <a:ext cx="242245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altLang="zh-CN" b="1" dirty="0">
                <a:solidFill>
                  <a:schemeClr val="tx1"/>
                </a:solidFill>
              </a:rPr>
              <a:t>; </a:t>
            </a:r>
            <a:r>
              <a:rPr lang="zh-CN" altLang="en-US" b="1" dirty="0">
                <a:solidFill>
                  <a:schemeClr val="tx1"/>
                </a:solidFill>
              </a:rPr>
              <a:t>判</a:t>
            </a:r>
            <a:r>
              <a:rPr lang="en-US" altLang="zh-CN" b="1" dirty="0">
                <a:solidFill>
                  <a:schemeClr val="tx1"/>
                </a:solidFill>
              </a:rPr>
              <a:t>C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(C)=1,</a:t>
            </a:r>
            <a:r>
              <a:rPr lang="zh-CN" altLang="en-US" b="1" dirty="0">
                <a:solidFill>
                  <a:schemeClr val="tx1"/>
                </a:solidFill>
              </a:rPr>
              <a:t>转</a:t>
            </a:r>
            <a:r>
              <a:rPr lang="en-US" altLang="zh-CN" b="1" dirty="0">
                <a:solidFill>
                  <a:schemeClr val="tx1"/>
                </a:solidFill>
              </a:rPr>
              <a:t>K3 </a:t>
            </a:r>
            <a:r>
              <a:rPr lang="zh-CN" altLang="en-US" b="1" dirty="0">
                <a:solidFill>
                  <a:schemeClr val="tx1"/>
                </a:solidFill>
              </a:rPr>
              <a:t>执行</a:t>
            </a:r>
          </a:p>
        </p:txBody>
      </p:sp>
    </p:spTree>
    <p:extLst>
      <p:ext uri="{BB962C8B-B14F-4D97-AF65-F5344CB8AC3E}">
        <p14:creationId xmlns:p14="http://schemas.microsoft.com/office/powerpoint/2010/main" val="155372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77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36712"/>
            <a:ext cx="683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7030A0"/>
                </a:solidFill>
              </a:defRPr>
            </a:lvl1pPr>
          </a:lstStyle>
          <a:p>
            <a:r>
              <a:rPr lang="en-US" altLang="zh-CN" dirty="0" smtClean="0"/>
              <a:t>3)  </a:t>
            </a:r>
            <a:r>
              <a:rPr lang="zh-CN" altLang="en-US" dirty="0" smtClean="0"/>
              <a:t>循环转移指令</a:t>
            </a:r>
            <a:r>
              <a:rPr lang="en-US" altLang="zh-CN" dirty="0" smtClean="0"/>
              <a:t>(Decrement and Jump if Not Zero 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5885" y="1377703"/>
            <a:ext cx="3446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00B0F0"/>
                </a:solidFill>
              </a:defRPr>
            </a:lvl1pPr>
          </a:lstStyle>
          <a:p>
            <a:r>
              <a:rPr lang="en-US" altLang="zh-CN" dirty="0" smtClean="0">
                <a:solidFill>
                  <a:srgbClr val="002060"/>
                </a:solidFill>
              </a:rPr>
              <a:t>DJNZ  (</a:t>
            </a:r>
            <a:r>
              <a:rPr lang="zh-CN" altLang="en-US" dirty="0" smtClean="0">
                <a:solidFill>
                  <a:srgbClr val="002060"/>
                </a:solidFill>
              </a:rPr>
              <a:t>字节</a:t>
            </a:r>
            <a:r>
              <a:rPr lang="en-US" altLang="zh-CN" dirty="0" smtClean="0">
                <a:solidFill>
                  <a:srgbClr val="002060"/>
                </a:solidFill>
              </a:rPr>
              <a:t>)</a:t>
            </a:r>
            <a:r>
              <a:rPr lang="zh-CN" altLang="en-US" dirty="0" smtClean="0">
                <a:solidFill>
                  <a:srgbClr val="002060"/>
                </a:solidFill>
              </a:rPr>
              <a:t>， </a:t>
            </a:r>
            <a:r>
              <a:rPr lang="en-US" altLang="zh-CN" dirty="0" err="1" smtClean="0">
                <a:solidFill>
                  <a:srgbClr val="002060"/>
                </a:solidFill>
              </a:rPr>
              <a:t>rel</a:t>
            </a:r>
            <a:r>
              <a:rPr lang="en-US" altLang="zh-CN" dirty="0" smtClean="0">
                <a:solidFill>
                  <a:srgbClr val="002060"/>
                </a:solidFill>
              </a:rPr>
              <a:t>  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943898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功能：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减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后与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比较指令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程序每执行一次该指令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就把第一操作数字节变量减</a:t>
            </a:r>
            <a:r>
              <a:rPr lang="en-US" altLang="zh-CN" sz="2400" dirty="0" smtClean="0"/>
              <a:t>1,</a:t>
            </a:r>
            <a:r>
              <a:rPr lang="zh-CN" altLang="en-US" sz="2400" dirty="0" smtClean="0"/>
              <a:t>结果送回第一操作数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并判断该变量是否为</a:t>
            </a:r>
            <a:r>
              <a:rPr lang="en-US" altLang="zh-CN" sz="2400" dirty="0" smtClean="0"/>
              <a:t>0,</a:t>
            </a:r>
            <a:r>
              <a:rPr lang="zh-CN" altLang="en-US" sz="2400" dirty="0" smtClean="0"/>
              <a:t>不为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则转移；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两种指令格式：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/>
              <a:t>                                  DJNZ   </a:t>
            </a:r>
            <a:r>
              <a:rPr lang="en-US" altLang="zh-CN" sz="2400" b="1" dirty="0"/>
              <a:t>direct, </a:t>
            </a:r>
            <a:r>
              <a:rPr lang="en-US" altLang="zh-CN" sz="2400" b="1" dirty="0" err="1"/>
              <a:t>rel</a:t>
            </a:r>
            <a:endParaRPr lang="en-US" altLang="zh-CN" sz="2400" b="1" dirty="0"/>
          </a:p>
          <a:p>
            <a:r>
              <a:rPr lang="en-US" altLang="zh-CN" sz="2400" b="1" dirty="0"/>
              <a:t>                                  DJNZ   </a:t>
            </a:r>
            <a:r>
              <a:rPr lang="en-US" altLang="zh-CN" sz="2400" b="1" dirty="0" err="1"/>
              <a:t>Rn</a:t>
            </a:r>
            <a:r>
              <a:rPr lang="en-US" altLang="zh-CN" sz="2400" b="1" dirty="0"/>
              <a:t>,      </a:t>
            </a:r>
            <a:r>
              <a:rPr lang="en-US" altLang="zh-CN" sz="2400" b="1" dirty="0" err="1" smtClean="0"/>
              <a:t>rel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</a:rPr>
              <a:t>可用于延时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控制：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dirty="0"/>
              <a:t>   </a:t>
            </a:r>
            <a:r>
              <a:rPr lang="en-US" altLang="zh-CN" sz="2400" b="1" dirty="0" smtClean="0"/>
              <a:t>                   </a:t>
            </a:r>
            <a:endParaRPr lang="en-US" altLang="zh-CN" sz="2400" b="1" dirty="0"/>
          </a:p>
        </p:txBody>
      </p:sp>
      <p:sp>
        <p:nvSpPr>
          <p:cNvPr id="2" name="矩形 1"/>
          <p:cNvSpPr/>
          <p:nvPr/>
        </p:nvSpPr>
        <p:spPr>
          <a:xfrm>
            <a:off x="1691680" y="559105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/>
              <a:t>   MOV </a:t>
            </a:r>
            <a:r>
              <a:rPr lang="en-US" altLang="zh-CN" sz="2400" dirty="0"/>
              <a:t>R2,#200</a:t>
            </a:r>
          </a:p>
          <a:p>
            <a:r>
              <a:rPr lang="en-US" altLang="zh-CN" sz="2400" dirty="0"/>
              <a:t>   DEL2: DJNZ R2,DEL2</a:t>
            </a:r>
            <a:r>
              <a:rPr lang="en-US" altLang="zh-CN" sz="2400" b="1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956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78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93742" y="2957752"/>
            <a:ext cx="238319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</a:rPr>
              <a:t>PC)←(PC)+2</a:t>
            </a:r>
            <a:r>
              <a:rPr lang="zh-CN" altLang="en-US" sz="2400" dirty="0" smtClean="0">
                <a:solidFill>
                  <a:schemeClr val="tx1"/>
                </a:solidFill>
              </a:rPr>
              <a:t>或</a:t>
            </a:r>
            <a:r>
              <a:rPr lang="en-US" altLang="zh-CN" sz="2400" dirty="0" smtClean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385340" y="2018201"/>
            <a:ext cx="0" cy="939551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六边形 6"/>
          <p:cNvSpPr/>
          <p:nvPr/>
        </p:nvSpPr>
        <p:spPr>
          <a:xfrm>
            <a:off x="1790492" y="3994429"/>
            <a:ext cx="3384376" cy="97550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Rn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)-1→ (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Rn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)=0?</a:t>
            </a:r>
          </a:p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(direct)-</a:t>
            </a:r>
            <a:r>
              <a:rPr lang="en-US" altLang="zh-CN" sz="2000" b="1" dirty="0">
                <a:solidFill>
                  <a:srgbClr val="FF0000"/>
                </a:solidFill>
              </a:rPr>
              <a:t>1→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(direct)=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?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3385341" y="2234225"/>
            <a:ext cx="321240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751034" y="4036499"/>
            <a:ext cx="383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/>
              <a:t>N</a:t>
            </a:r>
            <a:endParaRPr lang="zh-CN" altLang="en-US" sz="24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6597743" y="2254564"/>
            <a:ext cx="0" cy="7031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01753" y="5271591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/>
              <a:t>Y</a:t>
            </a:r>
            <a:endParaRPr lang="zh-CN" altLang="en-US" sz="2400" b="1" dirty="0"/>
          </a:p>
        </p:txBody>
      </p:sp>
      <p:cxnSp>
        <p:nvCxnSpPr>
          <p:cNvPr id="25" name="直接箭头连接符 24"/>
          <p:cNvCxnSpPr>
            <a:stCxn id="5" idx="2"/>
          </p:cNvCxnSpPr>
          <p:nvPr/>
        </p:nvCxnSpPr>
        <p:spPr>
          <a:xfrm>
            <a:off x="3385340" y="3533816"/>
            <a:ext cx="0" cy="4606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213140" y="2957752"/>
            <a:ext cx="238319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</a:rPr>
              <a:t>PC)←(PC)+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rel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3356963" y="4969935"/>
            <a:ext cx="0" cy="7633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 flipV="1">
            <a:off x="5174870" y="4482182"/>
            <a:ext cx="1422873" cy="123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6597743" y="3533816"/>
            <a:ext cx="0" cy="9607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3317" y="872817"/>
            <a:ext cx="4386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00B0F0"/>
                </a:solidFill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2060"/>
                </a:solidFill>
              </a:rPr>
              <a:t>DJNZ</a:t>
            </a:r>
            <a:r>
              <a:rPr lang="zh-CN" altLang="en-US" dirty="0" smtClean="0">
                <a:solidFill>
                  <a:srgbClr val="002060"/>
                </a:solidFill>
              </a:rPr>
              <a:t>指令的执行过程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40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  <p:bldP spid="13" grpId="0"/>
      <p:bldP spid="28" grpId="0" animBg="1"/>
      <p:bldP spid="5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79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93" y="807799"/>
            <a:ext cx="7295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002060"/>
                </a:solidFill>
              </a:rPr>
              <a:t>时钟周期、状态周期、机器周期及指令周期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292" y="1389974"/>
            <a:ext cx="9001000" cy="5384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b="1" u="sng" dirty="0">
                <a:solidFill>
                  <a:srgbClr val="FF0000"/>
                </a:solidFill>
              </a:rPr>
              <a:t>时钟</a:t>
            </a:r>
            <a:r>
              <a:rPr lang="zh-CN" altLang="en-US" b="1" u="sng" dirty="0" smtClean="0">
                <a:solidFill>
                  <a:srgbClr val="FF0000"/>
                </a:solidFill>
              </a:rPr>
              <a:t>周期：</a:t>
            </a:r>
            <a:endParaRPr lang="en-US" altLang="zh-CN" b="1" u="sng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   </a:t>
            </a:r>
            <a:r>
              <a:rPr lang="zh-CN" altLang="en-US" dirty="0" smtClean="0"/>
              <a:t>也</a:t>
            </a:r>
            <a:r>
              <a:rPr lang="zh-CN" altLang="en-US" dirty="0"/>
              <a:t>称为振荡周期，定义为时钟脉冲的倒数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12M</a:t>
            </a:r>
            <a:r>
              <a:rPr lang="zh-CN" altLang="en-US" dirty="0"/>
              <a:t>的晶振，它的时间周期就是</a:t>
            </a:r>
            <a:r>
              <a:rPr lang="en-US" altLang="zh-CN" dirty="0"/>
              <a:t>1/12 us</a:t>
            </a:r>
            <a:r>
              <a:rPr lang="zh-CN" altLang="en-US" dirty="0" smtClean="0"/>
              <a:t>），计算机</a:t>
            </a:r>
            <a:r>
              <a:rPr lang="zh-CN" altLang="en-US" dirty="0"/>
              <a:t>中最基本的、最小的时间单位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b="1" u="sng" dirty="0">
                <a:solidFill>
                  <a:srgbClr val="FF0000"/>
                </a:solidFill>
              </a:rPr>
              <a:t>状态周期</a:t>
            </a:r>
            <a:r>
              <a:rPr lang="zh-CN" altLang="en-US" b="1" u="sng" dirty="0" smtClean="0">
                <a:solidFill>
                  <a:srgbClr val="FF0000"/>
                </a:solidFill>
              </a:rPr>
              <a:t>：</a:t>
            </a:r>
            <a:endParaRPr lang="en-US" altLang="zh-CN" b="1" u="sng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    </a:t>
            </a:r>
            <a:r>
              <a:rPr lang="zh-CN" altLang="en-US" dirty="0" smtClean="0"/>
              <a:t>在</a:t>
            </a:r>
            <a:r>
              <a:rPr lang="en-US" altLang="zh-CN" dirty="0"/>
              <a:t>8051</a:t>
            </a:r>
            <a:r>
              <a:rPr lang="zh-CN" altLang="en-US" dirty="0"/>
              <a:t>单片机</a:t>
            </a:r>
            <a:r>
              <a:rPr lang="zh-CN" altLang="en-US" dirty="0" smtClean="0"/>
              <a:t>中，把</a:t>
            </a:r>
            <a:r>
              <a:rPr lang="zh-CN" altLang="en-US" dirty="0"/>
              <a:t>一个时钟周期定义为一个节拍（用</a:t>
            </a:r>
            <a:r>
              <a:rPr lang="en-US" altLang="zh-CN" dirty="0"/>
              <a:t>P</a:t>
            </a:r>
            <a:r>
              <a:rPr lang="zh-CN" altLang="en-US" dirty="0"/>
              <a:t>表示），二个节拍定义为一个状态周期（用</a:t>
            </a:r>
            <a:r>
              <a:rPr lang="en-US" altLang="zh-CN" dirty="0"/>
              <a:t>S</a:t>
            </a:r>
            <a:r>
              <a:rPr lang="zh-CN" altLang="en-US" dirty="0"/>
              <a:t>表示）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b="1" u="sng" dirty="0">
                <a:solidFill>
                  <a:srgbClr val="FF0000"/>
                </a:solidFill>
              </a:rPr>
              <a:t>机器周期：</a:t>
            </a:r>
            <a:endParaRPr lang="en-US" altLang="zh-CN" b="1" u="sng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/>
              <a:t>       一</a:t>
            </a:r>
            <a:r>
              <a:rPr lang="zh-CN" altLang="en-US" dirty="0"/>
              <a:t>条指令的执行</a:t>
            </a:r>
            <a:r>
              <a:rPr lang="zh-CN" altLang="en-US" dirty="0" smtClean="0"/>
              <a:t>过程可划分</a:t>
            </a:r>
            <a:r>
              <a:rPr lang="zh-CN" altLang="en-US" dirty="0"/>
              <a:t>为若干个阶段，每一阶段完成一项</a:t>
            </a:r>
            <a:r>
              <a:rPr lang="zh-CN" altLang="en-US" dirty="0" smtClean="0"/>
              <a:t>工作（取</a:t>
            </a:r>
            <a:r>
              <a:rPr lang="zh-CN" altLang="en-US" dirty="0"/>
              <a:t>指令、存储器读、存储器</a:t>
            </a:r>
            <a:r>
              <a:rPr lang="zh-CN" altLang="en-US" dirty="0" smtClean="0"/>
              <a:t>写），每</a:t>
            </a:r>
            <a:r>
              <a:rPr lang="zh-CN" altLang="en-US" dirty="0"/>
              <a:t>一项工作称为一个基本</a:t>
            </a:r>
            <a:r>
              <a:rPr lang="zh-CN" altLang="en-US" dirty="0" smtClean="0"/>
              <a:t>操作。完成</a:t>
            </a:r>
            <a:r>
              <a:rPr lang="zh-CN" altLang="en-US" dirty="0"/>
              <a:t>一个基本操作所需要的时间称为机器周期</a:t>
            </a:r>
            <a:r>
              <a:rPr lang="zh-CN" altLang="en-US" dirty="0" smtClean="0"/>
              <a:t>。</a:t>
            </a:r>
            <a:r>
              <a:rPr lang="en-US" altLang="zh-CN" dirty="0" smtClean="0"/>
              <a:t>8051</a:t>
            </a:r>
            <a:r>
              <a:rPr lang="zh-CN" altLang="en-US" dirty="0"/>
              <a:t>单片机的机器周期由</a:t>
            </a:r>
            <a:r>
              <a:rPr lang="en-US" altLang="zh-CN" dirty="0"/>
              <a:t>6</a:t>
            </a:r>
            <a:r>
              <a:rPr lang="zh-CN" altLang="en-US" dirty="0"/>
              <a:t>个状态周期组成，也就是说</a:t>
            </a:r>
            <a:r>
              <a:rPr lang="zh-CN" altLang="en-US" b="1" dirty="0">
                <a:solidFill>
                  <a:srgbClr val="7030A0"/>
                </a:solidFill>
              </a:rPr>
              <a:t>一个机器周期</a:t>
            </a:r>
            <a:r>
              <a:rPr lang="en-US" altLang="zh-CN" b="1" dirty="0">
                <a:solidFill>
                  <a:srgbClr val="7030A0"/>
                </a:solidFill>
              </a:rPr>
              <a:t>=6</a:t>
            </a:r>
            <a:r>
              <a:rPr lang="zh-CN" altLang="en-US" b="1" dirty="0">
                <a:solidFill>
                  <a:srgbClr val="7030A0"/>
                </a:solidFill>
              </a:rPr>
              <a:t>个状态周期</a:t>
            </a:r>
            <a:r>
              <a:rPr lang="en-US" altLang="zh-CN" b="1" dirty="0">
                <a:solidFill>
                  <a:srgbClr val="7030A0"/>
                </a:solidFill>
              </a:rPr>
              <a:t>=12</a:t>
            </a:r>
            <a:r>
              <a:rPr lang="zh-CN" altLang="en-US" b="1" dirty="0">
                <a:solidFill>
                  <a:srgbClr val="7030A0"/>
                </a:solidFill>
              </a:rPr>
              <a:t>个时钟周期</a:t>
            </a:r>
            <a:r>
              <a:rPr lang="zh-CN" altLang="en-US" b="1" dirty="0" smtClean="0">
                <a:solidFill>
                  <a:srgbClr val="7030A0"/>
                </a:solidFill>
              </a:rPr>
              <a:t>。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b="1" u="sng" dirty="0" smtClean="0">
                <a:solidFill>
                  <a:srgbClr val="FF0000"/>
                </a:solidFill>
              </a:rPr>
              <a:t>指令周期</a:t>
            </a:r>
            <a:endParaRPr lang="en-US" altLang="zh-CN" b="1" u="sng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/>
              <a:t>     执行</a:t>
            </a:r>
            <a:r>
              <a:rPr lang="zh-CN" altLang="en-US" dirty="0"/>
              <a:t>一条指令所需要的</a:t>
            </a:r>
            <a:r>
              <a:rPr lang="zh-CN" altLang="en-US" dirty="0" smtClean="0"/>
              <a:t>时间。</a:t>
            </a:r>
            <a:r>
              <a:rPr lang="zh-CN" altLang="en-US" dirty="0"/>
              <a:t>指令不同，所需的机器周期数也不同。对于一些简单的的单字节指令，在取指令周期中，指令取出到指令寄存器后，立即译码执行，不再需要其它的机器周期。对于一些比较复杂的指令，例如转移指令、乘法指令，则需要两个或者两个以上的机器周期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5976" y="4928199"/>
            <a:ext cx="3081549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查询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Page 327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附录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A)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1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94" y="836712"/>
            <a:ext cx="7523213" cy="583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b="1" dirty="0" smtClean="0">
                <a:solidFill>
                  <a:srgbClr val="7030A0"/>
                </a:solidFill>
              </a:rPr>
              <a:t>累加器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A</a:t>
            </a:r>
            <a:r>
              <a:rPr lang="zh-CN" altLang="en-US" sz="2400" b="1" dirty="0">
                <a:solidFill>
                  <a:srgbClr val="7030A0"/>
                </a:solidFill>
              </a:rPr>
              <a:t>与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立即数、内部存储器之间的按位逻辑操作</a:t>
            </a:r>
            <a:endParaRPr lang="en-US" altLang="zh-CN" sz="2400" b="1" dirty="0" smtClean="0">
              <a:solidFill>
                <a:srgbClr val="7030A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12" y="1419820"/>
            <a:ext cx="5184576" cy="266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816" y="3933056"/>
            <a:ext cx="795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7030A0"/>
                </a:solidFill>
              </a:rPr>
              <a:t>2. 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直接地址单元与累计器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A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、立即数之间的按位逻辑操作</a:t>
            </a:r>
            <a:endParaRPr lang="en-US" altLang="zh-CN" sz="2400" b="1" dirty="0" smtClean="0">
              <a:solidFill>
                <a:srgbClr val="7030A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91680" y="4612828"/>
            <a:ext cx="4568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ANL (ORL, XRL)      direct,       A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663349" y="5136048"/>
            <a:ext cx="51845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ANL (ORL, XRL)      direct,       #data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5076056" y="2194274"/>
            <a:ext cx="118431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800" dirty="0"/>
              <a:t>direct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230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80</a:t>
            </a:fld>
            <a:endParaRPr lang="zh-CN" altLang="en-US" dirty="0"/>
          </a:p>
        </p:txBody>
      </p:sp>
      <p:pic>
        <p:nvPicPr>
          <p:cNvPr id="5" name="Picture 4" descr="http://www.ithao123.cn/uploads/u/84/ff/84ffcff6c9588ab2f39749e98d47dff0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65"/>
          <a:stretch/>
        </p:blipFill>
        <p:spPr bwMode="auto">
          <a:xfrm>
            <a:off x="251520" y="1484784"/>
            <a:ext cx="8136904" cy="439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993" y="807799"/>
            <a:ext cx="7295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002060"/>
                </a:solidFill>
              </a:rPr>
              <a:t>时钟周期、状态周期、机器周期及指令周期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5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81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15968" y="848592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065" y="1484784"/>
            <a:ext cx="889248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b="1" dirty="0" smtClean="0">
                <a:solidFill>
                  <a:srgbClr val="7030A0"/>
                </a:solidFill>
              </a:rPr>
              <a:t>利用</a:t>
            </a:r>
            <a:r>
              <a:rPr lang="en-US" altLang="zh-CN" sz="2200" b="1" dirty="0" smtClean="0">
                <a:solidFill>
                  <a:srgbClr val="7030A0"/>
                </a:solidFill>
              </a:rPr>
              <a:t>DJNZ</a:t>
            </a:r>
            <a:r>
              <a:rPr lang="zh-CN" altLang="en-US" sz="2200" b="1" dirty="0" smtClean="0">
                <a:solidFill>
                  <a:srgbClr val="7030A0"/>
                </a:solidFill>
              </a:rPr>
              <a:t>指令可实现软件延时：</a:t>
            </a:r>
            <a:r>
              <a:rPr lang="en-US" altLang="zh-CN" sz="2200" dirty="0" smtClean="0"/>
              <a:t>DJNZ</a:t>
            </a:r>
            <a:r>
              <a:rPr lang="zh-CN" altLang="en-US" sz="2200" dirty="0" smtClean="0"/>
              <a:t>指令执行时间为两个机器周期，循环一次产生两个机器周期延时。若主频为</a:t>
            </a:r>
            <a:r>
              <a:rPr lang="en-US" altLang="zh-CN" sz="2200" dirty="0" smtClean="0"/>
              <a:t>12MHz</a:t>
            </a:r>
            <a:r>
              <a:rPr lang="zh-CN" altLang="en-US" sz="2200" dirty="0" smtClean="0"/>
              <a:t>， 试计算执行完以下指令后</a:t>
            </a:r>
            <a:r>
              <a:rPr lang="en-US" altLang="zh-CN" sz="2200" dirty="0" smtClean="0"/>
              <a:t>P1.0</a:t>
            </a:r>
            <a:r>
              <a:rPr lang="zh-CN" altLang="en-US" sz="2200" dirty="0" smtClean="0"/>
              <a:t>引脚将输出多少秒的一个脉冲信号。</a:t>
            </a:r>
            <a:r>
              <a:rPr lang="en-US" altLang="zh-CN" sz="2200" dirty="0" smtClean="0"/>
              <a:t>	</a:t>
            </a:r>
            <a:endParaRPr lang="zh-CN" alt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263412" y="3118902"/>
            <a:ext cx="33713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      CLR       P1.0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      MOV     R2, #18H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HERE:    DJNZ     R2, HERE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SETB     P1.0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139166" y="330356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;P1.0</a:t>
            </a:r>
            <a:r>
              <a:rPr lang="zh-CN" altLang="en-US" b="1" dirty="0" smtClean="0">
                <a:solidFill>
                  <a:srgbClr val="FF0000"/>
                </a:solidFill>
              </a:rPr>
              <a:t>输出低电平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9129" y="376716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  <a:r>
              <a:rPr lang="zh-CN" altLang="en-US" b="1" dirty="0" smtClean="0">
                <a:solidFill>
                  <a:srgbClr val="FF0000"/>
                </a:solidFill>
              </a:rPr>
              <a:t>对循环初始化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39166" y="438092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;(R2)←(R2)-1, </a:t>
            </a:r>
            <a:r>
              <a:rPr lang="zh-CN" altLang="en-US" b="1" dirty="0" smtClean="0">
                <a:solidFill>
                  <a:srgbClr val="FF0000"/>
                </a:solidFill>
              </a:rPr>
              <a:t>不为</a:t>
            </a:r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r>
              <a:rPr lang="zh-CN" altLang="en-US" b="1" dirty="0" smtClean="0">
                <a:solidFill>
                  <a:srgbClr val="FF0000"/>
                </a:solidFill>
              </a:rPr>
              <a:t>继续循环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7210" y="880671"/>
            <a:ext cx="3081549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查询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Page 327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附录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A)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5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82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15968" y="848592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277220"/>
            <a:ext cx="8892480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b="1" dirty="0" smtClean="0">
                <a:solidFill>
                  <a:srgbClr val="7030A0"/>
                </a:solidFill>
              </a:rPr>
              <a:t>利用多重循环实现更长时间延时：</a:t>
            </a:r>
            <a:r>
              <a:rPr lang="zh-CN" altLang="en-US" sz="2200" dirty="0"/>
              <a:t>试分析以下程序可实现</a:t>
            </a:r>
            <a:r>
              <a:rPr lang="zh-CN" altLang="en-US" sz="2200" dirty="0" smtClean="0"/>
              <a:t>多少延时时间，假设系统时钟为</a:t>
            </a:r>
            <a:r>
              <a:rPr lang="en-US" altLang="zh-CN" sz="2200" dirty="0" smtClean="0"/>
              <a:t>12 MHz</a:t>
            </a:r>
            <a:r>
              <a:rPr lang="zh-CN" altLang="en-US" sz="2200" dirty="0" smtClean="0"/>
              <a:t>。</a:t>
            </a:r>
            <a:r>
              <a:rPr lang="en-US" altLang="zh-CN" sz="2200" dirty="0" smtClean="0"/>
              <a:t>	</a:t>
            </a:r>
            <a:endParaRPr lang="zh-CN" altLang="en-US" sz="2200" dirty="0"/>
          </a:p>
        </p:txBody>
      </p:sp>
      <p:sp>
        <p:nvSpPr>
          <p:cNvPr id="7" name="矩形 6"/>
          <p:cNvSpPr/>
          <p:nvPr/>
        </p:nvSpPr>
        <p:spPr>
          <a:xfrm>
            <a:off x="1450721" y="2598863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DELAY</a:t>
            </a:r>
            <a:r>
              <a:rPr lang="zh-CN" altLang="en-US" sz="2800" dirty="0"/>
              <a:t>：</a:t>
            </a:r>
            <a:r>
              <a:rPr lang="en-US" altLang="zh-CN" sz="2800" dirty="0"/>
              <a:t>MOV R7</a:t>
            </a:r>
            <a:r>
              <a:rPr lang="zh-CN" altLang="en-US" sz="2800" dirty="0"/>
              <a:t>，</a:t>
            </a:r>
            <a:r>
              <a:rPr lang="en-US" altLang="zh-CN" sz="2800" dirty="0"/>
              <a:t>#</a:t>
            </a:r>
            <a:r>
              <a:rPr lang="en-US" altLang="zh-CN" sz="2800" dirty="0" smtClean="0"/>
              <a:t>250</a:t>
            </a:r>
          </a:p>
          <a:p>
            <a:r>
              <a:rPr lang="en-US" altLang="zh-CN" sz="2800" dirty="0" smtClean="0"/>
              <a:t>D1</a:t>
            </a:r>
            <a:r>
              <a:rPr lang="zh-CN" altLang="en-US" sz="2800" dirty="0" smtClean="0"/>
              <a:t>：      </a:t>
            </a:r>
            <a:r>
              <a:rPr lang="en-US" altLang="zh-CN" sz="2800" dirty="0" smtClean="0"/>
              <a:t>MOV </a:t>
            </a:r>
            <a:r>
              <a:rPr lang="en-US" altLang="zh-CN" sz="2800" dirty="0"/>
              <a:t>R6</a:t>
            </a:r>
            <a:r>
              <a:rPr lang="zh-CN" altLang="en-US" sz="2800" dirty="0"/>
              <a:t>，</a:t>
            </a:r>
            <a:r>
              <a:rPr lang="en-US" altLang="zh-CN" sz="2800" dirty="0"/>
              <a:t>#250 </a:t>
            </a:r>
            <a:endParaRPr lang="en-US" altLang="zh-CN" sz="2800" dirty="0" smtClean="0"/>
          </a:p>
          <a:p>
            <a:r>
              <a:rPr lang="en-US" altLang="zh-CN" sz="2800" dirty="0" smtClean="0"/>
              <a:t>D2</a:t>
            </a:r>
            <a:r>
              <a:rPr lang="zh-CN" altLang="en-US" sz="2800" dirty="0" smtClean="0"/>
              <a:t>：      </a:t>
            </a:r>
            <a:r>
              <a:rPr lang="en-US" altLang="zh-CN" sz="2800" dirty="0" smtClean="0"/>
              <a:t>DJNZ </a:t>
            </a:r>
            <a:r>
              <a:rPr lang="en-US" altLang="zh-CN" sz="2800" dirty="0"/>
              <a:t>R6</a:t>
            </a:r>
            <a:r>
              <a:rPr lang="zh-CN" altLang="en-US" sz="2800" dirty="0"/>
              <a:t>，</a:t>
            </a:r>
            <a:r>
              <a:rPr lang="en-US" altLang="zh-CN" sz="2800" dirty="0" smtClean="0"/>
              <a:t>D2</a:t>
            </a:r>
          </a:p>
          <a:p>
            <a:r>
              <a:rPr lang="en-US" altLang="zh-CN" sz="2800" dirty="0" smtClean="0"/>
              <a:t>               DJNZ </a:t>
            </a:r>
            <a:r>
              <a:rPr lang="en-US" altLang="zh-CN" sz="2800" dirty="0"/>
              <a:t>R7</a:t>
            </a:r>
            <a:r>
              <a:rPr lang="zh-CN" altLang="en-US" sz="2800" dirty="0"/>
              <a:t>，</a:t>
            </a:r>
            <a:r>
              <a:rPr lang="en-US" altLang="zh-CN" sz="2800" dirty="0"/>
              <a:t>D1 </a:t>
            </a:r>
            <a:endParaRPr lang="en-US" altLang="zh-CN" sz="2800" dirty="0" smtClean="0"/>
          </a:p>
          <a:p>
            <a:r>
              <a:rPr lang="en-US" altLang="zh-CN" sz="2800" dirty="0" smtClean="0"/>
              <a:t>               RET</a:t>
            </a:r>
            <a:endParaRPr lang="en-US" altLang="zh-C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372455" y="3537581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；该指令被执行次数？</a:t>
            </a:r>
            <a:r>
              <a:rPr lang="en-US" altLang="zh-CN" b="1" dirty="0" smtClean="0">
                <a:solidFill>
                  <a:srgbClr val="FF0000"/>
                </a:solidFill>
              </a:rPr>
              <a:t>250</a:t>
            </a:r>
            <a:r>
              <a:rPr lang="zh-CN" altLang="en-US" b="1" dirty="0" smtClean="0">
                <a:solidFill>
                  <a:srgbClr val="FF0000"/>
                </a:solidFill>
              </a:rPr>
              <a:t>*</a:t>
            </a:r>
            <a:r>
              <a:rPr lang="en-US" altLang="zh-CN" b="1" dirty="0" smtClean="0">
                <a:solidFill>
                  <a:srgbClr val="FF0000"/>
                </a:solidFill>
              </a:rPr>
              <a:t>250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78689" y="3997533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；该指令被执行次数？</a:t>
            </a:r>
            <a:r>
              <a:rPr lang="en-US" altLang="zh-CN" b="1" dirty="0" smtClean="0">
                <a:solidFill>
                  <a:srgbClr val="FF0000"/>
                </a:solidFill>
              </a:rPr>
              <a:t>250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22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83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15968" y="848592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1277220"/>
            <a:ext cx="81369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</a:rPr>
              <a:t>利用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DJNZ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指令可多个单字节数求和：</a:t>
            </a:r>
            <a:r>
              <a:rPr lang="zh-CN" altLang="en-US" sz="2000" b="1" dirty="0" smtClean="0"/>
              <a:t>设数组的长度存放于</a:t>
            </a:r>
            <a:r>
              <a:rPr lang="en-US" altLang="zh-CN" sz="2000" b="1" dirty="0" smtClean="0"/>
              <a:t>R0,</a:t>
            </a:r>
            <a:r>
              <a:rPr lang="zh-CN" altLang="en-US" sz="2000" b="1" dirty="0" smtClean="0"/>
              <a:t>数组存放首地址在</a:t>
            </a:r>
            <a:r>
              <a:rPr lang="en-US" altLang="zh-CN" sz="2000" b="1" dirty="0" smtClean="0"/>
              <a:t>R1,</a:t>
            </a:r>
            <a:r>
              <a:rPr lang="zh-CN" altLang="en-US" sz="2000" b="1" dirty="0" smtClean="0"/>
              <a:t>数组之和则放在</a:t>
            </a:r>
            <a:r>
              <a:rPr lang="en-US" altLang="zh-CN" sz="2000" b="1" dirty="0" smtClean="0"/>
              <a:t>20H</a:t>
            </a:r>
            <a:r>
              <a:rPr lang="zh-CN" altLang="en-US" sz="2000" b="1" dirty="0" smtClean="0"/>
              <a:t>单元中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因为是</a:t>
            </a:r>
            <a:r>
              <a:rPr lang="en-US" altLang="zh-CN" sz="2000" b="1" dirty="0" smtClean="0"/>
              <a:t>8</a:t>
            </a:r>
            <a:r>
              <a:rPr lang="zh-CN" altLang="en-US" sz="2000" b="1" dirty="0" smtClean="0"/>
              <a:t>位字长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所以此和不应大于</a:t>
            </a:r>
            <a:r>
              <a:rPr lang="en-US" altLang="zh-CN" sz="2000" b="1" dirty="0" smtClean="0"/>
              <a:t>256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	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2564904"/>
            <a:ext cx="34482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        CLR       </a:t>
            </a:r>
            <a:r>
              <a:rPr lang="en-US" altLang="zh-CN" sz="2400" dirty="0"/>
              <a:t>A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SUMD:    ADD      A, @R1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INC      R1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DJNZ    R0, SUMD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MOV    20H, A 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751413" y="325524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  <a:r>
              <a:rPr lang="zh-CN" altLang="en-US" b="1" dirty="0" smtClean="0">
                <a:solidFill>
                  <a:srgbClr val="FF0000"/>
                </a:solidFill>
              </a:rPr>
              <a:t>加法运算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51413" y="386104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  <a:r>
              <a:rPr lang="zh-CN" altLang="en-US" b="1" dirty="0" smtClean="0">
                <a:solidFill>
                  <a:srgbClr val="FF0000"/>
                </a:solidFill>
              </a:rPr>
              <a:t>地址指针增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51413" y="437169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  <a:r>
              <a:rPr lang="zh-CN" altLang="en-US" b="1" dirty="0" smtClean="0">
                <a:solidFill>
                  <a:srgbClr val="FF0000"/>
                </a:solidFill>
              </a:rPr>
              <a:t>字节数减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不为</a:t>
            </a:r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r>
              <a:rPr lang="zh-CN" altLang="en-US" b="1" dirty="0" smtClean="0">
                <a:solidFill>
                  <a:srgbClr val="FF0000"/>
                </a:solidFill>
              </a:rPr>
              <a:t>继续加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79921" y="490943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；结果存放于</a:t>
            </a:r>
            <a:r>
              <a:rPr lang="en-US" altLang="zh-CN" b="1" dirty="0" smtClean="0">
                <a:solidFill>
                  <a:srgbClr val="FF0000"/>
                </a:solidFill>
              </a:rPr>
              <a:t>20H</a:t>
            </a:r>
            <a:r>
              <a:rPr lang="zh-CN" altLang="en-US" b="1" dirty="0" smtClean="0">
                <a:solidFill>
                  <a:srgbClr val="FF0000"/>
                </a:solidFill>
              </a:rPr>
              <a:t>单元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73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84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15968" y="848592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1277220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7030A0"/>
                </a:solidFill>
              </a:rPr>
              <a:t>利用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DJNZ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指令输出多个方波信号：</a:t>
            </a:r>
            <a:r>
              <a:rPr lang="zh-CN" altLang="en-US" sz="2400" b="1" dirty="0" smtClean="0"/>
              <a:t>假设单片机主频为</a:t>
            </a:r>
            <a:r>
              <a:rPr lang="en-US" altLang="zh-CN" sz="2400" b="1" dirty="0" smtClean="0"/>
              <a:t>12MHz</a:t>
            </a:r>
            <a:r>
              <a:rPr lang="zh-CN" altLang="en-US" sz="2400" b="1" dirty="0" smtClean="0"/>
              <a:t>，编写程序实现从</a:t>
            </a:r>
            <a:r>
              <a:rPr lang="en-US" altLang="zh-CN" sz="2400" b="1" dirty="0" smtClean="0"/>
              <a:t>P1.0</a:t>
            </a:r>
            <a:r>
              <a:rPr lang="zh-CN" altLang="en-US" sz="2400" b="1" dirty="0" smtClean="0"/>
              <a:t>输出</a:t>
            </a:r>
            <a:r>
              <a:rPr lang="en-US" altLang="zh-CN" sz="2400" b="1" dirty="0" smtClean="0"/>
              <a:t>15</a:t>
            </a:r>
            <a:r>
              <a:rPr lang="zh-CN" altLang="en-US" sz="2400" b="1" dirty="0" smtClean="0"/>
              <a:t>个方波信号，使得其方波周期为</a:t>
            </a:r>
            <a:r>
              <a:rPr lang="en-US" altLang="zh-CN" sz="2400" b="1" dirty="0" smtClean="0"/>
              <a:t>6us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	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751413" y="330325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  <a:r>
              <a:rPr lang="zh-CN" altLang="en-US" b="1" dirty="0" smtClean="0">
                <a:solidFill>
                  <a:srgbClr val="FF0000"/>
                </a:solidFill>
              </a:rPr>
              <a:t>预设波形数目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1413" y="386104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;P1.0</a:t>
            </a:r>
            <a:r>
              <a:rPr lang="zh-CN" altLang="en-US" b="1" dirty="0" smtClean="0">
                <a:solidFill>
                  <a:srgbClr val="FF0000"/>
                </a:solidFill>
              </a:rPr>
              <a:t>取反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5032" y="442585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  <a:r>
              <a:rPr lang="zh-CN" altLang="en-US" b="1" dirty="0" smtClean="0">
                <a:solidFill>
                  <a:srgbClr val="FF0000"/>
                </a:solidFill>
              </a:rPr>
              <a:t>字节数减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不为</a:t>
            </a:r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r>
              <a:rPr lang="zh-CN" altLang="en-US" b="1" dirty="0" smtClean="0">
                <a:solidFill>
                  <a:srgbClr val="FF0000"/>
                </a:solidFill>
              </a:rPr>
              <a:t>继续加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9004" y="2614553"/>
            <a:ext cx="34354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      CLR       P1.0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      MOV     R2, #30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PULSE:   CPL    P1.0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DJNZ     R2, PULSE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</a:t>
            </a:r>
            <a:r>
              <a:rPr lang="en-US" altLang="zh-CN" sz="2400" dirty="0"/>
              <a:t>RET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526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85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7270" y="836712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2060"/>
                </a:solidFill>
              </a:rPr>
              <a:t>2.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子程序调用和返回指令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99115" y="1628800"/>
            <a:ext cx="2454842" cy="1371313"/>
            <a:chOff x="1860779" y="3654798"/>
            <a:chExt cx="1968335" cy="1371313"/>
          </a:xfrm>
        </p:grpSpPr>
        <p:sp>
          <p:nvSpPr>
            <p:cNvPr id="8" name="TextBox 7"/>
            <p:cNvSpPr txBox="1"/>
            <p:nvPr/>
          </p:nvSpPr>
          <p:spPr>
            <a:xfrm>
              <a:off x="2153960" y="3654798"/>
              <a:ext cx="1381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</a:rPr>
                <a:t>子程序调用</a:t>
              </a: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860779" y="4148453"/>
              <a:ext cx="1968335" cy="877658"/>
              <a:chOff x="2407" y="1084289"/>
              <a:chExt cx="1968335" cy="877658"/>
            </a:xfrm>
            <a:scene3d>
              <a:camera prst="orthographicFront"/>
              <a:lightRig rig="flat" dir="t"/>
            </a:scene3d>
          </p:grpSpPr>
          <p:sp>
            <p:nvSpPr>
              <p:cNvPr id="10" name="圆角矩形 9"/>
              <p:cNvSpPr/>
              <p:nvPr/>
            </p:nvSpPr>
            <p:spPr>
              <a:xfrm>
                <a:off x="2407" y="1084289"/>
                <a:ext cx="1968335" cy="877658"/>
              </a:xfrm>
              <a:prstGeom prst="roundRect">
                <a:avLst>
                  <a:gd name="adj" fmla="val 10000"/>
                </a:avLst>
              </a:prstGeom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1" name="圆角矩形 4"/>
              <p:cNvSpPr/>
              <p:nvPr/>
            </p:nvSpPr>
            <p:spPr>
              <a:xfrm>
                <a:off x="28113" y="1109995"/>
                <a:ext cx="1916923" cy="8262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kern="1200" dirty="0" smtClean="0"/>
                  <a:t>LCALL    (</a:t>
                </a:r>
                <a:r>
                  <a:rPr lang="zh-CN" altLang="en-US" sz="2400" kern="1200" dirty="0" smtClean="0"/>
                  <a:t>长调用</a:t>
                </a:r>
                <a:r>
                  <a:rPr lang="en-US" altLang="zh-CN" sz="2400" kern="1200" dirty="0" smtClean="0"/>
                  <a:t>)</a:t>
                </a:r>
              </a:p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dirty="0" smtClean="0"/>
                  <a:t>ACALL (</a:t>
                </a:r>
                <a:r>
                  <a:rPr lang="zh-CN" altLang="en-US" sz="2400" dirty="0" smtClean="0"/>
                  <a:t>绝对调用</a:t>
                </a:r>
                <a:r>
                  <a:rPr lang="en-US" altLang="zh-CN" sz="2400" dirty="0" smtClean="0"/>
                  <a:t>)</a:t>
                </a:r>
                <a:endParaRPr lang="zh-CN" altLang="en-US" sz="2400" kern="1200" dirty="0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5810743" y="1633837"/>
            <a:ext cx="2639860" cy="1566084"/>
            <a:chOff x="5810743" y="1633837"/>
            <a:chExt cx="2639860" cy="1566084"/>
          </a:xfrm>
        </p:grpSpPr>
        <p:grpSp>
          <p:nvGrpSpPr>
            <p:cNvPr id="12" name="组合 11"/>
            <p:cNvGrpSpPr/>
            <p:nvPr/>
          </p:nvGrpSpPr>
          <p:grpSpPr>
            <a:xfrm>
              <a:off x="5810743" y="2107691"/>
              <a:ext cx="2639860" cy="1092230"/>
              <a:chOff x="3262387" y="977003"/>
              <a:chExt cx="2639860" cy="1092230"/>
            </a:xfrm>
            <a:scene3d>
              <a:camera prst="orthographicFront"/>
              <a:lightRig rig="flat" dir="t"/>
            </a:scene3d>
          </p:grpSpPr>
          <p:sp>
            <p:nvSpPr>
              <p:cNvPr id="13" name="圆角矩形 12"/>
              <p:cNvSpPr/>
              <p:nvPr/>
            </p:nvSpPr>
            <p:spPr>
              <a:xfrm>
                <a:off x="3262387" y="977003"/>
                <a:ext cx="2639860" cy="1092230"/>
              </a:xfrm>
              <a:prstGeom prst="roundRect">
                <a:avLst>
                  <a:gd name="adj" fmla="val 10000"/>
                </a:avLst>
              </a:prstGeom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2">
                  <a:hueOff val="4681519"/>
                  <a:satOff val="-5839"/>
                  <a:lumOff val="1373"/>
                  <a:alphaOff val="0"/>
                </a:schemeClr>
              </a:fillRef>
              <a:effectRef idx="1">
                <a:schemeClr val="accent2">
                  <a:hueOff val="4681519"/>
                  <a:satOff val="-5839"/>
                  <a:lumOff val="1373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4" name="圆角矩形 4"/>
              <p:cNvSpPr/>
              <p:nvPr/>
            </p:nvSpPr>
            <p:spPr>
              <a:xfrm>
                <a:off x="3294377" y="1008993"/>
                <a:ext cx="2575880" cy="102825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zh-CN" sz="2400" dirty="0"/>
                  <a:t>LJMP (</a:t>
                </a:r>
                <a:r>
                  <a:rPr lang="zh-CN" altLang="en-US" sz="2400" dirty="0"/>
                  <a:t>长转移</a:t>
                </a:r>
                <a:r>
                  <a:rPr lang="en-US" altLang="zh-CN" sz="2400" dirty="0"/>
                  <a:t>) </a:t>
                </a:r>
                <a:r>
                  <a:rPr lang="en-US" altLang="zh-CN" sz="2400" dirty="0" smtClean="0"/>
                  <a:t>AJMP 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绝对转移</a:t>
                </a:r>
                <a:r>
                  <a:rPr lang="en-US" altLang="zh-CN" sz="2400" dirty="0"/>
                  <a:t>)</a:t>
                </a:r>
                <a:endParaRPr lang="zh-CN" altLang="en-US" sz="2400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6422787" y="1633837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0000"/>
                  </a:solidFill>
                </a:rPr>
                <a:t>控制转移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左右箭头 18"/>
          <p:cNvSpPr/>
          <p:nvPr/>
        </p:nvSpPr>
        <p:spPr>
          <a:xfrm>
            <a:off x="3476124" y="2191732"/>
            <a:ext cx="2063497" cy="808381"/>
          </a:xfrm>
          <a:prstGeom prst="leftRightArrow">
            <a:avLst/>
          </a:prstGeom>
          <a:solidFill>
            <a:srgbClr val="00B0F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7503" y="3356992"/>
            <a:ext cx="83111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7030A0"/>
                </a:solidFill>
              </a:rPr>
              <a:t>子程序调用的不同点：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转移前，将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的内容先压栈，再将目的地址赋予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，便于子程序执行完后返回原处继续执行命令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>
                <a:solidFill>
                  <a:srgbClr val="7030A0"/>
                </a:solidFill>
              </a:rPr>
              <a:t>如何返回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？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</a:t>
            </a:r>
            <a:r>
              <a:rPr lang="zh-CN" altLang="en-US" sz="2400" dirty="0"/>
              <a:t>返回指令</a:t>
            </a:r>
            <a:r>
              <a:rPr lang="en-US" altLang="zh-CN" sz="2400" dirty="0"/>
              <a:t>RET 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子程序返回指令，执行时，从堆栈中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把原地址弹回</a:t>
            </a:r>
            <a:r>
              <a:rPr lang="en-US" altLang="zh-CN" sz="2400" b="1" u="sng" dirty="0" smtClean="0">
                <a:solidFill>
                  <a:srgbClr val="FF0000"/>
                </a:solidFill>
              </a:rPr>
              <a:t>PC</a:t>
            </a:r>
            <a:r>
              <a:rPr lang="zh-CN" altLang="en-US" sz="2400" dirty="0" smtClean="0"/>
              <a:t>，让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返回执行原主程序。</a:t>
            </a:r>
            <a:endParaRPr lang="zh-CN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607625" y="185963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是否返回原地址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4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  <p:bldP spid="2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86</a:t>
            </a:fld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836712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7030A0"/>
                </a:solidFill>
              </a:defRPr>
            </a:lvl1pPr>
          </a:lstStyle>
          <a:p>
            <a:r>
              <a:rPr lang="en-US" altLang="zh-CN" dirty="0"/>
              <a:t>1)  </a:t>
            </a:r>
            <a:r>
              <a:rPr lang="zh-CN" altLang="en-US" dirty="0" smtClean="0"/>
              <a:t>长调用指令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85080" y="1531719"/>
            <a:ext cx="2741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00B0F0"/>
                </a:solidFill>
              </a:defRPr>
            </a:lvl1pPr>
          </a:lstStyle>
          <a:p>
            <a:r>
              <a:rPr lang="en-US" altLang="zh-CN" dirty="0" smtClean="0"/>
              <a:t>LCALL    addr16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3979" y="4024644"/>
            <a:ext cx="269817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指令执行过程：</a:t>
            </a:r>
            <a:endParaRPr lang="zh-CN" alt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3599716" y="2564904"/>
            <a:ext cx="1858201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(PC)←</a:t>
            </a:r>
            <a:r>
              <a:rPr lang="en-US" altLang="zh-CN" sz="2400" dirty="0"/>
              <a:t> (PC</a:t>
            </a:r>
            <a:r>
              <a:rPr lang="en-US" altLang="zh-CN" sz="2400" dirty="0" smtClean="0"/>
              <a:t>)+3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99716" y="3111351"/>
            <a:ext cx="1813317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(SP)← (SP)+1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33310" y="3687415"/>
            <a:ext cx="1797287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(</a:t>
            </a:r>
            <a:r>
              <a:rPr lang="en-US" altLang="zh-CN" sz="2400" dirty="0" smtClean="0"/>
              <a:t>(SP))← PC</a:t>
            </a:r>
            <a:r>
              <a:rPr lang="en-US" altLang="zh-CN" sz="2400" baseline="-25000" dirty="0" smtClean="0"/>
              <a:t>7-0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24860" y="4853563"/>
            <a:ext cx="1901483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(</a:t>
            </a:r>
            <a:r>
              <a:rPr lang="en-US" altLang="zh-CN" sz="2400" dirty="0" smtClean="0"/>
              <a:t>(SP))← PC</a:t>
            </a:r>
            <a:r>
              <a:rPr lang="en-US" altLang="zh-CN" sz="2400" baseline="-25000" dirty="0" smtClean="0"/>
              <a:t>15-8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00627" y="4212307"/>
            <a:ext cx="1813317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(SP)←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(SP)+1</a:t>
            </a:r>
          </a:p>
        </p:txBody>
      </p:sp>
      <p:sp>
        <p:nvSpPr>
          <p:cNvPr id="37" name="TextBox 20"/>
          <p:cNvSpPr txBox="1"/>
          <p:nvPr/>
        </p:nvSpPr>
        <p:spPr>
          <a:xfrm>
            <a:off x="3589276" y="5491971"/>
            <a:ext cx="1994457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dirty="0" smtClean="0"/>
              <a:t>(PC)← addr</a:t>
            </a:r>
            <a:r>
              <a:rPr lang="en-US" altLang="zh-CN" sz="2400" baseline="-25000" dirty="0" smtClean="0"/>
              <a:t>15-0</a:t>
            </a:r>
            <a:endParaRPr lang="en-US" altLang="zh-CN" sz="2400" baseline="-25000" dirty="0"/>
          </a:p>
        </p:txBody>
      </p:sp>
      <p:sp>
        <p:nvSpPr>
          <p:cNvPr id="38" name="左大括号 37"/>
          <p:cNvSpPr/>
          <p:nvPr/>
        </p:nvSpPr>
        <p:spPr>
          <a:xfrm>
            <a:off x="3021703" y="2653218"/>
            <a:ext cx="433995" cy="34247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>
            <a:off x="5956501" y="2795736"/>
            <a:ext cx="216024" cy="315790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236136" y="43061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先后顺序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82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87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15968" y="848592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8334" y="1363212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设</a:t>
            </a:r>
            <a:r>
              <a:rPr lang="en-US" altLang="zh-CN" sz="2400" dirty="0" smtClean="0"/>
              <a:t>(SP)=30H, </a:t>
            </a:r>
            <a:r>
              <a:rPr lang="zh-CN" altLang="en-US" sz="2400" dirty="0" smtClean="0"/>
              <a:t>标号为</a:t>
            </a:r>
            <a:r>
              <a:rPr lang="en-US" altLang="zh-CN" sz="2400" dirty="0" smtClean="0"/>
              <a:t>SUB1</a:t>
            </a:r>
            <a:r>
              <a:rPr lang="zh-CN" altLang="en-US" sz="2400" dirty="0" smtClean="0"/>
              <a:t>的子程序首地址在</a:t>
            </a:r>
            <a:r>
              <a:rPr lang="en-US" altLang="zh-CN" sz="2400" dirty="0" smtClean="0"/>
              <a:t>2500H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(PC)=3000H</a:t>
            </a:r>
            <a:r>
              <a:rPr lang="zh-CN" altLang="en-US" sz="2400" dirty="0" smtClean="0"/>
              <a:t>。执行以下指令后的结果：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699792" y="2425041"/>
            <a:ext cx="3744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3000H</a:t>
            </a:r>
            <a:r>
              <a:rPr lang="zh-CN" altLang="en-US" sz="2400" dirty="0"/>
              <a:t>：  </a:t>
            </a:r>
            <a:r>
              <a:rPr lang="en-US" altLang="zh-CN" sz="2400" dirty="0"/>
              <a:t>LCALL SUB1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699792" y="3558561"/>
            <a:ext cx="1027845" cy="2251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(SP)=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(31H)=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(32H)=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(PC)=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356052" y="3707740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32H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6051" y="4222428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03H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69064" y="4802760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30H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69064" y="5340007"/>
            <a:ext cx="99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2500H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02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88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83195" y="1268760"/>
            <a:ext cx="2816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00B0F0"/>
                </a:solidFill>
              </a:defRPr>
            </a:lvl1pPr>
          </a:lstStyle>
          <a:p>
            <a:r>
              <a:rPr lang="en-US" altLang="zh-CN" dirty="0" smtClean="0"/>
              <a:t>ACALL    addr11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9716" y="3153742"/>
            <a:ext cx="1858201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(PC)←</a:t>
            </a:r>
            <a:r>
              <a:rPr lang="en-US" altLang="zh-CN" sz="2400" dirty="0"/>
              <a:t> (PC</a:t>
            </a:r>
            <a:r>
              <a:rPr lang="en-US" altLang="zh-CN" sz="2400" dirty="0" smtClean="0"/>
              <a:t>)+2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9716" y="3661386"/>
            <a:ext cx="1813317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(SP)← (SP)+1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9716" y="4191471"/>
            <a:ext cx="1797287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(</a:t>
            </a:r>
            <a:r>
              <a:rPr lang="en-US" altLang="zh-CN" sz="2400" dirty="0" smtClean="0"/>
              <a:t>(SP))← PC</a:t>
            </a:r>
            <a:r>
              <a:rPr lang="en-US" altLang="zh-CN" sz="2400" baseline="-25000" dirty="0" smtClean="0"/>
              <a:t>7-0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99716" y="5241974"/>
            <a:ext cx="1901483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(</a:t>
            </a:r>
            <a:r>
              <a:rPr lang="en-US" altLang="zh-CN" sz="2400" dirty="0" smtClean="0"/>
              <a:t>(SP))← PC</a:t>
            </a:r>
            <a:r>
              <a:rPr lang="en-US" altLang="zh-CN" sz="2400" baseline="-25000" dirty="0" smtClean="0"/>
              <a:t>15-8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3686" y="4695527"/>
            <a:ext cx="1813317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(SP)←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(SP)+1</a:t>
            </a:r>
          </a:p>
        </p:txBody>
      </p:sp>
      <p:sp>
        <p:nvSpPr>
          <p:cNvPr id="12" name="TextBox 20"/>
          <p:cNvSpPr txBox="1"/>
          <p:nvPr/>
        </p:nvSpPr>
        <p:spPr>
          <a:xfrm>
            <a:off x="3589276" y="5775647"/>
            <a:ext cx="2183611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dirty="0" smtClean="0"/>
              <a:t>PC</a:t>
            </a:r>
            <a:r>
              <a:rPr lang="en-US" altLang="zh-CN" sz="2400" baseline="-25000" dirty="0" smtClean="0"/>
              <a:t>10-0</a:t>
            </a:r>
            <a:r>
              <a:rPr lang="en-US" altLang="zh-CN" sz="2400" dirty="0" smtClean="0"/>
              <a:t>← addr</a:t>
            </a:r>
            <a:r>
              <a:rPr lang="en-US" altLang="zh-CN" sz="2400" baseline="-25000" dirty="0" smtClean="0"/>
              <a:t>10-0</a:t>
            </a:r>
            <a:endParaRPr lang="en-US" altLang="zh-CN" sz="2400" baseline="-25000" dirty="0"/>
          </a:p>
        </p:txBody>
      </p:sp>
      <p:grpSp>
        <p:nvGrpSpPr>
          <p:cNvPr id="2" name="组合 1"/>
          <p:cNvGrpSpPr/>
          <p:nvPr/>
        </p:nvGrpSpPr>
        <p:grpSpPr>
          <a:xfrm>
            <a:off x="323528" y="3242056"/>
            <a:ext cx="3132170" cy="3424731"/>
            <a:chOff x="323528" y="3242056"/>
            <a:chExt cx="3132170" cy="3424731"/>
          </a:xfrm>
        </p:grpSpPr>
        <p:sp>
          <p:nvSpPr>
            <p:cNvPr id="13" name="TextBox 12"/>
            <p:cNvSpPr txBox="1"/>
            <p:nvPr/>
          </p:nvSpPr>
          <p:spPr>
            <a:xfrm>
              <a:off x="323528" y="4695527"/>
              <a:ext cx="2698175" cy="5232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2800" dirty="0" smtClean="0"/>
                <a:t>指令执行过程：</a:t>
              </a:r>
              <a:endParaRPr lang="zh-CN" altLang="en-US" sz="2800" dirty="0"/>
            </a:p>
          </p:txBody>
        </p:sp>
        <p:sp>
          <p:nvSpPr>
            <p:cNvPr id="14" name="左大括号 13"/>
            <p:cNvSpPr/>
            <p:nvPr/>
          </p:nvSpPr>
          <p:spPr>
            <a:xfrm>
              <a:off x="3021703" y="3242056"/>
              <a:ext cx="433995" cy="342473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下箭头 14"/>
          <p:cNvSpPr/>
          <p:nvPr/>
        </p:nvSpPr>
        <p:spPr>
          <a:xfrm>
            <a:off x="5956501" y="3384574"/>
            <a:ext cx="216024" cy="315790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36136" y="48949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先后顺序</a:t>
            </a:r>
            <a:endParaRPr lang="zh-CN" altLang="en-US" dirty="0"/>
          </a:p>
        </p:txBody>
      </p:sp>
      <p:sp>
        <p:nvSpPr>
          <p:cNvPr id="17" name="TextBox 20"/>
          <p:cNvSpPr txBox="1"/>
          <p:nvPr/>
        </p:nvSpPr>
        <p:spPr>
          <a:xfrm>
            <a:off x="3582171" y="6279703"/>
            <a:ext cx="1601721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dirty="0" smtClean="0"/>
              <a:t>PC</a:t>
            </a:r>
            <a:r>
              <a:rPr lang="en-US" altLang="zh-CN" sz="2400" baseline="-25000" dirty="0" smtClean="0"/>
              <a:t>15-11</a:t>
            </a:r>
            <a:r>
              <a:rPr lang="zh-CN" altLang="en-US" sz="2400" dirty="0" smtClean="0"/>
              <a:t>不变</a:t>
            </a:r>
            <a:endParaRPr lang="en-US" altLang="zh-CN" sz="2400" dirty="0"/>
          </a:p>
        </p:txBody>
      </p:sp>
      <p:sp>
        <p:nvSpPr>
          <p:cNvPr id="18" name="矩形 17"/>
          <p:cNvSpPr/>
          <p:nvPr/>
        </p:nvSpPr>
        <p:spPr>
          <a:xfrm>
            <a:off x="3059832" y="1988840"/>
            <a:ext cx="108012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FF00"/>
                </a:solidFill>
              </a:rPr>
              <a:t>a</a:t>
            </a:r>
            <a:r>
              <a:rPr lang="en-US" altLang="zh-CN" sz="2400" b="1" baseline="-25000" dirty="0" smtClean="0">
                <a:solidFill>
                  <a:srgbClr val="FFFF00"/>
                </a:solidFill>
              </a:rPr>
              <a:t>10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a</a:t>
            </a:r>
            <a:r>
              <a:rPr lang="en-US" altLang="zh-CN" sz="2400" b="1" baseline="-25000" dirty="0" smtClean="0">
                <a:solidFill>
                  <a:srgbClr val="FFFF00"/>
                </a:solidFill>
              </a:rPr>
              <a:t>9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a</a:t>
            </a:r>
            <a:r>
              <a:rPr lang="en-US" altLang="zh-CN" sz="2400" b="1" baseline="-25000" dirty="0" smtClean="0">
                <a:solidFill>
                  <a:srgbClr val="FFFF00"/>
                </a:solidFill>
              </a:rPr>
              <a:t>8</a:t>
            </a:r>
            <a:endParaRPr lang="zh-CN" altLang="en-US" sz="2400" b="1" baseline="-25000" dirty="0">
              <a:solidFill>
                <a:srgbClr val="FFFF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832" y="2492896"/>
            <a:ext cx="252028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FF00"/>
                </a:solidFill>
              </a:rPr>
              <a:t>a</a:t>
            </a:r>
            <a:r>
              <a:rPr lang="en-US" altLang="zh-CN" sz="2400" b="1" baseline="-25000" dirty="0" smtClean="0">
                <a:solidFill>
                  <a:srgbClr val="FFFF00"/>
                </a:solidFill>
              </a:rPr>
              <a:t>7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a</a:t>
            </a:r>
            <a:r>
              <a:rPr lang="en-US" altLang="zh-CN" sz="2400" b="1" baseline="-25000" dirty="0" smtClean="0">
                <a:solidFill>
                  <a:srgbClr val="FFFF00"/>
                </a:solidFill>
              </a:rPr>
              <a:t>6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a</a:t>
            </a:r>
            <a:r>
              <a:rPr lang="en-US" altLang="zh-CN" sz="2400" b="1" baseline="-25000" dirty="0" smtClean="0">
                <a:solidFill>
                  <a:srgbClr val="FFFF00"/>
                </a:solidFill>
              </a:rPr>
              <a:t>5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a</a:t>
            </a:r>
            <a:r>
              <a:rPr lang="en-US" altLang="zh-CN" sz="2400" b="1" baseline="-25000" dirty="0" smtClean="0">
                <a:solidFill>
                  <a:srgbClr val="FFFF00"/>
                </a:solidFill>
              </a:rPr>
              <a:t>4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a</a:t>
            </a:r>
            <a:r>
              <a:rPr lang="en-US" altLang="zh-CN" sz="2400" b="1" baseline="-25000" dirty="0" smtClean="0">
                <a:solidFill>
                  <a:srgbClr val="FFFF00"/>
                </a:solidFill>
              </a:rPr>
              <a:t>3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a</a:t>
            </a:r>
            <a:r>
              <a:rPr lang="en-US" altLang="zh-CN" sz="2400" b="1" baseline="-25000" dirty="0" smtClean="0">
                <a:solidFill>
                  <a:srgbClr val="FFFF00"/>
                </a:solidFill>
              </a:rPr>
              <a:t>2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a</a:t>
            </a:r>
            <a:r>
              <a:rPr lang="en-US" altLang="zh-CN" sz="2400" b="1" baseline="-25000" dirty="0" smtClean="0">
                <a:solidFill>
                  <a:srgbClr val="FFFF00"/>
                </a:solidFill>
              </a:rPr>
              <a:t>1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a</a:t>
            </a:r>
            <a:r>
              <a:rPr lang="en-US" altLang="zh-CN" sz="2400" b="1" baseline="-25000" dirty="0">
                <a:solidFill>
                  <a:srgbClr val="FFFF00"/>
                </a:solidFill>
              </a:rPr>
              <a:t>0</a:t>
            </a:r>
            <a:endParaRPr lang="zh-CN" altLang="en-US" sz="2400" b="1" baseline="-25000" dirty="0">
              <a:solidFill>
                <a:srgbClr val="FFFF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39952" y="1988840"/>
            <a:ext cx="144016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FF00"/>
                </a:solidFill>
              </a:rPr>
              <a:t>10001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0445" y="2217440"/>
            <a:ext cx="198002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指令存放：</a:t>
            </a:r>
            <a:endParaRPr lang="zh-CN" alt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772671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7030A0"/>
                </a:solidFill>
              </a:defRPr>
            </a:lvl1pPr>
          </a:lstStyle>
          <a:p>
            <a:r>
              <a:rPr lang="en-US" altLang="zh-CN" dirty="0" smtClean="0"/>
              <a:t>2)  </a:t>
            </a:r>
            <a:r>
              <a:rPr lang="zh-CN" altLang="en-US" dirty="0" smtClean="0"/>
              <a:t>绝对调用指令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84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89</a:t>
            </a:fld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49083" y="3690075"/>
            <a:ext cx="20715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(SP</a:t>
            </a:r>
            <a:r>
              <a:rPr lang="en-US" altLang="zh-CN" dirty="0" smtClean="0"/>
              <a:t>) ←</a:t>
            </a:r>
            <a:r>
              <a:rPr lang="en-US" altLang="zh-CN" dirty="0"/>
              <a:t>(SP</a:t>
            </a:r>
            <a:r>
              <a:rPr lang="en-US" altLang="zh-CN" dirty="0" smtClean="0"/>
              <a:t>)</a:t>
            </a:r>
            <a:r>
              <a:rPr lang="en-US" altLang="zh-CN" dirty="0"/>
              <a:t> -1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68840" y="2771889"/>
            <a:ext cx="2176903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PC</a:t>
            </a:r>
            <a:r>
              <a:rPr lang="en-US" altLang="zh-CN" sz="2400" baseline="-25000" dirty="0" smtClean="0"/>
              <a:t>15-8</a:t>
            </a:r>
            <a:r>
              <a:rPr lang="en-US" altLang="zh-CN" sz="2400" dirty="0" smtClean="0"/>
              <a:t>←</a:t>
            </a:r>
            <a:r>
              <a:rPr lang="en-US" altLang="zh-CN" sz="2400" dirty="0"/>
              <a:t>((SP))</a:t>
            </a:r>
            <a:endParaRPr lang="en-US" altLang="zh-CN" sz="2400" baseline="-25000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233979" y="2750453"/>
            <a:ext cx="3545931" cy="3157900"/>
            <a:chOff x="233979" y="2750453"/>
            <a:chExt cx="3545931" cy="3157900"/>
          </a:xfrm>
        </p:grpSpPr>
        <p:sp>
          <p:nvSpPr>
            <p:cNvPr id="26" name="TextBox 25"/>
            <p:cNvSpPr txBox="1"/>
            <p:nvPr/>
          </p:nvSpPr>
          <p:spPr>
            <a:xfrm>
              <a:off x="233979" y="4024644"/>
              <a:ext cx="2698175" cy="5232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2800" dirty="0" smtClean="0"/>
                <a:t>指令执行过程：</a:t>
              </a:r>
              <a:endParaRPr lang="zh-CN" altLang="en-US" sz="2800" dirty="0"/>
            </a:p>
          </p:txBody>
        </p:sp>
        <p:sp>
          <p:nvSpPr>
            <p:cNvPr id="27" name="左大括号 26"/>
            <p:cNvSpPr/>
            <p:nvPr/>
          </p:nvSpPr>
          <p:spPr>
            <a:xfrm>
              <a:off x="3345915" y="2750453"/>
              <a:ext cx="433995" cy="31579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下箭头 27"/>
          <p:cNvSpPr/>
          <p:nvPr/>
        </p:nvSpPr>
        <p:spPr>
          <a:xfrm>
            <a:off x="6064276" y="2750453"/>
            <a:ext cx="216024" cy="315790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310578" y="39209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先后顺序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79910" y="4500405"/>
            <a:ext cx="2176903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PC</a:t>
            </a:r>
            <a:r>
              <a:rPr lang="en-US" altLang="zh-CN" sz="2400" baseline="-25000" dirty="0" smtClean="0"/>
              <a:t>7-0</a:t>
            </a:r>
            <a:r>
              <a:rPr lang="en-US" altLang="zh-CN" sz="2400" dirty="0" smtClean="0"/>
              <a:t>←</a:t>
            </a:r>
            <a:r>
              <a:rPr lang="en-US" altLang="zh-CN" sz="2400" dirty="0"/>
              <a:t>((SP))</a:t>
            </a:r>
            <a:endParaRPr lang="en-US" altLang="zh-CN" sz="2400" baseline="-250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779910" y="5363266"/>
            <a:ext cx="20715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(SP</a:t>
            </a:r>
            <a:r>
              <a:rPr lang="en-US" altLang="zh-CN" dirty="0" smtClean="0"/>
              <a:t>) ←</a:t>
            </a:r>
            <a:r>
              <a:rPr lang="en-US" altLang="zh-CN" dirty="0"/>
              <a:t>(SP</a:t>
            </a:r>
            <a:r>
              <a:rPr lang="en-US" altLang="zh-CN" dirty="0" smtClean="0"/>
              <a:t>)</a:t>
            </a:r>
            <a:r>
              <a:rPr lang="en-US" altLang="zh-CN" dirty="0"/>
              <a:t> -1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836712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7030A0"/>
                </a:solidFill>
              </a:defRPr>
            </a:lvl1pPr>
          </a:lstStyle>
          <a:p>
            <a:r>
              <a:rPr lang="en-US" altLang="zh-CN" dirty="0" smtClean="0"/>
              <a:t>3)  </a:t>
            </a:r>
            <a:r>
              <a:rPr lang="zh-CN" altLang="en-US" dirty="0"/>
              <a:t>返回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5970" y="1412776"/>
            <a:ext cx="819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00B0F0"/>
                </a:solidFill>
              </a:defRPr>
            </a:lvl1pPr>
          </a:lstStyle>
          <a:p>
            <a:r>
              <a:rPr lang="en-US" altLang="zh-CN" dirty="0" smtClean="0"/>
              <a:t>RET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70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8" grpId="0" animBg="1"/>
      <p:bldP spid="29" grpId="0"/>
      <p:bldP spid="30" grpId="0" animBg="1"/>
      <p:bldP spid="31" grpId="0" animBg="1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836712"/>
            <a:ext cx="720080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265340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2060"/>
                </a:solidFill>
              </a:rPr>
              <a:t>若设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P1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的内容为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0AAH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，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A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中内容为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15H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，则执行以下指令后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P1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的内容为多少？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</a:t>
            </a:r>
            <a:endParaRPr lang="en-US" altLang="zh-CN" sz="2400" b="1" dirty="0">
              <a:solidFill>
                <a:srgbClr val="0020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584" y="2780928"/>
            <a:ext cx="3728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(1)    ANL P1, #0F0H       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849557" y="3717032"/>
            <a:ext cx="28696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(2)    ORL P1, #0FH</a:t>
            </a:r>
            <a:endParaRPr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881655" y="4653136"/>
            <a:ext cx="2356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(3)    XRL P1,  A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5364088" y="2780928"/>
            <a:ext cx="176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;  (P1)=0A0H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64088" y="3778587"/>
            <a:ext cx="176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;  (P1)=0AFH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06236" y="4653136"/>
            <a:ext cx="1778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;  (P1)=0BAH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01208"/>
            <a:ext cx="8858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#0F0H: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为何要在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F0H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之前多加个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？？？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just"/>
            <a:r>
              <a:rPr lang="zh-CN" altLang="en-US" sz="2400" b="1" dirty="0" smtClean="0">
                <a:solidFill>
                  <a:srgbClr val="FF0000"/>
                </a:solidFill>
              </a:rPr>
              <a:t>注意：</a:t>
            </a:r>
            <a:r>
              <a:rPr lang="zh-CN" altLang="en-US" sz="2400" dirty="0" smtClean="0"/>
              <a:t>编译器遇到</a:t>
            </a:r>
            <a:r>
              <a:rPr lang="zh-CN" altLang="en-US" sz="2400" dirty="0"/>
              <a:t>字母会把这个当作指令来解释 </a:t>
            </a:r>
            <a:r>
              <a:rPr lang="zh-CN" altLang="en-US" sz="2400" dirty="0" smtClean="0"/>
              <a:t>为了</a:t>
            </a:r>
            <a:r>
              <a:rPr lang="zh-CN" altLang="en-US" sz="2400" dirty="0"/>
              <a:t>区分 所以立即</a:t>
            </a:r>
            <a:r>
              <a:rPr lang="zh-CN" altLang="en-US" sz="2400" dirty="0" smtClean="0"/>
              <a:t>数或者</a:t>
            </a:r>
            <a:r>
              <a:rPr lang="zh-CN" altLang="en-US" sz="2400" dirty="0"/>
              <a:t>地址</a:t>
            </a:r>
            <a:r>
              <a:rPr lang="zh-CN" altLang="en-US" sz="2400" dirty="0" smtClean="0"/>
              <a:t>的话第一</a:t>
            </a:r>
            <a:r>
              <a:rPr lang="zh-CN" altLang="en-US" sz="2400" dirty="0"/>
              <a:t>个</a:t>
            </a:r>
            <a:r>
              <a:rPr lang="zh-CN" altLang="en-US" sz="2400" b="1" dirty="0">
                <a:solidFill>
                  <a:srgbClr val="FF0000"/>
                </a:solidFill>
              </a:rPr>
              <a:t>一定</a:t>
            </a:r>
            <a:r>
              <a:rPr lang="zh-CN" altLang="en-US" sz="2400" dirty="0"/>
              <a:t>要为</a:t>
            </a:r>
            <a:r>
              <a:rPr lang="zh-CN" altLang="en-US" sz="2400" dirty="0" smtClean="0"/>
              <a:t>数字。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810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" grpId="0"/>
      <p:bldP spid="13" grpId="0"/>
      <p:bldP spid="14" grpId="0"/>
      <p:bldP spid="3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90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7270" y="83671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2060"/>
                </a:solidFill>
              </a:rPr>
              <a:t>3.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其他指令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484784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7030A0"/>
                </a:solidFill>
              </a:defRPr>
            </a:lvl1pPr>
          </a:lstStyle>
          <a:p>
            <a:r>
              <a:rPr lang="en-US" altLang="zh-CN" dirty="0" smtClean="0"/>
              <a:t>1)  </a:t>
            </a:r>
            <a:r>
              <a:rPr lang="zh-CN" altLang="en-US" dirty="0" smtClean="0"/>
              <a:t>中断返回指令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95833" y="194644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00B0F0"/>
                </a:solidFill>
              </a:defRPr>
            </a:lvl1pPr>
          </a:lstStyle>
          <a:p>
            <a:r>
              <a:rPr lang="en-US" altLang="zh-CN" dirty="0" smtClean="0"/>
              <a:t>RETI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8388" y="2348880"/>
            <a:ext cx="8280920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功能： 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    用于中断服务子程序的返回，第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章将做详细说明。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6080" y="3702223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7030A0"/>
                </a:solidFill>
              </a:defRPr>
            </a:lvl1pPr>
          </a:lstStyle>
          <a:p>
            <a:r>
              <a:rPr lang="en-US" altLang="zh-CN" dirty="0" smtClean="0"/>
              <a:t>2)  </a:t>
            </a:r>
            <a:r>
              <a:rPr lang="zh-CN" altLang="en-US" dirty="0" smtClean="0"/>
              <a:t>空操作指令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23206" y="4131608"/>
            <a:ext cx="950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00B0F0"/>
                </a:solidFill>
              </a:defRPr>
            </a:lvl1pPr>
          </a:lstStyle>
          <a:p>
            <a:r>
              <a:rPr lang="en-US" altLang="zh-CN" dirty="0" smtClean="0"/>
              <a:t>NOP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653878" y="4129117"/>
            <a:ext cx="238319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</a:rPr>
              <a:t>PC)←(PC)+1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5625" y="4672143"/>
            <a:ext cx="8280920" cy="1829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功能： 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zh-CN" sz="2400" dirty="0" smtClean="0"/>
              <a:t>PC</a:t>
            </a:r>
            <a:r>
              <a:rPr lang="zh-CN" altLang="en-US" sz="2400" dirty="0" smtClean="0"/>
              <a:t>加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，并转向下一条指令执行，不影响寄任何寄存器和标志位；</a:t>
            </a:r>
            <a:endParaRPr lang="en-US" altLang="zh-CN" sz="2400" dirty="0" smtClean="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zh-CN" altLang="en-US" sz="2400" dirty="0"/>
              <a:t>一</a:t>
            </a:r>
            <a:r>
              <a:rPr lang="zh-CN" altLang="en-US" sz="2400" dirty="0" smtClean="0"/>
              <a:t>个机器周期，用于精确延时或时间等待。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993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 业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276872"/>
            <a:ext cx="8229600" cy="720080"/>
          </a:xfrm>
        </p:spPr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91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13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14650</TotalTime>
  <Words>7078</Words>
  <Application>Microsoft Office PowerPoint</Application>
  <PresentationFormat>全屏显示(4:3)</PresentationFormat>
  <Paragraphs>1225</Paragraphs>
  <Slides>91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92" baseType="lpstr">
      <vt:lpstr>Office 主题​​</vt:lpstr>
      <vt:lpstr>第四章 指令系统(2)</vt:lpstr>
      <vt:lpstr>4.5  逻辑操作类指令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4.6  算术运算类指令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 业6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 业7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程序计数器(PC)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 业8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模拟电子技术 </dc:title>
  <dc:creator>hhxu</dc:creator>
  <cp:lastModifiedBy>xiaohehe</cp:lastModifiedBy>
  <cp:revision>2666</cp:revision>
  <cp:lastPrinted>2015-10-08T22:56:50Z</cp:lastPrinted>
  <dcterms:created xsi:type="dcterms:W3CDTF">2014-08-31T13:34:46Z</dcterms:created>
  <dcterms:modified xsi:type="dcterms:W3CDTF">2017-10-17T04:27:36Z</dcterms:modified>
</cp:coreProperties>
</file>