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2" r:id="rId7"/>
    <p:sldId id="261" r:id="rId8"/>
    <p:sldId id="264" r:id="rId9"/>
    <p:sldId id="265" r:id="rId10"/>
    <p:sldId id="263"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0"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5" r:id="rId60"/>
    <p:sldId id="316" r:id="rId61"/>
    <p:sldId id="317" r:id="rId62"/>
    <p:sldId id="318" r:id="rId63"/>
    <p:sldId id="319" r:id="rId64"/>
    <p:sldId id="321" r:id="rId65"/>
    <p:sldId id="320" r:id="rId66"/>
    <p:sldId id="322" r:id="rId67"/>
    <p:sldId id="323" r:id="rId68"/>
    <p:sldId id="324" r:id="rId69"/>
    <p:sldId id="325" r:id="rId70"/>
    <p:sldId id="326" r:id="rId71"/>
    <p:sldId id="327" r:id="rId72"/>
    <p:sldId id="328" r:id="rId73"/>
    <p:sldId id="330" r:id="rId74"/>
    <p:sldId id="331" r:id="rId75"/>
    <p:sldId id="332" r:id="rId76"/>
    <p:sldId id="333" r:id="rId77"/>
    <p:sldId id="334" r:id="rId78"/>
    <p:sldId id="335" r:id="rId79"/>
    <p:sldId id="336" r:id="rId80"/>
    <p:sldId id="337" r:id="rId81"/>
    <p:sldId id="339" r:id="rId82"/>
    <p:sldId id="340" r:id="rId83"/>
    <p:sldId id="338" r:id="rId84"/>
    <p:sldId id="341" r:id="rId85"/>
    <p:sldId id="342" r:id="rId86"/>
    <p:sldId id="343" r:id="rId87"/>
    <p:sldId id="344" r:id="rId88"/>
    <p:sldId id="345" r:id="rId89"/>
    <p:sldId id="346" r:id="rId90"/>
    <p:sldId id="347" r:id="rId91"/>
    <p:sldId id="348" r:id="rId92"/>
    <p:sldId id="350" r:id="rId93"/>
    <p:sldId id="351" r:id="rId94"/>
    <p:sldId id="352" r:id="rId95"/>
    <p:sldId id="353" r:id="rId96"/>
    <p:sldId id="354" r:id="rId97"/>
    <p:sldId id="355" r:id="rId98"/>
    <p:sldId id="356" r:id="rId9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40" d="100"/>
          <a:sy n="40" d="100"/>
        </p:scale>
        <p:origin x="-302" y="-2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894"/>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4" Type="http://schemas.openxmlformats.org/officeDocument/2006/relationships/image" Target="../media/image6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2018/12/24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2018/12/24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2018/12/24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30820CF-B880-4189-942D-D702A7CBA730}" type="datetimeFigureOut">
              <a:rPr lang="zh-CN" altLang="en-US" smtClean="0"/>
              <a:pPr/>
              <a:t>2018/12/24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2018/12/24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30820CF-B880-4189-942D-D702A7CBA730}" type="datetimeFigureOut">
              <a:rPr lang="zh-CN" altLang="en-US" smtClean="0"/>
              <a:pPr/>
              <a:t>2018/12/24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zh-CN" altLang="en-US" smtClean="0"/>
              <a:t>单击此处编辑母版文本样式</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pPr/>
              <a:t>2018/12/24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pPr/>
              <a:t>2018/12/24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pPr/>
              <a:t>2018/12/24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2018/12/24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2018/12/24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530820CF-B880-4189-942D-D702A7CBA730}" type="datetimeFigureOut">
              <a:rPr lang="zh-CN" altLang="en-US" smtClean="0"/>
              <a:pPr/>
              <a:t>2018/12/24</a:t>
            </a:fld>
            <a:endParaRPr lang="zh-CN" alt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zh-CN" alt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7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7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916832"/>
            <a:ext cx="7992888" cy="2232248"/>
          </a:xfrm>
        </p:spPr>
        <p:txBody>
          <a:bodyPr/>
          <a:lstStyle/>
          <a:p>
            <a:pPr marL="182880" indent="0" algn="ctr">
              <a:lnSpc>
                <a:spcPct val="150000"/>
              </a:lnSpc>
              <a:buNone/>
            </a:pPr>
            <a:r>
              <a:rPr lang="zh-CN" altLang="en-US" sz="4800" dirty="0" smtClean="0">
                <a:latin typeface="微软雅黑" pitchFamily="34" charset="-122"/>
                <a:ea typeface="微软雅黑" pitchFamily="34" charset="-122"/>
              </a:rPr>
              <a:t>   </a:t>
            </a:r>
            <a:r>
              <a:rPr lang="en-US" altLang="zh-CN" sz="4800" dirty="0" smtClean="0">
                <a:latin typeface="微软雅黑" pitchFamily="34" charset="-122"/>
                <a:ea typeface="微软雅黑" pitchFamily="34" charset="-122"/>
              </a:rPr>
              <a:t>《</a:t>
            </a:r>
            <a:r>
              <a:rPr lang="zh-CN" altLang="en-US" sz="4800" dirty="0" smtClean="0">
                <a:latin typeface="微软雅黑" pitchFamily="34" charset="-122"/>
                <a:ea typeface="微软雅黑" pitchFamily="34" charset="-122"/>
              </a:rPr>
              <a:t>微型计算机</a:t>
            </a:r>
            <a:r>
              <a:rPr lang="zh-CN" altLang="en-US" sz="4800" dirty="0">
                <a:latin typeface="微软雅黑" pitchFamily="34" charset="-122"/>
                <a:ea typeface="微软雅黑" pitchFamily="34" charset="-122"/>
              </a:rPr>
              <a:t>技术</a:t>
            </a:r>
            <a:r>
              <a:rPr lang="en-US" altLang="zh-CN" sz="4800" dirty="0" smtClean="0">
                <a:latin typeface="微软雅黑" pitchFamily="34" charset="-122"/>
                <a:ea typeface="微软雅黑" pitchFamily="34" charset="-122"/>
              </a:rPr>
              <a:t>》</a:t>
            </a:r>
            <a:br>
              <a:rPr lang="en-US" altLang="zh-CN" sz="4800" dirty="0" smtClean="0">
                <a:latin typeface="微软雅黑" pitchFamily="34" charset="-122"/>
                <a:ea typeface="微软雅黑" pitchFamily="34" charset="-122"/>
              </a:rPr>
            </a:br>
            <a:r>
              <a:rPr lang="zh-CN" altLang="en-US" sz="4800" dirty="0" smtClean="0">
                <a:latin typeface="微软雅黑" pitchFamily="34" charset="-122"/>
                <a:ea typeface="微软雅黑" pitchFamily="34" charset="-122"/>
              </a:rPr>
              <a:t>复习提纲</a:t>
            </a:r>
            <a:endParaRPr lang="zh-CN" altLang="en-US" sz="4800" dirty="0">
              <a:latin typeface="微软雅黑" pitchFamily="34" charset="-122"/>
              <a:ea typeface="微软雅黑" pitchFamily="34" charset="-122"/>
            </a:endParaRPr>
          </a:p>
        </p:txBody>
      </p:sp>
    </p:spTree>
    <p:extLst>
      <p:ext uri="{BB962C8B-B14F-4D97-AF65-F5344CB8AC3E}">
        <p14:creationId xmlns:p14="http://schemas.microsoft.com/office/powerpoint/2010/main" xmlns="" val="25667466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4624"/>
            <a:ext cx="4814138" cy="738664"/>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sz="2800" dirty="0" smtClean="0">
                <a:solidFill>
                  <a:srgbClr val="FF0000"/>
                </a:solidFill>
              </a:rPr>
              <a:t>掌握</a:t>
            </a:r>
            <a:r>
              <a:rPr lang="en-US" altLang="zh-CN" sz="2800" dirty="0">
                <a:solidFill>
                  <a:srgbClr val="FF0000"/>
                </a:solidFill>
              </a:rPr>
              <a:t>8051</a:t>
            </a:r>
            <a:r>
              <a:rPr lang="zh-CN" altLang="en-US" sz="2800" dirty="0">
                <a:solidFill>
                  <a:srgbClr val="FF0000"/>
                </a:solidFill>
              </a:rPr>
              <a:t>单片机的主要引脚</a:t>
            </a:r>
            <a:endParaRPr lang="en-US" altLang="zh-CN" sz="2800" dirty="0">
              <a:solidFill>
                <a:srgbClr val="FF0000"/>
              </a:solidFill>
            </a:endParaRPr>
          </a:p>
        </p:txBody>
      </p:sp>
      <p:pic>
        <p:nvPicPr>
          <p:cNvPr id="5" name="Picture 228" descr="E:\深圳大学\课程教学\微型计算机技术\2015-2016第一学期\图片2.png"/>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4147" r="56126" b="540"/>
          <a:stretch/>
        </p:blipFill>
        <p:spPr bwMode="auto">
          <a:xfrm>
            <a:off x="642093" y="1556792"/>
            <a:ext cx="3528392" cy="4594339"/>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p:cNvSpPr txBox="1"/>
          <p:nvPr/>
        </p:nvSpPr>
        <p:spPr>
          <a:xfrm>
            <a:off x="4570213" y="2884465"/>
            <a:ext cx="3741730" cy="1938992"/>
          </a:xfrm>
          <a:prstGeom prst="rect">
            <a:avLst/>
          </a:prstGeom>
          <a:solidFill>
            <a:srgbClr val="FFFF00"/>
          </a:solidFill>
          <a:ln>
            <a:solidFill>
              <a:schemeClr val="accent6">
                <a:lumMod val="50000"/>
              </a:schemeClr>
            </a:solidFill>
          </a:ln>
        </p:spPr>
        <p:txBody>
          <a:bodyPr wrap="none" rtlCol="0">
            <a:spAutoFit/>
          </a:bodyPr>
          <a:lstStyle/>
          <a:p>
            <a:pPr marL="342900" indent="-342900">
              <a:buFont typeface="Arial" panose="020B0604020202020204" pitchFamily="34" charset="0"/>
              <a:buChar char="•"/>
            </a:pPr>
            <a:r>
              <a:rPr lang="en-US" altLang="zh-CN" sz="2400" dirty="0" smtClean="0"/>
              <a:t>40</a:t>
            </a:r>
            <a:r>
              <a:rPr lang="zh-CN" altLang="en-US" sz="2400" dirty="0" smtClean="0"/>
              <a:t>个引脚</a:t>
            </a:r>
            <a:r>
              <a:rPr lang="en-US" altLang="zh-CN" sz="2400" dirty="0" smtClean="0"/>
              <a:t>:  </a:t>
            </a:r>
          </a:p>
          <a:p>
            <a:pPr marL="342900" indent="-342900">
              <a:buFont typeface="Wingdings" panose="05000000000000000000" pitchFamily="2" charset="2"/>
              <a:buChar char="ü"/>
            </a:pPr>
            <a:r>
              <a:rPr lang="zh-CN" altLang="en-US" sz="2400" dirty="0" smtClean="0"/>
              <a:t>电源引脚</a:t>
            </a:r>
            <a:r>
              <a:rPr lang="en-US" altLang="zh-CN" sz="2400" dirty="0" smtClean="0"/>
              <a:t>(2</a:t>
            </a:r>
            <a:r>
              <a:rPr lang="zh-CN" altLang="en-US" sz="2400" dirty="0" smtClean="0"/>
              <a:t>个</a:t>
            </a:r>
            <a:r>
              <a:rPr lang="en-US" altLang="zh-CN" sz="2400" dirty="0" smtClean="0"/>
              <a:t>)</a:t>
            </a:r>
            <a:r>
              <a:rPr lang="zh-CN" altLang="en-US" sz="2400" dirty="0" smtClean="0"/>
              <a:t>；</a:t>
            </a:r>
            <a:endParaRPr lang="en-US" altLang="zh-CN" sz="2400" dirty="0" smtClean="0"/>
          </a:p>
          <a:p>
            <a:pPr marL="342900" indent="-342900">
              <a:buFont typeface="Wingdings" panose="05000000000000000000" pitchFamily="2" charset="2"/>
              <a:buChar char="ü"/>
            </a:pPr>
            <a:r>
              <a:rPr lang="zh-CN" altLang="en-US" sz="2400" dirty="0" smtClean="0"/>
              <a:t>外接晶体引脚</a:t>
            </a:r>
            <a:r>
              <a:rPr lang="en-US" altLang="zh-CN" sz="2400" dirty="0" smtClean="0"/>
              <a:t>(2</a:t>
            </a:r>
            <a:r>
              <a:rPr lang="zh-CN" altLang="en-US" sz="2400" dirty="0" smtClean="0"/>
              <a:t>个</a:t>
            </a:r>
            <a:r>
              <a:rPr lang="en-US" altLang="zh-CN" sz="2400" dirty="0" smtClean="0"/>
              <a:t>)</a:t>
            </a:r>
            <a:r>
              <a:rPr lang="zh-CN" altLang="en-US" sz="2400" dirty="0" smtClean="0"/>
              <a:t>；</a:t>
            </a:r>
            <a:endParaRPr lang="en-US" altLang="zh-CN" sz="2400" dirty="0" smtClean="0"/>
          </a:p>
          <a:p>
            <a:pPr marL="342900" indent="-342900">
              <a:buFont typeface="Wingdings" panose="05000000000000000000" pitchFamily="2" charset="2"/>
              <a:buChar char="ü"/>
            </a:pPr>
            <a:r>
              <a:rPr lang="zh-CN" altLang="en-US" sz="2400" dirty="0" smtClean="0"/>
              <a:t>控制和复位引脚</a:t>
            </a:r>
            <a:r>
              <a:rPr lang="en-US" altLang="zh-CN" sz="2400" dirty="0" smtClean="0"/>
              <a:t>(4</a:t>
            </a:r>
            <a:r>
              <a:rPr lang="zh-CN" altLang="en-US" sz="2400" dirty="0" smtClean="0"/>
              <a:t>个</a:t>
            </a:r>
            <a:r>
              <a:rPr lang="en-US" altLang="zh-CN" sz="2400" dirty="0" smtClean="0"/>
              <a:t>)</a:t>
            </a:r>
            <a:r>
              <a:rPr lang="zh-CN" altLang="en-US" sz="2400" dirty="0" smtClean="0"/>
              <a:t>；</a:t>
            </a:r>
            <a:endParaRPr lang="en-US" altLang="zh-CN" sz="2400" dirty="0" smtClean="0"/>
          </a:p>
          <a:p>
            <a:pPr marL="342900" indent="-342900">
              <a:buFont typeface="Wingdings" panose="05000000000000000000" pitchFamily="2" charset="2"/>
              <a:buChar char="ü"/>
            </a:pPr>
            <a:r>
              <a:rPr lang="zh-CN" altLang="en-US" sz="2400" dirty="0" smtClean="0"/>
              <a:t>输入</a:t>
            </a:r>
            <a:r>
              <a:rPr lang="en-US" altLang="zh-CN" sz="2400" dirty="0" smtClean="0"/>
              <a:t>/</a:t>
            </a:r>
            <a:r>
              <a:rPr lang="zh-CN" altLang="en-US" sz="2400" dirty="0" smtClean="0"/>
              <a:t>输出引脚</a:t>
            </a:r>
            <a:r>
              <a:rPr lang="en-US" altLang="zh-CN" sz="2400" dirty="0" smtClean="0"/>
              <a:t>(4x8</a:t>
            </a:r>
            <a:r>
              <a:rPr lang="zh-CN" altLang="en-US" sz="2400" dirty="0" smtClean="0"/>
              <a:t>个</a:t>
            </a:r>
            <a:r>
              <a:rPr lang="en-US" altLang="zh-CN" sz="2400" dirty="0" smtClean="0"/>
              <a:t>)</a:t>
            </a:r>
            <a:r>
              <a:rPr lang="zh-CN" altLang="en-US" sz="2400" dirty="0" smtClean="0"/>
              <a:t>。</a:t>
            </a:r>
            <a:endParaRPr lang="zh-CN" altLang="en-US" sz="2400" dirty="0"/>
          </a:p>
        </p:txBody>
      </p:sp>
    </p:spTree>
    <p:extLst>
      <p:ext uri="{BB962C8B-B14F-4D97-AF65-F5344CB8AC3E}">
        <p14:creationId xmlns:p14="http://schemas.microsoft.com/office/powerpoint/2010/main" xmlns="" val="210529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16632"/>
            <a:ext cx="4760855" cy="581057"/>
          </a:xfrm>
          <a:prstGeom prst="rect">
            <a:avLst/>
          </a:prstGeom>
          <a:noFill/>
        </p:spPr>
        <p:txBody>
          <a:bodyPr wrap="none" rtlCol="0">
            <a:spAutoFit/>
          </a:bodyPr>
          <a:lstStyle/>
          <a:p>
            <a:pPr>
              <a:lnSpc>
                <a:spcPct val="150000"/>
              </a:lnSpc>
            </a:pPr>
            <a:r>
              <a:rPr lang="en-US" altLang="zh-CN" sz="2400" b="1" dirty="0" smtClean="0">
                <a:solidFill>
                  <a:srgbClr val="FF0000"/>
                </a:solidFill>
                <a:latin typeface="微软雅黑" pitchFamily="34" charset="-122"/>
                <a:ea typeface="微软雅黑" pitchFamily="34" charset="-122"/>
              </a:rPr>
              <a:t>1. </a:t>
            </a:r>
            <a:r>
              <a:rPr lang="zh-CN" altLang="en-US" sz="2400" b="1" dirty="0" smtClean="0">
                <a:solidFill>
                  <a:srgbClr val="FF0000"/>
                </a:solidFill>
                <a:latin typeface="微软雅黑" pitchFamily="34" charset="-122"/>
                <a:ea typeface="微软雅黑" pitchFamily="34" charset="-122"/>
              </a:rPr>
              <a:t>电源引脚</a:t>
            </a:r>
            <a:r>
              <a:rPr lang="en-US" altLang="zh-CN" sz="2000" dirty="0" smtClean="0">
                <a:solidFill>
                  <a:srgbClr val="FF0000"/>
                </a:solidFill>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V</a:t>
            </a:r>
            <a:r>
              <a:rPr lang="en-US" altLang="zh-CN" sz="2000" baseline="-25000" dirty="0" smtClean="0">
                <a:latin typeface="微软雅黑" pitchFamily="34" charset="-122"/>
                <a:ea typeface="微软雅黑" pitchFamily="34" charset="-122"/>
              </a:rPr>
              <a:t>CC</a:t>
            </a:r>
            <a:r>
              <a:rPr lang="en-US" altLang="zh-CN" sz="2000" dirty="0" smtClean="0">
                <a:latin typeface="微软雅黑" pitchFamily="34" charset="-122"/>
                <a:ea typeface="微软雅黑" pitchFamily="34" charset="-122"/>
              </a:rPr>
              <a:t>:+5V, V</a:t>
            </a:r>
            <a:r>
              <a:rPr lang="en-US" altLang="zh-CN" sz="2000" baseline="-25000" dirty="0" smtClean="0">
                <a:latin typeface="微软雅黑" pitchFamily="34" charset="-122"/>
                <a:ea typeface="微软雅黑" pitchFamily="34" charset="-122"/>
              </a:rPr>
              <a:t>SS</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接地电源</a:t>
            </a:r>
            <a:endParaRPr lang="zh-CN" altLang="en-US" sz="2000" dirty="0">
              <a:latin typeface="微软雅黑" pitchFamily="34" charset="-122"/>
              <a:ea typeface="微软雅黑" pitchFamily="34" charset="-122"/>
            </a:endParaRPr>
          </a:p>
        </p:txBody>
      </p:sp>
      <p:sp>
        <p:nvSpPr>
          <p:cNvPr id="5" name="TextBox 4"/>
          <p:cNvSpPr txBox="1"/>
          <p:nvPr/>
        </p:nvSpPr>
        <p:spPr>
          <a:xfrm>
            <a:off x="207666" y="692696"/>
            <a:ext cx="5156421" cy="1976951"/>
          </a:xfrm>
          <a:prstGeom prst="rect">
            <a:avLst/>
          </a:prstGeom>
          <a:noFill/>
        </p:spPr>
        <p:txBody>
          <a:bodyPr wrap="square" rtlCol="0">
            <a:spAutoFit/>
          </a:bodyPr>
          <a:lstStyle>
            <a:defPPr>
              <a:defRPr lang="zh-CN"/>
            </a:defPPr>
            <a:lvl1pPr>
              <a:defRPr sz="2400" b="1">
                <a:solidFill>
                  <a:srgbClr val="FF0000"/>
                </a:solidFill>
              </a:defRPr>
            </a:lvl1pPr>
          </a:lstStyle>
          <a:p>
            <a:pPr>
              <a:lnSpc>
                <a:spcPct val="150000"/>
              </a:lnSpc>
            </a:pPr>
            <a:r>
              <a:rPr lang="en-US" altLang="zh-CN" dirty="0">
                <a:latin typeface="微软雅黑" pitchFamily="34" charset="-122"/>
                <a:ea typeface="微软雅黑" pitchFamily="34" charset="-122"/>
              </a:rPr>
              <a:t>2. </a:t>
            </a:r>
            <a:r>
              <a:rPr lang="zh-CN" altLang="en-US" dirty="0">
                <a:latin typeface="微软雅黑" pitchFamily="34" charset="-122"/>
                <a:ea typeface="微软雅黑" pitchFamily="34" charset="-122"/>
              </a:rPr>
              <a:t>外接晶体引脚</a:t>
            </a:r>
            <a:endParaRPr lang="en-US" altLang="zh-CN" dirty="0">
              <a:latin typeface="微软雅黑" pitchFamily="34" charset="-122"/>
              <a:ea typeface="微软雅黑" pitchFamily="34" charset="-122"/>
            </a:endParaRPr>
          </a:p>
          <a:p>
            <a:pPr>
              <a:lnSpc>
                <a:spcPct val="150000"/>
              </a:lnSpc>
            </a:pPr>
            <a:r>
              <a:rPr lang="en-US" altLang="zh-CN" sz="2000" b="0" dirty="0">
                <a:solidFill>
                  <a:schemeClr val="tx1"/>
                </a:solidFill>
                <a:latin typeface="微软雅黑" pitchFamily="34" charset="-122"/>
                <a:ea typeface="微软雅黑" pitchFamily="34" charset="-122"/>
              </a:rPr>
              <a:t>XTAL1:</a:t>
            </a:r>
            <a:r>
              <a:rPr lang="zh-CN" altLang="en-US" sz="2000" b="0" dirty="0">
                <a:solidFill>
                  <a:schemeClr val="tx1"/>
                </a:solidFill>
                <a:latin typeface="微软雅黑" pitchFamily="34" charset="-122"/>
                <a:ea typeface="微软雅黑" pitchFamily="34" charset="-122"/>
              </a:rPr>
              <a:t>反相放大器的输入端；</a:t>
            </a:r>
            <a:endParaRPr lang="en-US" altLang="zh-CN" sz="2000" b="0" dirty="0">
              <a:solidFill>
                <a:schemeClr val="tx1"/>
              </a:solidFill>
              <a:latin typeface="微软雅黑" pitchFamily="34" charset="-122"/>
              <a:ea typeface="微软雅黑" pitchFamily="34" charset="-122"/>
            </a:endParaRPr>
          </a:p>
          <a:p>
            <a:pPr>
              <a:lnSpc>
                <a:spcPct val="150000"/>
              </a:lnSpc>
            </a:pPr>
            <a:r>
              <a:rPr lang="en-US" altLang="zh-CN" sz="2000" b="0" dirty="0">
                <a:solidFill>
                  <a:schemeClr val="tx1"/>
                </a:solidFill>
                <a:latin typeface="微软雅黑" pitchFamily="34" charset="-122"/>
                <a:ea typeface="微软雅黑" pitchFamily="34" charset="-122"/>
              </a:rPr>
              <a:t>XTAL2:</a:t>
            </a:r>
            <a:r>
              <a:rPr lang="zh-CN" altLang="en-US" sz="2000" b="0" dirty="0">
                <a:solidFill>
                  <a:schemeClr val="tx1"/>
                </a:solidFill>
                <a:latin typeface="微软雅黑" pitchFamily="34" charset="-122"/>
                <a:ea typeface="微软雅黑" pitchFamily="34" charset="-122"/>
              </a:rPr>
              <a:t>反相放大器的输出端；</a:t>
            </a:r>
            <a:endParaRPr lang="en-US" altLang="zh-CN" sz="2000" b="0" dirty="0">
              <a:solidFill>
                <a:schemeClr val="tx1"/>
              </a:solidFill>
              <a:latin typeface="微软雅黑" pitchFamily="34" charset="-122"/>
              <a:ea typeface="微软雅黑" pitchFamily="34" charset="-122"/>
            </a:endParaRPr>
          </a:p>
          <a:p>
            <a:pPr>
              <a:lnSpc>
                <a:spcPct val="150000"/>
              </a:lnSpc>
            </a:pPr>
            <a:endParaRPr lang="en-US" altLang="zh-CN" sz="2000" b="0" dirty="0">
              <a:solidFill>
                <a:schemeClr val="tx1"/>
              </a:solidFill>
              <a:latin typeface="微软雅黑" pitchFamily="34" charset="-122"/>
              <a:ea typeface="微软雅黑" pitchFamily="34" charset="-122"/>
            </a:endParaRPr>
          </a:p>
        </p:txBody>
      </p:sp>
      <p:sp>
        <p:nvSpPr>
          <p:cNvPr id="6" name="TextBox 5"/>
          <p:cNvSpPr txBox="1"/>
          <p:nvPr/>
        </p:nvSpPr>
        <p:spPr>
          <a:xfrm>
            <a:off x="179510" y="2075289"/>
            <a:ext cx="3098833" cy="581057"/>
          </a:xfrm>
          <a:prstGeom prst="rect">
            <a:avLst/>
          </a:prstGeom>
          <a:noFill/>
        </p:spPr>
        <p:txBody>
          <a:bodyPr wrap="square" rtlCol="0">
            <a:spAutoFit/>
          </a:bodyPr>
          <a:lstStyle/>
          <a:p>
            <a:pPr>
              <a:lnSpc>
                <a:spcPct val="150000"/>
              </a:lnSpc>
            </a:pPr>
            <a:r>
              <a:rPr lang="en-US" altLang="zh-CN" sz="2400" b="1" dirty="0">
                <a:solidFill>
                  <a:srgbClr val="FF0000"/>
                </a:solidFill>
                <a:latin typeface="微软雅黑" pitchFamily="34" charset="-122"/>
                <a:ea typeface="微软雅黑" pitchFamily="34" charset="-122"/>
              </a:rPr>
              <a:t>3. </a:t>
            </a:r>
            <a:r>
              <a:rPr lang="zh-CN" altLang="en-US" sz="2400" b="1" dirty="0">
                <a:solidFill>
                  <a:srgbClr val="FF0000"/>
                </a:solidFill>
                <a:latin typeface="微软雅黑" pitchFamily="34" charset="-122"/>
                <a:ea typeface="微软雅黑" pitchFamily="34" charset="-122"/>
              </a:rPr>
              <a:t>控制和复位引脚</a:t>
            </a:r>
            <a:endParaRPr lang="en-US" altLang="zh-CN" sz="2400" b="1" dirty="0">
              <a:solidFill>
                <a:srgbClr val="FF0000"/>
              </a:solidFill>
              <a:latin typeface="微软雅黑" pitchFamily="34" charset="-122"/>
              <a:ea typeface="微软雅黑" pitchFamily="34" charset="-122"/>
            </a:endParaRPr>
          </a:p>
        </p:txBody>
      </p:sp>
      <p:sp>
        <p:nvSpPr>
          <p:cNvPr id="8" name="TextBox 7"/>
          <p:cNvSpPr txBox="1"/>
          <p:nvPr/>
        </p:nvSpPr>
        <p:spPr>
          <a:xfrm>
            <a:off x="216676" y="2467267"/>
            <a:ext cx="2813591" cy="499624"/>
          </a:xfrm>
          <a:prstGeom prst="rect">
            <a:avLst/>
          </a:prstGeom>
          <a:noFill/>
        </p:spPr>
        <p:txBody>
          <a:bodyPr wrap="none" rtlCol="0">
            <a:spAutoFit/>
          </a:bodyPr>
          <a:lstStyle/>
          <a:p>
            <a:pPr>
              <a:lnSpc>
                <a:spcPct val="150000"/>
              </a:lnSpc>
            </a:pPr>
            <a:r>
              <a:rPr lang="en-US" altLang="zh-CN" sz="2000" b="1" dirty="0" smtClean="0">
                <a:solidFill>
                  <a:srgbClr val="7030A0"/>
                </a:solidFill>
                <a:latin typeface="微软雅黑" pitchFamily="34" charset="-122"/>
                <a:ea typeface="微软雅黑" pitchFamily="34" charset="-122"/>
              </a:rPr>
              <a:t>1) ALE (</a:t>
            </a:r>
            <a:r>
              <a:rPr lang="zh-CN" altLang="en-US" sz="2000" b="1" dirty="0" smtClean="0">
                <a:solidFill>
                  <a:srgbClr val="7030A0"/>
                </a:solidFill>
                <a:latin typeface="微软雅黑" pitchFamily="34" charset="-122"/>
                <a:ea typeface="微软雅黑" pitchFamily="34" charset="-122"/>
              </a:rPr>
              <a:t>允许地址锁存</a:t>
            </a:r>
            <a:r>
              <a:rPr lang="en-US" altLang="zh-CN" sz="2000" b="1" dirty="0" smtClean="0">
                <a:solidFill>
                  <a:srgbClr val="7030A0"/>
                </a:solidFill>
                <a:latin typeface="微软雅黑" pitchFamily="34" charset="-122"/>
                <a:ea typeface="微软雅黑" pitchFamily="34" charset="-122"/>
              </a:rPr>
              <a:t>)</a:t>
            </a:r>
            <a:endParaRPr lang="zh-CN" altLang="en-US" sz="2000" b="1" dirty="0">
              <a:solidFill>
                <a:srgbClr val="7030A0"/>
              </a:solidFill>
              <a:latin typeface="微软雅黑" pitchFamily="34" charset="-122"/>
              <a:ea typeface="微软雅黑" pitchFamily="34" charset="-122"/>
            </a:endParaRPr>
          </a:p>
        </p:txBody>
      </p:sp>
      <p:sp>
        <p:nvSpPr>
          <p:cNvPr id="9" name="TextBox 8"/>
          <p:cNvSpPr txBox="1"/>
          <p:nvPr/>
        </p:nvSpPr>
        <p:spPr>
          <a:xfrm>
            <a:off x="233254" y="2867377"/>
            <a:ext cx="5997521" cy="128990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u="sng" dirty="0" smtClean="0">
                <a:solidFill>
                  <a:srgbClr val="FF0000"/>
                </a:solidFill>
                <a:latin typeface="微软雅黑" pitchFamily="34" charset="-122"/>
                <a:ea typeface="微软雅黑" pitchFamily="34" charset="-122"/>
              </a:rPr>
              <a:t>访问外部存储器时：</a:t>
            </a:r>
            <a:r>
              <a:rPr lang="zh-CN" altLang="en-US" dirty="0" smtClean="0">
                <a:latin typeface="微软雅黑" pitchFamily="34" charset="-122"/>
                <a:ea typeface="微软雅黑" pitchFamily="34" charset="-122"/>
              </a:rPr>
              <a:t>锁存地址的低位字节</a:t>
            </a:r>
            <a:r>
              <a:rPr lang="en-US" altLang="zh-CN" dirty="0" smtClean="0">
                <a:latin typeface="微软雅黑" pitchFamily="34" charset="-122"/>
                <a:ea typeface="微软雅黑" pitchFamily="34" charset="-122"/>
              </a:rPr>
              <a:t>(P0</a:t>
            </a:r>
            <a:r>
              <a:rPr lang="zh-CN" altLang="en-US" dirty="0">
                <a:latin typeface="微软雅黑" pitchFamily="34" charset="-122"/>
                <a:ea typeface="微软雅黑" pitchFamily="34" charset="-122"/>
              </a:rPr>
              <a:t>口送出的低</a:t>
            </a:r>
            <a:r>
              <a:rPr lang="en-US" altLang="zh-CN" dirty="0">
                <a:latin typeface="微软雅黑" pitchFamily="34" charset="-122"/>
                <a:ea typeface="微软雅黑" pitchFamily="34" charset="-122"/>
              </a:rPr>
              <a:t>8</a:t>
            </a:r>
            <a:r>
              <a:rPr lang="zh-CN" altLang="en-US" dirty="0">
                <a:latin typeface="微软雅黑" pitchFamily="34" charset="-122"/>
                <a:ea typeface="微软雅黑" pitchFamily="34" charset="-122"/>
              </a:rPr>
              <a:t>位地址</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a:t>
            </a:r>
            <a:r>
              <a:rPr lang="zh-CN" altLang="en-US" b="1" dirty="0" smtClean="0">
                <a:solidFill>
                  <a:schemeClr val="accent6">
                    <a:lumMod val="50000"/>
                  </a:schemeClr>
                </a:solidFill>
                <a:latin typeface="微软雅黑" pitchFamily="34" charset="-122"/>
                <a:ea typeface="微软雅黑" pitchFamily="34" charset="-122"/>
              </a:rPr>
              <a:t>其</a:t>
            </a:r>
            <a:r>
              <a:rPr lang="zh-CN" altLang="en-US" b="1" dirty="0" smtClean="0">
                <a:solidFill>
                  <a:schemeClr val="accent6">
                    <a:lumMod val="50000"/>
                  </a:schemeClr>
                </a:solidFill>
                <a:latin typeface="微软雅黑" pitchFamily="34" charset="-122"/>
                <a:ea typeface="微软雅黑" pitchFamily="34" charset="-122"/>
                <a:cs typeface="Times New Roman" panose="02020603050405020304" pitchFamily="18" charset="0"/>
              </a:rPr>
              <a:t>频率为振荡频率的</a:t>
            </a:r>
            <a:r>
              <a:rPr lang="en-US" altLang="zh-CN" b="1" dirty="0" smtClean="0">
                <a:solidFill>
                  <a:schemeClr val="accent6">
                    <a:lumMod val="50000"/>
                  </a:schemeClr>
                </a:solidFill>
                <a:latin typeface="微软雅黑" pitchFamily="34" charset="-122"/>
                <a:ea typeface="微软雅黑" pitchFamily="34" charset="-122"/>
                <a:cs typeface="Times New Roman" panose="02020603050405020304" pitchFamily="18" charset="0"/>
              </a:rPr>
              <a:t>1/6</a:t>
            </a:r>
            <a:r>
              <a:rPr lang="zh-CN" altLang="en-US" dirty="0" smtClean="0">
                <a:latin typeface="微软雅黑" pitchFamily="34" charset="-122"/>
                <a:ea typeface="微软雅黑" pitchFamily="34" charset="-122"/>
                <a:cs typeface="Times New Roman" panose="02020603050405020304" pitchFamily="18" charset="0"/>
              </a:rPr>
              <a:t>；</a:t>
            </a:r>
            <a:endParaRPr lang="en-US" altLang="zh-CN" dirty="0">
              <a:latin typeface="微软雅黑" pitchFamily="34" charset="-122"/>
              <a:ea typeface="微软雅黑"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u="sng" dirty="0" smtClean="0">
                <a:solidFill>
                  <a:srgbClr val="FF0000"/>
                </a:solidFill>
                <a:latin typeface="微软雅黑" pitchFamily="34" charset="-122"/>
                <a:ea typeface="微软雅黑" pitchFamily="34" charset="-122"/>
                <a:cs typeface="Times New Roman" panose="02020603050405020304" pitchFamily="18" charset="0"/>
              </a:rPr>
              <a:t>非访问外部存储器时</a:t>
            </a:r>
            <a:r>
              <a:rPr lang="zh-CN" altLang="en-US" dirty="0" smtClean="0">
                <a:latin typeface="微软雅黑" pitchFamily="34" charset="-122"/>
                <a:ea typeface="微软雅黑" pitchFamily="34" charset="-122"/>
                <a:cs typeface="Times New Roman" panose="02020603050405020304" pitchFamily="18" charset="0"/>
              </a:rPr>
              <a:t>：对外输出的时钟，或用于定时</a:t>
            </a:r>
            <a:r>
              <a:rPr lang="zh-CN" altLang="en-US" dirty="0">
                <a:latin typeface="微软雅黑" pitchFamily="34" charset="-122"/>
                <a:ea typeface="微软雅黑" pitchFamily="34" charset="-122"/>
                <a:cs typeface="Times New Roman" panose="02020603050405020304" pitchFamily="18" charset="0"/>
              </a:rPr>
              <a:t>。</a:t>
            </a:r>
            <a:endParaRPr lang="en-US" altLang="zh-CN" dirty="0" smtClean="0">
              <a:latin typeface="微软雅黑" pitchFamily="34" charset="-122"/>
              <a:ea typeface="微软雅黑" pitchFamily="34" charset="-122"/>
              <a:cs typeface="Times New Roman" panose="02020603050405020304" pitchFamily="18" charset="0"/>
            </a:endParaRPr>
          </a:p>
        </p:txBody>
      </p:sp>
      <mc:AlternateContent xmlns:mc="http://schemas.openxmlformats.org/markup-compatibility/2006">
        <mc:Choice xmlns:a14="http://schemas.microsoft.com/office/drawing/2010/main" xmlns="" Requires="a14">
          <p:sp>
            <p:nvSpPr>
              <p:cNvPr id="10" name="TextBox 9"/>
              <p:cNvSpPr txBox="1"/>
              <p:nvPr/>
            </p:nvSpPr>
            <p:spPr>
              <a:xfrm>
                <a:off x="179510" y="5819705"/>
                <a:ext cx="3531736" cy="921663"/>
              </a:xfrm>
              <a:prstGeom prst="rect">
                <a:avLst/>
              </a:prstGeom>
              <a:noFill/>
            </p:spPr>
            <p:txBody>
              <a:bodyPr wrap="none" rtlCol="0">
                <a:spAutoFit/>
              </a:bodyPr>
              <a:lstStyle/>
              <a:p>
                <a:pPr>
                  <a:lnSpc>
                    <a:spcPct val="150000"/>
                  </a:lnSpc>
                </a:pPr>
                <a:r>
                  <a:rPr lang="en-US" altLang="zh-CN" sz="2000" b="1" dirty="0">
                    <a:solidFill>
                      <a:srgbClr val="7030A0"/>
                    </a:solidFill>
                    <a:latin typeface="微软雅黑" pitchFamily="34" charset="-122"/>
                    <a:ea typeface="微软雅黑" pitchFamily="34" charset="-122"/>
                  </a:rPr>
                  <a:t>3) </a:t>
                </a:r>
                <a14:m>
                  <m:oMath xmlns:m="http://schemas.openxmlformats.org/officeDocument/2006/math">
                    <m:acc>
                      <m:accPr>
                        <m:chr m:val="̅"/>
                        <m:ctrlPr>
                          <a:rPr lang="en-US" altLang="zh-CN" sz="2000" b="1" i="1" dirty="0">
                            <a:solidFill>
                              <a:srgbClr val="7030A0"/>
                            </a:solidFill>
                            <a:latin typeface="Cambria Math"/>
                          </a:rPr>
                        </m:ctrlPr>
                      </m:accPr>
                      <m:e>
                        <m:r>
                          <m:rPr>
                            <m:sty m:val="p"/>
                          </m:rPr>
                          <a:rPr lang="en-US" altLang="zh-CN" sz="2000" b="1" dirty="0">
                            <a:solidFill>
                              <a:srgbClr val="7030A0"/>
                            </a:solidFill>
                            <a:latin typeface="Cambria Math"/>
                          </a:rPr>
                          <m:t>PSEN</m:t>
                        </m:r>
                      </m:e>
                    </m:acc>
                  </m:oMath>
                </a14:m>
                <a:r>
                  <a:rPr lang="zh-CN" altLang="en-US" sz="2000" b="1" dirty="0">
                    <a:solidFill>
                      <a:srgbClr val="7030A0"/>
                    </a:solidFill>
                    <a:latin typeface="微软雅黑" pitchFamily="34" charset="-122"/>
                    <a:ea typeface="微软雅黑" pitchFamily="34" charset="-122"/>
                  </a:rPr>
                  <a:t>外</a:t>
                </a:r>
                <a:r>
                  <a:rPr lang="en-US" altLang="zh-CN" sz="2000" b="1" dirty="0">
                    <a:solidFill>
                      <a:srgbClr val="7030A0"/>
                    </a:solidFill>
                    <a:latin typeface="微软雅黑" pitchFamily="34" charset="-122"/>
                    <a:ea typeface="微软雅黑" pitchFamily="34" charset="-122"/>
                  </a:rPr>
                  <a:t>ROM</a:t>
                </a:r>
                <a:r>
                  <a:rPr lang="zh-CN" altLang="en-US" sz="2000" b="1" dirty="0">
                    <a:solidFill>
                      <a:srgbClr val="7030A0"/>
                    </a:solidFill>
                    <a:latin typeface="微软雅黑" pitchFamily="34" charset="-122"/>
                    <a:ea typeface="微软雅黑" pitchFamily="34" charset="-122"/>
                  </a:rPr>
                  <a:t>读选通信号</a:t>
                </a:r>
                <a:endParaRPr lang="en-US" altLang="zh-CN" sz="2000" b="1" dirty="0">
                  <a:solidFill>
                    <a:srgbClr val="7030A0"/>
                  </a:solidFill>
                  <a:latin typeface="微软雅黑" pitchFamily="34" charset="-122"/>
                  <a:ea typeface="微软雅黑" pitchFamily="34" charset="-122"/>
                </a:endParaRPr>
              </a:p>
              <a:p>
                <a:pPr marL="342900" indent="-342900">
                  <a:lnSpc>
                    <a:spcPct val="150000"/>
                  </a:lnSpc>
                  <a:buFont typeface="Arial" panose="020B0604020202020204" pitchFamily="34" charset="0"/>
                  <a:buChar char="•"/>
                </a:pPr>
                <a:r>
                  <a:rPr lang="zh-CN" altLang="en-US" dirty="0" smtClean="0">
                    <a:latin typeface="微软雅黑" pitchFamily="34" charset="-122"/>
                    <a:ea typeface="微软雅黑" pitchFamily="34" charset="-122"/>
                  </a:rPr>
                  <a:t>外部程序存储器的读选通信号</a:t>
                </a:r>
                <a:endParaRPr lang="en-US" altLang="zh-CN" dirty="0" smtClean="0">
                  <a:latin typeface="微软雅黑" pitchFamily="34" charset="-122"/>
                  <a:ea typeface="微软雅黑" pitchFamily="34" charset="-122"/>
                </a:endParaRPr>
              </a:p>
            </p:txBody>
          </p:sp>
        </mc:Choice>
        <mc:Fallback>
          <p:sp>
            <p:nvSpPr>
              <p:cNvPr id="10" name="TextBox 9"/>
              <p:cNvSpPr txBox="1">
                <a:spLocks noRot="1" noChangeAspect="1" noMove="1" noResize="1" noEditPoints="1" noAdjustHandles="1" noChangeArrowheads="1" noChangeShapeType="1" noTextEdit="1"/>
              </p:cNvSpPr>
              <p:nvPr/>
            </p:nvSpPr>
            <p:spPr>
              <a:xfrm>
                <a:off x="179510" y="5819705"/>
                <a:ext cx="3531736" cy="921663"/>
              </a:xfrm>
              <a:prstGeom prst="rect">
                <a:avLst/>
              </a:prstGeom>
              <a:blipFill rotWithShape="1">
                <a:blip r:embed="rId2"/>
                <a:stretch>
                  <a:fillRect l="-1724" r="-862" b="-993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11" name="TextBox 10"/>
              <p:cNvSpPr txBox="1"/>
              <p:nvPr/>
            </p:nvSpPr>
            <p:spPr>
              <a:xfrm>
                <a:off x="208686" y="4091513"/>
                <a:ext cx="7099618" cy="1752659"/>
              </a:xfrm>
              <a:prstGeom prst="rect">
                <a:avLst/>
              </a:prstGeom>
              <a:noFill/>
            </p:spPr>
            <p:txBody>
              <a:bodyPr wrap="square" rtlCol="0">
                <a:spAutoFit/>
              </a:bodyPr>
              <a:lstStyle/>
              <a:p>
                <a:pPr>
                  <a:lnSpc>
                    <a:spcPct val="150000"/>
                  </a:lnSpc>
                </a:pPr>
                <a:r>
                  <a:rPr lang="en-US" altLang="zh-CN" sz="2000" b="1" dirty="0">
                    <a:solidFill>
                      <a:srgbClr val="7030A0"/>
                    </a:solidFill>
                    <a:latin typeface="微软雅黑" pitchFamily="34" charset="-122"/>
                    <a:ea typeface="微软雅黑" pitchFamily="34" charset="-122"/>
                  </a:rPr>
                  <a:t>2) </a:t>
                </a:r>
                <a14:m>
                  <m:oMath xmlns:m="http://schemas.openxmlformats.org/officeDocument/2006/math">
                    <m:acc>
                      <m:accPr>
                        <m:chr m:val="̅"/>
                        <m:ctrlPr>
                          <a:rPr lang="en-US" altLang="zh-CN" sz="2000" b="1" i="1" dirty="0">
                            <a:solidFill>
                              <a:srgbClr val="7030A0"/>
                            </a:solidFill>
                            <a:latin typeface="Cambria Math"/>
                          </a:rPr>
                        </m:ctrlPr>
                      </m:accPr>
                      <m:e>
                        <m:r>
                          <m:rPr>
                            <m:sty m:val="p"/>
                          </m:rPr>
                          <a:rPr lang="en-US" altLang="zh-CN" sz="2000" b="1" dirty="0">
                            <a:solidFill>
                              <a:srgbClr val="7030A0"/>
                            </a:solidFill>
                            <a:latin typeface="Cambria Math"/>
                          </a:rPr>
                          <m:t>EA</m:t>
                        </m:r>
                      </m:e>
                    </m:acc>
                  </m:oMath>
                </a14:m>
                <a:r>
                  <a:rPr lang="en-US" altLang="zh-CN" sz="2000" b="1" dirty="0">
                    <a:solidFill>
                      <a:srgbClr val="7030A0"/>
                    </a:solidFill>
                    <a:latin typeface="微软雅黑" pitchFamily="34" charset="-122"/>
                    <a:ea typeface="微软雅黑" pitchFamily="34" charset="-122"/>
                  </a:rPr>
                  <a:t>: </a:t>
                </a:r>
                <a:r>
                  <a:rPr lang="zh-CN" altLang="en-US" sz="2000" b="1" dirty="0">
                    <a:solidFill>
                      <a:srgbClr val="7030A0"/>
                    </a:solidFill>
                    <a:latin typeface="微软雅黑" pitchFamily="34" charset="-122"/>
                    <a:ea typeface="微软雅黑" pitchFamily="34" charset="-122"/>
                  </a:rPr>
                  <a:t>内外</a:t>
                </a:r>
                <a:r>
                  <a:rPr lang="en-US" altLang="zh-CN" sz="2000" b="1" dirty="0">
                    <a:solidFill>
                      <a:srgbClr val="7030A0"/>
                    </a:solidFill>
                    <a:latin typeface="微软雅黑" pitchFamily="34" charset="-122"/>
                    <a:ea typeface="微软雅黑" pitchFamily="34" charset="-122"/>
                  </a:rPr>
                  <a:t>ROM</a:t>
                </a:r>
                <a:r>
                  <a:rPr lang="zh-CN" altLang="en-US" sz="2000" b="1" dirty="0">
                    <a:solidFill>
                      <a:srgbClr val="7030A0"/>
                    </a:solidFill>
                    <a:latin typeface="微软雅黑" pitchFamily="34" charset="-122"/>
                    <a:ea typeface="微软雅黑" pitchFamily="34" charset="-122"/>
                  </a:rPr>
                  <a:t>选择端</a:t>
                </a:r>
                <a:endParaRPr lang="en-US" altLang="zh-CN" sz="2000" b="1" dirty="0">
                  <a:solidFill>
                    <a:srgbClr val="7030A0"/>
                  </a:solidFill>
                  <a:latin typeface="微软雅黑" pitchFamily="34" charset="-122"/>
                  <a:ea typeface="微软雅黑" pitchFamily="34" charset="-122"/>
                </a:endParaRPr>
              </a:p>
              <a:p>
                <a:pPr marL="342900" indent="-342900">
                  <a:lnSpc>
                    <a:spcPct val="150000"/>
                  </a:lnSpc>
                  <a:buFont typeface="Arial" panose="020B0604020202020204" pitchFamily="34" charset="0"/>
                  <a:buChar char="•"/>
                </a:pPr>
                <a:r>
                  <a:rPr lang="zh-CN" altLang="en-US" u="sng" dirty="0">
                    <a:solidFill>
                      <a:srgbClr val="FF0000"/>
                    </a:solidFill>
                    <a:latin typeface="微软雅黑" pitchFamily="34" charset="-122"/>
                    <a:ea typeface="微软雅黑" pitchFamily="34" charset="-122"/>
                  </a:rPr>
                  <a:t>高</a:t>
                </a:r>
                <a:r>
                  <a:rPr lang="zh-CN" altLang="en-US" u="sng" dirty="0" smtClean="0">
                    <a:solidFill>
                      <a:srgbClr val="FF0000"/>
                    </a:solidFill>
                    <a:latin typeface="微软雅黑" pitchFamily="34" charset="-122"/>
                    <a:ea typeface="微软雅黑" pitchFamily="34" charset="-122"/>
                  </a:rPr>
                  <a:t>电平</a:t>
                </a:r>
                <a:r>
                  <a:rPr lang="en-US" altLang="zh-CN" u="sng" dirty="0" smtClean="0">
                    <a:solidFill>
                      <a:srgbClr val="FF0000"/>
                    </a:solidFill>
                    <a:latin typeface="微软雅黑" pitchFamily="34" charset="-122"/>
                    <a:ea typeface="微软雅黑" pitchFamily="34" charset="-122"/>
                  </a:rPr>
                  <a:t>:   </a:t>
                </a:r>
                <a:r>
                  <a:rPr lang="zh-CN" altLang="en-US" dirty="0" smtClean="0">
                    <a:latin typeface="微软雅黑" pitchFamily="34" charset="-122"/>
                    <a:ea typeface="微软雅黑" pitchFamily="34" charset="-122"/>
                  </a:rPr>
                  <a:t>访问内部存储器，在程序计数器</a:t>
                </a:r>
                <a:r>
                  <a:rPr lang="en-US" altLang="zh-CN" dirty="0" smtClean="0">
                    <a:latin typeface="微软雅黑" pitchFamily="34" charset="-122"/>
                    <a:ea typeface="微软雅黑" pitchFamily="34" charset="-122"/>
                  </a:rPr>
                  <a:t>PC</a:t>
                </a:r>
                <a:r>
                  <a:rPr lang="zh-CN" altLang="en-US" dirty="0" smtClean="0">
                    <a:latin typeface="微软雅黑" pitchFamily="34" charset="-122"/>
                    <a:ea typeface="微软雅黑" pitchFamily="34" charset="-122"/>
                  </a:rPr>
                  <a:t>值超过片内的程序存储器容量时，将自动转向执行外部程序存储器中的程序。</a:t>
                </a:r>
                <a:endParaRPr lang="en-US" altLang="zh-CN" dirty="0" smtClean="0">
                  <a:latin typeface="微软雅黑" pitchFamily="34" charset="-122"/>
                  <a:ea typeface="微软雅黑" pitchFamily="34" charset="-122"/>
                </a:endParaRPr>
              </a:p>
              <a:p>
                <a:pPr marL="342900" indent="-342900">
                  <a:lnSpc>
                    <a:spcPct val="150000"/>
                  </a:lnSpc>
                  <a:buFont typeface="Arial" panose="020B0604020202020204" pitchFamily="34" charset="0"/>
                  <a:buChar char="•"/>
                </a:pPr>
                <a:r>
                  <a:rPr lang="zh-CN" altLang="en-US" u="sng" dirty="0">
                    <a:solidFill>
                      <a:srgbClr val="FF0000"/>
                    </a:solidFill>
                    <a:latin typeface="微软雅黑" pitchFamily="34" charset="-122"/>
                    <a:ea typeface="微软雅黑" pitchFamily="34" charset="-122"/>
                  </a:rPr>
                  <a:t>低电平：</a:t>
                </a:r>
                <a:r>
                  <a:rPr lang="zh-CN" altLang="en-US" dirty="0" smtClean="0">
                    <a:latin typeface="微软雅黑" pitchFamily="34" charset="-122"/>
                    <a:ea typeface="微软雅黑" pitchFamily="34" charset="-122"/>
                  </a:rPr>
                  <a:t>只访问外部程序存储器。</a:t>
                </a:r>
                <a:endParaRPr lang="zh-CN" altLang="en-US" dirty="0">
                  <a:latin typeface="微软雅黑" pitchFamily="34" charset="-122"/>
                  <a:ea typeface="微软雅黑" pitchFamily="34" charset="-122"/>
                </a:endParaRPr>
              </a:p>
            </p:txBody>
          </p:sp>
        </mc:Choice>
        <mc:Fallback>
          <p:sp>
            <p:nvSpPr>
              <p:cNvPr id="11" name="TextBox 10"/>
              <p:cNvSpPr txBox="1">
                <a:spLocks noRot="1" noChangeAspect="1" noMove="1" noResize="1" noEditPoints="1" noAdjustHandles="1" noChangeArrowheads="1" noChangeShapeType="1" noTextEdit="1"/>
              </p:cNvSpPr>
              <p:nvPr/>
            </p:nvSpPr>
            <p:spPr>
              <a:xfrm>
                <a:off x="208686" y="4091513"/>
                <a:ext cx="7099618" cy="1752659"/>
              </a:xfrm>
              <a:prstGeom prst="rect">
                <a:avLst/>
              </a:prstGeom>
              <a:blipFill rotWithShape="1">
                <a:blip r:embed="rId3"/>
                <a:stretch>
                  <a:fillRect l="-858" b="-45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2753092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Effect transition="in" filter="barn(inVertical)">
                                      <p:cBhvr>
                                        <p:cTn id="29" dur="500"/>
                                        <p:tgtEl>
                                          <p:spTgt spid="9">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9">
                                            <p:txEl>
                                              <p:pRg st="1" end="1"/>
                                            </p:txEl>
                                          </p:spTgt>
                                        </p:tgtEl>
                                        <p:attrNameLst>
                                          <p:attrName>style.visibility</p:attrName>
                                        </p:attrNameLst>
                                      </p:cBhvr>
                                      <p:to>
                                        <p:strVal val="visible"/>
                                      </p:to>
                                    </p:set>
                                    <p:animEffect transition="in" filter="barn(inVertical)">
                                      <p:cBhvr>
                                        <p:cTn id="34" dur="500"/>
                                        <p:tgtEl>
                                          <p:spTgt spid="9">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animEffect transition="in" filter="barn(inVertical)">
                                      <p:cBhvr>
                                        <p:cTn id="39" dur="500"/>
                                        <p:tgtEl>
                                          <p:spTgt spid="11">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11">
                                            <p:txEl>
                                              <p:pRg st="1" end="1"/>
                                            </p:txEl>
                                          </p:spTgt>
                                        </p:tgtEl>
                                        <p:attrNameLst>
                                          <p:attrName>style.visibility</p:attrName>
                                        </p:attrNameLst>
                                      </p:cBhvr>
                                      <p:to>
                                        <p:strVal val="visible"/>
                                      </p:to>
                                    </p:set>
                                    <p:animEffect transition="in" filter="barn(inVertical)">
                                      <p:cBhvr>
                                        <p:cTn id="44" dur="500"/>
                                        <p:tgtEl>
                                          <p:spTgt spid="11">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11">
                                            <p:txEl>
                                              <p:pRg st="2" end="2"/>
                                            </p:txEl>
                                          </p:spTgt>
                                        </p:tgtEl>
                                        <p:attrNameLst>
                                          <p:attrName>style.visibility</p:attrName>
                                        </p:attrNameLst>
                                      </p:cBhvr>
                                      <p:to>
                                        <p:strVal val="visible"/>
                                      </p:to>
                                    </p:set>
                                    <p:animEffect transition="in" filter="barn(inVertical)">
                                      <p:cBhvr>
                                        <p:cTn id="49" dur="500"/>
                                        <p:tgtEl>
                                          <p:spTgt spid="11">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10">
                                            <p:txEl>
                                              <p:pRg st="0" end="0"/>
                                            </p:txEl>
                                          </p:spTgt>
                                        </p:tgtEl>
                                        <p:attrNameLst>
                                          <p:attrName>style.visibility</p:attrName>
                                        </p:attrNameLst>
                                      </p:cBhvr>
                                      <p:to>
                                        <p:strVal val="visible"/>
                                      </p:to>
                                    </p:set>
                                    <p:animEffect transition="in" filter="barn(inVertical)">
                                      <p:cBhvr>
                                        <p:cTn id="54" dur="500"/>
                                        <p:tgtEl>
                                          <p:spTgt spid="10">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10">
                                            <p:txEl>
                                              <p:pRg st="1" end="1"/>
                                            </p:txEl>
                                          </p:spTgt>
                                        </p:tgtEl>
                                        <p:attrNameLst>
                                          <p:attrName>style.visibility</p:attrName>
                                        </p:attrNameLst>
                                      </p:cBhvr>
                                      <p:to>
                                        <p:strVal val="visible"/>
                                      </p:to>
                                    </p:set>
                                    <p:animEffect transition="in" filter="barn(inVertical)">
                                      <p:cBhvr>
                                        <p:cTn id="59"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5" name="TextBox 4"/>
              <p:cNvSpPr txBox="1"/>
              <p:nvPr/>
            </p:nvSpPr>
            <p:spPr>
              <a:xfrm>
                <a:off x="21973" y="116632"/>
                <a:ext cx="9230547" cy="2492990"/>
              </a:xfrm>
              <a:prstGeom prst="rect">
                <a:avLst/>
              </a:prstGeom>
              <a:noFill/>
            </p:spPr>
            <p:txBody>
              <a:bodyPr wrap="square" rtlCol="0">
                <a:spAutoFit/>
              </a:bodyPr>
              <a:lstStyle/>
              <a:p>
                <a:pPr>
                  <a:lnSpc>
                    <a:spcPct val="150000"/>
                  </a:lnSpc>
                </a:pPr>
                <a:r>
                  <a:rPr lang="en-US" altLang="zh-CN" sz="2400" b="1" dirty="0">
                    <a:solidFill>
                      <a:srgbClr val="FF0000"/>
                    </a:solidFill>
                    <a:latin typeface="微软雅黑" pitchFamily="34" charset="-122"/>
                    <a:ea typeface="微软雅黑" pitchFamily="34" charset="-122"/>
                  </a:rPr>
                  <a:t>4) </a:t>
                </a:r>
                <a14:m>
                  <m:oMath xmlns:m="http://schemas.openxmlformats.org/officeDocument/2006/math">
                    <m:r>
                      <m:rPr>
                        <m:sty m:val="p"/>
                      </m:rPr>
                      <a:rPr lang="en-US" altLang="zh-CN" sz="2400" b="1" dirty="0">
                        <a:solidFill>
                          <a:srgbClr val="FF0000"/>
                        </a:solidFill>
                        <a:latin typeface="Cambria Math"/>
                      </a:rPr>
                      <m:t>RST</m:t>
                    </m:r>
                  </m:oMath>
                </a14:m>
                <a:r>
                  <a:rPr lang="en-US" altLang="zh-CN" sz="2400" b="1" dirty="0">
                    <a:solidFill>
                      <a:srgbClr val="FF0000"/>
                    </a:solidFill>
                    <a:latin typeface="微软雅黑" pitchFamily="34" charset="-122"/>
                    <a:ea typeface="微软雅黑" pitchFamily="34" charset="-122"/>
                  </a:rPr>
                  <a:t>: </a:t>
                </a:r>
                <a:r>
                  <a:rPr lang="zh-CN" altLang="en-US" sz="2400" b="1" dirty="0">
                    <a:solidFill>
                      <a:srgbClr val="FF0000"/>
                    </a:solidFill>
                    <a:latin typeface="微软雅黑" pitchFamily="34" charset="-122"/>
                    <a:ea typeface="微软雅黑" pitchFamily="34" charset="-122"/>
                  </a:rPr>
                  <a:t>复位信号输入端</a:t>
                </a:r>
                <a:r>
                  <a:rPr lang="en-US" altLang="zh-CN" sz="2400" b="1" dirty="0">
                    <a:solidFill>
                      <a:srgbClr val="FF0000"/>
                    </a:solidFill>
                    <a:latin typeface="微软雅黑" pitchFamily="34" charset="-122"/>
                    <a:ea typeface="微软雅黑" pitchFamily="34" charset="-122"/>
                  </a:rPr>
                  <a:t>/</a:t>
                </a:r>
                <a:r>
                  <a:rPr lang="zh-CN" altLang="en-US" sz="2400" b="1" dirty="0">
                    <a:solidFill>
                      <a:srgbClr val="FF0000"/>
                    </a:solidFill>
                    <a:latin typeface="微软雅黑" pitchFamily="34" charset="-122"/>
                    <a:ea typeface="微软雅黑" pitchFamily="34" charset="-122"/>
                  </a:rPr>
                  <a:t>备用电源输入端</a:t>
                </a:r>
              </a:p>
              <a:p>
                <a:pPr marL="342900" indent="-342900">
                  <a:lnSpc>
                    <a:spcPct val="150000"/>
                  </a:lnSpc>
                  <a:buFont typeface="Arial" panose="020B0604020202020204" pitchFamily="34" charset="0"/>
                  <a:buChar char="•"/>
                </a:pPr>
                <a:r>
                  <a:rPr lang="zh-CN" altLang="en-US" sz="2000" u="sng" dirty="0" smtClean="0">
                    <a:solidFill>
                      <a:schemeClr val="accent6">
                        <a:lumMod val="50000"/>
                      </a:schemeClr>
                    </a:solidFill>
                    <a:latin typeface="微软雅黑" pitchFamily="34" charset="-122"/>
                    <a:ea typeface="微软雅黑" pitchFamily="34" charset="-122"/>
                  </a:rPr>
                  <a:t>作用</a:t>
                </a:r>
                <a:r>
                  <a:rPr lang="zh-CN" altLang="en-US" sz="2000" dirty="0" smtClean="0">
                    <a:latin typeface="微软雅黑" pitchFamily="34" charset="-122"/>
                    <a:ea typeface="微软雅黑" pitchFamily="34" charset="-122"/>
                  </a:rPr>
                  <a:t>：完成单片机</a:t>
                </a:r>
                <a:r>
                  <a:rPr lang="zh-CN" altLang="en-US" sz="2000" dirty="0">
                    <a:latin typeface="微软雅黑" pitchFamily="34" charset="-122"/>
                    <a:ea typeface="微软雅黑" pitchFamily="34" charset="-122"/>
                  </a:rPr>
                  <a:t>片</a:t>
                </a:r>
                <a:r>
                  <a:rPr lang="zh-CN" altLang="en-US" sz="2000" dirty="0" smtClean="0">
                    <a:latin typeface="微软雅黑" pitchFamily="34" charset="-122"/>
                    <a:ea typeface="微软雅黑" pitchFamily="34" charset="-122"/>
                  </a:rPr>
                  <a:t>内电路的初始化；</a:t>
                </a:r>
                <a:endParaRPr lang="en-US" altLang="zh-CN" sz="2000" dirty="0" smtClean="0">
                  <a:latin typeface="微软雅黑" pitchFamily="34" charset="-122"/>
                  <a:ea typeface="微软雅黑" pitchFamily="34" charset="-122"/>
                </a:endParaRPr>
              </a:p>
              <a:p>
                <a:pPr marL="342900" indent="-342900">
                  <a:lnSpc>
                    <a:spcPct val="150000"/>
                  </a:lnSpc>
                  <a:buFont typeface="Arial" panose="020B0604020202020204" pitchFamily="34" charset="0"/>
                  <a:buChar char="•"/>
                </a:pPr>
                <a:r>
                  <a:rPr lang="zh-CN" altLang="en-US" sz="2000" b="1" dirty="0" smtClean="0">
                    <a:solidFill>
                      <a:srgbClr val="FF0000"/>
                    </a:solidFill>
                    <a:latin typeface="微软雅黑" pitchFamily="34" charset="-122"/>
                    <a:ea typeface="微软雅黑" pitchFamily="34" charset="-122"/>
                  </a:rPr>
                  <a:t>两种不同的形式</a:t>
                </a:r>
                <a:r>
                  <a:rPr lang="zh-CN" altLang="en-US"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pPr>
                  <a:lnSpc>
                    <a:spcPct val="150000"/>
                  </a:lnSpc>
                </a:pPr>
                <a:r>
                  <a:rPr lang="en-US" altLang="zh-CN" sz="2000" dirty="0">
                    <a:latin typeface="微软雅黑" pitchFamily="34" charset="-122"/>
                    <a:ea typeface="微软雅黑" pitchFamily="34" charset="-122"/>
                  </a:rPr>
                  <a:t/>
                </a:r>
                <a:r>
                  <a:rPr lang="en-US" altLang="zh-CN" sz="2000" dirty="0" smtClean="0">
                    <a:latin typeface="微软雅黑" pitchFamily="34" charset="-122"/>
                    <a:ea typeface="微软雅黑" pitchFamily="34" charset="-122"/>
                  </a:rPr>
                  <a:t>   1. </a:t>
                </a:r>
                <a:r>
                  <a:rPr lang="zh-CN" altLang="en-US" sz="2000" u="sng" dirty="0" smtClean="0">
                    <a:solidFill>
                      <a:srgbClr val="FF0000"/>
                    </a:solidFill>
                    <a:latin typeface="微软雅黑" pitchFamily="34" charset="-122"/>
                    <a:ea typeface="微软雅黑" pitchFamily="34" charset="-122"/>
                  </a:rPr>
                  <a:t>上电复位</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要求接通电源后在，自动完成复位</a:t>
                </a:r>
                <a:endParaRPr lang="en-US" altLang="zh-CN" sz="2000" dirty="0" smtClean="0">
                  <a:latin typeface="微软雅黑" pitchFamily="34" charset="-122"/>
                  <a:ea typeface="微软雅黑" pitchFamily="34" charset="-122"/>
                </a:endParaRPr>
              </a:p>
              <a:p>
                <a:pPr>
                  <a:lnSpc>
                    <a:spcPct val="150000"/>
                  </a:lnSpc>
                </a:pPr>
                <a:r>
                  <a:rPr lang="en-US" altLang="zh-CN" sz="2000" dirty="0" smtClean="0">
                    <a:latin typeface="微软雅黑" pitchFamily="34" charset="-122"/>
                    <a:ea typeface="微软雅黑" pitchFamily="34" charset="-122"/>
                  </a:rPr>
                  <a:t>    2. </a:t>
                </a:r>
                <a:r>
                  <a:rPr lang="zh-CN" altLang="en-US" sz="2000" u="sng" dirty="0" smtClean="0">
                    <a:solidFill>
                      <a:srgbClr val="FF0000"/>
                    </a:solidFill>
                    <a:latin typeface="微软雅黑" pitchFamily="34" charset="-122"/>
                    <a:ea typeface="微软雅黑" pitchFamily="34" charset="-122"/>
                  </a:rPr>
                  <a:t>开关复位</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在电源接通下，在单片机运行期间，若发生死机，使单片机复位。 </a:t>
                </a:r>
                <a:endParaRPr lang="en-US" altLang="zh-CN" sz="2000" dirty="0" smtClean="0">
                  <a:latin typeface="微软雅黑" pitchFamily="34" charset="-122"/>
                  <a:ea typeface="微软雅黑" pitchFamily="34" charset="-122"/>
                </a:endParaRPr>
              </a:p>
            </p:txBody>
          </p:sp>
        </mc:Choice>
        <mc:Fallback>
          <p:sp>
            <p:nvSpPr>
              <p:cNvPr id="5" name="TextBox 4"/>
              <p:cNvSpPr txBox="1">
                <a:spLocks noRot="1" noChangeAspect="1" noMove="1" noResize="1" noEditPoints="1" noAdjustHandles="1" noChangeArrowheads="1" noChangeShapeType="1" noTextEdit="1"/>
              </p:cNvSpPr>
              <p:nvPr/>
            </p:nvSpPr>
            <p:spPr>
              <a:xfrm>
                <a:off x="21973" y="116632"/>
                <a:ext cx="9230547" cy="2492990"/>
              </a:xfrm>
              <a:prstGeom prst="rect">
                <a:avLst/>
              </a:prstGeom>
              <a:blipFill rotWithShape="1">
                <a:blip r:embed="rId2"/>
                <a:stretch>
                  <a:fillRect l="-1057" r="-3435" b="-1222"/>
                </a:stretch>
              </a:blipFill>
            </p:spPr>
            <p:txBody>
              <a:bodyPr/>
              <a:lstStyle/>
              <a:p>
                <a:r>
                  <a:rPr lang="zh-CN" altLang="en-US">
                    <a:noFill/>
                  </a:rPr>
                  <a:t> </a:t>
                </a:r>
              </a:p>
            </p:txBody>
          </p:sp>
        </mc:Fallback>
      </mc:AlternateContent>
      <p:sp>
        <p:nvSpPr>
          <p:cNvPr id="6" name="TextBox 5"/>
          <p:cNvSpPr txBox="1"/>
          <p:nvPr/>
        </p:nvSpPr>
        <p:spPr>
          <a:xfrm>
            <a:off x="-27720" y="2924944"/>
            <a:ext cx="6965117" cy="581057"/>
          </a:xfrm>
          <a:prstGeom prst="rect">
            <a:avLst/>
          </a:prstGeom>
          <a:noFill/>
        </p:spPr>
        <p:txBody>
          <a:bodyPr wrap="square" rtlCol="0">
            <a:spAutoFit/>
          </a:bodyPr>
          <a:lstStyle/>
          <a:p>
            <a:pPr>
              <a:lnSpc>
                <a:spcPct val="150000"/>
              </a:lnSpc>
            </a:pPr>
            <a:r>
              <a:rPr lang="en-US" altLang="zh-CN" sz="2400" b="1" dirty="0">
                <a:solidFill>
                  <a:srgbClr val="FF0000"/>
                </a:solidFill>
                <a:latin typeface="微软雅黑" pitchFamily="34" charset="-122"/>
                <a:ea typeface="微软雅黑" pitchFamily="34" charset="-122"/>
              </a:rPr>
              <a:t>4. </a:t>
            </a:r>
            <a:r>
              <a:rPr lang="zh-CN" altLang="en-US" sz="2400" b="1" dirty="0">
                <a:solidFill>
                  <a:srgbClr val="FF0000"/>
                </a:solidFill>
                <a:latin typeface="微软雅黑" pitchFamily="34" charset="-122"/>
                <a:ea typeface="微软雅黑" pitchFamily="34" charset="-122"/>
              </a:rPr>
              <a:t>输入</a:t>
            </a:r>
            <a:r>
              <a:rPr lang="en-US" altLang="zh-CN" sz="2400" b="1" dirty="0">
                <a:solidFill>
                  <a:srgbClr val="FF0000"/>
                </a:solidFill>
                <a:latin typeface="微软雅黑" pitchFamily="34" charset="-122"/>
                <a:ea typeface="微软雅黑" pitchFamily="34" charset="-122"/>
              </a:rPr>
              <a:t>/</a:t>
            </a:r>
            <a:r>
              <a:rPr lang="zh-CN" altLang="en-US" sz="2400" b="1" dirty="0">
                <a:solidFill>
                  <a:srgbClr val="FF0000"/>
                </a:solidFill>
                <a:latin typeface="微软雅黑" pitchFamily="34" charset="-122"/>
                <a:ea typeface="微软雅黑" pitchFamily="34" charset="-122"/>
              </a:rPr>
              <a:t>输出</a:t>
            </a:r>
            <a:r>
              <a:rPr lang="en-US" altLang="zh-CN" sz="2400" b="1" dirty="0">
                <a:solidFill>
                  <a:srgbClr val="FF0000"/>
                </a:solidFill>
                <a:latin typeface="微软雅黑" pitchFamily="34" charset="-122"/>
                <a:ea typeface="微软雅黑" pitchFamily="34" charset="-122"/>
              </a:rPr>
              <a:t>(I/O)</a:t>
            </a:r>
            <a:r>
              <a:rPr lang="zh-CN" altLang="en-US" sz="2400" b="1" dirty="0">
                <a:solidFill>
                  <a:srgbClr val="FF0000"/>
                </a:solidFill>
                <a:latin typeface="微软雅黑" pitchFamily="34" charset="-122"/>
                <a:ea typeface="微软雅黑" pitchFamily="34" charset="-122"/>
              </a:rPr>
              <a:t>引脚</a:t>
            </a:r>
            <a:r>
              <a:rPr lang="en-US" altLang="zh-CN" sz="2400" b="1" dirty="0">
                <a:solidFill>
                  <a:srgbClr val="FF0000"/>
                </a:solidFill>
                <a:latin typeface="微软雅黑" pitchFamily="34" charset="-122"/>
                <a:ea typeface="微软雅黑" pitchFamily="34" charset="-122"/>
              </a:rPr>
              <a:t>(</a:t>
            </a:r>
            <a:r>
              <a:rPr lang="zh-CN" altLang="en-US" sz="2400" b="1" dirty="0">
                <a:solidFill>
                  <a:srgbClr val="FF0000"/>
                </a:solidFill>
                <a:latin typeface="微软雅黑" pitchFamily="34" charset="-122"/>
                <a:ea typeface="微软雅黑" pitchFamily="34" charset="-122"/>
              </a:rPr>
              <a:t>第三</a:t>
            </a:r>
            <a:r>
              <a:rPr lang="zh-CN" altLang="en-US" sz="2400" b="1" dirty="0" smtClean="0">
                <a:solidFill>
                  <a:srgbClr val="FF0000"/>
                </a:solidFill>
                <a:latin typeface="微软雅黑" pitchFamily="34" charset="-122"/>
                <a:ea typeface="微软雅黑" pitchFamily="34" charset="-122"/>
              </a:rPr>
              <a:t>章</a:t>
            </a:r>
            <a:r>
              <a:rPr lang="en-US" altLang="zh-CN" sz="2400" b="1" dirty="0" smtClean="0">
                <a:solidFill>
                  <a:srgbClr val="FF0000"/>
                </a:solidFill>
                <a:latin typeface="微软雅黑" pitchFamily="34" charset="-122"/>
                <a:ea typeface="微软雅黑" pitchFamily="34" charset="-122"/>
              </a:rPr>
              <a:t>)</a:t>
            </a:r>
            <a:endParaRPr lang="en-US" altLang="zh-CN" sz="2400" b="1"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xmlns="" val="1409672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fade">
                                      <p:cBhvr>
                                        <p:cTn id="24" dur="1000"/>
                                        <p:tgtEl>
                                          <p:spTgt spid="5">
                                            <p:txEl>
                                              <p:pRg st="3" end="3"/>
                                            </p:txEl>
                                          </p:spTgt>
                                        </p:tgtEl>
                                      </p:cBhvr>
                                    </p:animEffect>
                                    <p:anim calcmode="lin" valueType="num">
                                      <p:cBhvr>
                                        <p:cTn id="2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Effect transition="in" filter="barn(inVertical)">
                                      <p:cBhvr>
                                        <p:cTn id="31" dur="500"/>
                                        <p:tgtEl>
                                          <p:spTgt spid="5">
                                            <p:txEl>
                                              <p:pRg st="4" end="4"/>
                                            </p:txEl>
                                          </p:spTgt>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barn(inVertical)">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0378"/>
            <a:ext cx="4814138" cy="738664"/>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sz="2800" dirty="0">
                <a:solidFill>
                  <a:srgbClr val="FF0000"/>
                </a:solidFill>
              </a:rPr>
              <a:t>掌握</a:t>
            </a:r>
            <a:r>
              <a:rPr lang="en-US" altLang="zh-CN" sz="2800" dirty="0">
                <a:solidFill>
                  <a:srgbClr val="FF0000"/>
                </a:solidFill>
              </a:rPr>
              <a:t>8051</a:t>
            </a:r>
            <a:r>
              <a:rPr lang="zh-CN" altLang="en-US" sz="2800" dirty="0">
                <a:solidFill>
                  <a:srgbClr val="FF0000"/>
                </a:solidFill>
              </a:rPr>
              <a:t>单片机的内部</a:t>
            </a:r>
            <a:r>
              <a:rPr lang="zh-CN" altLang="en-US" sz="2800" dirty="0" smtClean="0">
                <a:solidFill>
                  <a:srgbClr val="FF0000"/>
                </a:solidFill>
              </a:rPr>
              <a:t>结构</a:t>
            </a:r>
            <a:endParaRPr lang="en-US" altLang="zh-CN" sz="2800" dirty="0">
              <a:solidFill>
                <a:srgbClr val="FF0000"/>
              </a:solidFill>
            </a:endParaRPr>
          </a:p>
        </p:txBody>
      </p:sp>
      <p:graphicFrame>
        <p:nvGraphicFramePr>
          <p:cNvPr id="5" name="对象 4"/>
          <p:cNvGraphicFramePr>
            <a:graphicFrameLocks noChangeAspect="1"/>
          </p:cNvGraphicFramePr>
          <p:nvPr>
            <p:extLst>
              <p:ext uri="{D42A27DB-BD31-4B8C-83A1-F6EECF244321}">
                <p14:modId xmlns:p14="http://schemas.microsoft.com/office/powerpoint/2010/main" xmlns="" val="2031482844"/>
              </p:ext>
            </p:extLst>
          </p:nvPr>
        </p:nvGraphicFramePr>
        <p:xfrm>
          <a:off x="0" y="1037712"/>
          <a:ext cx="6408712" cy="4840417"/>
        </p:xfrm>
        <a:graphic>
          <a:graphicData uri="http://schemas.openxmlformats.org/presentationml/2006/ole">
            <p:oleObj spid="_x0000_s26829" name="Microsoft Drawing" r:id="rId3" imgW="4792663" imgH="3622675" progId="">
              <p:embed/>
            </p:oleObj>
          </a:graphicData>
        </a:graphic>
      </p:graphicFrame>
      <p:sp>
        <p:nvSpPr>
          <p:cNvPr id="6" name="TextBox 5"/>
          <p:cNvSpPr txBox="1"/>
          <p:nvPr/>
        </p:nvSpPr>
        <p:spPr>
          <a:xfrm>
            <a:off x="6501426" y="769042"/>
            <a:ext cx="2320828" cy="5124480"/>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zh-CN" altLang="en-US" sz="2000" b="1" dirty="0" smtClean="0">
                <a:solidFill>
                  <a:srgbClr val="7030A0"/>
                </a:solidFill>
              </a:rPr>
              <a:t>包含的模块：</a:t>
            </a:r>
            <a:endParaRPr lang="en-US" altLang="zh-CN" sz="2000" b="1" dirty="0" smtClean="0">
              <a:solidFill>
                <a:srgbClr val="7030A0"/>
              </a:solidFill>
            </a:endParaRPr>
          </a:p>
          <a:p>
            <a:pPr marL="342900" indent="-342900">
              <a:lnSpc>
                <a:spcPct val="150000"/>
              </a:lnSpc>
              <a:buAutoNum type="arabicPeriod"/>
            </a:pPr>
            <a:r>
              <a:rPr lang="zh-CN" altLang="en-US" b="1" dirty="0" smtClean="0">
                <a:solidFill>
                  <a:srgbClr val="FF0000"/>
                </a:solidFill>
              </a:rPr>
              <a:t>中央处理器：</a:t>
            </a:r>
            <a:endParaRPr lang="en-US" altLang="zh-CN" b="1" dirty="0" smtClean="0">
              <a:solidFill>
                <a:srgbClr val="FF0000"/>
              </a:solidFill>
            </a:endParaRPr>
          </a:p>
          <a:p>
            <a:pPr>
              <a:lnSpc>
                <a:spcPct val="150000"/>
              </a:lnSpc>
            </a:pPr>
            <a:r>
              <a:rPr lang="en-US" altLang="zh-CN" b="1" dirty="0">
                <a:solidFill>
                  <a:srgbClr val="FF0000"/>
                </a:solidFill>
              </a:rPr>
              <a:t> </a:t>
            </a:r>
            <a:r>
              <a:rPr lang="en-US" altLang="zh-CN" b="1" dirty="0" smtClean="0">
                <a:solidFill>
                  <a:srgbClr val="FF0000"/>
                </a:solidFill>
              </a:rPr>
              <a:t>   ---</a:t>
            </a:r>
            <a:r>
              <a:rPr lang="zh-CN" altLang="en-US" b="1" dirty="0" smtClean="0">
                <a:solidFill>
                  <a:srgbClr val="FF0000"/>
                </a:solidFill>
              </a:rPr>
              <a:t>运算器、控制器</a:t>
            </a:r>
            <a:endParaRPr lang="en-US" altLang="zh-CN" b="1" dirty="0" smtClean="0">
              <a:solidFill>
                <a:srgbClr val="FF0000"/>
              </a:solidFill>
            </a:endParaRPr>
          </a:p>
          <a:p>
            <a:pPr>
              <a:lnSpc>
                <a:spcPct val="150000"/>
              </a:lnSpc>
            </a:pPr>
            <a:r>
              <a:rPr lang="en-US" altLang="zh-CN" b="1" dirty="0" smtClean="0">
                <a:solidFill>
                  <a:srgbClr val="0070C0"/>
                </a:solidFill>
              </a:rPr>
              <a:t>2.  </a:t>
            </a:r>
            <a:r>
              <a:rPr lang="zh-CN" altLang="en-US" b="1" dirty="0" smtClean="0">
                <a:solidFill>
                  <a:srgbClr val="0070C0"/>
                </a:solidFill>
              </a:rPr>
              <a:t>程序存储器</a:t>
            </a:r>
            <a:r>
              <a:rPr lang="en-US" altLang="zh-CN" b="1" dirty="0" smtClean="0">
                <a:solidFill>
                  <a:srgbClr val="0070C0"/>
                </a:solidFill>
              </a:rPr>
              <a:t>(ROM);</a:t>
            </a:r>
          </a:p>
          <a:p>
            <a:pPr>
              <a:lnSpc>
                <a:spcPct val="150000"/>
              </a:lnSpc>
            </a:pPr>
            <a:r>
              <a:rPr lang="en-US" altLang="zh-CN" b="1" dirty="0" smtClean="0">
                <a:solidFill>
                  <a:srgbClr val="0070C0"/>
                </a:solidFill>
              </a:rPr>
              <a:t>3.  </a:t>
            </a:r>
            <a:r>
              <a:rPr lang="zh-CN" altLang="en-US" b="1" dirty="0" smtClean="0">
                <a:solidFill>
                  <a:srgbClr val="0070C0"/>
                </a:solidFill>
              </a:rPr>
              <a:t>数据存储器</a:t>
            </a:r>
            <a:r>
              <a:rPr lang="en-US" altLang="zh-CN" b="1" dirty="0" smtClean="0">
                <a:solidFill>
                  <a:srgbClr val="0070C0"/>
                </a:solidFill>
              </a:rPr>
              <a:t>(RAM);</a:t>
            </a:r>
          </a:p>
          <a:p>
            <a:pPr>
              <a:lnSpc>
                <a:spcPct val="150000"/>
              </a:lnSpc>
            </a:pPr>
            <a:r>
              <a:rPr lang="en-US" altLang="zh-CN" dirty="0" smtClean="0"/>
              <a:t>4.  </a:t>
            </a:r>
            <a:r>
              <a:rPr lang="zh-CN" altLang="en-US" dirty="0" smtClean="0"/>
              <a:t>定时</a:t>
            </a:r>
            <a:r>
              <a:rPr lang="en-US" altLang="zh-CN" dirty="0" smtClean="0"/>
              <a:t>/</a:t>
            </a:r>
            <a:r>
              <a:rPr lang="zh-CN" altLang="en-US" dirty="0" smtClean="0"/>
              <a:t>计数器；</a:t>
            </a:r>
            <a:endParaRPr lang="en-US" altLang="zh-CN" dirty="0" smtClean="0"/>
          </a:p>
          <a:p>
            <a:pPr>
              <a:lnSpc>
                <a:spcPct val="150000"/>
              </a:lnSpc>
            </a:pPr>
            <a:r>
              <a:rPr lang="en-US" altLang="zh-CN" dirty="0" smtClean="0"/>
              <a:t>5.  </a:t>
            </a:r>
            <a:r>
              <a:rPr lang="zh-CN" altLang="en-US" dirty="0" smtClean="0"/>
              <a:t>并行接口；</a:t>
            </a:r>
            <a:endParaRPr lang="en-US" altLang="zh-CN" dirty="0" smtClean="0"/>
          </a:p>
          <a:p>
            <a:pPr>
              <a:lnSpc>
                <a:spcPct val="150000"/>
              </a:lnSpc>
            </a:pPr>
            <a:r>
              <a:rPr lang="en-US" altLang="zh-CN" dirty="0" smtClean="0"/>
              <a:t>6.  </a:t>
            </a:r>
            <a:r>
              <a:rPr lang="zh-CN" altLang="en-US" dirty="0" smtClean="0"/>
              <a:t>串行接口；</a:t>
            </a:r>
            <a:endParaRPr lang="en-US" altLang="zh-CN" dirty="0" smtClean="0"/>
          </a:p>
          <a:p>
            <a:pPr>
              <a:lnSpc>
                <a:spcPct val="150000"/>
              </a:lnSpc>
            </a:pPr>
            <a:r>
              <a:rPr lang="en-US" altLang="zh-CN" dirty="0" smtClean="0"/>
              <a:t>7.  </a:t>
            </a:r>
            <a:r>
              <a:rPr lang="zh-CN" altLang="en-US" dirty="0" smtClean="0"/>
              <a:t>中断系统；</a:t>
            </a:r>
            <a:endParaRPr lang="en-US" altLang="zh-CN" dirty="0" smtClean="0"/>
          </a:p>
          <a:p>
            <a:pPr marL="342900" indent="-342900">
              <a:lnSpc>
                <a:spcPct val="150000"/>
              </a:lnSpc>
              <a:buAutoNum type="arabicPeriod"/>
            </a:pPr>
            <a:r>
              <a:rPr lang="zh-CN" altLang="en-US" b="1" dirty="0" smtClean="0">
                <a:solidFill>
                  <a:srgbClr val="7030A0"/>
                </a:solidFill>
              </a:rPr>
              <a:t>数据总线；</a:t>
            </a:r>
            <a:endParaRPr lang="en-US" altLang="zh-CN" b="1" dirty="0" smtClean="0">
              <a:solidFill>
                <a:srgbClr val="7030A0"/>
              </a:solidFill>
            </a:endParaRPr>
          </a:p>
          <a:p>
            <a:pPr marL="342900" indent="-342900">
              <a:lnSpc>
                <a:spcPct val="150000"/>
              </a:lnSpc>
              <a:buAutoNum type="arabicPeriod"/>
            </a:pPr>
            <a:r>
              <a:rPr lang="zh-CN" altLang="en-US" b="1" dirty="0" smtClean="0">
                <a:solidFill>
                  <a:srgbClr val="7030A0"/>
                </a:solidFill>
              </a:rPr>
              <a:t>地址总线；</a:t>
            </a:r>
            <a:endParaRPr lang="en-US" altLang="zh-CN" b="1" dirty="0" smtClean="0">
              <a:solidFill>
                <a:srgbClr val="7030A0"/>
              </a:solidFill>
            </a:endParaRPr>
          </a:p>
          <a:p>
            <a:pPr marL="342900" indent="-342900">
              <a:lnSpc>
                <a:spcPct val="150000"/>
              </a:lnSpc>
              <a:buAutoNum type="arabicPeriod"/>
            </a:pPr>
            <a:r>
              <a:rPr lang="zh-CN" altLang="en-US" b="1" dirty="0" smtClean="0">
                <a:solidFill>
                  <a:srgbClr val="7030A0"/>
                </a:solidFill>
              </a:rPr>
              <a:t>控制总线</a:t>
            </a:r>
            <a:r>
              <a:rPr lang="zh-CN" altLang="en-US" b="1" dirty="0">
                <a:solidFill>
                  <a:srgbClr val="7030A0"/>
                </a:solidFill>
              </a:rPr>
              <a:t>。</a:t>
            </a:r>
          </a:p>
        </p:txBody>
      </p:sp>
      <p:sp>
        <p:nvSpPr>
          <p:cNvPr id="7" name="圆角矩形 6"/>
          <p:cNvSpPr/>
          <p:nvPr/>
        </p:nvSpPr>
        <p:spPr>
          <a:xfrm>
            <a:off x="576064" y="2791800"/>
            <a:ext cx="2808312" cy="1224136"/>
          </a:xfrm>
          <a:prstGeom prst="round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0000"/>
                </a:solidFill>
              </a:rPr>
              <a:t>     </a:t>
            </a:r>
            <a:endParaRPr lang="zh-CN" altLang="en-US" b="1" dirty="0">
              <a:solidFill>
                <a:srgbClr val="FF0000"/>
              </a:solidFill>
            </a:endParaRPr>
          </a:p>
        </p:txBody>
      </p:sp>
      <p:sp>
        <p:nvSpPr>
          <p:cNvPr id="8" name="右大括号 7"/>
          <p:cNvSpPr/>
          <p:nvPr/>
        </p:nvSpPr>
        <p:spPr>
          <a:xfrm>
            <a:off x="7992888" y="5024048"/>
            <a:ext cx="144016" cy="936104"/>
          </a:xfrm>
          <a:prstGeom prst="righ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7030A0"/>
              </a:solidFill>
            </a:endParaRPr>
          </a:p>
        </p:txBody>
      </p:sp>
      <p:sp>
        <p:nvSpPr>
          <p:cNvPr id="9" name="TextBox 8"/>
          <p:cNvSpPr txBox="1"/>
          <p:nvPr/>
        </p:nvSpPr>
        <p:spPr>
          <a:xfrm>
            <a:off x="8076502" y="5307434"/>
            <a:ext cx="1107996" cy="369332"/>
          </a:xfrm>
          <a:prstGeom prst="rect">
            <a:avLst/>
          </a:prstGeom>
          <a:noFill/>
        </p:spPr>
        <p:txBody>
          <a:bodyPr wrap="none" rtlCol="0">
            <a:spAutoFit/>
          </a:bodyPr>
          <a:lstStyle/>
          <a:p>
            <a:r>
              <a:rPr lang="zh-CN" altLang="en-US" b="1" dirty="0" smtClean="0">
                <a:solidFill>
                  <a:srgbClr val="7030A0"/>
                </a:solidFill>
              </a:rPr>
              <a:t>三大总线</a:t>
            </a:r>
            <a:endParaRPr lang="zh-CN" altLang="en-US" b="1" dirty="0">
              <a:solidFill>
                <a:srgbClr val="7030A0"/>
              </a:solidFill>
            </a:endParaRPr>
          </a:p>
        </p:txBody>
      </p:sp>
      <p:sp>
        <p:nvSpPr>
          <p:cNvPr id="10" name="圆角矩形 9"/>
          <p:cNvSpPr/>
          <p:nvPr/>
        </p:nvSpPr>
        <p:spPr>
          <a:xfrm>
            <a:off x="4968552" y="1855696"/>
            <a:ext cx="1404156" cy="2736304"/>
          </a:xfrm>
          <a:prstGeom prst="roundRect">
            <a:avLst/>
          </a:prstGeom>
          <a:noFill/>
          <a:ln w="28575">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rgbClr val="FF0000"/>
              </a:solidFill>
            </a:endParaRPr>
          </a:p>
        </p:txBody>
      </p:sp>
      <p:sp>
        <p:nvSpPr>
          <p:cNvPr id="11" name="圆角矩形 10"/>
          <p:cNvSpPr/>
          <p:nvPr/>
        </p:nvSpPr>
        <p:spPr>
          <a:xfrm>
            <a:off x="576064" y="1567664"/>
            <a:ext cx="1152128" cy="1008112"/>
          </a:xfrm>
          <a:prstGeom prst="roundRect">
            <a:avLst/>
          </a:prstGeom>
          <a:noFill/>
          <a:ln w="28575">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rgbClr val="FF0000"/>
              </a:solidFill>
            </a:endParaRPr>
          </a:p>
        </p:txBody>
      </p:sp>
      <p:sp>
        <p:nvSpPr>
          <p:cNvPr id="12" name="圆角矩形 11"/>
          <p:cNvSpPr/>
          <p:nvPr/>
        </p:nvSpPr>
        <p:spPr>
          <a:xfrm>
            <a:off x="828092" y="3752039"/>
            <a:ext cx="1260140" cy="839961"/>
          </a:xfrm>
          <a:prstGeom prst="roundRect">
            <a:avLst/>
          </a:prstGeom>
          <a:noFill/>
          <a:ln w="28575">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rgbClr val="FF0000"/>
              </a:solidFill>
            </a:endParaRPr>
          </a:p>
        </p:txBody>
      </p:sp>
    </p:spTree>
    <p:extLst>
      <p:ext uri="{BB962C8B-B14F-4D97-AF65-F5344CB8AC3E}">
        <p14:creationId xmlns:p14="http://schemas.microsoft.com/office/powerpoint/2010/main" xmlns="" val="35410179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1790" y="111874"/>
            <a:ext cx="7683500" cy="550168"/>
          </a:xfrm>
        </p:spPr>
        <p:txBody>
          <a:bodyPr/>
          <a:lstStyle/>
          <a:p>
            <a:pPr algn="l">
              <a:lnSpc>
                <a:spcPct val="95000"/>
              </a:lnSpc>
              <a:buFont typeface="Arial" panose="020B0604020202020204" pitchFamily="34" charset="0"/>
              <a:buChar char="•"/>
            </a:pPr>
            <a:r>
              <a:rPr lang="en-US" altLang="zh-CN" sz="2800" b="1" dirty="0" smtClean="0">
                <a:solidFill>
                  <a:schemeClr val="accent6">
                    <a:lumMod val="75000"/>
                  </a:schemeClr>
                </a:solidFill>
                <a:latin typeface="宋体" pitchFamily="2" charset="-122"/>
              </a:rPr>
              <a:t>CPU</a:t>
            </a:r>
            <a:r>
              <a:rPr lang="zh-CN" altLang="en-US" sz="2800" b="1" dirty="0" smtClean="0">
                <a:solidFill>
                  <a:schemeClr val="accent6">
                    <a:lumMod val="75000"/>
                  </a:schemeClr>
                </a:solidFill>
                <a:latin typeface="宋体" pitchFamily="2" charset="-122"/>
              </a:rPr>
              <a:t>结构</a:t>
            </a:r>
            <a:r>
              <a:rPr lang="zh-CN" altLang="en-US" sz="2800" b="1" dirty="0">
                <a:solidFill>
                  <a:schemeClr val="accent6">
                    <a:lumMod val="75000"/>
                  </a:schemeClr>
                </a:solidFill>
                <a:latin typeface="宋体" pitchFamily="2" charset="-122"/>
              </a:rPr>
              <a:t>：运算器和</a:t>
            </a:r>
            <a:r>
              <a:rPr lang="zh-CN" altLang="en-US" sz="2800" b="1" dirty="0" smtClean="0">
                <a:solidFill>
                  <a:schemeClr val="accent6">
                    <a:lumMod val="75000"/>
                  </a:schemeClr>
                </a:solidFill>
                <a:latin typeface="宋体" pitchFamily="2" charset="-122"/>
              </a:rPr>
              <a:t>控制器</a:t>
            </a:r>
            <a:endParaRPr lang="zh-CN" altLang="en-US" sz="2800" b="1" dirty="0">
              <a:solidFill>
                <a:schemeClr val="accent6">
                  <a:lumMod val="75000"/>
                </a:schemeClr>
              </a:solidFill>
              <a:latin typeface="宋体" pitchFamily="2" charset="-122"/>
            </a:endParaRPr>
          </a:p>
        </p:txBody>
      </p:sp>
      <p:sp>
        <p:nvSpPr>
          <p:cNvPr id="5" name="Rectangle 3"/>
          <p:cNvSpPr txBox="1">
            <a:spLocks noChangeArrowheads="1"/>
          </p:cNvSpPr>
          <p:nvPr/>
        </p:nvSpPr>
        <p:spPr>
          <a:xfrm>
            <a:off x="29715" y="1412776"/>
            <a:ext cx="8200134" cy="34563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50000"/>
              </a:lnSpc>
              <a:spcBef>
                <a:spcPts val="0"/>
              </a:spcBef>
              <a:spcAft>
                <a:spcPts val="0"/>
              </a:spcAft>
            </a:pPr>
            <a:r>
              <a:rPr lang="en-US" altLang="zh-CN" sz="2400" b="1" dirty="0">
                <a:latin typeface="宋体" pitchFamily="2" charset="-122"/>
              </a:rPr>
              <a:t>ALU(</a:t>
            </a:r>
            <a:r>
              <a:rPr lang="zh-CN" altLang="en-US" sz="2400" b="1" dirty="0">
                <a:latin typeface="宋体" pitchFamily="2" charset="-122"/>
              </a:rPr>
              <a:t>核心</a:t>
            </a:r>
            <a:r>
              <a:rPr lang="en-US" altLang="zh-CN" sz="2400" b="1" dirty="0">
                <a:latin typeface="宋体" pitchFamily="2" charset="-122"/>
              </a:rPr>
              <a:t>)</a:t>
            </a:r>
            <a:r>
              <a:rPr lang="zh-CN" altLang="en-US" sz="2400" dirty="0">
                <a:latin typeface="宋体" pitchFamily="2" charset="-122"/>
              </a:rPr>
              <a:t>：</a:t>
            </a:r>
            <a:r>
              <a:rPr lang="en-US" altLang="zh-CN" sz="2400" dirty="0">
                <a:latin typeface="宋体" pitchFamily="2" charset="-122"/>
              </a:rPr>
              <a:t> </a:t>
            </a:r>
            <a:r>
              <a:rPr lang="zh-CN" altLang="en-US" sz="2400" dirty="0">
                <a:latin typeface="宋体" pitchFamily="2" charset="-122"/>
              </a:rPr>
              <a:t>8位算术/逻辑运算；</a:t>
            </a:r>
            <a:endParaRPr lang="en-US" altLang="zh-CN" sz="2400" dirty="0">
              <a:latin typeface="宋体" pitchFamily="2" charset="-122"/>
            </a:endParaRPr>
          </a:p>
          <a:p>
            <a:pPr fontAlgn="auto">
              <a:lnSpc>
                <a:spcPct val="150000"/>
              </a:lnSpc>
              <a:spcBef>
                <a:spcPts val="0"/>
              </a:spcBef>
              <a:spcAft>
                <a:spcPts val="0"/>
              </a:spcAft>
            </a:pPr>
            <a:r>
              <a:rPr lang="zh-CN" altLang="en-US" sz="2400" b="1" dirty="0">
                <a:latin typeface="宋体" pitchFamily="2" charset="-122"/>
              </a:rPr>
              <a:t>累加器</a:t>
            </a:r>
            <a:r>
              <a:rPr lang="en-US" altLang="zh-CN" sz="2400" b="1" dirty="0">
                <a:latin typeface="宋体" pitchFamily="2" charset="-122"/>
              </a:rPr>
              <a:t>ACC</a:t>
            </a:r>
          </a:p>
          <a:p>
            <a:pPr fontAlgn="auto">
              <a:lnSpc>
                <a:spcPct val="150000"/>
              </a:lnSpc>
              <a:spcBef>
                <a:spcPts val="0"/>
              </a:spcBef>
              <a:spcAft>
                <a:spcPts val="0"/>
              </a:spcAft>
            </a:pPr>
            <a:r>
              <a:rPr lang="zh-CN" altLang="en-US" sz="2400" b="1" dirty="0">
                <a:latin typeface="宋体" pitchFamily="2" charset="-122"/>
              </a:rPr>
              <a:t>寄存器</a:t>
            </a:r>
            <a:r>
              <a:rPr lang="en-US" altLang="zh-CN" sz="2400" b="1" dirty="0">
                <a:latin typeface="宋体" pitchFamily="2" charset="-122"/>
              </a:rPr>
              <a:t>B </a:t>
            </a:r>
          </a:p>
          <a:p>
            <a:pPr fontAlgn="auto">
              <a:lnSpc>
                <a:spcPct val="150000"/>
              </a:lnSpc>
              <a:spcBef>
                <a:spcPts val="0"/>
              </a:spcBef>
              <a:spcAft>
                <a:spcPts val="0"/>
              </a:spcAft>
            </a:pPr>
            <a:r>
              <a:rPr lang="zh-CN" altLang="en-US" sz="2400" b="1" dirty="0">
                <a:latin typeface="宋体" pitchFamily="2" charset="-122"/>
              </a:rPr>
              <a:t>程序状态标志寄存器（</a:t>
            </a:r>
            <a:r>
              <a:rPr lang="en-US" altLang="zh-CN" sz="2400" b="1" dirty="0">
                <a:latin typeface="宋体" pitchFamily="2" charset="-122"/>
              </a:rPr>
              <a:t>PSW</a:t>
            </a:r>
            <a:r>
              <a:rPr lang="zh-CN" altLang="en-US" sz="2400" b="1" dirty="0">
                <a:latin typeface="宋体" pitchFamily="2" charset="-122"/>
              </a:rPr>
              <a:t>）</a:t>
            </a:r>
            <a:endParaRPr lang="en-US" altLang="zh-CN" sz="2400" b="1" dirty="0">
              <a:latin typeface="宋体" pitchFamily="2" charset="-122"/>
            </a:endParaRPr>
          </a:p>
          <a:p>
            <a:pPr marL="0" indent="0" fontAlgn="auto">
              <a:lnSpc>
                <a:spcPct val="150000"/>
              </a:lnSpc>
              <a:spcBef>
                <a:spcPts val="0"/>
              </a:spcBef>
              <a:spcAft>
                <a:spcPts val="0"/>
              </a:spcAft>
              <a:buNone/>
            </a:pPr>
            <a:r>
              <a:rPr lang="en-US" altLang="zh-CN" sz="2400" b="1" dirty="0">
                <a:latin typeface="宋体" pitchFamily="2" charset="-122"/>
              </a:rPr>
              <a:t>   </a:t>
            </a:r>
            <a:r>
              <a:rPr lang="en-US" altLang="zh-CN" sz="2400" dirty="0">
                <a:latin typeface="宋体" pitchFamily="2" charset="-122"/>
              </a:rPr>
              <a:t>8</a:t>
            </a:r>
            <a:r>
              <a:rPr lang="zh-CN" altLang="en-US" sz="2400" dirty="0">
                <a:latin typeface="宋体" pitchFamily="2" charset="-122"/>
              </a:rPr>
              <a:t>位寄存器，又称标志寄存器，用于存放执行指令后的有关状态信息，供程序查询和判别之用。</a:t>
            </a:r>
            <a:endParaRPr lang="en-US" altLang="zh-CN" sz="2400" dirty="0">
              <a:latin typeface="宋体" pitchFamily="2" charset="-122"/>
            </a:endParaRPr>
          </a:p>
          <a:p>
            <a:pPr marL="0" indent="0" fontAlgn="auto">
              <a:lnSpc>
                <a:spcPct val="150000"/>
              </a:lnSpc>
              <a:spcBef>
                <a:spcPts val="0"/>
              </a:spcBef>
              <a:spcAft>
                <a:spcPts val="0"/>
              </a:spcAft>
              <a:buNone/>
            </a:pPr>
            <a:endParaRPr lang="en-US" altLang="zh-CN" sz="2400" b="1" dirty="0" smtClean="0">
              <a:latin typeface="宋体" pitchFamily="2" charset="-122"/>
            </a:endParaRPr>
          </a:p>
        </p:txBody>
      </p:sp>
      <p:sp>
        <p:nvSpPr>
          <p:cNvPr id="6" name="Rectangle 4"/>
          <p:cNvSpPr>
            <a:spLocks noChangeArrowheads="1"/>
          </p:cNvSpPr>
          <p:nvPr/>
        </p:nvSpPr>
        <p:spPr bwMode="auto">
          <a:xfrm>
            <a:off x="29715" y="694879"/>
            <a:ext cx="6300788" cy="414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accent2"/>
                </a:solidFill>
                <a:miter lim="800000"/>
                <a:headEnd/>
                <a:tailEnd/>
              </a14:hiddenLine>
            </a:ext>
            <a:ext uri="{AF507438-7753-43E0-B8FC-AC1667EBCBE1}">
              <a14:hiddenEffects xmlns:a14="http://schemas.microsoft.com/office/drawing/2010/main" xmlns="">
                <a:effectLst>
                  <a:outerShdw dist="81320" dir="2319588" algn="ctr" rotWithShape="0">
                    <a:srgbClr val="808080"/>
                  </a:outerShdw>
                </a:effectLst>
              </a14:hiddenEffects>
            </a:ext>
          </a:extLst>
        </p:spPr>
        <p:txBody>
          <a:bodyPr/>
          <a:lstStyle/>
          <a:p>
            <a:pPr marL="342900" indent="-342900">
              <a:spcBef>
                <a:spcPct val="60000"/>
              </a:spcBef>
              <a:buClr>
                <a:schemeClr val="tx1"/>
              </a:buClr>
            </a:pPr>
            <a:r>
              <a:rPr lang="zh-CN" altLang="en-US" sz="2800" b="1" dirty="0">
                <a:solidFill>
                  <a:schemeClr val="accent1"/>
                </a:solidFill>
                <a:latin typeface="宋体" pitchFamily="2" charset="-122"/>
              </a:rPr>
              <a:t>1．</a:t>
            </a:r>
            <a:r>
              <a:rPr lang="zh-CN" altLang="en-US" sz="2800" b="1" dirty="0" smtClean="0">
                <a:solidFill>
                  <a:schemeClr val="accent1"/>
                </a:solidFill>
                <a:latin typeface="宋体" pitchFamily="2" charset="-122"/>
              </a:rPr>
              <a:t>运算器构成： </a:t>
            </a:r>
            <a:endParaRPr lang="zh-CN" altLang="en-US" sz="2800" b="1" dirty="0">
              <a:solidFill>
                <a:schemeClr val="accent1"/>
              </a:solidFill>
              <a:latin typeface="宋体" pitchFamily="2" charset="-122"/>
            </a:endParaRPr>
          </a:p>
        </p:txBody>
      </p:sp>
    </p:spTree>
    <p:extLst>
      <p:ext uri="{BB962C8B-B14F-4D97-AF65-F5344CB8AC3E}">
        <p14:creationId xmlns:p14="http://schemas.microsoft.com/office/powerpoint/2010/main" xmlns="" val="2308196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Effect transition="in" filter="fade">
                                      <p:cBhvr>
                                        <p:cTn id="26" dur="1000"/>
                                        <p:tgtEl>
                                          <p:spTgt spid="5">
                                            <p:txEl>
                                              <p:pRg st="1" end="1"/>
                                            </p:txEl>
                                          </p:spTgt>
                                        </p:tgtEl>
                                      </p:cBhvr>
                                    </p:animEffect>
                                    <p:anim calcmode="lin" valueType="num">
                                      <p:cBhvr>
                                        <p:cTn id="27"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animEffect transition="in" filter="fade">
                                      <p:cBhvr>
                                        <p:cTn id="33" dur="1000"/>
                                        <p:tgtEl>
                                          <p:spTgt spid="5">
                                            <p:txEl>
                                              <p:pRg st="2" end="2"/>
                                            </p:txEl>
                                          </p:spTgt>
                                        </p:tgtEl>
                                      </p:cBhvr>
                                    </p:animEffect>
                                    <p:anim calcmode="lin" valueType="num">
                                      <p:cBhvr>
                                        <p:cTn id="34"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5">
                                            <p:txEl>
                                              <p:pRg st="3" end="3"/>
                                            </p:txEl>
                                          </p:spTgt>
                                        </p:tgtEl>
                                        <p:attrNameLst>
                                          <p:attrName>style.visibility</p:attrName>
                                        </p:attrNameLst>
                                      </p:cBhvr>
                                      <p:to>
                                        <p:strVal val="visible"/>
                                      </p:to>
                                    </p:set>
                                    <p:animEffect transition="in" filter="barn(inVertical)">
                                      <p:cBhvr>
                                        <p:cTn id="40" dur="500"/>
                                        <p:tgtEl>
                                          <p:spTgt spid="5">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5">
                                            <p:txEl>
                                              <p:pRg st="4" end="4"/>
                                            </p:txEl>
                                          </p:spTgt>
                                        </p:tgtEl>
                                        <p:attrNameLst>
                                          <p:attrName>style.visibility</p:attrName>
                                        </p:attrNameLst>
                                      </p:cBhvr>
                                      <p:to>
                                        <p:strVal val="visible"/>
                                      </p:to>
                                    </p:set>
                                    <p:animEffect transition="in" filter="barn(inVertical)">
                                      <p:cBhvr>
                                        <p:cTn id="45"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8"/>
          <p:cNvGraphicFramePr>
            <a:graphicFrameLocks noGrp="1"/>
          </p:cNvGraphicFramePr>
          <p:nvPr>
            <p:extLst>
              <p:ext uri="{D42A27DB-BD31-4B8C-83A1-F6EECF244321}">
                <p14:modId xmlns:p14="http://schemas.microsoft.com/office/powerpoint/2010/main" xmlns="" val="764345097"/>
              </p:ext>
            </p:extLst>
          </p:nvPr>
        </p:nvGraphicFramePr>
        <p:xfrm>
          <a:off x="166265" y="1080120"/>
          <a:ext cx="7776865" cy="822960"/>
        </p:xfrm>
        <a:graphic>
          <a:graphicData uri="http://schemas.openxmlformats.org/drawingml/2006/table">
            <a:tbl>
              <a:tblPr/>
              <a:tblGrid>
                <a:gridCol w="972324"/>
                <a:gridCol w="970599"/>
                <a:gridCol w="974048"/>
                <a:gridCol w="1011975"/>
                <a:gridCol w="930948"/>
                <a:gridCol w="974048"/>
                <a:gridCol w="970599"/>
                <a:gridCol w="972324"/>
              </a:tblGrid>
              <a:tr h="396044">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rPr>
                        <a:t>D7</a:t>
                      </a:r>
                    </a:p>
                  </a:txBody>
                  <a:tcPr marT="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D6</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D5</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D4</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rPr>
                        <a:t>D3</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D2</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D1</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D0</a:t>
                      </a:r>
                    </a:p>
                  </a:txBody>
                  <a:tcPr marT="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396044">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CY</a:t>
                      </a:r>
                    </a:p>
                  </a:txBody>
                  <a:tcPr marT="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AC</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F0</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rPr>
                        <a:t>RS1</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rPr>
                        <a:t>RS0</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OV</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rPr>
                        <a:t>P</a:t>
                      </a:r>
                    </a:p>
                  </a:txBody>
                  <a:tcPr marT="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
        <p:nvSpPr>
          <p:cNvPr id="5" name="Rectangle 3"/>
          <p:cNvSpPr txBox="1">
            <a:spLocks noChangeArrowheads="1"/>
          </p:cNvSpPr>
          <p:nvPr/>
        </p:nvSpPr>
        <p:spPr>
          <a:xfrm>
            <a:off x="51616" y="216024"/>
            <a:ext cx="8186338" cy="6240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50000"/>
              </a:lnSpc>
              <a:spcAft>
                <a:spcPts val="0"/>
              </a:spcAft>
            </a:pPr>
            <a:r>
              <a:rPr lang="zh-CN" altLang="en-US" sz="2400" b="1" dirty="0" smtClean="0">
                <a:solidFill>
                  <a:srgbClr val="00B050"/>
                </a:solidFill>
                <a:latin typeface="宋体" pitchFamily="2" charset="-122"/>
              </a:rPr>
              <a:t>程序状态标志寄存器（</a:t>
            </a:r>
            <a:r>
              <a:rPr lang="en-US" altLang="zh-CN" sz="2400" b="1" dirty="0" smtClean="0">
                <a:solidFill>
                  <a:srgbClr val="00B050"/>
                </a:solidFill>
                <a:latin typeface="宋体" pitchFamily="2" charset="-122"/>
              </a:rPr>
              <a:t>PSW</a:t>
            </a:r>
            <a:r>
              <a:rPr lang="zh-CN" altLang="en-US" sz="2400" b="1" dirty="0" smtClean="0">
                <a:solidFill>
                  <a:srgbClr val="00B050"/>
                </a:solidFill>
                <a:latin typeface="宋体" pitchFamily="2" charset="-122"/>
              </a:rPr>
              <a:t>）</a:t>
            </a:r>
            <a:endParaRPr lang="en-US" altLang="zh-CN" sz="2400" b="1" dirty="0">
              <a:solidFill>
                <a:srgbClr val="00B050"/>
              </a:solidFill>
              <a:latin typeface="宋体" pitchFamily="2" charset="-122"/>
            </a:endParaRPr>
          </a:p>
          <a:p>
            <a:pPr marL="0" indent="0" fontAlgn="auto">
              <a:lnSpc>
                <a:spcPct val="150000"/>
              </a:lnSpc>
              <a:spcAft>
                <a:spcPts val="0"/>
              </a:spcAft>
              <a:buNone/>
            </a:pPr>
            <a:r>
              <a:rPr lang="en-US" altLang="zh-CN" sz="2400" b="1" dirty="0" smtClean="0">
                <a:solidFill>
                  <a:srgbClr val="7030A0"/>
                </a:solidFill>
                <a:latin typeface="宋体" pitchFamily="2" charset="-122"/>
              </a:rPr>
              <a:t>   </a:t>
            </a:r>
            <a:endParaRPr lang="en-US" altLang="zh-CN" sz="2400" b="1" dirty="0" smtClean="0">
              <a:latin typeface="宋体" pitchFamily="2" charset="-122"/>
            </a:endParaRPr>
          </a:p>
        </p:txBody>
      </p:sp>
      <p:cxnSp>
        <p:nvCxnSpPr>
          <p:cNvPr id="6" name="直接连接符 5"/>
          <p:cNvCxnSpPr/>
          <p:nvPr/>
        </p:nvCxnSpPr>
        <p:spPr>
          <a:xfrm>
            <a:off x="642050" y="1922020"/>
            <a:ext cx="0" cy="41986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642050" y="6116335"/>
            <a:ext cx="8560711" cy="434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606425" y="1922020"/>
            <a:ext cx="0" cy="340657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603178" y="5328592"/>
            <a:ext cx="759958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614537" y="1922020"/>
            <a:ext cx="0" cy="26864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614537" y="4608512"/>
            <a:ext cx="658822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568721" y="1922020"/>
            <a:ext cx="0" cy="196641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558753" y="1922020"/>
            <a:ext cx="0" cy="196641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568721" y="3888432"/>
            <a:ext cx="563404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494857" y="1922020"/>
            <a:ext cx="0" cy="124633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494857" y="3168352"/>
            <a:ext cx="37079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439073" y="1922020"/>
            <a:ext cx="0" cy="67026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307757" y="5716225"/>
            <a:ext cx="5867312" cy="400110"/>
          </a:xfrm>
          <a:prstGeom prst="rect">
            <a:avLst/>
          </a:prstGeom>
        </p:spPr>
        <p:txBody>
          <a:bodyPr wrap="none">
            <a:spAutoFit/>
          </a:bodyPr>
          <a:lstStyle/>
          <a:p>
            <a:r>
              <a:rPr lang="zh-CN" altLang="en-GB" sz="2000" b="1" dirty="0">
                <a:solidFill>
                  <a:schemeClr val="folHlink"/>
                </a:solidFill>
                <a:latin typeface="宋体" pitchFamily="2" charset="-122"/>
              </a:rPr>
              <a:t>进位标志</a:t>
            </a:r>
            <a:r>
              <a:rPr lang="zh-CN" altLang="en-GB" sz="2000" b="1" dirty="0" smtClean="0">
                <a:solidFill>
                  <a:schemeClr val="folHlink"/>
                </a:solidFill>
                <a:latin typeface="宋体" pitchFamily="2" charset="-122"/>
              </a:rPr>
              <a:t>位</a:t>
            </a:r>
            <a:r>
              <a:rPr lang="zh-CN" altLang="en-US" sz="2000" b="1" dirty="0" smtClean="0">
                <a:solidFill>
                  <a:schemeClr val="folHlink"/>
                </a:solidFill>
                <a:latin typeface="宋体" pitchFamily="2" charset="-122"/>
              </a:rPr>
              <a:t>（</a:t>
            </a:r>
            <a:r>
              <a:rPr lang="zh-CN" altLang="en-GB" sz="2000" b="1" dirty="0">
                <a:latin typeface="宋体" pitchFamily="2" charset="-122"/>
              </a:rPr>
              <a:t>加/减法出现进/借位，</a:t>
            </a:r>
            <a:r>
              <a:rPr lang="en-GB" altLang="zh-CN" sz="2000" b="1" dirty="0">
                <a:latin typeface="宋体" pitchFamily="2" charset="-122"/>
              </a:rPr>
              <a:t>CY</a:t>
            </a:r>
            <a:r>
              <a:rPr lang="zh-CN" altLang="en-GB" sz="2000" b="1" dirty="0">
                <a:latin typeface="宋体" pitchFamily="2" charset="-122"/>
              </a:rPr>
              <a:t>置“1” </a:t>
            </a:r>
            <a:r>
              <a:rPr lang="zh-CN" altLang="en-US" sz="2000" b="1" dirty="0" smtClean="0">
                <a:solidFill>
                  <a:schemeClr val="folHlink"/>
                </a:solidFill>
                <a:latin typeface="宋体" pitchFamily="2" charset="-122"/>
              </a:rPr>
              <a:t>）</a:t>
            </a:r>
            <a:endParaRPr lang="zh-CN" altLang="en-US" sz="2000" dirty="0"/>
          </a:p>
        </p:txBody>
      </p:sp>
      <p:sp>
        <p:nvSpPr>
          <p:cNvPr id="19" name="矩形 18"/>
          <p:cNvSpPr/>
          <p:nvPr/>
        </p:nvSpPr>
        <p:spPr>
          <a:xfrm>
            <a:off x="1606425" y="4928482"/>
            <a:ext cx="7415813" cy="400110"/>
          </a:xfrm>
          <a:prstGeom prst="rect">
            <a:avLst/>
          </a:prstGeom>
        </p:spPr>
        <p:txBody>
          <a:bodyPr wrap="none">
            <a:spAutoFit/>
          </a:bodyPr>
          <a:lstStyle/>
          <a:p>
            <a:r>
              <a:rPr lang="zh-CN" altLang="en-GB" sz="2000" b="1" dirty="0">
                <a:solidFill>
                  <a:schemeClr val="folHlink"/>
                </a:solidFill>
                <a:latin typeface="宋体" pitchFamily="2" charset="-122"/>
              </a:rPr>
              <a:t>辅助进位标志</a:t>
            </a:r>
            <a:r>
              <a:rPr lang="zh-CN" altLang="en-GB" sz="2000" b="1" dirty="0" smtClean="0">
                <a:solidFill>
                  <a:schemeClr val="folHlink"/>
                </a:solidFill>
                <a:latin typeface="宋体" pitchFamily="2" charset="-122"/>
              </a:rPr>
              <a:t>位</a:t>
            </a:r>
            <a:r>
              <a:rPr lang="zh-CN" altLang="en-US" sz="2000" b="1" dirty="0" smtClean="0">
                <a:solidFill>
                  <a:schemeClr val="folHlink"/>
                </a:solidFill>
                <a:latin typeface="宋体" pitchFamily="2" charset="-122"/>
              </a:rPr>
              <a:t>（</a:t>
            </a:r>
            <a:r>
              <a:rPr lang="zh-CN" altLang="en-GB" sz="2000" b="1" dirty="0">
                <a:latin typeface="宋体" pitchFamily="2" charset="-122"/>
              </a:rPr>
              <a:t>低四位数向高四位数进/</a:t>
            </a:r>
            <a:r>
              <a:rPr lang="zh-CN" altLang="en-GB" sz="2000" b="1" dirty="0" smtClean="0">
                <a:latin typeface="宋体" pitchFamily="2" charset="-122"/>
              </a:rPr>
              <a:t>借位</a:t>
            </a:r>
            <a:r>
              <a:rPr lang="zh-CN" altLang="en-US" sz="2000" b="1" dirty="0" smtClean="0">
                <a:latin typeface="宋体" pitchFamily="2" charset="-122"/>
              </a:rPr>
              <a:t>，</a:t>
            </a:r>
            <a:r>
              <a:rPr lang="en-GB" altLang="zh-CN" sz="2000" b="1" dirty="0">
                <a:latin typeface="宋体" pitchFamily="2" charset="-122"/>
              </a:rPr>
              <a:t> AC</a:t>
            </a:r>
            <a:r>
              <a:rPr lang="zh-CN" altLang="en-GB" sz="2000" b="1" dirty="0">
                <a:latin typeface="宋体" pitchFamily="2" charset="-122"/>
              </a:rPr>
              <a:t>置“1” </a:t>
            </a:r>
            <a:r>
              <a:rPr lang="zh-CN" altLang="en-US" sz="2000" b="1" dirty="0" smtClean="0">
                <a:solidFill>
                  <a:schemeClr val="folHlink"/>
                </a:solidFill>
                <a:latin typeface="宋体" pitchFamily="2" charset="-122"/>
              </a:rPr>
              <a:t>）</a:t>
            </a:r>
            <a:endParaRPr lang="zh-CN" altLang="en-US" sz="2000" dirty="0"/>
          </a:p>
        </p:txBody>
      </p:sp>
      <p:sp>
        <p:nvSpPr>
          <p:cNvPr id="20" name="矩形 19"/>
          <p:cNvSpPr/>
          <p:nvPr/>
        </p:nvSpPr>
        <p:spPr>
          <a:xfrm>
            <a:off x="4794241" y="4260202"/>
            <a:ext cx="1114408" cy="369332"/>
          </a:xfrm>
          <a:prstGeom prst="rect">
            <a:avLst/>
          </a:prstGeom>
        </p:spPr>
        <p:txBody>
          <a:bodyPr wrap="none">
            <a:spAutoFit/>
          </a:bodyPr>
          <a:lstStyle/>
          <a:p>
            <a:r>
              <a:rPr lang="zh-CN" altLang="en-GB" b="1" dirty="0">
                <a:solidFill>
                  <a:schemeClr val="folHlink"/>
                </a:solidFill>
                <a:latin typeface="宋体" pitchFamily="2" charset="-122"/>
              </a:rPr>
              <a:t>用户标志</a:t>
            </a:r>
            <a:endParaRPr lang="zh-CN" altLang="en-US" dirty="0"/>
          </a:p>
        </p:txBody>
      </p:sp>
      <p:sp>
        <p:nvSpPr>
          <p:cNvPr id="21" name="矩形 20"/>
          <p:cNvSpPr/>
          <p:nvPr/>
        </p:nvSpPr>
        <p:spPr>
          <a:xfrm>
            <a:off x="5401244" y="3519100"/>
            <a:ext cx="2741456" cy="369332"/>
          </a:xfrm>
          <a:prstGeom prst="rect">
            <a:avLst/>
          </a:prstGeom>
        </p:spPr>
        <p:txBody>
          <a:bodyPr wrap="none">
            <a:spAutoFit/>
          </a:bodyPr>
          <a:lstStyle/>
          <a:p>
            <a:r>
              <a:rPr lang="zh-CN" altLang="en-GB" b="1" dirty="0">
                <a:solidFill>
                  <a:schemeClr val="folHlink"/>
                </a:solidFill>
                <a:latin typeface="宋体" pitchFamily="2" charset="-122"/>
              </a:rPr>
              <a:t>工作寄存器组选择控制位</a:t>
            </a:r>
            <a:endParaRPr lang="zh-CN" altLang="en-US" dirty="0"/>
          </a:p>
        </p:txBody>
      </p:sp>
      <p:sp>
        <p:nvSpPr>
          <p:cNvPr id="22" name="矩形 21"/>
          <p:cNvSpPr/>
          <p:nvPr/>
        </p:nvSpPr>
        <p:spPr>
          <a:xfrm>
            <a:off x="5710881" y="2802676"/>
            <a:ext cx="3209533" cy="369332"/>
          </a:xfrm>
          <a:prstGeom prst="rect">
            <a:avLst/>
          </a:prstGeom>
        </p:spPr>
        <p:txBody>
          <a:bodyPr wrap="none">
            <a:spAutoFit/>
          </a:bodyPr>
          <a:lstStyle/>
          <a:p>
            <a:r>
              <a:rPr lang="zh-CN" altLang="en-GB" b="1" dirty="0">
                <a:solidFill>
                  <a:schemeClr val="folHlink"/>
                </a:solidFill>
                <a:latin typeface="宋体" pitchFamily="2" charset="-122"/>
              </a:rPr>
              <a:t>溢出标志</a:t>
            </a:r>
            <a:r>
              <a:rPr lang="zh-CN" altLang="en-GB" b="1" dirty="0" smtClean="0">
                <a:solidFill>
                  <a:schemeClr val="folHlink"/>
                </a:solidFill>
                <a:latin typeface="宋体" pitchFamily="2" charset="-122"/>
              </a:rPr>
              <a:t>位</a:t>
            </a:r>
            <a:r>
              <a:rPr lang="en-US" altLang="zh-CN" b="1" dirty="0" smtClean="0">
                <a:solidFill>
                  <a:schemeClr val="folHlink"/>
                </a:solidFill>
                <a:latin typeface="宋体" pitchFamily="2" charset="-122"/>
              </a:rPr>
              <a:t>(</a:t>
            </a:r>
            <a:r>
              <a:rPr lang="zh-CN" altLang="en-US" b="1" dirty="0" smtClean="0">
                <a:latin typeface="宋体" pitchFamily="2" charset="-122"/>
              </a:rPr>
              <a:t>溢出</a:t>
            </a:r>
            <a:r>
              <a:rPr lang="en-US" altLang="zh-CN" b="1" dirty="0" smtClean="0">
                <a:latin typeface="宋体" pitchFamily="2" charset="-122"/>
              </a:rPr>
              <a:t>1</a:t>
            </a:r>
            <a:r>
              <a:rPr lang="zh-CN" altLang="en-US" b="1" dirty="0" smtClean="0">
                <a:latin typeface="宋体" pitchFamily="2" charset="-122"/>
              </a:rPr>
              <a:t>，无溢出</a:t>
            </a:r>
            <a:r>
              <a:rPr lang="en-US" altLang="zh-CN" b="1" dirty="0">
                <a:latin typeface="宋体" pitchFamily="2" charset="-122"/>
              </a:rPr>
              <a:t>0</a:t>
            </a:r>
            <a:r>
              <a:rPr lang="en-US" altLang="zh-CN" b="1" dirty="0" smtClean="0">
                <a:latin typeface="宋体" pitchFamily="2" charset="-122"/>
              </a:rPr>
              <a:t>)</a:t>
            </a:r>
            <a:endParaRPr lang="zh-CN" altLang="en-US" dirty="0"/>
          </a:p>
        </p:txBody>
      </p:sp>
      <p:sp>
        <p:nvSpPr>
          <p:cNvPr id="23" name="矩形 22"/>
          <p:cNvSpPr/>
          <p:nvPr/>
        </p:nvSpPr>
        <p:spPr>
          <a:xfrm>
            <a:off x="7548884" y="1956633"/>
            <a:ext cx="1580882" cy="646331"/>
          </a:xfrm>
          <a:prstGeom prst="rect">
            <a:avLst/>
          </a:prstGeom>
        </p:spPr>
        <p:txBody>
          <a:bodyPr wrap="none">
            <a:spAutoFit/>
          </a:bodyPr>
          <a:lstStyle/>
          <a:p>
            <a:r>
              <a:rPr lang="zh-CN" altLang="en-GB" b="1" dirty="0">
                <a:solidFill>
                  <a:schemeClr val="folHlink"/>
                </a:solidFill>
                <a:latin typeface="宋体" pitchFamily="2" charset="-122"/>
              </a:rPr>
              <a:t>奇偶标志</a:t>
            </a:r>
            <a:r>
              <a:rPr lang="zh-CN" altLang="en-GB" b="1" dirty="0" smtClean="0">
                <a:solidFill>
                  <a:schemeClr val="folHlink"/>
                </a:solidFill>
                <a:latin typeface="宋体" pitchFamily="2" charset="-122"/>
              </a:rPr>
              <a:t>位</a:t>
            </a:r>
            <a:endParaRPr lang="en-US" altLang="zh-CN" b="1" dirty="0" smtClean="0">
              <a:solidFill>
                <a:schemeClr val="folHlink"/>
              </a:solidFill>
              <a:latin typeface="宋体" pitchFamily="2" charset="-122"/>
            </a:endParaRPr>
          </a:p>
          <a:p>
            <a:r>
              <a:rPr lang="zh-CN" altLang="en-US" b="1" dirty="0" smtClean="0">
                <a:latin typeface="宋体" pitchFamily="2" charset="-122"/>
              </a:rPr>
              <a:t>（奇</a:t>
            </a:r>
            <a:r>
              <a:rPr lang="en-US" altLang="zh-CN" b="1" dirty="0" smtClean="0">
                <a:latin typeface="宋体" pitchFamily="2" charset="-122"/>
              </a:rPr>
              <a:t>1</a:t>
            </a:r>
            <a:r>
              <a:rPr lang="zh-CN" altLang="en-US" b="1" dirty="0" smtClean="0">
                <a:latin typeface="宋体" pitchFamily="2" charset="-122"/>
              </a:rPr>
              <a:t>，偶</a:t>
            </a:r>
            <a:r>
              <a:rPr lang="en-US" altLang="zh-CN" b="1" dirty="0" smtClean="0">
                <a:latin typeface="宋体" pitchFamily="2" charset="-122"/>
              </a:rPr>
              <a:t>0</a:t>
            </a:r>
            <a:r>
              <a:rPr lang="zh-CN" altLang="en-US" b="1" dirty="0" smtClean="0">
                <a:latin typeface="宋体" pitchFamily="2" charset="-122"/>
              </a:rPr>
              <a:t>）</a:t>
            </a:r>
            <a:endParaRPr lang="zh-CN" altLang="en-US" dirty="0"/>
          </a:p>
        </p:txBody>
      </p:sp>
      <p:cxnSp>
        <p:nvCxnSpPr>
          <p:cNvPr id="24" name="直接连接符 23"/>
          <p:cNvCxnSpPr/>
          <p:nvPr/>
        </p:nvCxnSpPr>
        <p:spPr>
          <a:xfrm>
            <a:off x="7439073" y="2592288"/>
            <a:ext cx="1763688"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03999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barn(inVertical)">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barn(inVertical)">
                                      <p:cBhvr>
                                        <p:cTn id="46" dur="5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1000"/>
                                        <p:tgtEl>
                                          <p:spTgt spid="10"/>
                                        </p:tgtEl>
                                      </p:cBhvr>
                                    </p:animEffect>
                                    <p:anim calcmode="lin" valueType="num">
                                      <p:cBhvr>
                                        <p:cTn id="52" dur="1000" fill="hold"/>
                                        <p:tgtEl>
                                          <p:spTgt spid="10"/>
                                        </p:tgtEl>
                                        <p:attrNameLst>
                                          <p:attrName>ppt_x</p:attrName>
                                        </p:attrNameLst>
                                      </p:cBhvr>
                                      <p:tavLst>
                                        <p:tav tm="0">
                                          <p:val>
                                            <p:strVal val="#ppt_x"/>
                                          </p:val>
                                        </p:tav>
                                        <p:tav tm="100000">
                                          <p:val>
                                            <p:strVal val="#ppt_x"/>
                                          </p:val>
                                        </p:tav>
                                      </p:tavLst>
                                    </p:anim>
                                    <p:anim calcmode="lin" valueType="num">
                                      <p:cBhvr>
                                        <p:cTn id="53" dur="1000" fill="hold"/>
                                        <p:tgtEl>
                                          <p:spTgt spid="10"/>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1000"/>
                                        <p:tgtEl>
                                          <p:spTgt spid="11"/>
                                        </p:tgtEl>
                                      </p:cBhvr>
                                    </p:animEffect>
                                    <p:anim calcmode="lin" valueType="num">
                                      <p:cBhvr>
                                        <p:cTn id="57" dur="1000" fill="hold"/>
                                        <p:tgtEl>
                                          <p:spTgt spid="11"/>
                                        </p:tgtEl>
                                        <p:attrNameLst>
                                          <p:attrName>ppt_x</p:attrName>
                                        </p:attrNameLst>
                                      </p:cBhvr>
                                      <p:tavLst>
                                        <p:tav tm="0">
                                          <p:val>
                                            <p:strVal val="#ppt_x"/>
                                          </p:val>
                                        </p:tav>
                                        <p:tav tm="100000">
                                          <p:val>
                                            <p:strVal val="#ppt_x"/>
                                          </p:val>
                                        </p:tav>
                                      </p:tavLst>
                                    </p:anim>
                                    <p:anim calcmode="lin" valueType="num">
                                      <p:cBhvr>
                                        <p:cTn id="5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barn(inVertical)">
                                      <p:cBhvr>
                                        <p:cTn id="63" dur="500"/>
                                        <p:tgtEl>
                                          <p:spTgt spid="20"/>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fade">
                                      <p:cBhvr>
                                        <p:cTn id="68" dur="1000"/>
                                        <p:tgtEl>
                                          <p:spTgt spid="12"/>
                                        </p:tgtEl>
                                      </p:cBhvr>
                                    </p:animEffect>
                                    <p:anim calcmode="lin" valueType="num">
                                      <p:cBhvr>
                                        <p:cTn id="69" dur="1000" fill="hold"/>
                                        <p:tgtEl>
                                          <p:spTgt spid="12"/>
                                        </p:tgtEl>
                                        <p:attrNameLst>
                                          <p:attrName>ppt_x</p:attrName>
                                        </p:attrNameLst>
                                      </p:cBhvr>
                                      <p:tavLst>
                                        <p:tav tm="0">
                                          <p:val>
                                            <p:strVal val="#ppt_x"/>
                                          </p:val>
                                        </p:tav>
                                        <p:tav tm="100000">
                                          <p:val>
                                            <p:strVal val="#ppt_x"/>
                                          </p:val>
                                        </p:tav>
                                      </p:tavLst>
                                    </p:anim>
                                    <p:anim calcmode="lin" valueType="num">
                                      <p:cBhvr>
                                        <p:cTn id="70" dur="1000" fill="hold"/>
                                        <p:tgtEl>
                                          <p:spTgt spid="12"/>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fade">
                                      <p:cBhvr>
                                        <p:cTn id="73" dur="1000"/>
                                        <p:tgtEl>
                                          <p:spTgt spid="13"/>
                                        </p:tgtEl>
                                      </p:cBhvr>
                                    </p:animEffect>
                                    <p:anim calcmode="lin" valueType="num">
                                      <p:cBhvr>
                                        <p:cTn id="74" dur="1000" fill="hold"/>
                                        <p:tgtEl>
                                          <p:spTgt spid="13"/>
                                        </p:tgtEl>
                                        <p:attrNameLst>
                                          <p:attrName>ppt_x</p:attrName>
                                        </p:attrNameLst>
                                      </p:cBhvr>
                                      <p:tavLst>
                                        <p:tav tm="0">
                                          <p:val>
                                            <p:strVal val="#ppt_x"/>
                                          </p:val>
                                        </p:tav>
                                        <p:tav tm="100000">
                                          <p:val>
                                            <p:strVal val="#ppt_x"/>
                                          </p:val>
                                        </p:tav>
                                      </p:tavLst>
                                    </p:anim>
                                    <p:anim calcmode="lin" valueType="num">
                                      <p:cBhvr>
                                        <p:cTn id="75" dur="1000" fill="hold"/>
                                        <p:tgtEl>
                                          <p:spTgt spid="13"/>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14"/>
                                        </p:tgtEl>
                                        <p:attrNameLst>
                                          <p:attrName>style.visibility</p:attrName>
                                        </p:attrNameLst>
                                      </p:cBhvr>
                                      <p:to>
                                        <p:strVal val="visible"/>
                                      </p:to>
                                    </p:set>
                                    <p:animEffect transition="in" filter="fade">
                                      <p:cBhvr>
                                        <p:cTn id="78" dur="1000"/>
                                        <p:tgtEl>
                                          <p:spTgt spid="14"/>
                                        </p:tgtEl>
                                      </p:cBhvr>
                                    </p:animEffect>
                                    <p:anim calcmode="lin" valueType="num">
                                      <p:cBhvr>
                                        <p:cTn id="79" dur="1000" fill="hold"/>
                                        <p:tgtEl>
                                          <p:spTgt spid="14"/>
                                        </p:tgtEl>
                                        <p:attrNameLst>
                                          <p:attrName>ppt_x</p:attrName>
                                        </p:attrNameLst>
                                      </p:cBhvr>
                                      <p:tavLst>
                                        <p:tav tm="0">
                                          <p:val>
                                            <p:strVal val="#ppt_x"/>
                                          </p:val>
                                        </p:tav>
                                        <p:tav tm="100000">
                                          <p:val>
                                            <p:strVal val="#ppt_x"/>
                                          </p:val>
                                        </p:tav>
                                      </p:tavLst>
                                    </p:anim>
                                    <p:anim calcmode="lin" valueType="num">
                                      <p:cBhvr>
                                        <p:cTn id="8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6" presetClass="entr" presetSubtype="21" fill="hold" grpId="0" nodeType="click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barn(inVertical)">
                                      <p:cBhvr>
                                        <p:cTn id="85" dur="500"/>
                                        <p:tgtEl>
                                          <p:spTgt spid="21"/>
                                        </p:tgtEl>
                                      </p:cBhvr>
                                    </p:animEffect>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nodeType="clickEffect">
                                  <p:stCondLst>
                                    <p:cond delay="0"/>
                                  </p:stCondLst>
                                  <p:childTnLst>
                                    <p:set>
                                      <p:cBhvr>
                                        <p:cTn id="89" dur="1" fill="hold">
                                          <p:stCondLst>
                                            <p:cond delay="0"/>
                                          </p:stCondLst>
                                        </p:cTn>
                                        <p:tgtEl>
                                          <p:spTgt spid="15"/>
                                        </p:tgtEl>
                                        <p:attrNameLst>
                                          <p:attrName>style.visibility</p:attrName>
                                        </p:attrNameLst>
                                      </p:cBhvr>
                                      <p:to>
                                        <p:strVal val="visible"/>
                                      </p:to>
                                    </p:set>
                                    <p:animEffect transition="in" filter="fade">
                                      <p:cBhvr>
                                        <p:cTn id="90" dur="1000"/>
                                        <p:tgtEl>
                                          <p:spTgt spid="15"/>
                                        </p:tgtEl>
                                      </p:cBhvr>
                                    </p:animEffect>
                                    <p:anim calcmode="lin" valueType="num">
                                      <p:cBhvr>
                                        <p:cTn id="91" dur="1000" fill="hold"/>
                                        <p:tgtEl>
                                          <p:spTgt spid="15"/>
                                        </p:tgtEl>
                                        <p:attrNameLst>
                                          <p:attrName>ppt_x</p:attrName>
                                        </p:attrNameLst>
                                      </p:cBhvr>
                                      <p:tavLst>
                                        <p:tav tm="0">
                                          <p:val>
                                            <p:strVal val="#ppt_x"/>
                                          </p:val>
                                        </p:tav>
                                        <p:tav tm="100000">
                                          <p:val>
                                            <p:strVal val="#ppt_x"/>
                                          </p:val>
                                        </p:tav>
                                      </p:tavLst>
                                    </p:anim>
                                    <p:anim calcmode="lin" valueType="num">
                                      <p:cBhvr>
                                        <p:cTn id="92" dur="1000" fill="hold"/>
                                        <p:tgtEl>
                                          <p:spTgt spid="15"/>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0"/>
                                  </p:stCondLst>
                                  <p:childTnLst>
                                    <p:set>
                                      <p:cBhvr>
                                        <p:cTn id="94" dur="1" fill="hold">
                                          <p:stCondLst>
                                            <p:cond delay="0"/>
                                          </p:stCondLst>
                                        </p:cTn>
                                        <p:tgtEl>
                                          <p:spTgt spid="16"/>
                                        </p:tgtEl>
                                        <p:attrNameLst>
                                          <p:attrName>style.visibility</p:attrName>
                                        </p:attrNameLst>
                                      </p:cBhvr>
                                      <p:to>
                                        <p:strVal val="visible"/>
                                      </p:to>
                                    </p:set>
                                    <p:animEffect transition="in" filter="fade">
                                      <p:cBhvr>
                                        <p:cTn id="95" dur="1000"/>
                                        <p:tgtEl>
                                          <p:spTgt spid="16"/>
                                        </p:tgtEl>
                                      </p:cBhvr>
                                    </p:animEffect>
                                    <p:anim calcmode="lin" valueType="num">
                                      <p:cBhvr>
                                        <p:cTn id="96" dur="1000" fill="hold"/>
                                        <p:tgtEl>
                                          <p:spTgt spid="16"/>
                                        </p:tgtEl>
                                        <p:attrNameLst>
                                          <p:attrName>ppt_x</p:attrName>
                                        </p:attrNameLst>
                                      </p:cBhvr>
                                      <p:tavLst>
                                        <p:tav tm="0">
                                          <p:val>
                                            <p:strVal val="#ppt_x"/>
                                          </p:val>
                                        </p:tav>
                                        <p:tav tm="100000">
                                          <p:val>
                                            <p:strVal val="#ppt_x"/>
                                          </p:val>
                                        </p:tav>
                                      </p:tavLst>
                                    </p:anim>
                                    <p:anim calcmode="lin" valueType="num">
                                      <p:cBhvr>
                                        <p:cTn id="9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16" presetClass="entr" presetSubtype="21" fill="hold" grpId="0" nodeType="clickEffect">
                                  <p:stCondLst>
                                    <p:cond delay="0"/>
                                  </p:stCondLst>
                                  <p:childTnLst>
                                    <p:set>
                                      <p:cBhvr>
                                        <p:cTn id="101" dur="1" fill="hold">
                                          <p:stCondLst>
                                            <p:cond delay="0"/>
                                          </p:stCondLst>
                                        </p:cTn>
                                        <p:tgtEl>
                                          <p:spTgt spid="22"/>
                                        </p:tgtEl>
                                        <p:attrNameLst>
                                          <p:attrName>style.visibility</p:attrName>
                                        </p:attrNameLst>
                                      </p:cBhvr>
                                      <p:to>
                                        <p:strVal val="visible"/>
                                      </p:to>
                                    </p:set>
                                    <p:animEffect transition="in" filter="barn(inVertical)">
                                      <p:cBhvr>
                                        <p:cTn id="102" dur="500"/>
                                        <p:tgtEl>
                                          <p:spTgt spid="22"/>
                                        </p:tgtEl>
                                      </p:cBhvr>
                                    </p:animEffect>
                                  </p:childTnLst>
                                </p:cTn>
                              </p:par>
                            </p:childTnLst>
                          </p:cTn>
                        </p:par>
                      </p:childTnLst>
                    </p:cTn>
                  </p:par>
                  <p:par>
                    <p:cTn id="103" fill="hold">
                      <p:stCondLst>
                        <p:cond delay="indefinite"/>
                      </p:stCondLst>
                      <p:childTnLst>
                        <p:par>
                          <p:cTn id="104" fill="hold">
                            <p:stCondLst>
                              <p:cond delay="0"/>
                            </p:stCondLst>
                            <p:childTnLst>
                              <p:par>
                                <p:cTn id="105" presetID="42" presetClass="entr" presetSubtype="0" fill="hold" nodeType="clickEffect">
                                  <p:stCondLst>
                                    <p:cond delay="0"/>
                                  </p:stCondLst>
                                  <p:childTnLst>
                                    <p:set>
                                      <p:cBhvr>
                                        <p:cTn id="106" dur="1" fill="hold">
                                          <p:stCondLst>
                                            <p:cond delay="0"/>
                                          </p:stCondLst>
                                        </p:cTn>
                                        <p:tgtEl>
                                          <p:spTgt spid="17"/>
                                        </p:tgtEl>
                                        <p:attrNameLst>
                                          <p:attrName>style.visibility</p:attrName>
                                        </p:attrNameLst>
                                      </p:cBhvr>
                                      <p:to>
                                        <p:strVal val="visible"/>
                                      </p:to>
                                    </p:set>
                                    <p:animEffect transition="in" filter="fade">
                                      <p:cBhvr>
                                        <p:cTn id="107" dur="1000"/>
                                        <p:tgtEl>
                                          <p:spTgt spid="17"/>
                                        </p:tgtEl>
                                      </p:cBhvr>
                                    </p:animEffect>
                                    <p:anim calcmode="lin" valueType="num">
                                      <p:cBhvr>
                                        <p:cTn id="108" dur="1000" fill="hold"/>
                                        <p:tgtEl>
                                          <p:spTgt spid="17"/>
                                        </p:tgtEl>
                                        <p:attrNameLst>
                                          <p:attrName>ppt_x</p:attrName>
                                        </p:attrNameLst>
                                      </p:cBhvr>
                                      <p:tavLst>
                                        <p:tav tm="0">
                                          <p:val>
                                            <p:strVal val="#ppt_x"/>
                                          </p:val>
                                        </p:tav>
                                        <p:tav tm="100000">
                                          <p:val>
                                            <p:strVal val="#ppt_x"/>
                                          </p:val>
                                        </p:tav>
                                      </p:tavLst>
                                    </p:anim>
                                    <p:anim calcmode="lin" valueType="num">
                                      <p:cBhvr>
                                        <p:cTn id="109" dur="1000" fill="hold"/>
                                        <p:tgtEl>
                                          <p:spTgt spid="17"/>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0"/>
                                  </p:stCondLst>
                                  <p:childTnLst>
                                    <p:set>
                                      <p:cBhvr>
                                        <p:cTn id="111" dur="1" fill="hold">
                                          <p:stCondLst>
                                            <p:cond delay="0"/>
                                          </p:stCondLst>
                                        </p:cTn>
                                        <p:tgtEl>
                                          <p:spTgt spid="24"/>
                                        </p:tgtEl>
                                        <p:attrNameLst>
                                          <p:attrName>style.visibility</p:attrName>
                                        </p:attrNameLst>
                                      </p:cBhvr>
                                      <p:to>
                                        <p:strVal val="visible"/>
                                      </p:to>
                                    </p:set>
                                    <p:animEffect transition="in" filter="fade">
                                      <p:cBhvr>
                                        <p:cTn id="112" dur="1000"/>
                                        <p:tgtEl>
                                          <p:spTgt spid="24"/>
                                        </p:tgtEl>
                                      </p:cBhvr>
                                    </p:animEffect>
                                    <p:anim calcmode="lin" valueType="num">
                                      <p:cBhvr>
                                        <p:cTn id="113" dur="1000" fill="hold"/>
                                        <p:tgtEl>
                                          <p:spTgt spid="24"/>
                                        </p:tgtEl>
                                        <p:attrNameLst>
                                          <p:attrName>ppt_x</p:attrName>
                                        </p:attrNameLst>
                                      </p:cBhvr>
                                      <p:tavLst>
                                        <p:tav tm="0">
                                          <p:val>
                                            <p:strVal val="#ppt_x"/>
                                          </p:val>
                                        </p:tav>
                                        <p:tav tm="100000">
                                          <p:val>
                                            <p:strVal val="#ppt_x"/>
                                          </p:val>
                                        </p:tav>
                                      </p:tavLst>
                                    </p:anim>
                                    <p:anim calcmode="lin" valueType="num">
                                      <p:cBhvr>
                                        <p:cTn id="11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16" presetClass="entr" presetSubtype="21" fill="hold" grpId="0" nodeType="clickEffect">
                                  <p:stCondLst>
                                    <p:cond delay="0"/>
                                  </p:stCondLst>
                                  <p:childTnLst>
                                    <p:set>
                                      <p:cBhvr>
                                        <p:cTn id="118" dur="1" fill="hold">
                                          <p:stCondLst>
                                            <p:cond delay="0"/>
                                          </p:stCondLst>
                                        </p:cTn>
                                        <p:tgtEl>
                                          <p:spTgt spid="23"/>
                                        </p:tgtEl>
                                        <p:attrNameLst>
                                          <p:attrName>style.visibility</p:attrName>
                                        </p:attrNameLst>
                                      </p:cBhvr>
                                      <p:to>
                                        <p:strVal val="visible"/>
                                      </p:to>
                                    </p:set>
                                    <p:animEffect transition="in" filter="barn(inVertical)">
                                      <p:cBhvr>
                                        <p:cTn id="11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39951" y="2441"/>
            <a:ext cx="8958880" cy="5040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accent2"/>
                </a:solidFill>
                <a:miter lim="800000"/>
                <a:headEnd/>
                <a:tailEnd/>
              </a14:hiddenLine>
            </a:ext>
            <a:ext uri="{AF507438-7753-43E0-B8FC-AC1667EBCBE1}">
              <a14:hiddenEffects xmlns:a14="http://schemas.microsoft.com/office/drawing/2010/main" xmlns="">
                <a:effectLst>
                  <a:outerShdw dist="81320" dir="2319588" algn="ctr" rotWithShape="0">
                    <a:srgbClr val="808080"/>
                  </a:outerShdw>
                </a:effectLst>
              </a14:hiddenEffects>
            </a:ext>
          </a:extLst>
        </p:spPr>
        <p:txBody>
          <a:bodyPr/>
          <a:lstStyle/>
          <a:p>
            <a:pPr marL="342900" indent="-342900">
              <a:spcBef>
                <a:spcPct val="60000"/>
              </a:spcBef>
              <a:buClr>
                <a:schemeClr val="tx1"/>
              </a:buClr>
            </a:pPr>
            <a:r>
              <a:rPr lang="en-US" altLang="zh-CN" sz="2800" b="1" dirty="0" smtClean="0">
                <a:solidFill>
                  <a:schemeClr val="accent1"/>
                </a:solidFill>
                <a:latin typeface="宋体" pitchFamily="2" charset="-122"/>
              </a:rPr>
              <a:t>2</a:t>
            </a:r>
            <a:r>
              <a:rPr lang="zh-CN" altLang="en-US" sz="2800" b="1" dirty="0" smtClean="0">
                <a:solidFill>
                  <a:schemeClr val="accent1"/>
                </a:solidFill>
                <a:latin typeface="宋体" pitchFamily="2" charset="-122"/>
              </a:rPr>
              <a:t>．控制器</a:t>
            </a:r>
            <a:endParaRPr lang="en-US" altLang="zh-CN" sz="2800" b="1" dirty="0" smtClean="0">
              <a:solidFill>
                <a:schemeClr val="accent1"/>
              </a:solidFill>
              <a:latin typeface="宋体" pitchFamily="2" charset="-122"/>
            </a:endParaRPr>
          </a:p>
        </p:txBody>
      </p:sp>
      <p:sp>
        <p:nvSpPr>
          <p:cNvPr id="5" name="矩形 4"/>
          <p:cNvSpPr/>
          <p:nvPr/>
        </p:nvSpPr>
        <p:spPr>
          <a:xfrm>
            <a:off x="5608" y="1694129"/>
            <a:ext cx="8280920" cy="1200329"/>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400" b="1" u="sng" dirty="0">
                <a:solidFill>
                  <a:srgbClr val="FF0000"/>
                </a:solidFill>
                <a:latin typeface="宋体" pitchFamily="2" charset="-122"/>
              </a:rPr>
              <a:t>程序计数器</a:t>
            </a:r>
            <a:r>
              <a:rPr lang="en-US" altLang="zh-CN" sz="2400" b="1" u="sng" dirty="0" smtClean="0">
                <a:solidFill>
                  <a:srgbClr val="FF0000"/>
                </a:solidFill>
                <a:latin typeface="宋体" pitchFamily="2" charset="-122"/>
              </a:rPr>
              <a:t>PC</a:t>
            </a:r>
          </a:p>
          <a:p>
            <a:pPr>
              <a:lnSpc>
                <a:spcPct val="150000"/>
              </a:lnSpc>
            </a:pPr>
            <a:r>
              <a:rPr lang="en-US" altLang="zh-CN" sz="2400" b="1" dirty="0">
                <a:latin typeface="宋体" pitchFamily="2" charset="-122"/>
              </a:rPr>
              <a:t> </a:t>
            </a:r>
            <a:r>
              <a:rPr lang="en-US" altLang="zh-CN" sz="2000" b="1" dirty="0" smtClean="0">
                <a:latin typeface="宋体" pitchFamily="2" charset="-122"/>
              </a:rPr>
              <a:t>16</a:t>
            </a:r>
            <a:r>
              <a:rPr lang="zh-CN" altLang="en-US" sz="2000" b="1" dirty="0" smtClean="0">
                <a:latin typeface="宋体" pitchFamily="2" charset="-122"/>
              </a:rPr>
              <a:t>位程序地址寄存器，专门用来存放下一代需要执行的指令的内存地址；</a:t>
            </a:r>
            <a:endParaRPr lang="en-US" altLang="zh-CN" sz="2000" b="1" dirty="0" smtClean="0">
              <a:latin typeface="宋体" pitchFamily="2" charset="-122"/>
            </a:endParaRPr>
          </a:p>
        </p:txBody>
      </p:sp>
      <p:sp>
        <p:nvSpPr>
          <p:cNvPr id="6" name="矩形 5"/>
          <p:cNvSpPr/>
          <p:nvPr/>
        </p:nvSpPr>
        <p:spPr>
          <a:xfrm>
            <a:off x="239597" y="678466"/>
            <a:ext cx="8399784" cy="1015663"/>
          </a:xfrm>
          <a:prstGeom prst="rect">
            <a:avLst/>
          </a:prstGeom>
        </p:spPr>
        <p:txBody>
          <a:bodyPr wrap="square">
            <a:spAutoFit/>
          </a:bodyPr>
          <a:lstStyle/>
          <a:p>
            <a:pPr>
              <a:lnSpc>
                <a:spcPct val="150000"/>
              </a:lnSpc>
            </a:pPr>
            <a:r>
              <a:rPr lang="zh-CN" altLang="en-US" sz="2000" b="1" dirty="0"/>
              <a:t> </a:t>
            </a:r>
            <a:r>
              <a:rPr lang="zh-CN" altLang="en-US" sz="2000" b="1" dirty="0" smtClean="0"/>
              <a:t>      定时</a:t>
            </a:r>
            <a:r>
              <a:rPr lang="zh-CN" altLang="en-US" sz="2000" b="1" dirty="0"/>
              <a:t>控制逻辑单元、指令寄存器、译码器、地址指针</a:t>
            </a:r>
            <a:r>
              <a:rPr lang="en-US" altLang="zh-CN" sz="2000" b="1" dirty="0"/>
              <a:t>DPTR</a:t>
            </a:r>
            <a:r>
              <a:rPr lang="zh-CN" altLang="en-US" sz="2000" b="1" dirty="0"/>
              <a:t>、程序计数器</a:t>
            </a:r>
            <a:r>
              <a:rPr lang="en-US" altLang="zh-CN" sz="2000" b="1" dirty="0"/>
              <a:t>PC</a:t>
            </a:r>
            <a:r>
              <a:rPr lang="zh-CN" altLang="en-US" sz="2000" b="1" dirty="0"/>
              <a:t>、堆栈指针</a:t>
            </a:r>
            <a:r>
              <a:rPr lang="en-US" altLang="zh-CN" sz="2000" b="1" dirty="0"/>
              <a:t>SP</a:t>
            </a:r>
            <a:r>
              <a:rPr lang="zh-CN" altLang="en-US" sz="2000" b="1" dirty="0"/>
              <a:t>、</a:t>
            </a:r>
            <a:r>
              <a:rPr lang="en-US" altLang="zh-CN" sz="2000" b="1" dirty="0"/>
              <a:t>RAM </a:t>
            </a:r>
            <a:r>
              <a:rPr lang="zh-CN" altLang="en-US" sz="2000" b="1" dirty="0"/>
              <a:t>地址寄存器、</a:t>
            </a:r>
            <a:r>
              <a:rPr lang="en-US" altLang="zh-CN" sz="2000" b="1" dirty="0"/>
              <a:t>16</a:t>
            </a:r>
            <a:r>
              <a:rPr lang="zh-CN" altLang="en-US" sz="2000" b="1" dirty="0"/>
              <a:t>位地址</a:t>
            </a:r>
            <a:r>
              <a:rPr lang="zh-CN" altLang="en-US" sz="2000" b="1" dirty="0" smtClean="0"/>
              <a:t>缓冲器。</a:t>
            </a:r>
            <a:endParaRPr lang="zh-CN" altLang="en-US" sz="2000" b="1" dirty="0"/>
          </a:p>
        </p:txBody>
      </p:sp>
      <p:sp>
        <p:nvSpPr>
          <p:cNvPr id="7" name="矩形 6"/>
          <p:cNvSpPr/>
          <p:nvPr/>
        </p:nvSpPr>
        <p:spPr>
          <a:xfrm>
            <a:off x="-9237" y="2894458"/>
            <a:ext cx="7496064" cy="2031325"/>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400" b="1" u="sng" dirty="0" smtClean="0">
                <a:solidFill>
                  <a:srgbClr val="FF0000"/>
                </a:solidFill>
                <a:latin typeface="宋体" pitchFamily="2" charset="-122"/>
              </a:rPr>
              <a:t>堆栈</a:t>
            </a:r>
            <a:endParaRPr lang="en-US" altLang="zh-CN" sz="2400" b="1" u="sng" dirty="0" smtClean="0">
              <a:solidFill>
                <a:srgbClr val="FF0000"/>
              </a:solidFill>
              <a:latin typeface="宋体" pitchFamily="2" charset="-122"/>
            </a:endParaRPr>
          </a:p>
          <a:p>
            <a:pPr marL="342900" indent="-342900">
              <a:lnSpc>
                <a:spcPct val="150000"/>
              </a:lnSpc>
              <a:buFont typeface="Arial" panose="020B0604020202020204" pitchFamily="34" charset="0"/>
              <a:buChar char="•"/>
            </a:pPr>
            <a:r>
              <a:rPr lang="zh-CN" altLang="en-US" sz="2000" b="1" dirty="0" smtClean="0">
                <a:latin typeface="宋体" pitchFamily="2" charset="-122"/>
              </a:rPr>
              <a:t>存放临时数据、局部变量、中断或子程序的返回地址；</a:t>
            </a:r>
            <a:endParaRPr lang="en-US" altLang="zh-CN" sz="2000" b="1" dirty="0" smtClean="0">
              <a:latin typeface="宋体" pitchFamily="2" charset="-122"/>
            </a:endParaRPr>
          </a:p>
          <a:p>
            <a:pPr marL="342900" indent="-342900">
              <a:lnSpc>
                <a:spcPct val="150000"/>
              </a:lnSpc>
              <a:buFont typeface="Arial" panose="020B0604020202020204" pitchFamily="34" charset="0"/>
              <a:buChar char="•"/>
            </a:pPr>
            <a:r>
              <a:rPr lang="en-US" altLang="zh-CN" sz="2000" b="1" dirty="0" smtClean="0">
                <a:latin typeface="宋体" pitchFamily="2" charset="-122"/>
              </a:rPr>
              <a:t>PUSH </a:t>
            </a:r>
            <a:r>
              <a:rPr lang="zh-CN" altLang="en-US" sz="2000" b="1" dirty="0" smtClean="0">
                <a:latin typeface="宋体" pitchFamily="2" charset="-122"/>
              </a:rPr>
              <a:t>和</a:t>
            </a:r>
            <a:r>
              <a:rPr lang="en-US" altLang="zh-CN" sz="2000" b="1" dirty="0" smtClean="0">
                <a:latin typeface="宋体" pitchFamily="2" charset="-122"/>
              </a:rPr>
              <a:t>POP</a:t>
            </a:r>
            <a:r>
              <a:rPr lang="zh-CN" altLang="en-US" sz="2000" b="1" dirty="0" smtClean="0">
                <a:latin typeface="宋体" pitchFamily="2" charset="-122"/>
              </a:rPr>
              <a:t>操作堆栈指针的变化。</a:t>
            </a:r>
            <a:endParaRPr lang="en-US" altLang="zh-CN" sz="2000" b="1" dirty="0" smtClean="0">
              <a:latin typeface="宋体" pitchFamily="2" charset="-122"/>
            </a:endParaRPr>
          </a:p>
          <a:p>
            <a:pPr>
              <a:lnSpc>
                <a:spcPct val="150000"/>
              </a:lnSpc>
            </a:pPr>
            <a:endParaRPr lang="zh-CN" altLang="en-US" sz="2000" dirty="0"/>
          </a:p>
        </p:txBody>
      </p:sp>
    </p:spTree>
    <p:extLst>
      <p:ext uri="{BB962C8B-B14F-4D97-AF65-F5344CB8AC3E}">
        <p14:creationId xmlns:p14="http://schemas.microsoft.com/office/powerpoint/2010/main" xmlns="" val="2371931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barn(inVertical)">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Effect transition="in" filter="barn(inVertical)">
                                      <p:cBhvr>
                                        <p:cTn id="26" dur="500"/>
                                        <p:tgtEl>
                                          <p:spTgt spid="5">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Effect transition="in" filter="fade">
                                      <p:cBhvr>
                                        <p:cTn id="31" dur="1000"/>
                                        <p:tgtEl>
                                          <p:spTgt spid="7">
                                            <p:txEl>
                                              <p:pRg st="0" end="0"/>
                                            </p:txEl>
                                          </p:spTgt>
                                        </p:tgtEl>
                                      </p:cBhvr>
                                    </p:animEffect>
                                    <p:anim calcmode="lin" valueType="num">
                                      <p:cBhvr>
                                        <p:cTn id="32"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7">
                                            <p:txEl>
                                              <p:pRg st="1" end="1"/>
                                            </p:txEl>
                                          </p:spTgt>
                                        </p:tgtEl>
                                        <p:attrNameLst>
                                          <p:attrName>style.visibility</p:attrName>
                                        </p:attrNameLst>
                                      </p:cBhvr>
                                      <p:to>
                                        <p:strVal val="visible"/>
                                      </p:to>
                                    </p:set>
                                    <p:animEffect transition="in" filter="barn(inVertical)">
                                      <p:cBhvr>
                                        <p:cTn id="38" dur="500"/>
                                        <p:tgtEl>
                                          <p:spTgt spid="7">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7">
                                            <p:txEl>
                                              <p:pRg st="2" end="2"/>
                                            </p:txEl>
                                          </p:spTgt>
                                        </p:tgtEl>
                                        <p:attrNameLst>
                                          <p:attrName>style.visibility</p:attrName>
                                        </p:attrNameLst>
                                      </p:cBhvr>
                                      <p:to>
                                        <p:strVal val="visible"/>
                                      </p:to>
                                    </p:set>
                                    <p:animEffect transition="in" filter="barn(inVertical)">
                                      <p:cBhvr>
                                        <p:cTn id="43"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6512" y="116632"/>
            <a:ext cx="7683500" cy="550168"/>
          </a:xfrm>
        </p:spPr>
        <p:txBody>
          <a:bodyPr/>
          <a:lstStyle/>
          <a:p>
            <a:pPr algn="l">
              <a:lnSpc>
                <a:spcPct val="95000"/>
              </a:lnSpc>
              <a:buFont typeface="Arial" panose="020B0604020202020204" pitchFamily="34" charset="0"/>
              <a:buChar char="•"/>
            </a:pPr>
            <a:r>
              <a:rPr lang="zh-CN" altLang="en-US" sz="2400" b="1" dirty="0" smtClean="0">
                <a:solidFill>
                  <a:schemeClr val="accent6">
                    <a:lumMod val="75000"/>
                  </a:schemeClr>
                </a:solidFill>
                <a:latin typeface="宋体" pitchFamily="2" charset="-122"/>
              </a:rPr>
              <a:t>存储器空间及存储器</a:t>
            </a:r>
            <a:endParaRPr lang="zh-CN" altLang="en-US" sz="2400" b="1" dirty="0">
              <a:solidFill>
                <a:schemeClr val="accent6">
                  <a:lumMod val="75000"/>
                </a:schemeClr>
              </a:solidFill>
              <a:latin typeface="宋体" pitchFamily="2" charset="-122"/>
            </a:endParaRPr>
          </a:p>
        </p:txBody>
      </p:sp>
      <p:sp>
        <p:nvSpPr>
          <p:cNvPr id="5" name="矩形 4"/>
          <p:cNvSpPr/>
          <p:nvPr/>
        </p:nvSpPr>
        <p:spPr>
          <a:xfrm>
            <a:off x="3716439" y="1853109"/>
            <a:ext cx="1214010" cy="144016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外部</a:t>
            </a:r>
            <a:endParaRPr lang="zh-CN" altLang="en-US" sz="2400" dirty="0"/>
          </a:p>
        </p:txBody>
      </p:sp>
      <p:sp>
        <p:nvSpPr>
          <p:cNvPr id="6" name="TextBox 5"/>
          <p:cNvSpPr txBox="1"/>
          <p:nvPr/>
        </p:nvSpPr>
        <p:spPr>
          <a:xfrm>
            <a:off x="2699426" y="1759521"/>
            <a:ext cx="1082348" cy="461665"/>
          </a:xfrm>
          <a:prstGeom prst="rect">
            <a:avLst/>
          </a:prstGeom>
          <a:noFill/>
        </p:spPr>
        <p:txBody>
          <a:bodyPr wrap="none" rtlCol="0">
            <a:spAutoFit/>
          </a:bodyPr>
          <a:lstStyle/>
          <a:p>
            <a:r>
              <a:rPr lang="en-US" altLang="zh-CN" sz="2400" dirty="0" smtClean="0">
                <a:latin typeface="Traditional Arabic" panose="02020603050405020304" pitchFamily="18" charset="-78"/>
                <a:cs typeface="Traditional Arabic" panose="02020603050405020304" pitchFamily="18" charset="-78"/>
              </a:rPr>
              <a:t>FFFFH</a:t>
            </a:r>
            <a:endParaRPr lang="zh-CN" altLang="en-US" sz="2400" dirty="0">
              <a:latin typeface="Traditional Arabic" panose="02020603050405020304" pitchFamily="18" charset="-78"/>
              <a:cs typeface="Traditional Arabic" panose="02020603050405020304" pitchFamily="18" charset="-78"/>
            </a:endParaRPr>
          </a:p>
        </p:txBody>
      </p:sp>
      <p:sp>
        <p:nvSpPr>
          <p:cNvPr id="7" name="TextBox 6"/>
          <p:cNvSpPr txBox="1"/>
          <p:nvPr/>
        </p:nvSpPr>
        <p:spPr>
          <a:xfrm>
            <a:off x="2709923" y="2948041"/>
            <a:ext cx="1031051" cy="461665"/>
          </a:xfrm>
          <a:prstGeom prst="rect">
            <a:avLst/>
          </a:prstGeom>
          <a:noFill/>
        </p:spPr>
        <p:txBody>
          <a:bodyPr wrap="none" rtlCol="0">
            <a:spAutoFit/>
          </a:bodyPr>
          <a:lstStyle/>
          <a:p>
            <a:r>
              <a:rPr lang="en-US" altLang="zh-CN" sz="2400" dirty="0" smtClean="0">
                <a:latin typeface="Traditional Arabic" panose="02020603050405020304" pitchFamily="18" charset="-78"/>
                <a:cs typeface="Traditional Arabic" panose="02020603050405020304" pitchFamily="18" charset="-78"/>
              </a:rPr>
              <a:t>1000H</a:t>
            </a:r>
            <a:endParaRPr lang="zh-CN" altLang="en-US" sz="2400" dirty="0">
              <a:latin typeface="Traditional Arabic" panose="02020603050405020304" pitchFamily="18" charset="-78"/>
              <a:cs typeface="Traditional Arabic" panose="02020603050405020304" pitchFamily="18" charset="-78"/>
            </a:endParaRPr>
          </a:p>
        </p:txBody>
      </p:sp>
      <p:sp>
        <p:nvSpPr>
          <p:cNvPr id="8" name="左大括号 7"/>
          <p:cNvSpPr/>
          <p:nvPr/>
        </p:nvSpPr>
        <p:spPr>
          <a:xfrm rot="5400000">
            <a:off x="4152054" y="2351702"/>
            <a:ext cx="254487" cy="2370496"/>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mc:Choice xmlns:a14="http://schemas.microsoft.com/office/drawing/2010/main" xmlns="" Requires="a14">
          <p:sp>
            <p:nvSpPr>
              <p:cNvPr id="9" name="矩形 8"/>
              <p:cNvSpPr/>
              <p:nvPr/>
            </p:nvSpPr>
            <p:spPr>
              <a:xfrm>
                <a:off x="2122137" y="3760936"/>
                <a:ext cx="1430920" cy="99330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    内部</a:t>
                </a:r>
                <a:endParaRPr lang="en-US" altLang="zh-CN" sz="2400" dirty="0" smtClean="0"/>
              </a:p>
              <a:p>
                <a:pPr algn="ctr"/>
                <a:r>
                  <a:rPr lang="zh-CN" altLang="en-US" sz="2400" dirty="0" smtClean="0"/>
                  <a:t>（</a:t>
                </a:r>
                <a14:m>
                  <m:oMath xmlns:m="http://schemas.openxmlformats.org/officeDocument/2006/math">
                    <m:acc>
                      <m:accPr>
                        <m:chr m:val="̅"/>
                        <m:ctrlPr>
                          <a:rPr lang="zh-CN" altLang="en-US" sz="2400" i="1" smtClean="0">
                            <a:latin typeface="Cambria Math"/>
                          </a:rPr>
                        </m:ctrlPr>
                      </m:accPr>
                      <m:e>
                        <m:r>
                          <m:rPr>
                            <m:sty m:val="p"/>
                          </m:rPr>
                          <a:rPr lang="en-US" altLang="zh-CN" sz="2400" i="1">
                            <a:latin typeface="Cambria Math"/>
                          </a:rPr>
                          <m:t>EA</m:t>
                        </m:r>
                      </m:e>
                    </m:acc>
                    <m:r>
                      <a:rPr lang="en-US" altLang="zh-CN" sz="2400" b="0" i="1" smtClean="0">
                        <a:latin typeface="Cambria Math"/>
                      </a:rPr>
                      <m:t>=1</m:t>
                    </m:r>
                  </m:oMath>
                </a14:m>
                <a:r>
                  <a:rPr lang="zh-CN" altLang="en-US" sz="2400" dirty="0" smtClean="0"/>
                  <a:t>）</a:t>
                </a:r>
                <a:endParaRPr lang="zh-CN" altLang="en-US" sz="2400" dirty="0"/>
              </a:p>
            </p:txBody>
          </p:sp>
        </mc:Choice>
        <mc:Fallback>
          <p:sp>
            <p:nvSpPr>
              <p:cNvPr id="9" name="矩形 8"/>
              <p:cNvSpPr>
                <a:spLocks noRot="1" noChangeAspect="1" noMove="1" noResize="1" noEditPoints="1" noAdjustHandles="1" noChangeArrowheads="1" noChangeShapeType="1" noTextEdit="1"/>
              </p:cNvSpPr>
              <p:nvPr/>
            </p:nvSpPr>
            <p:spPr>
              <a:xfrm>
                <a:off x="2122137" y="3760936"/>
                <a:ext cx="1430920" cy="993303"/>
              </a:xfrm>
              <a:prstGeom prst="rect">
                <a:avLst/>
              </a:prstGeom>
              <a:blipFill rotWithShape="1">
                <a:blip r:embed="rId2"/>
                <a:stretch>
                  <a:fillRect l="-17021" r="-17447" b="-3067"/>
                </a:stretch>
              </a:blipFill>
              <a:ln>
                <a:noFill/>
              </a:ln>
            </p:spPr>
            <p:txBody>
              <a:bodyPr/>
              <a:lstStyle/>
              <a:p>
                <a:r>
                  <a:rPr lang="zh-CN" altLang="en-US">
                    <a:noFill/>
                  </a:rPr>
                  <a:t> </a:t>
                </a:r>
              </a:p>
            </p:txBody>
          </p:sp>
        </mc:Fallback>
      </mc:AlternateContent>
      <p:sp>
        <p:nvSpPr>
          <p:cNvPr id="10" name="TextBox 9"/>
          <p:cNvSpPr txBox="1"/>
          <p:nvPr/>
        </p:nvSpPr>
        <p:spPr>
          <a:xfrm>
            <a:off x="1165322" y="3702666"/>
            <a:ext cx="1082348" cy="461665"/>
          </a:xfrm>
          <a:prstGeom prst="rect">
            <a:avLst/>
          </a:prstGeom>
          <a:noFill/>
        </p:spPr>
        <p:txBody>
          <a:bodyPr wrap="none" rtlCol="0">
            <a:spAutoFit/>
          </a:bodyPr>
          <a:lstStyle/>
          <a:p>
            <a:r>
              <a:rPr lang="en-US" altLang="zh-CN" sz="2400" dirty="0" smtClean="0">
                <a:latin typeface="Traditional Arabic" panose="02020603050405020304" pitchFamily="18" charset="-78"/>
                <a:cs typeface="Traditional Arabic" panose="02020603050405020304" pitchFamily="18" charset="-78"/>
              </a:rPr>
              <a:t>0FFFH</a:t>
            </a:r>
            <a:endParaRPr lang="zh-CN" altLang="en-US" sz="2400" dirty="0">
              <a:latin typeface="Traditional Arabic" panose="02020603050405020304" pitchFamily="18" charset="-78"/>
              <a:cs typeface="Traditional Arabic" panose="02020603050405020304" pitchFamily="18" charset="-78"/>
            </a:endParaRPr>
          </a:p>
        </p:txBody>
      </p:sp>
      <p:sp>
        <p:nvSpPr>
          <p:cNvPr id="11" name="TextBox 10"/>
          <p:cNvSpPr txBox="1"/>
          <p:nvPr/>
        </p:nvSpPr>
        <p:spPr>
          <a:xfrm>
            <a:off x="1202438" y="4444975"/>
            <a:ext cx="1031051" cy="461665"/>
          </a:xfrm>
          <a:prstGeom prst="rect">
            <a:avLst/>
          </a:prstGeom>
          <a:noFill/>
        </p:spPr>
        <p:txBody>
          <a:bodyPr wrap="none" rtlCol="0">
            <a:spAutoFit/>
          </a:bodyPr>
          <a:lstStyle/>
          <a:p>
            <a:r>
              <a:rPr lang="en-US" altLang="zh-CN" sz="2400" dirty="0" smtClean="0">
                <a:latin typeface="Traditional Arabic" panose="02020603050405020304" pitchFamily="18" charset="-78"/>
                <a:cs typeface="Traditional Arabic" panose="02020603050405020304" pitchFamily="18" charset="-78"/>
              </a:rPr>
              <a:t>0000H</a:t>
            </a:r>
            <a:endParaRPr lang="zh-CN" altLang="en-US" sz="2400" dirty="0">
              <a:latin typeface="Traditional Arabic" panose="02020603050405020304" pitchFamily="18" charset="-78"/>
              <a:cs typeface="Traditional Arabic" panose="02020603050405020304" pitchFamily="18" charset="-78"/>
            </a:endParaRPr>
          </a:p>
        </p:txBody>
      </p:sp>
      <mc:AlternateContent xmlns:mc="http://schemas.openxmlformats.org/markup-compatibility/2006">
        <mc:Choice xmlns:a14="http://schemas.microsoft.com/office/drawing/2010/main" xmlns="" Requires="a14">
          <p:sp>
            <p:nvSpPr>
              <p:cNvPr id="12" name="矩形 11"/>
              <p:cNvSpPr/>
              <p:nvPr/>
            </p:nvSpPr>
            <p:spPr>
              <a:xfrm>
                <a:off x="4749086" y="3754512"/>
                <a:ext cx="1430920" cy="99330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
                </a:r>
                <a:r>
                  <a:rPr lang="zh-CN" altLang="en-US" sz="2400" dirty="0"/>
                  <a:t>外</a:t>
                </a:r>
                <a:r>
                  <a:rPr lang="zh-CN" altLang="en-US" sz="2400" dirty="0" smtClean="0"/>
                  <a:t>部</a:t>
                </a:r>
                <a:endParaRPr lang="en-US" altLang="zh-CN" sz="2400" dirty="0" smtClean="0"/>
              </a:p>
              <a:p>
                <a:pPr algn="ctr"/>
                <a:r>
                  <a:rPr lang="zh-CN" altLang="en-US" sz="2400" dirty="0" smtClean="0"/>
                  <a:t>（</a:t>
                </a:r>
                <a14:m>
                  <m:oMath xmlns:m="http://schemas.openxmlformats.org/officeDocument/2006/math">
                    <m:acc>
                      <m:accPr>
                        <m:chr m:val="̅"/>
                        <m:ctrlPr>
                          <a:rPr lang="zh-CN" altLang="en-US" sz="2400" i="1" smtClean="0">
                            <a:latin typeface="Cambria Math"/>
                          </a:rPr>
                        </m:ctrlPr>
                      </m:accPr>
                      <m:e>
                        <m:r>
                          <m:rPr>
                            <m:sty m:val="p"/>
                          </m:rPr>
                          <a:rPr lang="en-US" altLang="zh-CN" sz="2400" i="1">
                            <a:latin typeface="Cambria Math"/>
                          </a:rPr>
                          <m:t>EA</m:t>
                        </m:r>
                      </m:e>
                    </m:acc>
                    <m:r>
                      <a:rPr lang="en-US" altLang="zh-CN" sz="2400" b="0" i="1" smtClean="0">
                        <a:latin typeface="Cambria Math"/>
                      </a:rPr>
                      <m:t>=0</m:t>
                    </m:r>
                  </m:oMath>
                </a14:m>
                <a:r>
                  <a:rPr lang="zh-CN" altLang="en-US" sz="2400" dirty="0" smtClean="0"/>
                  <a:t>）</a:t>
                </a:r>
                <a:endParaRPr lang="zh-CN" altLang="en-US" sz="2400" dirty="0"/>
              </a:p>
            </p:txBody>
          </p:sp>
        </mc:Choice>
        <mc:Fallback>
          <p:sp>
            <p:nvSpPr>
              <p:cNvPr id="12" name="矩形 11"/>
              <p:cNvSpPr>
                <a:spLocks noRot="1" noChangeAspect="1" noMove="1" noResize="1" noEditPoints="1" noAdjustHandles="1" noChangeArrowheads="1" noChangeShapeType="1" noTextEdit="1"/>
              </p:cNvSpPr>
              <p:nvPr/>
            </p:nvSpPr>
            <p:spPr>
              <a:xfrm>
                <a:off x="4749086" y="3754512"/>
                <a:ext cx="1430920" cy="993303"/>
              </a:xfrm>
              <a:prstGeom prst="rect">
                <a:avLst/>
              </a:prstGeom>
              <a:blipFill rotWithShape="1">
                <a:blip r:embed="rId3"/>
                <a:stretch>
                  <a:fillRect l="-17021" r="-17447" b="-3067"/>
                </a:stretch>
              </a:blipFill>
              <a:ln>
                <a:noFill/>
              </a:ln>
            </p:spPr>
            <p:txBody>
              <a:bodyPr/>
              <a:lstStyle/>
              <a:p>
                <a:r>
                  <a:rPr lang="zh-CN" altLang="en-US">
                    <a:noFill/>
                  </a:rPr>
                  <a:t> </a:t>
                </a:r>
              </a:p>
            </p:txBody>
          </p:sp>
        </mc:Fallback>
      </mc:AlternateContent>
      <p:sp>
        <p:nvSpPr>
          <p:cNvPr id="13" name="TextBox 12"/>
          <p:cNvSpPr txBox="1"/>
          <p:nvPr/>
        </p:nvSpPr>
        <p:spPr>
          <a:xfrm>
            <a:off x="3775040" y="3796903"/>
            <a:ext cx="1082348" cy="461665"/>
          </a:xfrm>
          <a:prstGeom prst="rect">
            <a:avLst/>
          </a:prstGeom>
          <a:noFill/>
        </p:spPr>
        <p:txBody>
          <a:bodyPr wrap="none" rtlCol="0">
            <a:spAutoFit/>
          </a:bodyPr>
          <a:lstStyle/>
          <a:p>
            <a:r>
              <a:rPr lang="en-US" altLang="zh-CN" sz="2400" dirty="0" smtClean="0">
                <a:latin typeface="Traditional Arabic" panose="02020603050405020304" pitchFamily="18" charset="-78"/>
                <a:cs typeface="Traditional Arabic" panose="02020603050405020304" pitchFamily="18" charset="-78"/>
              </a:rPr>
              <a:t>0FFFH</a:t>
            </a:r>
            <a:endParaRPr lang="zh-CN" altLang="en-US" sz="2400" dirty="0">
              <a:latin typeface="Traditional Arabic" panose="02020603050405020304" pitchFamily="18" charset="-78"/>
              <a:cs typeface="Traditional Arabic" panose="02020603050405020304" pitchFamily="18" charset="-78"/>
            </a:endParaRPr>
          </a:p>
        </p:txBody>
      </p:sp>
      <p:sp>
        <p:nvSpPr>
          <p:cNvPr id="14" name="TextBox 13"/>
          <p:cNvSpPr txBox="1"/>
          <p:nvPr/>
        </p:nvSpPr>
        <p:spPr>
          <a:xfrm>
            <a:off x="3824109" y="4400971"/>
            <a:ext cx="1031051" cy="461665"/>
          </a:xfrm>
          <a:prstGeom prst="rect">
            <a:avLst/>
          </a:prstGeom>
          <a:noFill/>
        </p:spPr>
        <p:txBody>
          <a:bodyPr wrap="none" rtlCol="0">
            <a:spAutoFit/>
          </a:bodyPr>
          <a:lstStyle/>
          <a:p>
            <a:r>
              <a:rPr lang="en-US" altLang="zh-CN" sz="2400" dirty="0" smtClean="0">
                <a:latin typeface="Traditional Arabic" panose="02020603050405020304" pitchFamily="18" charset="-78"/>
                <a:cs typeface="Traditional Arabic" panose="02020603050405020304" pitchFamily="18" charset="-78"/>
              </a:rPr>
              <a:t>0000H</a:t>
            </a:r>
            <a:endParaRPr lang="zh-CN" altLang="en-US" sz="2400" dirty="0">
              <a:latin typeface="Traditional Arabic" panose="02020603050405020304" pitchFamily="18" charset="-78"/>
              <a:cs typeface="Traditional Arabic" panose="02020603050405020304" pitchFamily="18" charset="-78"/>
            </a:endParaRPr>
          </a:p>
        </p:txBody>
      </p:sp>
      <p:sp>
        <p:nvSpPr>
          <p:cNvPr id="15" name="左大括号 14"/>
          <p:cNvSpPr/>
          <p:nvPr/>
        </p:nvSpPr>
        <p:spPr>
          <a:xfrm rot="16200000">
            <a:off x="4084129" y="3832636"/>
            <a:ext cx="396042" cy="2370500"/>
          </a:xfrm>
          <a:prstGeom prst="leftBrace">
            <a:avLst>
              <a:gd name="adj1" fmla="val 8333"/>
              <a:gd name="adj2" fmla="val 49433"/>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TextBox 15"/>
          <p:cNvSpPr txBox="1"/>
          <p:nvPr/>
        </p:nvSpPr>
        <p:spPr>
          <a:xfrm>
            <a:off x="3461669" y="5217687"/>
            <a:ext cx="1723549" cy="461665"/>
          </a:xfrm>
          <a:prstGeom prst="rect">
            <a:avLst/>
          </a:prstGeom>
          <a:noFill/>
        </p:spPr>
        <p:txBody>
          <a:bodyPr wrap="none" rtlCol="0">
            <a:spAutoFit/>
          </a:bodyPr>
          <a:lstStyle/>
          <a:p>
            <a:r>
              <a:rPr lang="zh-CN" altLang="en-US" sz="2400" dirty="0" smtClean="0">
                <a:latin typeface="Traditional Arabic" panose="02020603050405020304" pitchFamily="18" charset="-78"/>
                <a:cs typeface="Traditional Arabic" panose="02020603050405020304" pitchFamily="18" charset="-78"/>
              </a:rPr>
              <a:t>程序存储器</a:t>
            </a:r>
            <a:endParaRPr lang="zh-CN" altLang="en-US" sz="2400" dirty="0">
              <a:latin typeface="Traditional Arabic" panose="02020603050405020304" pitchFamily="18" charset="-78"/>
              <a:cs typeface="Traditional Arabic" panose="02020603050405020304" pitchFamily="18" charset="-78"/>
            </a:endParaRPr>
          </a:p>
        </p:txBody>
      </p:sp>
      <mc:AlternateContent xmlns:mc="http://schemas.openxmlformats.org/markup-compatibility/2006">
        <mc:Choice xmlns:a14="http://schemas.microsoft.com/office/drawing/2010/main" xmlns="" Requires="a14">
          <p:sp>
            <p:nvSpPr>
              <p:cNvPr id="17" name="Rectangle 2"/>
              <p:cNvSpPr txBox="1">
                <a:spLocks noChangeArrowheads="1"/>
              </p:cNvSpPr>
              <p:nvPr/>
            </p:nvSpPr>
            <p:spPr>
              <a:xfrm>
                <a:off x="-58599" y="764704"/>
                <a:ext cx="7798951" cy="566738"/>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lnSpc>
                    <a:spcPct val="95000"/>
                  </a:lnSpc>
                  <a:buNone/>
                </a:pPr>
                <a:r>
                  <a:rPr lang="zh-CN" altLang="en-GB" sz="2400" b="0" dirty="0" smtClean="0">
                    <a:solidFill>
                      <a:schemeClr val="accent1"/>
                    </a:solidFill>
                    <a:latin typeface="宋体" charset="-122"/>
                  </a:rPr>
                  <a:t>1</a:t>
                </a:r>
                <a:r>
                  <a:rPr lang="zh-CN" altLang="en-GB" sz="2400" b="0" dirty="0" smtClean="0">
                    <a:solidFill>
                      <a:schemeClr val="accent1"/>
                    </a:solidFill>
                  </a:rPr>
                  <a:t>．</a:t>
                </a:r>
                <a:r>
                  <a:rPr lang="zh-CN" altLang="en-US" sz="2400" b="0" dirty="0" smtClean="0">
                    <a:solidFill>
                      <a:schemeClr val="accent1"/>
                    </a:solidFill>
                    <a:latin typeface="宋体" charset="-122"/>
                  </a:rPr>
                  <a:t>程序存储器（</a:t>
                </a:r>
                <a14:m>
                  <m:oMath xmlns:m="http://schemas.openxmlformats.org/officeDocument/2006/math">
                    <m:acc>
                      <m:accPr>
                        <m:chr m:val="̅"/>
                        <m:ctrlPr>
                          <a:rPr lang="zh-CN" altLang="en-US" sz="2400" b="0" i="1">
                            <a:solidFill>
                              <a:schemeClr val="accent1"/>
                            </a:solidFill>
                            <a:latin typeface="Cambria Math"/>
                          </a:rPr>
                        </m:ctrlPr>
                      </m:accPr>
                      <m:e>
                        <m:r>
                          <m:rPr>
                            <m:sty m:val="p"/>
                          </m:rPr>
                          <a:rPr lang="en-US" altLang="zh-CN" sz="2400" b="0">
                            <a:solidFill>
                              <a:schemeClr val="accent1"/>
                            </a:solidFill>
                            <a:latin typeface="Cambria Math"/>
                          </a:rPr>
                          <m:t>EA</m:t>
                        </m:r>
                      </m:e>
                    </m:acc>
                    <m:r>
                      <a:rPr lang="zh-CN" altLang="en-US" sz="2400" b="0" i="1" smtClean="0">
                        <a:solidFill>
                          <a:schemeClr val="accent1"/>
                        </a:solidFill>
                        <a:latin typeface="Cambria Math"/>
                      </a:rPr>
                      <m:t>、</m:t>
                    </m:r>
                  </m:oMath>
                </a14:m>
                <a:r>
                  <a:rPr lang="en-US" altLang="zh-CN" sz="2400" b="0" dirty="0" smtClean="0">
                    <a:solidFill>
                      <a:schemeClr val="accent1"/>
                    </a:solidFill>
                    <a:latin typeface="宋体" charset="-122"/>
                  </a:rPr>
                  <a:t>MOVC</a:t>
                </a:r>
                <a:r>
                  <a:rPr lang="zh-CN" altLang="en-US" sz="2400" b="0" dirty="0" smtClean="0">
                    <a:solidFill>
                      <a:schemeClr val="accent1"/>
                    </a:solidFill>
                    <a:latin typeface="宋体" charset="-122"/>
                  </a:rPr>
                  <a:t>指令、入口地址）</a:t>
                </a:r>
                <a:endParaRPr lang="zh-CN" altLang="en-US" sz="2400" b="0" dirty="0">
                  <a:solidFill>
                    <a:schemeClr val="accent2"/>
                  </a:solidFill>
                  <a:latin typeface="宋体" charset="-122"/>
                </a:endParaRPr>
              </a:p>
            </p:txBody>
          </p:sp>
        </mc:Choice>
        <mc:Fallback>
          <p:sp>
            <p:nvSpPr>
              <p:cNvPr id="17" name="Rectangle 2"/>
              <p:cNvSpPr txBox="1">
                <a:spLocks noRot="1" noChangeAspect="1" noMove="1" noResize="1" noEditPoints="1" noAdjustHandles="1" noChangeArrowheads="1" noChangeShapeType="1" noTextEdit="1"/>
              </p:cNvSpPr>
              <p:nvPr/>
            </p:nvSpPr>
            <p:spPr>
              <a:xfrm>
                <a:off x="-58599" y="764704"/>
                <a:ext cx="7798951" cy="566738"/>
              </a:xfrm>
              <a:prstGeom prst="rect">
                <a:avLst/>
              </a:prstGeom>
              <a:blipFill rotWithShape="1">
                <a:blip r:embed="rId4"/>
                <a:stretch>
                  <a:fillRect l="-1172" t="-15054" b="-11828"/>
                </a:stretch>
              </a:blipFill>
              <a:effectLst/>
            </p:spPr>
            <p:txBody>
              <a:bodyPr/>
              <a:lstStyle/>
              <a:p>
                <a:r>
                  <a:rPr lang="zh-CN" altLang="en-US">
                    <a:noFill/>
                  </a:rPr>
                  <a:t> </a:t>
                </a:r>
              </a:p>
            </p:txBody>
          </p:sp>
        </mc:Fallback>
      </mc:AlternateContent>
    </p:spTree>
    <p:extLst>
      <p:ext uri="{BB962C8B-B14F-4D97-AF65-F5344CB8AC3E}">
        <p14:creationId xmlns:p14="http://schemas.microsoft.com/office/powerpoint/2010/main" xmlns="" val="1531951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1000"/>
                                        <p:tgtEl>
                                          <p:spTgt spid="12"/>
                                        </p:tgtEl>
                                      </p:cBhvr>
                                    </p:animEffect>
                                    <p:anim calcmode="lin" valueType="num">
                                      <p:cBhvr>
                                        <p:cTn id="41" dur="1000" fill="hold"/>
                                        <p:tgtEl>
                                          <p:spTgt spid="12"/>
                                        </p:tgtEl>
                                        <p:attrNameLst>
                                          <p:attrName>ppt_x</p:attrName>
                                        </p:attrNameLst>
                                      </p:cBhvr>
                                      <p:tavLst>
                                        <p:tav tm="0">
                                          <p:val>
                                            <p:strVal val="#ppt_x"/>
                                          </p:val>
                                        </p:tav>
                                        <p:tav tm="100000">
                                          <p:val>
                                            <p:strVal val="#ppt_x"/>
                                          </p:val>
                                        </p:tav>
                                      </p:tavLst>
                                    </p:anim>
                                    <p:anim calcmode="lin" valueType="num">
                                      <p:cBhvr>
                                        <p:cTn id="4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1000"/>
                                        <p:tgtEl>
                                          <p:spTgt spid="10"/>
                                        </p:tgtEl>
                                      </p:cBhvr>
                                    </p:animEffect>
                                    <p:anim calcmode="lin" valueType="num">
                                      <p:cBhvr>
                                        <p:cTn id="48" dur="1000" fill="hold"/>
                                        <p:tgtEl>
                                          <p:spTgt spid="10"/>
                                        </p:tgtEl>
                                        <p:attrNameLst>
                                          <p:attrName>ppt_x</p:attrName>
                                        </p:attrNameLst>
                                      </p:cBhvr>
                                      <p:tavLst>
                                        <p:tav tm="0">
                                          <p:val>
                                            <p:strVal val="#ppt_x"/>
                                          </p:val>
                                        </p:tav>
                                        <p:tav tm="100000">
                                          <p:val>
                                            <p:strVal val="#ppt_x"/>
                                          </p:val>
                                        </p:tav>
                                      </p:tavLst>
                                    </p:anim>
                                    <p:anim calcmode="lin" valueType="num">
                                      <p:cBhvr>
                                        <p:cTn id="49" dur="1000" fill="hold"/>
                                        <p:tgtEl>
                                          <p:spTgt spid="1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1000"/>
                                        <p:tgtEl>
                                          <p:spTgt spid="11"/>
                                        </p:tgtEl>
                                      </p:cBhvr>
                                    </p:animEffect>
                                    <p:anim calcmode="lin" valueType="num">
                                      <p:cBhvr>
                                        <p:cTn id="53" dur="1000" fill="hold"/>
                                        <p:tgtEl>
                                          <p:spTgt spid="11"/>
                                        </p:tgtEl>
                                        <p:attrNameLst>
                                          <p:attrName>ppt_x</p:attrName>
                                        </p:attrNameLst>
                                      </p:cBhvr>
                                      <p:tavLst>
                                        <p:tav tm="0">
                                          <p:val>
                                            <p:strVal val="#ppt_x"/>
                                          </p:val>
                                        </p:tav>
                                        <p:tav tm="100000">
                                          <p:val>
                                            <p:strVal val="#ppt_x"/>
                                          </p:val>
                                        </p:tav>
                                      </p:tavLst>
                                    </p:anim>
                                    <p:anim calcmode="lin" valueType="num">
                                      <p:cBhvr>
                                        <p:cTn id="5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1000"/>
                                        <p:tgtEl>
                                          <p:spTgt spid="13"/>
                                        </p:tgtEl>
                                      </p:cBhvr>
                                    </p:animEffect>
                                    <p:anim calcmode="lin" valueType="num">
                                      <p:cBhvr>
                                        <p:cTn id="60" dur="1000" fill="hold"/>
                                        <p:tgtEl>
                                          <p:spTgt spid="13"/>
                                        </p:tgtEl>
                                        <p:attrNameLst>
                                          <p:attrName>ppt_x</p:attrName>
                                        </p:attrNameLst>
                                      </p:cBhvr>
                                      <p:tavLst>
                                        <p:tav tm="0">
                                          <p:val>
                                            <p:strVal val="#ppt_x"/>
                                          </p:val>
                                        </p:tav>
                                        <p:tav tm="100000">
                                          <p:val>
                                            <p:strVal val="#ppt_x"/>
                                          </p:val>
                                        </p:tav>
                                      </p:tavLst>
                                    </p:anim>
                                    <p:anim calcmode="lin" valueType="num">
                                      <p:cBhvr>
                                        <p:cTn id="61" dur="1000" fill="hold"/>
                                        <p:tgtEl>
                                          <p:spTgt spid="13"/>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1000"/>
                                        <p:tgtEl>
                                          <p:spTgt spid="14"/>
                                        </p:tgtEl>
                                      </p:cBhvr>
                                    </p:animEffect>
                                    <p:anim calcmode="lin" valueType="num">
                                      <p:cBhvr>
                                        <p:cTn id="65" dur="1000" fill="hold"/>
                                        <p:tgtEl>
                                          <p:spTgt spid="14"/>
                                        </p:tgtEl>
                                        <p:attrNameLst>
                                          <p:attrName>ppt_x</p:attrName>
                                        </p:attrNameLst>
                                      </p:cBhvr>
                                      <p:tavLst>
                                        <p:tav tm="0">
                                          <p:val>
                                            <p:strVal val="#ppt_x"/>
                                          </p:val>
                                        </p:tav>
                                        <p:tav tm="100000">
                                          <p:val>
                                            <p:strVal val="#ppt_x"/>
                                          </p:val>
                                        </p:tav>
                                      </p:tavLst>
                                    </p:anim>
                                    <p:anim calcmode="lin" valueType="num">
                                      <p:cBhvr>
                                        <p:cTn id="6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fade">
                                      <p:cBhvr>
                                        <p:cTn id="71" dur="1000"/>
                                        <p:tgtEl>
                                          <p:spTgt spid="15"/>
                                        </p:tgtEl>
                                      </p:cBhvr>
                                    </p:animEffect>
                                    <p:anim calcmode="lin" valueType="num">
                                      <p:cBhvr>
                                        <p:cTn id="72" dur="1000" fill="hold"/>
                                        <p:tgtEl>
                                          <p:spTgt spid="15"/>
                                        </p:tgtEl>
                                        <p:attrNameLst>
                                          <p:attrName>ppt_x</p:attrName>
                                        </p:attrNameLst>
                                      </p:cBhvr>
                                      <p:tavLst>
                                        <p:tav tm="0">
                                          <p:val>
                                            <p:strVal val="#ppt_x"/>
                                          </p:val>
                                        </p:tav>
                                        <p:tav tm="100000">
                                          <p:val>
                                            <p:strVal val="#ppt_x"/>
                                          </p:val>
                                        </p:tav>
                                      </p:tavLst>
                                    </p:anim>
                                    <p:anim calcmode="lin" valueType="num">
                                      <p:cBhvr>
                                        <p:cTn id="73" dur="1000" fill="hold"/>
                                        <p:tgtEl>
                                          <p:spTgt spid="15"/>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animEffect transition="in" filter="fade">
                                      <p:cBhvr>
                                        <p:cTn id="76" dur="1000"/>
                                        <p:tgtEl>
                                          <p:spTgt spid="16"/>
                                        </p:tgtEl>
                                      </p:cBhvr>
                                    </p:animEffect>
                                    <p:anim calcmode="lin" valueType="num">
                                      <p:cBhvr>
                                        <p:cTn id="77" dur="1000" fill="hold"/>
                                        <p:tgtEl>
                                          <p:spTgt spid="16"/>
                                        </p:tgtEl>
                                        <p:attrNameLst>
                                          <p:attrName>ppt_x</p:attrName>
                                        </p:attrNameLst>
                                      </p:cBhvr>
                                      <p:tavLst>
                                        <p:tav tm="0">
                                          <p:val>
                                            <p:strVal val="#ppt_x"/>
                                          </p:val>
                                        </p:tav>
                                        <p:tav tm="100000">
                                          <p:val>
                                            <p:strVal val="#ppt_x"/>
                                          </p:val>
                                        </p:tav>
                                      </p:tavLst>
                                    </p:anim>
                                    <p:anim calcmode="lin" valueType="num">
                                      <p:cBhvr>
                                        <p:cTn id="7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P spid="9" grpId="0" animBg="1"/>
      <p:bldP spid="10" grpId="0"/>
      <p:bldP spid="11" grpId="0"/>
      <p:bldP spid="12" grpId="0" animBg="1"/>
      <p:bldP spid="13" grpId="0"/>
      <p:bldP spid="14" grpId="0"/>
      <p:bldP spid="15" grpId="0" animBg="1"/>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32656"/>
            <a:ext cx="7704856" cy="433965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b="1" dirty="0" smtClean="0">
                <a:solidFill>
                  <a:srgbClr val="FF0000"/>
                </a:solidFill>
              </a:rPr>
              <a:t>特殊单元：</a:t>
            </a:r>
            <a:endParaRPr lang="en-US" altLang="zh-CN" sz="2400" b="1" dirty="0" smtClean="0">
              <a:solidFill>
                <a:srgbClr val="FF0000"/>
              </a:solidFill>
            </a:endParaRPr>
          </a:p>
          <a:p>
            <a:pPr>
              <a:lnSpc>
                <a:spcPct val="150000"/>
              </a:lnSpc>
            </a:pPr>
            <a:r>
              <a:rPr lang="en-US" altLang="zh-CN" sz="2400" b="1" u="sng" dirty="0" smtClean="0">
                <a:solidFill>
                  <a:srgbClr val="7030A0"/>
                </a:solidFill>
              </a:rPr>
              <a:t>1.)  0000H</a:t>
            </a:r>
            <a:r>
              <a:rPr lang="en-US" altLang="zh-CN" sz="2400" b="1" u="sng" dirty="0">
                <a:solidFill>
                  <a:srgbClr val="7030A0"/>
                </a:solidFill>
              </a:rPr>
              <a:t>: </a:t>
            </a:r>
            <a:r>
              <a:rPr lang="zh-CN" altLang="en-US" sz="2400" b="1" u="sng" dirty="0">
                <a:solidFill>
                  <a:srgbClr val="7030A0"/>
                </a:solidFill>
              </a:rPr>
              <a:t>复位入口地址</a:t>
            </a:r>
            <a:endParaRPr lang="en-US" altLang="zh-CN" sz="2400" b="1" u="sng" dirty="0">
              <a:solidFill>
                <a:srgbClr val="7030A0"/>
              </a:solidFill>
            </a:endParaRPr>
          </a:p>
          <a:p>
            <a:pPr>
              <a:lnSpc>
                <a:spcPct val="150000"/>
              </a:lnSpc>
            </a:pPr>
            <a:r>
              <a:rPr lang="en-US" altLang="zh-CN" sz="2400" b="1" u="sng" dirty="0" smtClean="0">
                <a:solidFill>
                  <a:srgbClr val="7030A0"/>
                </a:solidFill>
              </a:rPr>
              <a:t>2.)  0003H~0023H</a:t>
            </a:r>
            <a:r>
              <a:rPr lang="zh-CN" altLang="en-US" sz="2400" b="1" u="sng" dirty="0" smtClean="0">
                <a:solidFill>
                  <a:srgbClr val="7030A0"/>
                </a:solidFill>
              </a:rPr>
              <a:t>：</a:t>
            </a:r>
            <a:r>
              <a:rPr lang="zh-CN" altLang="en-US" sz="2400" b="1" u="sng" dirty="0">
                <a:solidFill>
                  <a:srgbClr val="7030A0"/>
                </a:solidFill>
              </a:rPr>
              <a:t>中断服务程序入口地址    </a:t>
            </a:r>
            <a:endParaRPr lang="en-US" altLang="zh-CN" sz="2400" b="1" u="sng" dirty="0">
              <a:solidFill>
                <a:srgbClr val="7030A0"/>
              </a:solidFill>
            </a:endParaRPr>
          </a:p>
          <a:p>
            <a:pPr>
              <a:lnSpc>
                <a:spcPct val="150000"/>
              </a:lnSpc>
            </a:pPr>
            <a:r>
              <a:rPr lang="en-US" altLang="zh-CN" sz="2000" b="1" dirty="0">
                <a:solidFill>
                  <a:schemeClr val="accent6">
                    <a:lumMod val="75000"/>
                  </a:schemeClr>
                </a:solidFill>
              </a:rPr>
              <a:t> </a:t>
            </a:r>
            <a:r>
              <a:rPr lang="en-US" altLang="zh-CN" sz="2000" b="1" dirty="0" smtClean="0">
                <a:solidFill>
                  <a:schemeClr val="accent6">
                    <a:lumMod val="75000"/>
                  </a:schemeClr>
                </a:solidFill>
              </a:rPr>
              <a:t>  </a:t>
            </a:r>
            <a:r>
              <a:rPr lang="zh-CN" altLang="en-US" sz="2000" b="1" dirty="0" smtClean="0">
                <a:solidFill>
                  <a:schemeClr val="accent6">
                    <a:lumMod val="75000"/>
                  </a:schemeClr>
                </a:solidFill>
              </a:rPr>
              <a:t>思考：</a:t>
            </a:r>
            <a:r>
              <a:rPr lang="en-US" altLang="zh-CN" sz="2000" b="1" dirty="0" smtClean="0">
                <a:solidFill>
                  <a:schemeClr val="accent6">
                    <a:lumMod val="75000"/>
                  </a:schemeClr>
                </a:solidFill>
              </a:rPr>
              <a:t>8051</a:t>
            </a:r>
            <a:r>
              <a:rPr lang="zh-CN" altLang="en-US" sz="2000" b="1" dirty="0" smtClean="0">
                <a:solidFill>
                  <a:schemeClr val="accent6">
                    <a:lumMod val="75000"/>
                  </a:schemeClr>
                </a:solidFill>
              </a:rPr>
              <a:t>几个中断？？</a:t>
            </a:r>
            <a:endParaRPr lang="en-US" altLang="zh-CN" sz="2000" b="1" dirty="0">
              <a:solidFill>
                <a:schemeClr val="accent6">
                  <a:lumMod val="75000"/>
                </a:schemeClr>
              </a:solidFill>
            </a:endParaRPr>
          </a:p>
          <a:p>
            <a:pPr>
              <a:lnSpc>
                <a:spcPct val="150000"/>
              </a:lnSpc>
            </a:pPr>
            <a:r>
              <a:rPr lang="en-US" altLang="zh-CN" sz="2000" b="1" dirty="0" smtClean="0">
                <a:solidFill>
                  <a:srgbClr val="0070C0"/>
                </a:solidFill>
              </a:rPr>
              <a:t>2.1 </a:t>
            </a:r>
            <a:r>
              <a:rPr lang="en-US" altLang="zh-CN" sz="2000" b="1" dirty="0">
                <a:solidFill>
                  <a:srgbClr val="0070C0"/>
                </a:solidFill>
              </a:rPr>
              <a:t>)  </a:t>
            </a:r>
            <a:r>
              <a:rPr lang="en-US" altLang="zh-CN" sz="2000" b="1" dirty="0" smtClean="0">
                <a:solidFill>
                  <a:srgbClr val="0070C0"/>
                </a:solidFill>
              </a:rPr>
              <a:t>0003H</a:t>
            </a:r>
            <a:r>
              <a:rPr lang="zh-CN" altLang="en-US" sz="2000" b="1" dirty="0" smtClean="0">
                <a:solidFill>
                  <a:srgbClr val="0070C0"/>
                </a:solidFill>
              </a:rPr>
              <a:t>：</a:t>
            </a:r>
            <a:r>
              <a:rPr lang="en-US" altLang="zh-CN" sz="2000" b="1" dirty="0" smtClean="0">
                <a:solidFill>
                  <a:srgbClr val="0070C0"/>
                </a:solidFill>
              </a:rPr>
              <a:t> </a:t>
            </a:r>
            <a:r>
              <a:rPr lang="zh-CN" altLang="en-US" sz="2000" dirty="0" smtClean="0"/>
              <a:t>外部中断</a:t>
            </a:r>
            <a:r>
              <a:rPr lang="en-US" altLang="zh-CN" sz="2000" dirty="0" smtClean="0"/>
              <a:t>0</a:t>
            </a:r>
            <a:r>
              <a:rPr lang="zh-CN" altLang="en-US" sz="2000" dirty="0" smtClean="0"/>
              <a:t>的中断入口地址；</a:t>
            </a:r>
            <a:endParaRPr lang="en-US" altLang="zh-CN" sz="2000" dirty="0" smtClean="0"/>
          </a:p>
          <a:p>
            <a:pPr>
              <a:lnSpc>
                <a:spcPct val="150000"/>
              </a:lnSpc>
            </a:pPr>
            <a:r>
              <a:rPr lang="en-US" altLang="zh-CN" sz="2000" b="1" dirty="0" smtClean="0">
                <a:solidFill>
                  <a:srgbClr val="0070C0"/>
                </a:solidFill>
              </a:rPr>
              <a:t>2.2 )  000BH</a:t>
            </a:r>
            <a:r>
              <a:rPr lang="zh-CN" altLang="en-US" sz="2000" b="1" dirty="0" smtClean="0">
                <a:solidFill>
                  <a:srgbClr val="0070C0"/>
                </a:solidFill>
              </a:rPr>
              <a:t>：</a:t>
            </a:r>
            <a:r>
              <a:rPr lang="zh-CN" altLang="en-US" sz="2000" dirty="0" smtClean="0"/>
              <a:t>定时</a:t>
            </a:r>
            <a:r>
              <a:rPr lang="en-US" altLang="zh-CN" sz="2000" dirty="0" smtClean="0"/>
              <a:t>/</a:t>
            </a:r>
            <a:r>
              <a:rPr lang="zh-CN" altLang="en-US" sz="2000" dirty="0" smtClean="0"/>
              <a:t>计时器</a:t>
            </a:r>
            <a:r>
              <a:rPr lang="en-US" altLang="zh-CN" sz="2000" dirty="0" smtClean="0"/>
              <a:t>0</a:t>
            </a:r>
            <a:r>
              <a:rPr lang="zh-CN" altLang="en-US" sz="2000" dirty="0" smtClean="0"/>
              <a:t>中断入口地址；</a:t>
            </a:r>
            <a:endParaRPr lang="en-US" altLang="zh-CN" sz="2000" dirty="0" smtClean="0"/>
          </a:p>
          <a:p>
            <a:pPr>
              <a:lnSpc>
                <a:spcPct val="150000"/>
              </a:lnSpc>
            </a:pPr>
            <a:r>
              <a:rPr lang="en-US" altLang="zh-CN" sz="2000" b="1" dirty="0" smtClean="0">
                <a:solidFill>
                  <a:srgbClr val="0070C0"/>
                </a:solidFill>
              </a:rPr>
              <a:t>2.3 )  </a:t>
            </a:r>
            <a:r>
              <a:rPr lang="en-US" altLang="zh-CN" sz="2000" b="1" dirty="0">
                <a:solidFill>
                  <a:srgbClr val="0070C0"/>
                </a:solidFill>
              </a:rPr>
              <a:t>0013H</a:t>
            </a:r>
            <a:r>
              <a:rPr lang="zh-CN" altLang="en-US" sz="2000" b="1" dirty="0" smtClean="0">
                <a:solidFill>
                  <a:srgbClr val="0070C0"/>
                </a:solidFill>
              </a:rPr>
              <a:t>：</a:t>
            </a:r>
            <a:r>
              <a:rPr lang="en-US" altLang="zh-CN" sz="2000" b="1" dirty="0">
                <a:solidFill>
                  <a:srgbClr val="0070C0"/>
                </a:solidFill>
              </a:rPr>
              <a:t> </a:t>
            </a:r>
            <a:r>
              <a:rPr lang="zh-CN" altLang="en-US" sz="2000" dirty="0" smtClean="0"/>
              <a:t>外部中断</a:t>
            </a:r>
            <a:r>
              <a:rPr lang="en-US" altLang="zh-CN" sz="2000" dirty="0" smtClean="0"/>
              <a:t>1</a:t>
            </a:r>
            <a:r>
              <a:rPr lang="zh-CN" altLang="en-US" sz="2000" dirty="0" smtClean="0"/>
              <a:t>中断入口地址；</a:t>
            </a:r>
            <a:endParaRPr lang="en-US" altLang="zh-CN" sz="2000" dirty="0" smtClean="0"/>
          </a:p>
          <a:p>
            <a:pPr>
              <a:lnSpc>
                <a:spcPct val="150000"/>
              </a:lnSpc>
            </a:pPr>
            <a:r>
              <a:rPr lang="en-US" altLang="zh-CN" sz="2000" b="1" dirty="0" smtClean="0">
                <a:solidFill>
                  <a:srgbClr val="0070C0"/>
                </a:solidFill>
              </a:rPr>
              <a:t>2.4 )  </a:t>
            </a:r>
            <a:r>
              <a:rPr lang="en-US" altLang="zh-CN" sz="2000" b="1" dirty="0">
                <a:solidFill>
                  <a:srgbClr val="0070C0"/>
                </a:solidFill>
              </a:rPr>
              <a:t>001BH</a:t>
            </a:r>
            <a:r>
              <a:rPr lang="zh-CN" altLang="en-US" sz="2000" b="1" dirty="0" smtClean="0">
                <a:solidFill>
                  <a:srgbClr val="0070C0"/>
                </a:solidFill>
              </a:rPr>
              <a:t>：</a:t>
            </a:r>
            <a:r>
              <a:rPr lang="zh-CN" altLang="en-US" sz="2000" dirty="0" smtClean="0"/>
              <a:t>定时</a:t>
            </a:r>
            <a:r>
              <a:rPr lang="en-US" altLang="zh-CN" sz="2000" dirty="0" smtClean="0"/>
              <a:t>/</a:t>
            </a:r>
            <a:r>
              <a:rPr lang="zh-CN" altLang="en-US" sz="2000" dirty="0" smtClean="0"/>
              <a:t>计数器</a:t>
            </a:r>
            <a:r>
              <a:rPr lang="en-US" altLang="zh-CN" sz="2000" dirty="0" smtClean="0"/>
              <a:t>1</a:t>
            </a:r>
            <a:r>
              <a:rPr lang="zh-CN" altLang="en-US" sz="2000" dirty="0" smtClean="0"/>
              <a:t>中断入口地址；</a:t>
            </a:r>
            <a:endParaRPr lang="en-US" altLang="zh-CN" sz="2000" dirty="0" smtClean="0"/>
          </a:p>
          <a:p>
            <a:pPr>
              <a:lnSpc>
                <a:spcPct val="150000"/>
              </a:lnSpc>
            </a:pPr>
            <a:r>
              <a:rPr lang="en-US" altLang="zh-CN" sz="2000" b="1" dirty="0" smtClean="0">
                <a:solidFill>
                  <a:srgbClr val="0070C0"/>
                </a:solidFill>
              </a:rPr>
              <a:t>2.5 )  </a:t>
            </a:r>
            <a:r>
              <a:rPr lang="en-US" altLang="zh-CN" sz="2000" b="1" dirty="0">
                <a:solidFill>
                  <a:srgbClr val="0070C0"/>
                </a:solidFill>
              </a:rPr>
              <a:t>0023H</a:t>
            </a:r>
            <a:r>
              <a:rPr lang="zh-CN" altLang="en-US" sz="2000" b="1" dirty="0" smtClean="0">
                <a:solidFill>
                  <a:srgbClr val="0070C0"/>
                </a:solidFill>
              </a:rPr>
              <a:t>：</a:t>
            </a:r>
            <a:r>
              <a:rPr lang="en-US" altLang="zh-CN" sz="2000" b="1" dirty="0">
                <a:solidFill>
                  <a:srgbClr val="0070C0"/>
                </a:solidFill>
              </a:rPr>
              <a:t> </a:t>
            </a:r>
            <a:r>
              <a:rPr lang="zh-CN" altLang="en-US" sz="2000" dirty="0" smtClean="0"/>
              <a:t>串行中断入口地址。</a:t>
            </a:r>
            <a:endParaRPr lang="zh-CN" altLang="en-US" sz="2000" dirty="0"/>
          </a:p>
        </p:txBody>
      </p:sp>
    </p:spTree>
    <p:extLst>
      <p:ext uri="{BB962C8B-B14F-4D97-AF65-F5344CB8AC3E}">
        <p14:creationId xmlns:p14="http://schemas.microsoft.com/office/powerpoint/2010/main" xmlns="" val="208444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Vertical)">
                                      <p:cBhvr>
                                        <p:cTn id="22" dur="500"/>
                                        <p:tgtEl>
                                          <p:spTgt spid="4">
                                            <p:txEl>
                                              <p:pRg st="3" end="3"/>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barn(inVertical)">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barn(inVertical)">
                                      <p:cBhvr>
                                        <p:cTn id="30" dur="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barn(inVertical)">
                                      <p:cBhvr>
                                        <p:cTn id="35" dur="500"/>
                                        <p:tgtEl>
                                          <p:spTgt spid="4">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4">
                                            <p:txEl>
                                              <p:pRg st="7" end="7"/>
                                            </p:txEl>
                                          </p:spTgt>
                                        </p:tgtEl>
                                        <p:attrNameLst>
                                          <p:attrName>style.visibility</p:attrName>
                                        </p:attrNameLst>
                                      </p:cBhvr>
                                      <p:to>
                                        <p:strVal val="visible"/>
                                      </p:to>
                                    </p:set>
                                    <p:animEffect transition="in" filter="barn(inVertical)">
                                      <p:cBhvr>
                                        <p:cTn id="40" dur="500"/>
                                        <p:tgtEl>
                                          <p:spTgt spid="4">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animEffect transition="in" filter="barn(inVertical)">
                                      <p:cBhvr>
                                        <p:cTn id="45"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0134" y="0"/>
            <a:ext cx="6257925" cy="566738"/>
          </a:xfrm>
        </p:spPr>
        <p:txBody>
          <a:bodyPr/>
          <a:lstStyle/>
          <a:p>
            <a:pPr marL="0" indent="0" algn="l">
              <a:lnSpc>
                <a:spcPct val="95000"/>
              </a:lnSpc>
              <a:buNone/>
            </a:pPr>
            <a:r>
              <a:rPr lang="en-US" altLang="zh-CN" sz="2400" dirty="0" smtClean="0">
                <a:solidFill>
                  <a:schemeClr val="accent1"/>
                </a:solidFill>
                <a:latin typeface="宋体" charset="-122"/>
              </a:rPr>
              <a:t>2</a:t>
            </a:r>
            <a:r>
              <a:rPr lang="zh-CN" altLang="en-GB" sz="2400" b="1" dirty="0" smtClean="0">
                <a:solidFill>
                  <a:schemeClr val="accent1"/>
                </a:solidFill>
              </a:rPr>
              <a:t>．</a:t>
            </a:r>
            <a:r>
              <a:rPr lang="zh-CN" altLang="en-US" sz="2400" b="1" dirty="0">
                <a:solidFill>
                  <a:schemeClr val="accent1"/>
                </a:solidFill>
                <a:latin typeface="宋体" charset="-122"/>
              </a:rPr>
              <a:t>数据</a:t>
            </a:r>
            <a:r>
              <a:rPr lang="zh-CN" altLang="en-US" sz="2400" b="1" dirty="0" smtClean="0">
                <a:solidFill>
                  <a:schemeClr val="accent1"/>
                </a:solidFill>
                <a:latin typeface="宋体" charset="-122"/>
              </a:rPr>
              <a:t>存储器</a:t>
            </a:r>
            <a:r>
              <a:rPr lang="en-US" altLang="zh-CN" sz="2400" b="1" dirty="0" smtClean="0">
                <a:solidFill>
                  <a:schemeClr val="accent1"/>
                </a:solidFill>
                <a:latin typeface="宋体" charset="-122"/>
              </a:rPr>
              <a:t>(MOV</a:t>
            </a:r>
            <a:r>
              <a:rPr lang="zh-CN" altLang="en-US" sz="2400" b="1" dirty="0" smtClean="0">
                <a:solidFill>
                  <a:schemeClr val="accent1"/>
                </a:solidFill>
                <a:latin typeface="宋体" charset="-122"/>
              </a:rPr>
              <a:t>、</a:t>
            </a:r>
            <a:r>
              <a:rPr lang="en-US" altLang="zh-CN" sz="2400" b="1" dirty="0" smtClean="0">
                <a:solidFill>
                  <a:schemeClr val="accent1"/>
                </a:solidFill>
                <a:latin typeface="宋体" charset="-122"/>
              </a:rPr>
              <a:t>MOVX)</a:t>
            </a:r>
            <a:endParaRPr lang="zh-CN" altLang="en-US" sz="2400" b="1" dirty="0">
              <a:solidFill>
                <a:schemeClr val="accent2"/>
              </a:solidFill>
              <a:latin typeface="宋体" charset="-122"/>
            </a:endParaRPr>
          </a:p>
        </p:txBody>
      </p:sp>
      <p:sp>
        <p:nvSpPr>
          <p:cNvPr id="5" name="矩形 4"/>
          <p:cNvSpPr/>
          <p:nvPr/>
        </p:nvSpPr>
        <p:spPr>
          <a:xfrm>
            <a:off x="1750558" y="1639032"/>
            <a:ext cx="1728192" cy="1166511"/>
          </a:xfrm>
          <a:prstGeom prst="rect">
            <a:avLst/>
          </a:prstGeom>
          <a:solidFill>
            <a:srgbClr val="0070C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rPr>
              <a:t>专用</a:t>
            </a:r>
            <a:endParaRPr lang="en-US" altLang="zh-CN" sz="2400" dirty="0">
              <a:solidFill>
                <a:schemeClr val="bg1"/>
              </a:solidFill>
            </a:endParaRPr>
          </a:p>
          <a:p>
            <a:pPr algn="ctr"/>
            <a:r>
              <a:rPr lang="zh-CN" altLang="en-US" sz="2400" dirty="0">
                <a:solidFill>
                  <a:schemeClr val="bg1"/>
                </a:solidFill>
              </a:rPr>
              <a:t>寄存器</a:t>
            </a:r>
          </a:p>
        </p:txBody>
      </p:sp>
      <p:sp>
        <p:nvSpPr>
          <p:cNvPr id="6" name="TextBox 5"/>
          <p:cNvSpPr txBox="1"/>
          <p:nvPr/>
        </p:nvSpPr>
        <p:spPr>
          <a:xfrm>
            <a:off x="995223" y="1639030"/>
            <a:ext cx="755335" cy="461665"/>
          </a:xfrm>
          <a:prstGeom prst="rect">
            <a:avLst/>
          </a:prstGeom>
          <a:noFill/>
        </p:spPr>
        <p:txBody>
          <a:bodyPr wrap="none" rtlCol="0">
            <a:spAutoFit/>
          </a:bodyPr>
          <a:lstStyle/>
          <a:p>
            <a:r>
              <a:rPr lang="en-US" altLang="zh-CN" sz="2400" dirty="0" smtClean="0">
                <a:latin typeface="Traditional Arabic" panose="02020603050405020304" pitchFamily="18" charset="-78"/>
                <a:cs typeface="Traditional Arabic" panose="02020603050405020304" pitchFamily="18" charset="-78"/>
              </a:rPr>
              <a:t>FFH</a:t>
            </a:r>
            <a:endParaRPr lang="zh-CN" altLang="en-US" sz="2400" dirty="0">
              <a:latin typeface="Traditional Arabic" panose="02020603050405020304" pitchFamily="18" charset="-78"/>
              <a:cs typeface="Traditional Arabic" panose="02020603050405020304" pitchFamily="18" charset="-78"/>
            </a:endParaRPr>
          </a:p>
        </p:txBody>
      </p:sp>
      <p:sp>
        <p:nvSpPr>
          <p:cNvPr id="7" name="TextBox 6"/>
          <p:cNvSpPr txBox="1"/>
          <p:nvPr/>
        </p:nvSpPr>
        <p:spPr>
          <a:xfrm>
            <a:off x="1020871" y="2401078"/>
            <a:ext cx="729687" cy="461665"/>
          </a:xfrm>
          <a:prstGeom prst="rect">
            <a:avLst/>
          </a:prstGeom>
          <a:noFill/>
        </p:spPr>
        <p:txBody>
          <a:bodyPr wrap="none" rtlCol="0">
            <a:spAutoFit/>
          </a:bodyPr>
          <a:lstStyle/>
          <a:p>
            <a:r>
              <a:rPr lang="en-US" altLang="zh-CN" sz="2400" dirty="0">
                <a:latin typeface="Traditional Arabic" panose="02020603050405020304" pitchFamily="18" charset="-78"/>
                <a:cs typeface="Traditional Arabic" panose="02020603050405020304" pitchFamily="18" charset="-78"/>
              </a:rPr>
              <a:t>80H</a:t>
            </a:r>
            <a:endParaRPr lang="zh-CN" altLang="en-US" sz="2400" dirty="0">
              <a:latin typeface="Traditional Arabic" panose="02020603050405020304" pitchFamily="18" charset="-78"/>
              <a:cs typeface="Traditional Arabic" panose="02020603050405020304" pitchFamily="18" charset="-78"/>
            </a:endParaRPr>
          </a:p>
        </p:txBody>
      </p:sp>
      <p:sp>
        <p:nvSpPr>
          <p:cNvPr id="8" name="矩形 7"/>
          <p:cNvSpPr/>
          <p:nvPr/>
        </p:nvSpPr>
        <p:spPr>
          <a:xfrm>
            <a:off x="1750558" y="2790735"/>
            <a:ext cx="1728192" cy="1166511"/>
          </a:xfrm>
          <a:prstGeom prst="rect">
            <a:avLst/>
          </a:prstGeom>
          <a:solidFill>
            <a:srgbClr val="0070C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bg1"/>
                </a:solidFill>
              </a:rPr>
              <a:t>内部</a:t>
            </a:r>
            <a:r>
              <a:rPr lang="en-US" altLang="zh-CN" sz="2400" dirty="0" smtClean="0">
                <a:solidFill>
                  <a:schemeClr val="bg1"/>
                </a:solidFill>
              </a:rPr>
              <a:t>RAM</a:t>
            </a:r>
            <a:endParaRPr lang="zh-CN" altLang="en-US" sz="2400" dirty="0">
              <a:solidFill>
                <a:schemeClr val="bg1"/>
              </a:solidFill>
            </a:endParaRPr>
          </a:p>
        </p:txBody>
      </p:sp>
      <p:sp>
        <p:nvSpPr>
          <p:cNvPr id="9" name="TextBox 8"/>
          <p:cNvSpPr txBox="1"/>
          <p:nvPr/>
        </p:nvSpPr>
        <p:spPr>
          <a:xfrm>
            <a:off x="1009921" y="2822641"/>
            <a:ext cx="742511" cy="461665"/>
          </a:xfrm>
          <a:prstGeom prst="rect">
            <a:avLst/>
          </a:prstGeom>
          <a:noFill/>
        </p:spPr>
        <p:txBody>
          <a:bodyPr wrap="none" rtlCol="0">
            <a:spAutoFit/>
          </a:bodyPr>
          <a:lstStyle/>
          <a:p>
            <a:r>
              <a:rPr lang="en-US" altLang="zh-CN" sz="2400" dirty="0" smtClean="0">
                <a:latin typeface="Traditional Arabic" panose="02020603050405020304" pitchFamily="18" charset="-78"/>
                <a:cs typeface="Traditional Arabic" panose="02020603050405020304" pitchFamily="18" charset="-78"/>
              </a:rPr>
              <a:t>7FH</a:t>
            </a:r>
            <a:endParaRPr lang="zh-CN" altLang="en-US" sz="2400" dirty="0">
              <a:latin typeface="Traditional Arabic" panose="02020603050405020304" pitchFamily="18" charset="-78"/>
              <a:cs typeface="Traditional Arabic" panose="02020603050405020304" pitchFamily="18" charset="-78"/>
            </a:endParaRPr>
          </a:p>
        </p:txBody>
      </p:sp>
      <p:sp>
        <p:nvSpPr>
          <p:cNvPr id="10" name="TextBox 9"/>
          <p:cNvSpPr txBox="1"/>
          <p:nvPr/>
        </p:nvSpPr>
        <p:spPr>
          <a:xfrm>
            <a:off x="1030478" y="3654831"/>
            <a:ext cx="729687" cy="461665"/>
          </a:xfrm>
          <a:prstGeom prst="rect">
            <a:avLst/>
          </a:prstGeom>
          <a:noFill/>
        </p:spPr>
        <p:txBody>
          <a:bodyPr wrap="none" rtlCol="0">
            <a:spAutoFit/>
          </a:bodyPr>
          <a:lstStyle/>
          <a:p>
            <a:r>
              <a:rPr lang="en-US" altLang="zh-CN" sz="2400" dirty="0" smtClean="0">
                <a:latin typeface="Traditional Arabic" panose="02020603050405020304" pitchFamily="18" charset="-78"/>
                <a:cs typeface="Traditional Arabic" panose="02020603050405020304" pitchFamily="18" charset="-78"/>
              </a:rPr>
              <a:t>00H</a:t>
            </a:r>
            <a:endParaRPr lang="zh-CN" altLang="en-US" sz="2400" dirty="0">
              <a:latin typeface="Traditional Arabic" panose="02020603050405020304" pitchFamily="18" charset="-78"/>
              <a:cs typeface="Traditional Arabic" panose="02020603050405020304" pitchFamily="18" charset="-78"/>
            </a:endParaRPr>
          </a:p>
        </p:txBody>
      </p:sp>
      <p:sp>
        <p:nvSpPr>
          <p:cNvPr id="11" name="左大括号 10"/>
          <p:cNvSpPr/>
          <p:nvPr/>
        </p:nvSpPr>
        <p:spPr>
          <a:xfrm rot="16200000">
            <a:off x="2421438" y="3455223"/>
            <a:ext cx="396042" cy="1718585"/>
          </a:xfrm>
          <a:prstGeom prst="leftBrace">
            <a:avLst>
              <a:gd name="adj1" fmla="val 8333"/>
              <a:gd name="adj2" fmla="val 49433"/>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TextBox 11"/>
          <p:cNvSpPr txBox="1"/>
          <p:nvPr/>
        </p:nvSpPr>
        <p:spPr>
          <a:xfrm>
            <a:off x="1914935" y="4590935"/>
            <a:ext cx="1415772" cy="830997"/>
          </a:xfrm>
          <a:prstGeom prst="rect">
            <a:avLst/>
          </a:prstGeom>
          <a:noFill/>
        </p:spPr>
        <p:txBody>
          <a:bodyPr wrap="none" rtlCol="0">
            <a:spAutoFit/>
          </a:bodyPr>
          <a:lstStyle/>
          <a:p>
            <a:r>
              <a:rPr lang="zh-CN" altLang="en-US" sz="2400" dirty="0" smtClean="0">
                <a:latin typeface="Traditional Arabic" panose="02020603050405020304" pitchFamily="18" charset="-78"/>
                <a:cs typeface="Traditional Arabic" panose="02020603050405020304" pitchFamily="18" charset="-78"/>
              </a:rPr>
              <a:t>内部数据</a:t>
            </a:r>
            <a:endParaRPr lang="en-US" altLang="zh-CN" sz="2400" dirty="0" smtClean="0">
              <a:latin typeface="Traditional Arabic" panose="02020603050405020304" pitchFamily="18" charset="-78"/>
              <a:cs typeface="Traditional Arabic" panose="02020603050405020304" pitchFamily="18" charset="-78"/>
            </a:endParaRPr>
          </a:p>
          <a:p>
            <a:r>
              <a:rPr lang="en-US" altLang="zh-CN" sz="2400" dirty="0">
                <a:latin typeface="Traditional Arabic" panose="02020603050405020304" pitchFamily="18" charset="-78"/>
                <a:cs typeface="Traditional Arabic" panose="02020603050405020304" pitchFamily="18" charset="-78"/>
              </a:rPr>
              <a:t> </a:t>
            </a:r>
            <a:r>
              <a:rPr lang="en-US" altLang="zh-CN" sz="2400" dirty="0" smtClean="0">
                <a:latin typeface="Traditional Arabic" panose="02020603050405020304" pitchFamily="18" charset="-78"/>
                <a:cs typeface="Traditional Arabic" panose="02020603050405020304" pitchFamily="18" charset="-78"/>
              </a:rPr>
              <a:t> </a:t>
            </a:r>
            <a:r>
              <a:rPr lang="zh-CN" altLang="en-US" sz="2400" dirty="0" smtClean="0">
                <a:latin typeface="Traditional Arabic" panose="02020603050405020304" pitchFamily="18" charset="-78"/>
                <a:cs typeface="Traditional Arabic" panose="02020603050405020304" pitchFamily="18" charset="-78"/>
              </a:rPr>
              <a:t>存储器</a:t>
            </a:r>
            <a:endParaRPr lang="zh-CN" altLang="en-US" sz="2400" dirty="0">
              <a:latin typeface="Traditional Arabic" panose="02020603050405020304" pitchFamily="18" charset="-78"/>
              <a:cs typeface="Traditional Arabic" panose="02020603050405020304" pitchFamily="18" charset="-78"/>
            </a:endParaRPr>
          </a:p>
        </p:txBody>
      </p:sp>
      <p:sp>
        <p:nvSpPr>
          <p:cNvPr id="13" name="TextBox 12"/>
          <p:cNvSpPr txBox="1"/>
          <p:nvPr/>
        </p:nvSpPr>
        <p:spPr>
          <a:xfrm>
            <a:off x="4420056" y="660210"/>
            <a:ext cx="1082348" cy="461665"/>
          </a:xfrm>
          <a:prstGeom prst="rect">
            <a:avLst/>
          </a:prstGeom>
          <a:noFill/>
        </p:spPr>
        <p:txBody>
          <a:bodyPr wrap="none" rtlCol="0">
            <a:spAutoFit/>
          </a:bodyPr>
          <a:lstStyle/>
          <a:p>
            <a:r>
              <a:rPr lang="en-US" altLang="zh-CN" sz="2400" dirty="0" smtClean="0">
                <a:latin typeface="Traditional Arabic" panose="02020603050405020304" pitchFamily="18" charset="-78"/>
                <a:cs typeface="Traditional Arabic" panose="02020603050405020304" pitchFamily="18" charset="-78"/>
              </a:rPr>
              <a:t>FFFFH</a:t>
            </a:r>
            <a:endParaRPr lang="zh-CN" altLang="en-US" sz="2400" dirty="0">
              <a:latin typeface="Traditional Arabic" panose="02020603050405020304" pitchFamily="18" charset="-78"/>
              <a:cs typeface="Traditional Arabic" panose="02020603050405020304" pitchFamily="18" charset="-78"/>
            </a:endParaRPr>
          </a:p>
        </p:txBody>
      </p:sp>
      <p:sp>
        <p:nvSpPr>
          <p:cNvPr id="14" name="矩形 13"/>
          <p:cNvSpPr/>
          <p:nvPr/>
        </p:nvSpPr>
        <p:spPr>
          <a:xfrm>
            <a:off x="5500530" y="660210"/>
            <a:ext cx="1728192" cy="3974823"/>
          </a:xfrm>
          <a:prstGeom prst="rect">
            <a:avLst/>
          </a:prstGeom>
          <a:solidFill>
            <a:srgbClr val="00B05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FF3300"/>
              </a:solidFill>
            </a:endParaRPr>
          </a:p>
        </p:txBody>
      </p:sp>
      <p:sp>
        <p:nvSpPr>
          <p:cNvPr id="15" name="TextBox 14"/>
          <p:cNvSpPr txBox="1"/>
          <p:nvPr/>
        </p:nvSpPr>
        <p:spPr>
          <a:xfrm>
            <a:off x="4471353" y="4173368"/>
            <a:ext cx="1031051" cy="461665"/>
          </a:xfrm>
          <a:prstGeom prst="rect">
            <a:avLst/>
          </a:prstGeom>
          <a:noFill/>
        </p:spPr>
        <p:txBody>
          <a:bodyPr wrap="none" rtlCol="0">
            <a:spAutoFit/>
          </a:bodyPr>
          <a:lstStyle/>
          <a:p>
            <a:r>
              <a:rPr lang="en-US" altLang="zh-CN" sz="2400" dirty="0" smtClean="0">
                <a:latin typeface="Traditional Arabic" panose="02020603050405020304" pitchFamily="18" charset="-78"/>
                <a:cs typeface="Traditional Arabic" panose="02020603050405020304" pitchFamily="18" charset="-78"/>
              </a:rPr>
              <a:t>0000H</a:t>
            </a:r>
            <a:endParaRPr lang="zh-CN" altLang="en-US" sz="2400" dirty="0">
              <a:latin typeface="Traditional Arabic" panose="02020603050405020304" pitchFamily="18" charset="-78"/>
              <a:cs typeface="Traditional Arabic" panose="02020603050405020304" pitchFamily="18" charset="-78"/>
            </a:endParaRPr>
          </a:p>
        </p:txBody>
      </p:sp>
      <p:sp>
        <p:nvSpPr>
          <p:cNvPr id="16" name="左大括号 15"/>
          <p:cNvSpPr/>
          <p:nvPr/>
        </p:nvSpPr>
        <p:spPr>
          <a:xfrm rot="16200000">
            <a:off x="6180993" y="4133011"/>
            <a:ext cx="396042" cy="1718585"/>
          </a:xfrm>
          <a:prstGeom prst="leftBrace">
            <a:avLst>
              <a:gd name="adj1" fmla="val 8333"/>
              <a:gd name="adj2" fmla="val 49433"/>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TextBox 16"/>
          <p:cNvSpPr txBox="1"/>
          <p:nvPr/>
        </p:nvSpPr>
        <p:spPr>
          <a:xfrm>
            <a:off x="5674490" y="5268723"/>
            <a:ext cx="1415772" cy="830997"/>
          </a:xfrm>
          <a:prstGeom prst="rect">
            <a:avLst/>
          </a:prstGeom>
          <a:noFill/>
        </p:spPr>
        <p:txBody>
          <a:bodyPr wrap="none" rtlCol="0">
            <a:spAutoFit/>
          </a:bodyPr>
          <a:lstStyle/>
          <a:p>
            <a:r>
              <a:rPr lang="zh-CN" altLang="en-US" sz="2400" dirty="0">
                <a:latin typeface="Traditional Arabic" panose="02020603050405020304" pitchFamily="18" charset="-78"/>
                <a:cs typeface="Traditional Arabic" panose="02020603050405020304" pitchFamily="18" charset="-78"/>
              </a:rPr>
              <a:t>外部</a:t>
            </a:r>
            <a:r>
              <a:rPr lang="zh-CN" altLang="en-US" sz="2400" dirty="0" smtClean="0">
                <a:latin typeface="Traditional Arabic" panose="02020603050405020304" pitchFamily="18" charset="-78"/>
                <a:cs typeface="Traditional Arabic" panose="02020603050405020304" pitchFamily="18" charset="-78"/>
              </a:rPr>
              <a:t>数据</a:t>
            </a:r>
            <a:endParaRPr lang="en-US" altLang="zh-CN" sz="2400" dirty="0" smtClean="0">
              <a:latin typeface="Traditional Arabic" panose="02020603050405020304" pitchFamily="18" charset="-78"/>
              <a:cs typeface="Traditional Arabic" panose="02020603050405020304" pitchFamily="18" charset="-78"/>
            </a:endParaRPr>
          </a:p>
          <a:p>
            <a:r>
              <a:rPr lang="en-US" altLang="zh-CN" sz="2400" dirty="0">
                <a:latin typeface="Traditional Arabic" panose="02020603050405020304" pitchFamily="18" charset="-78"/>
                <a:cs typeface="Traditional Arabic" panose="02020603050405020304" pitchFamily="18" charset="-78"/>
              </a:rPr>
              <a:t> </a:t>
            </a:r>
            <a:r>
              <a:rPr lang="en-US" altLang="zh-CN" sz="2400" dirty="0" smtClean="0">
                <a:latin typeface="Traditional Arabic" panose="02020603050405020304" pitchFamily="18" charset="-78"/>
                <a:cs typeface="Traditional Arabic" panose="02020603050405020304" pitchFamily="18" charset="-78"/>
              </a:rPr>
              <a:t> </a:t>
            </a:r>
            <a:r>
              <a:rPr lang="zh-CN" altLang="en-US" sz="2400" dirty="0" smtClean="0">
                <a:latin typeface="Traditional Arabic" panose="02020603050405020304" pitchFamily="18" charset="-78"/>
                <a:cs typeface="Traditional Arabic" panose="02020603050405020304" pitchFamily="18" charset="-78"/>
              </a:rPr>
              <a:t>存储器</a:t>
            </a:r>
            <a:endParaRPr lang="zh-CN" altLang="en-US" sz="2400" dirty="0">
              <a:latin typeface="Traditional Arabic" panose="02020603050405020304" pitchFamily="18" charset="-78"/>
              <a:cs typeface="Traditional Arabic" panose="02020603050405020304" pitchFamily="18" charset="-78"/>
            </a:endParaRPr>
          </a:p>
        </p:txBody>
      </p:sp>
    </p:spTree>
    <p:extLst>
      <p:ext uri="{BB962C8B-B14F-4D97-AF65-F5344CB8AC3E}">
        <p14:creationId xmlns:p14="http://schemas.microsoft.com/office/powerpoint/2010/main" xmlns="" val="262127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1000"/>
                                        <p:tgtEl>
                                          <p:spTgt spid="6"/>
                                        </p:tgtEl>
                                      </p:cBhvr>
                                    </p:animEffect>
                                    <p:anim calcmode="lin" valueType="num">
                                      <p:cBhvr>
                                        <p:cTn id="34" dur="1000" fill="hold"/>
                                        <p:tgtEl>
                                          <p:spTgt spid="6"/>
                                        </p:tgtEl>
                                        <p:attrNameLst>
                                          <p:attrName>ppt_x</p:attrName>
                                        </p:attrNameLst>
                                      </p:cBhvr>
                                      <p:tavLst>
                                        <p:tav tm="0">
                                          <p:val>
                                            <p:strVal val="#ppt_x"/>
                                          </p:val>
                                        </p:tav>
                                        <p:tav tm="100000">
                                          <p:val>
                                            <p:strVal val="#ppt_x"/>
                                          </p:val>
                                        </p:tav>
                                      </p:tavLst>
                                    </p:anim>
                                    <p:anim calcmode="lin" valueType="num">
                                      <p:cBhvr>
                                        <p:cTn id="35" dur="1000" fill="hold"/>
                                        <p:tgtEl>
                                          <p:spTgt spid="6"/>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1000"/>
                                        <p:tgtEl>
                                          <p:spTgt spid="7"/>
                                        </p:tgtEl>
                                      </p:cBhvr>
                                    </p:animEffect>
                                    <p:anim calcmode="lin" valueType="num">
                                      <p:cBhvr>
                                        <p:cTn id="39" dur="1000" fill="hold"/>
                                        <p:tgtEl>
                                          <p:spTgt spid="7"/>
                                        </p:tgtEl>
                                        <p:attrNameLst>
                                          <p:attrName>ppt_x</p:attrName>
                                        </p:attrNameLst>
                                      </p:cBhvr>
                                      <p:tavLst>
                                        <p:tav tm="0">
                                          <p:val>
                                            <p:strVal val="#ppt_x"/>
                                          </p:val>
                                        </p:tav>
                                        <p:tav tm="100000">
                                          <p:val>
                                            <p:strVal val="#ppt_x"/>
                                          </p:val>
                                        </p:tav>
                                      </p:tavLst>
                                    </p:anim>
                                    <p:anim calcmode="lin" valueType="num">
                                      <p:cBhvr>
                                        <p:cTn id="4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1000"/>
                                        <p:tgtEl>
                                          <p:spTgt spid="11"/>
                                        </p:tgtEl>
                                      </p:cBhvr>
                                    </p:animEffect>
                                    <p:anim calcmode="lin" valueType="num">
                                      <p:cBhvr>
                                        <p:cTn id="46" dur="1000" fill="hold"/>
                                        <p:tgtEl>
                                          <p:spTgt spid="11"/>
                                        </p:tgtEl>
                                        <p:attrNameLst>
                                          <p:attrName>ppt_x</p:attrName>
                                        </p:attrNameLst>
                                      </p:cBhvr>
                                      <p:tavLst>
                                        <p:tav tm="0">
                                          <p:val>
                                            <p:strVal val="#ppt_x"/>
                                          </p:val>
                                        </p:tav>
                                        <p:tav tm="100000">
                                          <p:val>
                                            <p:strVal val="#ppt_x"/>
                                          </p:val>
                                        </p:tav>
                                      </p:tavLst>
                                    </p:anim>
                                    <p:anim calcmode="lin" valueType="num">
                                      <p:cBhvr>
                                        <p:cTn id="4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1000"/>
                                        <p:tgtEl>
                                          <p:spTgt spid="12"/>
                                        </p:tgtEl>
                                      </p:cBhvr>
                                    </p:animEffect>
                                    <p:anim calcmode="lin" valueType="num">
                                      <p:cBhvr>
                                        <p:cTn id="53" dur="1000" fill="hold"/>
                                        <p:tgtEl>
                                          <p:spTgt spid="12"/>
                                        </p:tgtEl>
                                        <p:attrNameLst>
                                          <p:attrName>ppt_x</p:attrName>
                                        </p:attrNameLst>
                                      </p:cBhvr>
                                      <p:tavLst>
                                        <p:tav tm="0">
                                          <p:val>
                                            <p:strVal val="#ppt_x"/>
                                          </p:val>
                                        </p:tav>
                                        <p:tav tm="100000">
                                          <p:val>
                                            <p:strVal val="#ppt_x"/>
                                          </p:val>
                                        </p:tav>
                                      </p:tavLst>
                                    </p:anim>
                                    <p:anim calcmode="lin" valueType="num">
                                      <p:cBhvr>
                                        <p:cTn id="5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1000"/>
                                        <p:tgtEl>
                                          <p:spTgt spid="14"/>
                                        </p:tgtEl>
                                      </p:cBhvr>
                                    </p:animEffect>
                                    <p:anim calcmode="lin" valueType="num">
                                      <p:cBhvr>
                                        <p:cTn id="60" dur="1000" fill="hold"/>
                                        <p:tgtEl>
                                          <p:spTgt spid="14"/>
                                        </p:tgtEl>
                                        <p:attrNameLst>
                                          <p:attrName>ppt_x</p:attrName>
                                        </p:attrNameLst>
                                      </p:cBhvr>
                                      <p:tavLst>
                                        <p:tav tm="0">
                                          <p:val>
                                            <p:strVal val="#ppt_x"/>
                                          </p:val>
                                        </p:tav>
                                        <p:tav tm="100000">
                                          <p:val>
                                            <p:strVal val="#ppt_x"/>
                                          </p:val>
                                        </p:tav>
                                      </p:tavLst>
                                    </p:anim>
                                    <p:anim calcmode="lin" valueType="num">
                                      <p:cBhvr>
                                        <p:cTn id="6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grpId="0" nodeType="click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barn(inVertical)">
                                      <p:cBhvr>
                                        <p:cTn id="66" dur="500"/>
                                        <p:tgtEl>
                                          <p:spTgt spid="13"/>
                                        </p:tgtEl>
                                      </p:cBhvr>
                                    </p:animEffect>
                                  </p:childTnLst>
                                </p:cTn>
                              </p:par>
                              <p:par>
                                <p:cTn id="67" presetID="16" presetClass="entr" presetSubtype="21" fill="hold" grpId="0" nodeType="with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barn(inVertical)">
                                      <p:cBhvr>
                                        <p:cTn id="69" dur="500"/>
                                        <p:tgtEl>
                                          <p:spTgt spid="15"/>
                                        </p:tgtEl>
                                      </p:cBhvr>
                                    </p:animEffect>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fade">
                                      <p:cBhvr>
                                        <p:cTn id="74" dur="1000"/>
                                        <p:tgtEl>
                                          <p:spTgt spid="16"/>
                                        </p:tgtEl>
                                      </p:cBhvr>
                                    </p:animEffect>
                                    <p:anim calcmode="lin" valueType="num">
                                      <p:cBhvr>
                                        <p:cTn id="75" dur="1000" fill="hold"/>
                                        <p:tgtEl>
                                          <p:spTgt spid="16"/>
                                        </p:tgtEl>
                                        <p:attrNameLst>
                                          <p:attrName>ppt_x</p:attrName>
                                        </p:attrNameLst>
                                      </p:cBhvr>
                                      <p:tavLst>
                                        <p:tav tm="0">
                                          <p:val>
                                            <p:strVal val="#ppt_x"/>
                                          </p:val>
                                        </p:tav>
                                        <p:tav tm="100000">
                                          <p:val>
                                            <p:strVal val="#ppt_x"/>
                                          </p:val>
                                        </p:tav>
                                      </p:tavLst>
                                    </p:anim>
                                    <p:anim calcmode="lin" valueType="num">
                                      <p:cBhvr>
                                        <p:cTn id="7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6" presetClass="entr" presetSubtype="16" fill="hold" grpId="0" nodeType="click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circle(in)">
                                      <p:cBhvr>
                                        <p:cTn id="81"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P spid="9" grpId="0"/>
      <p:bldP spid="10" grpId="0"/>
      <p:bldP spid="11" grpId="0" animBg="1"/>
      <p:bldP spid="12" grpId="0"/>
      <p:bldP spid="13" grpId="0"/>
      <p:bldP spid="14" grpId="0" animBg="1"/>
      <p:bldP spid="15" grpId="0"/>
      <p:bldP spid="16" grpId="0" animBg="1"/>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404664"/>
            <a:ext cx="6512511" cy="1143000"/>
          </a:xfrm>
        </p:spPr>
        <p:txBody>
          <a:bodyPr/>
          <a:lstStyle/>
          <a:p>
            <a:pPr algn="ctr"/>
            <a:r>
              <a:rPr lang="zh-CN" altLang="en-US" dirty="0" smtClean="0"/>
              <a:t>考试类型</a:t>
            </a:r>
            <a:r>
              <a:rPr lang="en-US" altLang="zh-CN" dirty="0" smtClean="0"/>
              <a:t>	</a:t>
            </a:r>
            <a:endParaRPr lang="zh-CN" altLang="en-US" dirty="0"/>
          </a:p>
        </p:txBody>
      </p:sp>
      <p:sp>
        <p:nvSpPr>
          <p:cNvPr id="3" name="内容占位符 2"/>
          <p:cNvSpPr>
            <a:spLocks noGrp="1"/>
          </p:cNvSpPr>
          <p:nvPr>
            <p:ph sz="quarter" idx="13"/>
          </p:nvPr>
        </p:nvSpPr>
        <p:spPr>
          <a:xfrm>
            <a:off x="1403648" y="1340768"/>
            <a:ext cx="6400800" cy="4680520"/>
          </a:xfrm>
        </p:spPr>
        <p:txBody>
          <a:bodyPr>
            <a:normAutofit fontScale="92500" lnSpcReduction="20000"/>
          </a:bodyPr>
          <a:lstStyle/>
          <a:p>
            <a:pPr>
              <a:lnSpc>
                <a:spcPct val="160000"/>
              </a:lnSpc>
            </a:pPr>
            <a:r>
              <a:rPr lang="en-US" altLang="zh-CN" sz="3200" b="1" dirty="0" smtClean="0">
                <a:solidFill>
                  <a:srgbClr val="FF0000"/>
                </a:solidFill>
                <a:latin typeface="微软雅黑" pitchFamily="34" charset="-122"/>
                <a:ea typeface="微软雅黑" pitchFamily="34" charset="-122"/>
                <a:cs typeface="Times New Roman" panose="02020603050405020304" pitchFamily="18" charset="0"/>
              </a:rPr>
              <a:t>I </a:t>
            </a:r>
            <a:r>
              <a:rPr lang="zh-CN" altLang="en-US" sz="3200" b="1" dirty="0" smtClean="0">
                <a:solidFill>
                  <a:srgbClr val="FF0000"/>
                </a:solidFill>
                <a:latin typeface="微软雅黑" pitchFamily="34" charset="-122"/>
                <a:ea typeface="微软雅黑" pitchFamily="34" charset="-122"/>
              </a:rPr>
              <a:t>基本题 （</a:t>
            </a:r>
            <a:r>
              <a:rPr lang="en-US" altLang="zh-CN" sz="3200" b="1" dirty="0" smtClean="0">
                <a:solidFill>
                  <a:srgbClr val="FF0000"/>
                </a:solidFill>
                <a:latin typeface="微软雅黑" pitchFamily="34" charset="-122"/>
                <a:ea typeface="微软雅黑" pitchFamily="34" charset="-122"/>
              </a:rPr>
              <a:t>100</a:t>
            </a:r>
            <a:r>
              <a:rPr lang="zh-CN" altLang="en-US" sz="3200" b="1" dirty="0" smtClean="0">
                <a:solidFill>
                  <a:srgbClr val="FF0000"/>
                </a:solidFill>
                <a:latin typeface="微软雅黑" pitchFamily="34" charset="-122"/>
                <a:ea typeface="微软雅黑" pitchFamily="34" charset="-122"/>
              </a:rPr>
              <a:t>分）</a:t>
            </a:r>
            <a:endParaRPr lang="en-US" altLang="zh-CN" sz="3200" b="1" dirty="0" smtClean="0">
              <a:solidFill>
                <a:srgbClr val="FF0000"/>
              </a:solidFill>
              <a:latin typeface="微软雅黑" pitchFamily="34" charset="-122"/>
              <a:ea typeface="微软雅黑" pitchFamily="34" charset="-122"/>
            </a:endParaRPr>
          </a:p>
          <a:p>
            <a:pPr marL="0" indent="0">
              <a:lnSpc>
                <a:spcPct val="160000"/>
              </a:lnSpc>
              <a:buNone/>
            </a:pPr>
            <a:r>
              <a:rPr lang="zh-CN" altLang="en-US" sz="3200" b="1" dirty="0" smtClean="0">
                <a:latin typeface="微软雅黑" pitchFamily="34" charset="-122"/>
                <a:ea typeface="微软雅黑" pitchFamily="34" charset="-122"/>
              </a:rPr>
              <a:t>一</a:t>
            </a:r>
            <a:r>
              <a:rPr lang="en-US" altLang="zh-CN" sz="3200" b="1" dirty="0" smtClean="0">
                <a:latin typeface="微软雅黑" pitchFamily="34" charset="-122"/>
                <a:ea typeface="微软雅黑" pitchFamily="34" charset="-122"/>
              </a:rPr>
              <a:t>. </a:t>
            </a:r>
            <a:r>
              <a:rPr lang="zh-CN" altLang="en-US" sz="3200" b="1" dirty="0" smtClean="0">
                <a:latin typeface="微软雅黑" pitchFamily="34" charset="-122"/>
                <a:ea typeface="微软雅黑" pitchFamily="34" charset="-122"/>
              </a:rPr>
              <a:t>选择题（</a:t>
            </a:r>
            <a:r>
              <a:rPr lang="en-US" altLang="zh-CN" sz="3200" b="1" dirty="0" smtClean="0">
                <a:latin typeface="微软雅黑" pitchFamily="34" charset="-122"/>
                <a:ea typeface="微软雅黑" pitchFamily="34" charset="-122"/>
              </a:rPr>
              <a:t>10</a:t>
            </a:r>
            <a:r>
              <a:rPr lang="zh-CN" altLang="en-US" sz="3200" b="1" dirty="0" smtClean="0">
                <a:latin typeface="微软雅黑" pitchFamily="34" charset="-122"/>
                <a:ea typeface="微软雅黑" pitchFamily="34" charset="-122"/>
              </a:rPr>
              <a:t>分，</a:t>
            </a:r>
            <a:r>
              <a:rPr lang="en-US" altLang="zh-CN" sz="3200" b="1" dirty="0" smtClean="0">
                <a:latin typeface="微软雅黑" pitchFamily="34" charset="-122"/>
                <a:ea typeface="微软雅黑" pitchFamily="34" charset="-122"/>
              </a:rPr>
              <a:t>5</a:t>
            </a:r>
            <a:r>
              <a:rPr lang="zh-CN" altLang="en-US" sz="3200" b="1" dirty="0" smtClean="0">
                <a:latin typeface="微软雅黑" pitchFamily="34" charset="-122"/>
                <a:ea typeface="微软雅黑" pitchFamily="34" charset="-122"/>
              </a:rPr>
              <a:t>题）</a:t>
            </a:r>
            <a:endParaRPr lang="en-US" altLang="zh-CN" sz="3200" b="1" dirty="0" smtClean="0">
              <a:latin typeface="微软雅黑" pitchFamily="34" charset="-122"/>
              <a:ea typeface="微软雅黑" pitchFamily="34" charset="-122"/>
            </a:endParaRPr>
          </a:p>
          <a:p>
            <a:pPr marL="0" indent="0">
              <a:lnSpc>
                <a:spcPct val="160000"/>
              </a:lnSpc>
              <a:buNone/>
            </a:pPr>
            <a:r>
              <a:rPr lang="zh-CN" altLang="en-US" sz="3200" b="1" dirty="0" smtClean="0">
                <a:latin typeface="微软雅黑" pitchFamily="34" charset="-122"/>
                <a:ea typeface="微软雅黑" pitchFamily="34" charset="-122"/>
              </a:rPr>
              <a:t>二</a:t>
            </a:r>
            <a:r>
              <a:rPr lang="en-US" altLang="zh-CN" sz="3200" b="1" dirty="0" smtClean="0">
                <a:latin typeface="微软雅黑" pitchFamily="34" charset="-122"/>
                <a:ea typeface="微软雅黑" pitchFamily="34" charset="-122"/>
              </a:rPr>
              <a:t>. </a:t>
            </a:r>
            <a:r>
              <a:rPr lang="zh-CN" altLang="en-US" sz="3200" b="1" dirty="0" smtClean="0">
                <a:latin typeface="微软雅黑" pitchFamily="34" charset="-122"/>
                <a:ea typeface="微软雅黑" pitchFamily="34" charset="-122"/>
              </a:rPr>
              <a:t>解答题（</a:t>
            </a:r>
            <a:r>
              <a:rPr lang="en-US" altLang="zh-CN" sz="3200" b="1" dirty="0" smtClean="0">
                <a:latin typeface="微软雅黑" pitchFamily="34" charset="-122"/>
                <a:ea typeface="微软雅黑" pitchFamily="34" charset="-122"/>
              </a:rPr>
              <a:t>25</a:t>
            </a:r>
            <a:r>
              <a:rPr lang="zh-CN" altLang="en-US" sz="3200" b="1" dirty="0" smtClean="0">
                <a:latin typeface="微软雅黑" pitchFamily="34" charset="-122"/>
                <a:ea typeface="微软雅黑" pitchFamily="34" charset="-122"/>
              </a:rPr>
              <a:t>分，</a:t>
            </a:r>
            <a:r>
              <a:rPr lang="en-US" altLang="zh-CN" sz="3200" b="1" dirty="0" smtClean="0">
                <a:latin typeface="微软雅黑" pitchFamily="34" charset="-122"/>
                <a:ea typeface="微软雅黑" pitchFamily="34" charset="-122"/>
              </a:rPr>
              <a:t>5</a:t>
            </a:r>
            <a:r>
              <a:rPr lang="zh-CN" altLang="en-US" sz="3200" b="1" dirty="0" smtClean="0">
                <a:latin typeface="微软雅黑" pitchFamily="34" charset="-122"/>
                <a:ea typeface="微软雅黑" pitchFamily="34" charset="-122"/>
              </a:rPr>
              <a:t>题）</a:t>
            </a:r>
            <a:endParaRPr lang="en-US" altLang="zh-CN" sz="3200" b="1" dirty="0" smtClean="0">
              <a:latin typeface="微软雅黑" pitchFamily="34" charset="-122"/>
              <a:ea typeface="微软雅黑" pitchFamily="34" charset="-122"/>
            </a:endParaRPr>
          </a:p>
          <a:p>
            <a:pPr marL="0" indent="0">
              <a:lnSpc>
                <a:spcPct val="160000"/>
              </a:lnSpc>
              <a:buNone/>
            </a:pPr>
            <a:r>
              <a:rPr lang="zh-CN" altLang="en-US" sz="3200" b="1" dirty="0" smtClean="0">
                <a:latin typeface="微软雅黑" pitchFamily="34" charset="-122"/>
                <a:ea typeface="微软雅黑" pitchFamily="34" charset="-122"/>
              </a:rPr>
              <a:t>三</a:t>
            </a:r>
            <a:r>
              <a:rPr lang="en-US" altLang="zh-CN" sz="3200" b="1" dirty="0" smtClean="0">
                <a:latin typeface="微软雅黑" pitchFamily="34" charset="-122"/>
                <a:ea typeface="微软雅黑" pitchFamily="34" charset="-122"/>
              </a:rPr>
              <a:t>.</a:t>
            </a:r>
            <a:r>
              <a:rPr lang="zh-CN" altLang="en-US" sz="3200" b="1" dirty="0" smtClean="0">
                <a:latin typeface="微软雅黑" pitchFamily="34" charset="-122"/>
                <a:ea typeface="微软雅黑" pitchFamily="34" charset="-122"/>
              </a:rPr>
              <a:t> 分析程序题（</a:t>
            </a:r>
            <a:r>
              <a:rPr lang="en-US" altLang="zh-CN" sz="3200" b="1" dirty="0" smtClean="0">
                <a:latin typeface="微软雅黑" pitchFamily="34" charset="-122"/>
                <a:ea typeface="微软雅黑" pitchFamily="34" charset="-122"/>
              </a:rPr>
              <a:t>20</a:t>
            </a:r>
            <a:r>
              <a:rPr lang="zh-CN" altLang="en-US" sz="3200" b="1" dirty="0" smtClean="0">
                <a:latin typeface="微软雅黑" pitchFamily="34" charset="-122"/>
                <a:ea typeface="微软雅黑" pitchFamily="34" charset="-122"/>
              </a:rPr>
              <a:t>分，</a:t>
            </a:r>
            <a:r>
              <a:rPr lang="en-US" altLang="zh-CN" sz="3200" b="1" dirty="0" smtClean="0">
                <a:latin typeface="微软雅黑" pitchFamily="34" charset="-122"/>
                <a:ea typeface="微软雅黑" pitchFamily="34" charset="-122"/>
              </a:rPr>
              <a:t>5</a:t>
            </a:r>
            <a:r>
              <a:rPr lang="zh-CN" altLang="en-US" sz="3200" b="1" dirty="0" smtClean="0">
                <a:latin typeface="微软雅黑" pitchFamily="34" charset="-122"/>
                <a:ea typeface="微软雅黑" pitchFamily="34" charset="-122"/>
              </a:rPr>
              <a:t>题）</a:t>
            </a:r>
            <a:endParaRPr lang="en-US" altLang="zh-CN" sz="3200" b="1" dirty="0" smtClean="0">
              <a:latin typeface="微软雅黑" pitchFamily="34" charset="-122"/>
              <a:ea typeface="微软雅黑" pitchFamily="34" charset="-122"/>
            </a:endParaRPr>
          </a:p>
          <a:p>
            <a:pPr marL="0" indent="0">
              <a:lnSpc>
                <a:spcPct val="160000"/>
              </a:lnSpc>
              <a:buNone/>
            </a:pPr>
            <a:r>
              <a:rPr lang="zh-CN" altLang="en-US" sz="3200" b="1" dirty="0" smtClean="0">
                <a:latin typeface="微软雅黑" pitchFamily="34" charset="-122"/>
                <a:ea typeface="微软雅黑" pitchFamily="34" charset="-122"/>
              </a:rPr>
              <a:t>四</a:t>
            </a:r>
            <a:r>
              <a:rPr lang="en-US" altLang="zh-CN" sz="3200" b="1" dirty="0" smtClean="0">
                <a:latin typeface="微软雅黑" pitchFamily="34" charset="-122"/>
                <a:ea typeface="微软雅黑" pitchFamily="34" charset="-122"/>
              </a:rPr>
              <a:t>.</a:t>
            </a:r>
            <a:r>
              <a:rPr lang="zh-CN" altLang="en-US" sz="3200" b="1" dirty="0" smtClean="0">
                <a:latin typeface="微软雅黑" pitchFamily="34" charset="-122"/>
                <a:ea typeface="微软雅黑" pitchFamily="34" charset="-122"/>
              </a:rPr>
              <a:t> 编程与应用题（</a:t>
            </a:r>
            <a:r>
              <a:rPr lang="en-US" altLang="zh-CN" sz="3200" b="1" dirty="0" smtClean="0">
                <a:latin typeface="微软雅黑" pitchFamily="34" charset="-122"/>
                <a:ea typeface="微软雅黑" pitchFamily="34" charset="-122"/>
              </a:rPr>
              <a:t>45</a:t>
            </a:r>
            <a:r>
              <a:rPr lang="zh-CN" altLang="en-US" sz="3200" b="1" dirty="0">
                <a:latin typeface="微软雅黑" pitchFamily="34" charset="-122"/>
                <a:ea typeface="微软雅黑" pitchFamily="34" charset="-122"/>
              </a:rPr>
              <a:t>分</a:t>
            </a:r>
            <a:r>
              <a:rPr lang="zh-CN" altLang="en-US" sz="3200" b="1" dirty="0" smtClean="0">
                <a:latin typeface="微软雅黑" pitchFamily="34" charset="-122"/>
                <a:ea typeface="微软雅黑" pitchFamily="34" charset="-122"/>
              </a:rPr>
              <a:t>，</a:t>
            </a:r>
            <a:r>
              <a:rPr lang="en-US" altLang="zh-CN" sz="3200" b="1" dirty="0" smtClean="0">
                <a:latin typeface="微软雅黑" pitchFamily="34" charset="-122"/>
                <a:ea typeface="微软雅黑" pitchFamily="34" charset="-122"/>
              </a:rPr>
              <a:t>5</a:t>
            </a:r>
            <a:r>
              <a:rPr lang="zh-CN" altLang="en-US" sz="3200" b="1" dirty="0" smtClean="0">
                <a:latin typeface="微软雅黑" pitchFamily="34" charset="-122"/>
                <a:ea typeface="微软雅黑" pitchFamily="34" charset="-122"/>
              </a:rPr>
              <a:t>题）</a:t>
            </a:r>
            <a:endParaRPr lang="en-US" altLang="zh-CN" sz="3200" b="1" dirty="0" smtClean="0">
              <a:latin typeface="微软雅黑" pitchFamily="34" charset="-122"/>
              <a:ea typeface="微软雅黑" pitchFamily="34" charset="-122"/>
            </a:endParaRPr>
          </a:p>
          <a:p>
            <a:pPr>
              <a:lnSpc>
                <a:spcPct val="160000"/>
              </a:lnSpc>
            </a:pPr>
            <a:r>
              <a:rPr lang="en-US" altLang="zh-CN" sz="3200" b="1" dirty="0" smtClean="0">
                <a:solidFill>
                  <a:srgbClr val="FF0000"/>
                </a:solidFill>
                <a:latin typeface="微软雅黑" pitchFamily="34" charset="-122"/>
                <a:ea typeface="微软雅黑" pitchFamily="34" charset="-122"/>
                <a:cs typeface="Times New Roman" panose="02020603050405020304" pitchFamily="18" charset="0"/>
              </a:rPr>
              <a:t>II </a:t>
            </a:r>
            <a:r>
              <a:rPr lang="zh-CN" altLang="en-US" sz="3200" b="1" dirty="0" smtClean="0">
                <a:solidFill>
                  <a:srgbClr val="FF0000"/>
                </a:solidFill>
                <a:latin typeface="微软雅黑" pitchFamily="34" charset="-122"/>
                <a:ea typeface="微软雅黑" pitchFamily="34" charset="-122"/>
              </a:rPr>
              <a:t>附加题（</a:t>
            </a:r>
            <a:r>
              <a:rPr lang="en-US" altLang="zh-CN" sz="3200" b="1" dirty="0" smtClean="0">
                <a:solidFill>
                  <a:srgbClr val="FF0000"/>
                </a:solidFill>
                <a:latin typeface="微软雅黑" pitchFamily="34" charset="-122"/>
                <a:ea typeface="微软雅黑" pitchFamily="34" charset="-122"/>
              </a:rPr>
              <a:t>30</a:t>
            </a:r>
            <a:r>
              <a:rPr lang="zh-CN" altLang="en-US" sz="3200" b="1" dirty="0" smtClean="0">
                <a:solidFill>
                  <a:srgbClr val="FF0000"/>
                </a:solidFill>
                <a:latin typeface="微软雅黑" pitchFamily="34" charset="-122"/>
                <a:ea typeface="微软雅黑" pitchFamily="34" charset="-122"/>
              </a:rPr>
              <a:t>分，</a:t>
            </a:r>
            <a:r>
              <a:rPr lang="en-US" altLang="zh-CN" sz="3200" b="1" dirty="0" smtClean="0">
                <a:solidFill>
                  <a:srgbClr val="FF0000"/>
                </a:solidFill>
                <a:latin typeface="微软雅黑" pitchFamily="34" charset="-122"/>
                <a:ea typeface="微软雅黑" pitchFamily="34" charset="-122"/>
              </a:rPr>
              <a:t>2</a:t>
            </a:r>
            <a:r>
              <a:rPr lang="zh-CN" altLang="en-US" sz="3200" b="1" dirty="0" smtClean="0">
                <a:solidFill>
                  <a:srgbClr val="FF0000"/>
                </a:solidFill>
                <a:latin typeface="微软雅黑" pitchFamily="34" charset="-122"/>
                <a:ea typeface="微软雅黑" pitchFamily="34" charset="-122"/>
              </a:rPr>
              <a:t>题）</a:t>
            </a:r>
            <a:endParaRPr lang="zh-CN" altLang="en-US" sz="3200" b="1"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xmlns="" val="9497635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8980" y="1533234"/>
            <a:ext cx="8365468" cy="430887"/>
          </a:xfrm>
          <a:prstGeom prst="rect">
            <a:avLst/>
          </a:prstGeom>
        </p:spPr>
        <p:txBody>
          <a:bodyPr wrap="squar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marL="285750" indent="-285750">
              <a:buFont typeface="Wingdings" panose="05000000000000000000" pitchFamily="2" charset="2"/>
              <a:buChar char="Ø"/>
            </a:pPr>
            <a:r>
              <a:rPr lang="zh-CN" altLang="en-US" sz="2200" b="1" dirty="0" smtClean="0">
                <a:solidFill>
                  <a:srgbClr val="7030A0"/>
                </a:solidFill>
                <a:latin typeface="Traditional Arabic" panose="02020603050405020304" pitchFamily="18" charset="-78"/>
                <a:cs typeface="Traditional Arabic" panose="02020603050405020304" pitchFamily="18" charset="-78"/>
              </a:rPr>
              <a:t>访问外部数据存储器</a:t>
            </a:r>
            <a:r>
              <a:rPr lang="en-US" altLang="zh-CN" sz="2200" b="1" dirty="0" smtClean="0">
                <a:solidFill>
                  <a:srgbClr val="7030A0"/>
                </a:solidFill>
                <a:latin typeface="Traditional Arabic" panose="02020603050405020304" pitchFamily="18" charset="-78"/>
                <a:cs typeface="Traditional Arabic" panose="02020603050405020304" pitchFamily="18" charset="-78"/>
              </a:rPr>
              <a:t> (MOVX,</a:t>
            </a:r>
            <a:r>
              <a:rPr lang="zh-CN" altLang="en-US" sz="2200" b="1" dirty="0" smtClean="0">
                <a:solidFill>
                  <a:srgbClr val="7030A0"/>
                </a:solidFill>
                <a:latin typeface="Traditional Arabic" panose="02020603050405020304" pitchFamily="18" charset="-78"/>
                <a:cs typeface="Traditional Arabic" panose="02020603050405020304" pitchFamily="18" charset="-78"/>
              </a:rPr>
              <a:t>寄存器间接寻址</a:t>
            </a:r>
            <a:r>
              <a:rPr lang="en-US" altLang="zh-CN" sz="2200" b="1" dirty="0" smtClean="0">
                <a:solidFill>
                  <a:srgbClr val="7030A0"/>
                </a:solidFill>
                <a:latin typeface="Traditional Arabic" panose="02020603050405020304" pitchFamily="18" charset="-78"/>
                <a:cs typeface="Traditional Arabic" panose="02020603050405020304" pitchFamily="18" charset="-78"/>
              </a:rPr>
              <a:t>@DPTR</a:t>
            </a:r>
            <a:r>
              <a:rPr lang="zh-CN" altLang="en-US" sz="2200" b="1" dirty="0" smtClean="0">
                <a:solidFill>
                  <a:srgbClr val="7030A0"/>
                </a:solidFill>
                <a:latin typeface="Traditional Arabic" panose="02020603050405020304" pitchFamily="18" charset="-78"/>
                <a:cs typeface="Traditional Arabic" panose="02020603050405020304" pitchFamily="18" charset="-78"/>
              </a:rPr>
              <a:t>、</a:t>
            </a:r>
            <a:r>
              <a:rPr lang="en-US" altLang="zh-CN" sz="2200" b="1" dirty="0" smtClean="0">
                <a:solidFill>
                  <a:srgbClr val="7030A0"/>
                </a:solidFill>
                <a:latin typeface="Traditional Arabic" panose="02020603050405020304" pitchFamily="18" charset="-78"/>
                <a:cs typeface="Traditional Arabic" panose="02020603050405020304" pitchFamily="18" charset="-78"/>
              </a:rPr>
              <a:t>@</a:t>
            </a:r>
            <a:r>
              <a:rPr lang="en-US" altLang="zh-CN" sz="2200" b="1" dirty="0" err="1" smtClean="0">
                <a:solidFill>
                  <a:srgbClr val="7030A0"/>
                </a:solidFill>
                <a:latin typeface="Traditional Arabic" panose="02020603050405020304" pitchFamily="18" charset="-78"/>
                <a:cs typeface="Traditional Arabic" panose="02020603050405020304" pitchFamily="18" charset="-78"/>
              </a:rPr>
              <a:t>Ri</a:t>
            </a:r>
            <a:r>
              <a:rPr lang="en-US" altLang="zh-CN" sz="2200" b="1" dirty="0" smtClean="0">
                <a:solidFill>
                  <a:srgbClr val="7030A0"/>
                </a:solidFill>
                <a:latin typeface="Traditional Arabic" panose="02020603050405020304" pitchFamily="18" charset="-78"/>
                <a:cs typeface="Traditional Arabic" panose="02020603050405020304" pitchFamily="18" charset="-78"/>
              </a:rPr>
              <a:t>)</a:t>
            </a:r>
            <a:endParaRPr lang="zh-CN" altLang="en-US" sz="2200" b="1" dirty="0">
              <a:solidFill>
                <a:srgbClr val="7030A0"/>
              </a:solidFill>
              <a:latin typeface="Traditional Arabic" panose="02020603050405020304" pitchFamily="18" charset="-78"/>
              <a:cs typeface="Traditional Arabic" panose="02020603050405020304" pitchFamily="18" charset="-78"/>
            </a:endParaRPr>
          </a:p>
        </p:txBody>
      </p:sp>
      <p:sp>
        <p:nvSpPr>
          <p:cNvPr id="5" name="矩形 4"/>
          <p:cNvSpPr/>
          <p:nvPr/>
        </p:nvSpPr>
        <p:spPr>
          <a:xfrm>
            <a:off x="251520" y="188640"/>
            <a:ext cx="4572000" cy="430887"/>
          </a:xfrm>
          <a:prstGeom prst="rect">
            <a:avLst/>
          </a:prstGeom>
        </p:spPr>
        <p:txBody>
          <a:bodyPr>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marL="285750" indent="-285750">
              <a:buFont typeface="Wingdings" panose="05000000000000000000" pitchFamily="2" charset="2"/>
              <a:buChar char="Ø"/>
            </a:pPr>
            <a:r>
              <a:rPr lang="zh-CN" altLang="en-US" sz="2200" b="1" dirty="0" smtClean="0">
                <a:solidFill>
                  <a:srgbClr val="7030A0"/>
                </a:solidFill>
                <a:latin typeface="Traditional Arabic" panose="02020603050405020304" pitchFamily="18" charset="-78"/>
                <a:cs typeface="Traditional Arabic" panose="02020603050405020304" pitchFamily="18" charset="-78"/>
              </a:rPr>
              <a:t>外部数据存储器</a:t>
            </a:r>
            <a:endParaRPr lang="zh-CN" altLang="en-US" sz="2200" b="1" dirty="0">
              <a:solidFill>
                <a:srgbClr val="7030A0"/>
              </a:solidFill>
              <a:latin typeface="Traditional Arabic" panose="02020603050405020304" pitchFamily="18" charset="-78"/>
              <a:cs typeface="Traditional Arabic" panose="02020603050405020304" pitchFamily="18" charset="-78"/>
            </a:endParaRPr>
          </a:p>
        </p:txBody>
      </p:sp>
      <p:sp>
        <p:nvSpPr>
          <p:cNvPr id="6" name="TextBox 6"/>
          <p:cNvSpPr txBox="1"/>
          <p:nvPr/>
        </p:nvSpPr>
        <p:spPr>
          <a:xfrm>
            <a:off x="251520" y="709751"/>
            <a:ext cx="7560840" cy="92333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marL="342900" indent="-342900">
              <a:lnSpc>
                <a:spcPct val="150000"/>
              </a:lnSpc>
              <a:buAutoNum type="arabicPeriod"/>
            </a:pPr>
            <a:r>
              <a:rPr lang="zh-CN" altLang="en-US" sz="2000" dirty="0" smtClean="0"/>
              <a:t>最大扩展至</a:t>
            </a:r>
            <a:r>
              <a:rPr lang="en-US" altLang="zh-CN" sz="2000" b="1" u="sng" dirty="0" smtClean="0">
                <a:solidFill>
                  <a:srgbClr val="FF0000"/>
                </a:solidFill>
              </a:rPr>
              <a:t>64KB</a:t>
            </a:r>
          </a:p>
          <a:p>
            <a:pPr marL="342900" indent="-342900">
              <a:buAutoNum type="arabicPeriod"/>
            </a:pPr>
            <a:endParaRPr lang="zh-CN" altLang="en-US" sz="2400" dirty="0"/>
          </a:p>
        </p:txBody>
      </p:sp>
      <mc:AlternateContent xmlns:mc="http://schemas.openxmlformats.org/markup-compatibility/2006">
        <mc:Choice xmlns:a14="http://schemas.microsoft.com/office/drawing/2010/main" xmlns="" Requires="a14">
          <p:sp>
            <p:nvSpPr>
              <p:cNvPr id="7" name="TextBox 6"/>
              <p:cNvSpPr txBox="1"/>
              <p:nvPr/>
            </p:nvSpPr>
            <p:spPr>
              <a:xfrm>
                <a:off x="240568" y="2204864"/>
                <a:ext cx="8291872" cy="2677977"/>
              </a:xfrm>
              <a:prstGeom prst="rect">
                <a:avLst/>
              </a:prstGeom>
              <a:noFill/>
            </p:spPr>
            <p:txBody>
              <a:bodyPr wrap="square" rtlCol="0">
                <a:spAutoFit/>
              </a:bodyPr>
              <a:lstStyle/>
              <a:p>
                <a:pPr marL="342900" indent="-342900">
                  <a:lnSpc>
                    <a:spcPct val="150000"/>
                  </a:lnSpc>
                  <a:buAutoNum type="arabicPeriod"/>
                </a:pPr>
                <a:r>
                  <a:rPr lang="zh-CN" altLang="en-US" sz="2000" dirty="0" smtClean="0"/>
                  <a:t>使用</a:t>
                </a:r>
                <a:r>
                  <a:rPr lang="en-US" altLang="zh-CN" sz="2000" dirty="0" smtClean="0"/>
                  <a:t>16</a:t>
                </a:r>
                <a:r>
                  <a:rPr lang="zh-CN" altLang="en-US" sz="2000" dirty="0" smtClean="0"/>
                  <a:t>位数据存储器地址指针</a:t>
                </a:r>
                <a:r>
                  <a:rPr lang="en-US" altLang="zh-CN" sz="2000" b="1" u="sng" dirty="0" smtClean="0">
                    <a:solidFill>
                      <a:srgbClr val="FF3300"/>
                    </a:solidFill>
                  </a:rPr>
                  <a:t>DPTR</a:t>
                </a:r>
                <a:r>
                  <a:rPr lang="en-US" altLang="zh-CN" sz="2000" dirty="0" smtClean="0"/>
                  <a:t>;</a:t>
                </a:r>
              </a:p>
              <a:p>
                <a:pPr marL="342900" indent="-342900">
                  <a:lnSpc>
                    <a:spcPct val="150000"/>
                  </a:lnSpc>
                  <a:buAutoNum type="arabicPeriod"/>
                </a:pPr>
                <a:r>
                  <a:rPr lang="en-US" altLang="zh-CN" sz="2000" dirty="0" smtClean="0"/>
                  <a:t>P2</a:t>
                </a:r>
                <a:r>
                  <a:rPr lang="zh-CN" altLang="en-US" sz="2000" dirty="0" smtClean="0"/>
                  <a:t>口：输出地址</a:t>
                </a:r>
                <a:r>
                  <a:rPr lang="zh-CN" altLang="en-US" sz="2000" b="1" u="sng" dirty="0">
                    <a:solidFill>
                      <a:srgbClr val="FF3300"/>
                    </a:solidFill>
                  </a:rPr>
                  <a:t>高</a:t>
                </a:r>
                <a:r>
                  <a:rPr lang="en-US" altLang="zh-CN" sz="2000" b="1" u="sng" dirty="0">
                    <a:solidFill>
                      <a:srgbClr val="FF3300"/>
                    </a:solidFill>
                  </a:rPr>
                  <a:t>8</a:t>
                </a:r>
                <a:r>
                  <a:rPr lang="zh-CN" altLang="en-US" sz="2000" b="1" u="sng" dirty="0">
                    <a:solidFill>
                      <a:srgbClr val="FF3300"/>
                    </a:solidFill>
                  </a:rPr>
                  <a:t>位</a:t>
                </a:r>
                <a:r>
                  <a:rPr lang="zh-CN" altLang="en-US" sz="2000" dirty="0" smtClean="0"/>
                  <a:t>，</a:t>
                </a:r>
                <a:r>
                  <a:rPr lang="en-US" altLang="zh-CN" sz="2000" dirty="0" smtClean="0"/>
                  <a:t>P0</a:t>
                </a:r>
                <a:r>
                  <a:rPr lang="zh-CN" altLang="en-US" sz="2000" dirty="0" smtClean="0"/>
                  <a:t>口：分时输出地址</a:t>
                </a:r>
                <a:r>
                  <a:rPr lang="zh-CN" altLang="en-US" sz="2000" b="1" u="sng" dirty="0">
                    <a:solidFill>
                      <a:srgbClr val="FF3300"/>
                    </a:solidFill>
                  </a:rPr>
                  <a:t>低</a:t>
                </a:r>
                <a:r>
                  <a:rPr lang="en-US" altLang="zh-CN" sz="2000" b="1" u="sng" dirty="0">
                    <a:solidFill>
                      <a:srgbClr val="FF3300"/>
                    </a:solidFill>
                  </a:rPr>
                  <a:t>8</a:t>
                </a:r>
                <a:r>
                  <a:rPr lang="zh-CN" altLang="en-US" sz="2000" b="1" u="sng" dirty="0">
                    <a:solidFill>
                      <a:srgbClr val="FF3300"/>
                    </a:solidFill>
                  </a:rPr>
                  <a:t>位和所读写的数据</a:t>
                </a:r>
                <a:r>
                  <a:rPr lang="zh-CN" altLang="en-US" sz="2000" dirty="0" smtClean="0"/>
                  <a:t>；</a:t>
                </a:r>
                <a:endParaRPr lang="en-US" altLang="zh-CN" sz="2000" dirty="0" smtClean="0"/>
              </a:p>
              <a:p>
                <a:pPr marL="342900" indent="-342900">
                  <a:lnSpc>
                    <a:spcPct val="150000"/>
                  </a:lnSpc>
                  <a:buAutoNum type="arabicPeriod"/>
                </a:pPr>
                <a:r>
                  <a:rPr lang="en-US" altLang="zh-CN" sz="2000" b="1" u="sng" dirty="0">
                    <a:solidFill>
                      <a:srgbClr val="FF3300"/>
                    </a:solidFill>
                  </a:rPr>
                  <a:t>ALE</a:t>
                </a:r>
                <a:r>
                  <a:rPr lang="zh-CN" altLang="en-US" sz="2000" dirty="0" smtClean="0"/>
                  <a:t>：地址锁存信号；</a:t>
                </a:r>
                <a:endParaRPr lang="en-US" altLang="zh-CN" sz="2000" dirty="0" smtClean="0"/>
              </a:p>
              <a:p>
                <a:pPr marL="342900" indent="-342900">
                  <a:lnSpc>
                    <a:spcPct val="150000"/>
                  </a:lnSpc>
                  <a:buAutoNum type="arabicPeriod"/>
                </a:pPr>
                <a:r>
                  <a:rPr lang="zh-CN" altLang="en-US" sz="2000" dirty="0" smtClean="0"/>
                  <a:t>指令：</a:t>
                </a:r>
                <a:r>
                  <a:rPr lang="en-US" altLang="zh-CN" sz="2000" b="1" u="sng" dirty="0">
                    <a:solidFill>
                      <a:srgbClr val="FF3300"/>
                    </a:solidFill>
                  </a:rPr>
                  <a:t>MOVX</a:t>
                </a:r>
                <a:r>
                  <a:rPr lang="zh-CN" altLang="en-US" sz="2000" dirty="0" smtClean="0"/>
                  <a:t>，产生相应的</a:t>
                </a:r>
                <a14:m>
                  <m:oMath xmlns:m="http://schemas.openxmlformats.org/officeDocument/2006/math">
                    <m:acc>
                      <m:accPr>
                        <m:chr m:val="̅"/>
                        <m:ctrlPr>
                          <a:rPr lang="zh-CN" altLang="en-US" sz="2000" i="1" smtClean="0">
                            <a:latin typeface="Cambria Math"/>
                          </a:rPr>
                        </m:ctrlPr>
                      </m:accPr>
                      <m:e>
                        <m:r>
                          <m:rPr>
                            <m:sty m:val="p"/>
                          </m:rPr>
                          <a:rPr lang="en-US" altLang="zh-CN" sz="2000" i="1">
                            <a:latin typeface="Cambria Math"/>
                          </a:rPr>
                          <m:t>R</m:t>
                        </m:r>
                        <m:r>
                          <a:rPr lang="en-US" altLang="zh-CN" sz="2000" b="0" i="1" smtClean="0">
                            <a:latin typeface="Cambria Math"/>
                          </a:rPr>
                          <m:t>𝐷</m:t>
                        </m:r>
                      </m:e>
                    </m:acc>
                    <m:r>
                      <a:rPr lang="en-US" altLang="zh-CN" sz="2000" b="0" i="1" smtClean="0">
                        <a:latin typeface="Cambria Math"/>
                      </a:rPr>
                      <m:t> </m:t>
                    </m:r>
                    <m:r>
                      <a:rPr lang="zh-CN" altLang="en-US" sz="2000" b="0" i="1" smtClean="0">
                        <a:latin typeface="Cambria Math"/>
                      </a:rPr>
                      <m:t>和</m:t>
                    </m:r>
                    <m:acc>
                      <m:accPr>
                        <m:chr m:val="̅"/>
                        <m:ctrlPr>
                          <a:rPr lang="zh-CN" altLang="en-US" sz="2000" i="1">
                            <a:latin typeface="Cambria Math"/>
                          </a:rPr>
                        </m:ctrlPr>
                      </m:accPr>
                      <m:e>
                        <m:r>
                          <m:rPr>
                            <m:sty m:val="p"/>
                          </m:rPr>
                          <a:rPr lang="en-US" altLang="zh-CN" sz="2000" i="1" smtClean="0">
                            <a:latin typeface="Cambria Math"/>
                          </a:rPr>
                          <m:t>W</m:t>
                        </m:r>
                        <m:r>
                          <a:rPr lang="en-US" altLang="zh-CN" sz="2000" b="0" i="1" smtClean="0">
                            <a:latin typeface="Cambria Math"/>
                          </a:rPr>
                          <m:t>𝑅</m:t>
                        </m:r>
                      </m:e>
                    </m:acc>
                  </m:oMath>
                </a14:m>
                <a:r>
                  <a:rPr lang="zh-CN" altLang="en-US" sz="2000" dirty="0" smtClean="0"/>
                  <a:t>信号，用于选通和读写外部数据存储器。</a:t>
                </a:r>
                <a:endParaRPr lang="en-US" altLang="zh-CN" sz="2000" dirty="0" smtClean="0"/>
              </a:p>
              <a:p>
                <a:pPr marL="342900" indent="-342900">
                  <a:buAutoNum type="arabicPeriod"/>
                </a:pPr>
                <a:endParaRPr lang="zh-CN" altLang="en-US" dirty="0"/>
              </a:p>
            </p:txBody>
          </p:sp>
        </mc:Choice>
        <mc:Fallback>
          <p:sp>
            <p:nvSpPr>
              <p:cNvPr id="7" name="TextBox 6"/>
              <p:cNvSpPr txBox="1">
                <a:spLocks noRot="1" noChangeAspect="1" noMove="1" noResize="1" noEditPoints="1" noAdjustHandles="1" noChangeArrowheads="1" noChangeShapeType="1" noTextEdit="1"/>
              </p:cNvSpPr>
              <p:nvPr/>
            </p:nvSpPr>
            <p:spPr>
              <a:xfrm>
                <a:off x="240568" y="2204864"/>
                <a:ext cx="8291872" cy="2677977"/>
              </a:xfrm>
              <a:prstGeom prst="rect">
                <a:avLst/>
              </a:prstGeom>
              <a:blipFill rotWithShape="1">
                <a:blip r:embed="rId2"/>
                <a:stretch>
                  <a:fillRect l="-661" r="-4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2031759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arn(inVertic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arn(inVertic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arn(inVertical)">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814" y="59491"/>
            <a:ext cx="4572000" cy="461665"/>
          </a:xfrm>
          <a:prstGeom prst="rect">
            <a:avLst/>
          </a:prstGeom>
        </p:spPr>
        <p:txBody>
          <a:bodyPr>
            <a:spAutoFit/>
          </a:bodyPr>
          <a:lstStyle/>
          <a:p>
            <a:pPr marL="285750" indent="-285750">
              <a:buFont typeface="Wingdings" panose="05000000000000000000" pitchFamily="2" charset="2"/>
              <a:buChar char="Ø"/>
            </a:pPr>
            <a:r>
              <a:rPr lang="zh-CN" altLang="en-US" sz="2400" b="1" dirty="0">
                <a:solidFill>
                  <a:srgbClr val="7030A0"/>
                </a:solidFill>
                <a:latin typeface="Traditional Arabic" panose="02020603050405020304" pitchFamily="18" charset="-78"/>
                <a:cs typeface="Traditional Arabic" panose="02020603050405020304" pitchFamily="18" charset="-78"/>
              </a:rPr>
              <a:t>内</a:t>
            </a:r>
            <a:r>
              <a:rPr lang="zh-CN" altLang="en-US" sz="2400" b="1" dirty="0" smtClean="0">
                <a:solidFill>
                  <a:srgbClr val="7030A0"/>
                </a:solidFill>
                <a:latin typeface="Traditional Arabic" panose="02020603050405020304" pitchFamily="18" charset="-78"/>
                <a:cs typeface="Traditional Arabic" panose="02020603050405020304" pitchFamily="18" charset="-78"/>
              </a:rPr>
              <a:t>部数据存储器（</a:t>
            </a:r>
            <a:r>
              <a:rPr lang="en-US" altLang="zh-CN" sz="2400" b="1" dirty="0" smtClean="0">
                <a:solidFill>
                  <a:srgbClr val="7030A0"/>
                </a:solidFill>
                <a:latin typeface="Traditional Arabic" panose="02020603050405020304" pitchFamily="18" charset="-78"/>
                <a:cs typeface="Traditional Arabic" panose="02020603050405020304" pitchFamily="18" charset="-78"/>
              </a:rPr>
              <a:t>RAM</a:t>
            </a:r>
            <a:r>
              <a:rPr lang="zh-CN" altLang="en-US" sz="2400" b="1" dirty="0" smtClean="0">
                <a:solidFill>
                  <a:srgbClr val="7030A0"/>
                </a:solidFill>
                <a:latin typeface="Traditional Arabic" panose="02020603050405020304" pitchFamily="18" charset="-78"/>
                <a:cs typeface="Traditional Arabic" panose="02020603050405020304" pitchFamily="18" charset="-78"/>
              </a:rPr>
              <a:t>）</a:t>
            </a:r>
            <a:endParaRPr lang="zh-CN" altLang="en-US" sz="2400" b="1" dirty="0">
              <a:solidFill>
                <a:srgbClr val="7030A0"/>
              </a:solidFill>
              <a:latin typeface="Traditional Arabic" panose="02020603050405020304" pitchFamily="18" charset="-78"/>
              <a:cs typeface="Traditional Arabic" panose="02020603050405020304" pitchFamily="18" charset="-78"/>
            </a:endParaRPr>
          </a:p>
        </p:txBody>
      </p:sp>
      <p:sp>
        <p:nvSpPr>
          <p:cNvPr id="5" name="矩形 4"/>
          <p:cNvSpPr/>
          <p:nvPr/>
        </p:nvSpPr>
        <p:spPr>
          <a:xfrm>
            <a:off x="2126633" y="1184675"/>
            <a:ext cx="3312368" cy="792088"/>
          </a:xfrm>
          <a:prstGeom prst="rect">
            <a:avLst/>
          </a:prstGeom>
          <a:solidFill>
            <a:srgbClr val="0070C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bg1"/>
                </a:solidFill>
              </a:rPr>
              <a:t>80H~FFH(8052</a:t>
            </a:r>
            <a:r>
              <a:rPr lang="zh-CN" altLang="en-US" sz="2200" dirty="0">
                <a:solidFill>
                  <a:schemeClr val="bg1"/>
                </a:solidFill>
              </a:rPr>
              <a:t>有</a:t>
            </a:r>
            <a:r>
              <a:rPr lang="en-US" altLang="zh-CN" sz="2200" dirty="0" smtClean="0">
                <a:solidFill>
                  <a:schemeClr val="bg1"/>
                </a:solidFill>
              </a:rPr>
              <a:t>)</a:t>
            </a:r>
            <a:endParaRPr lang="en-US" altLang="zh-CN" sz="2200" dirty="0">
              <a:solidFill>
                <a:schemeClr val="bg1"/>
              </a:solidFill>
            </a:endParaRPr>
          </a:p>
        </p:txBody>
      </p:sp>
      <p:sp>
        <p:nvSpPr>
          <p:cNvPr id="6" name="矩形 5"/>
          <p:cNvSpPr/>
          <p:nvPr/>
        </p:nvSpPr>
        <p:spPr>
          <a:xfrm>
            <a:off x="2126633" y="1988256"/>
            <a:ext cx="3312368" cy="780594"/>
          </a:xfrm>
          <a:prstGeom prst="rect">
            <a:avLst/>
          </a:prstGeom>
          <a:solidFill>
            <a:srgbClr val="0070C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smtClean="0">
                <a:solidFill>
                  <a:schemeClr val="bg1"/>
                </a:solidFill>
              </a:rPr>
              <a:t>通用用户</a:t>
            </a:r>
            <a:r>
              <a:rPr lang="en-US" altLang="zh-CN" sz="2200" dirty="0" smtClean="0">
                <a:solidFill>
                  <a:schemeClr val="bg1"/>
                </a:solidFill>
              </a:rPr>
              <a:t>RAM</a:t>
            </a:r>
            <a:r>
              <a:rPr lang="zh-CN" altLang="en-US" sz="2200" dirty="0" smtClean="0">
                <a:solidFill>
                  <a:schemeClr val="bg1"/>
                </a:solidFill>
              </a:rPr>
              <a:t>和堆栈区</a:t>
            </a:r>
            <a:endParaRPr lang="zh-CN" altLang="en-US" sz="2400" dirty="0">
              <a:solidFill>
                <a:schemeClr val="bg1"/>
              </a:solidFill>
            </a:endParaRPr>
          </a:p>
        </p:txBody>
      </p:sp>
      <p:sp>
        <p:nvSpPr>
          <p:cNvPr id="7" name="矩形 6"/>
          <p:cNvSpPr/>
          <p:nvPr/>
        </p:nvSpPr>
        <p:spPr>
          <a:xfrm>
            <a:off x="2126633" y="2768850"/>
            <a:ext cx="3312368" cy="780594"/>
          </a:xfrm>
          <a:prstGeom prst="rect">
            <a:avLst/>
          </a:prstGeom>
          <a:solidFill>
            <a:srgbClr val="0070C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smtClean="0">
                <a:solidFill>
                  <a:schemeClr val="bg1"/>
                </a:solidFill>
              </a:rPr>
              <a:t>位寻址区</a:t>
            </a:r>
            <a:endParaRPr lang="en-US" altLang="zh-CN" sz="2200" dirty="0" smtClean="0">
              <a:solidFill>
                <a:schemeClr val="bg1"/>
              </a:solidFill>
            </a:endParaRPr>
          </a:p>
        </p:txBody>
      </p:sp>
      <p:sp>
        <p:nvSpPr>
          <p:cNvPr id="8" name="矩形 7"/>
          <p:cNvSpPr/>
          <p:nvPr/>
        </p:nvSpPr>
        <p:spPr>
          <a:xfrm>
            <a:off x="2126633" y="3549444"/>
            <a:ext cx="3312368" cy="515550"/>
          </a:xfrm>
          <a:prstGeom prst="rect">
            <a:avLst/>
          </a:prstGeom>
          <a:solidFill>
            <a:srgbClr val="0070C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smtClean="0">
                <a:solidFill>
                  <a:schemeClr val="bg1"/>
                </a:solidFill>
              </a:rPr>
              <a:t>3</a:t>
            </a:r>
            <a:r>
              <a:rPr lang="zh-CN" altLang="en-US" sz="2200" dirty="0" smtClean="0">
                <a:solidFill>
                  <a:schemeClr val="bg1"/>
                </a:solidFill>
              </a:rPr>
              <a:t>区</a:t>
            </a:r>
            <a:endParaRPr lang="en-US" altLang="zh-CN" sz="2200" dirty="0" smtClean="0">
              <a:solidFill>
                <a:schemeClr val="bg1"/>
              </a:solidFill>
            </a:endParaRPr>
          </a:p>
        </p:txBody>
      </p:sp>
      <p:sp>
        <p:nvSpPr>
          <p:cNvPr id="9" name="矩形 8"/>
          <p:cNvSpPr/>
          <p:nvPr/>
        </p:nvSpPr>
        <p:spPr>
          <a:xfrm>
            <a:off x="2126633" y="4064994"/>
            <a:ext cx="3312368" cy="515550"/>
          </a:xfrm>
          <a:prstGeom prst="rect">
            <a:avLst/>
          </a:prstGeom>
          <a:solidFill>
            <a:srgbClr val="0070C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smtClean="0">
                <a:solidFill>
                  <a:schemeClr val="bg1"/>
                </a:solidFill>
              </a:rPr>
              <a:t>2</a:t>
            </a:r>
            <a:r>
              <a:rPr lang="zh-CN" altLang="en-US" sz="2200" dirty="0" smtClean="0">
                <a:solidFill>
                  <a:schemeClr val="bg1"/>
                </a:solidFill>
              </a:rPr>
              <a:t>区</a:t>
            </a:r>
            <a:endParaRPr lang="en-US" altLang="zh-CN" sz="2200" dirty="0" smtClean="0">
              <a:solidFill>
                <a:schemeClr val="bg1"/>
              </a:solidFill>
            </a:endParaRPr>
          </a:p>
        </p:txBody>
      </p:sp>
      <p:sp>
        <p:nvSpPr>
          <p:cNvPr id="10" name="矩形 9"/>
          <p:cNvSpPr/>
          <p:nvPr/>
        </p:nvSpPr>
        <p:spPr>
          <a:xfrm>
            <a:off x="2126633" y="4580544"/>
            <a:ext cx="3312368" cy="515550"/>
          </a:xfrm>
          <a:prstGeom prst="rect">
            <a:avLst/>
          </a:prstGeom>
          <a:solidFill>
            <a:srgbClr val="0070C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smtClean="0">
                <a:solidFill>
                  <a:schemeClr val="bg1"/>
                </a:solidFill>
              </a:rPr>
              <a:t>1</a:t>
            </a:r>
            <a:r>
              <a:rPr lang="zh-CN" altLang="en-US" sz="2200" dirty="0" smtClean="0">
                <a:solidFill>
                  <a:schemeClr val="bg1"/>
                </a:solidFill>
              </a:rPr>
              <a:t>区</a:t>
            </a:r>
            <a:endParaRPr lang="en-US" altLang="zh-CN" sz="2200" dirty="0">
              <a:solidFill>
                <a:schemeClr val="bg1"/>
              </a:solidFill>
            </a:endParaRPr>
          </a:p>
        </p:txBody>
      </p:sp>
      <p:sp>
        <p:nvSpPr>
          <p:cNvPr id="11" name="矩形 10"/>
          <p:cNvSpPr/>
          <p:nvPr/>
        </p:nvSpPr>
        <p:spPr>
          <a:xfrm>
            <a:off x="2126633" y="5096094"/>
            <a:ext cx="3312368" cy="515550"/>
          </a:xfrm>
          <a:prstGeom prst="rect">
            <a:avLst/>
          </a:prstGeom>
          <a:solidFill>
            <a:srgbClr val="0070C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smtClean="0">
                <a:solidFill>
                  <a:schemeClr val="bg1"/>
                </a:solidFill>
              </a:rPr>
              <a:t>0</a:t>
            </a:r>
            <a:r>
              <a:rPr lang="zh-CN" altLang="en-US" sz="2200" dirty="0" smtClean="0">
                <a:solidFill>
                  <a:schemeClr val="bg1"/>
                </a:solidFill>
              </a:rPr>
              <a:t>区</a:t>
            </a:r>
            <a:endParaRPr lang="en-US" altLang="zh-CN" sz="2200" dirty="0">
              <a:solidFill>
                <a:schemeClr val="bg1"/>
              </a:solidFill>
            </a:endParaRPr>
          </a:p>
        </p:txBody>
      </p:sp>
      <p:sp>
        <p:nvSpPr>
          <p:cNvPr id="12" name="TextBox 11"/>
          <p:cNvSpPr txBox="1"/>
          <p:nvPr/>
        </p:nvSpPr>
        <p:spPr>
          <a:xfrm>
            <a:off x="5583017" y="1349886"/>
            <a:ext cx="1542410" cy="461665"/>
          </a:xfrm>
          <a:prstGeom prst="rect">
            <a:avLst/>
          </a:prstGeom>
          <a:noFill/>
        </p:spPr>
        <p:txBody>
          <a:bodyPr wrap="none" rtlCol="0">
            <a:spAutoFit/>
          </a:bodyPr>
          <a:lstStyle/>
          <a:p>
            <a:r>
              <a:rPr lang="en-US" altLang="zh-CN" sz="2400" dirty="0">
                <a:latin typeface="Traditional Arabic" panose="02020603050405020304" pitchFamily="18" charset="-78"/>
                <a:cs typeface="Traditional Arabic" panose="02020603050405020304" pitchFamily="18" charset="-78"/>
              </a:rPr>
              <a:t>FFH~ 80H</a:t>
            </a:r>
            <a:endParaRPr lang="zh-CN" altLang="en-US" sz="2400" dirty="0">
              <a:latin typeface="Traditional Arabic" panose="02020603050405020304" pitchFamily="18" charset="-78"/>
              <a:cs typeface="Traditional Arabic" panose="02020603050405020304" pitchFamily="18" charset="-78"/>
            </a:endParaRPr>
          </a:p>
        </p:txBody>
      </p:sp>
      <p:sp>
        <p:nvSpPr>
          <p:cNvPr id="13" name="TextBox 12"/>
          <p:cNvSpPr txBox="1"/>
          <p:nvPr/>
        </p:nvSpPr>
        <p:spPr>
          <a:xfrm>
            <a:off x="5575603" y="2176645"/>
            <a:ext cx="2911374" cy="461665"/>
          </a:xfrm>
          <a:prstGeom prst="rect">
            <a:avLst/>
          </a:prstGeom>
          <a:noFill/>
        </p:spPr>
        <p:txBody>
          <a:bodyPr wrap="none" rtlCol="0">
            <a:spAutoFit/>
          </a:bodyPr>
          <a:lstStyle/>
          <a:p>
            <a:r>
              <a:rPr lang="en-US" altLang="zh-CN" sz="2400" dirty="0" smtClean="0">
                <a:latin typeface="Traditional Arabic" panose="02020603050405020304" pitchFamily="18" charset="-78"/>
                <a:cs typeface="Traditional Arabic" panose="02020603050405020304" pitchFamily="18" charset="-78"/>
              </a:rPr>
              <a:t>7FH</a:t>
            </a:r>
            <a:r>
              <a:rPr lang="en-US" altLang="zh-CN" sz="2400" dirty="0">
                <a:latin typeface="Traditional Arabic" panose="02020603050405020304" pitchFamily="18" charset="-78"/>
                <a:cs typeface="Traditional Arabic" panose="02020603050405020304" pitchFamily="18" charset="-78"/>
              </a:rPr>
              <a:t>~ </a:t>
            </a:r>
            <a:r>
              <a:rPr lang="en-US" altLang="zh-CN" sz="2400" dirty="0" smtClean="0">
                <a:latin typeface="Traditional Arabic" panose="02020603050405020304" pitchFamily="18" charset="-78"/>
                <a:cs typeface="Traditional Arabic" panose="02020603050405020304" pitchFamily="18" charset="-78"/>
              </a:rPr>
              <a:t>30H</a:t>
            </a:r>
            <a:r>
              <a:rPr lang="zh-CN" altLang="en-US" sz="2400" dirty="0" smtClean="0">
                <a:latin typeface="Traditional Arabic" panose="02020603050405020304" pitchFamily="18" charset="-78"/>
                <a:cs typeface="Traditional Arabic" panose="02020603050405020304" pitchFamily="18" charset="-78"/>
              </a:rPr>
              <a:t>，</a:t>
            </a:r>
            <a:r>
              <a:rPr lang="en-US" altLang="zh-CN" sz="2400" dirty="0" smtClean="0">
                <a:latin typeface="Traditional Arabic" panose="02020603050405020304" pitchFamily="18" charset="-78"/>
                <a:cs typeface="Traditional Arabic" panose="02020603050405020304" pitchFamily="18" charset="-78"/>
              </a:rPr>
              <a:t>8</a:t>
            </a:r>
            <a:r>
              <a:rPr lang="zh-CN" altLang="en-US" sz="2400" dirty="0" smtClean="0">
                <a:latin typeface="Traditional Arabic" panose="02020603050405020304" pitchFamily="18" charset="-78"/>
                <a:cs typeface="Traditional Arabic" panose="02020603050405020304" pitchFamily="18" charset="-78"/>
              </a:rPr>
              <a:t>位堆栈</a:t>
            </a:r>
            <a:endParaRPr lang="zh-CN" altLang="en-US" sz="2400" dirty="0">
              <a:latin typeface="Traditional Arabic" panose="02020603050405020304" pitchFamily="18" charset="-78"/>
              <a:cs typeface="Traditional Arabic" panose="02020603050405020304" pitchFamily="18" charset="-78"/>
            </a:endParaRPr>
          </a:p>
        </p:txBody>
      </p:sp>
      <p:sp>
        <p:nvSpPr>
          <p:cNvPr id="14" name="TextBox 13"/>
          <p:cNvSpPr txBox="1"/>
          <p:nvPr/>
        </p:nvSpPr>
        <p:spPr>
          <a:xfrm>
            <a:off x="5583017" y="2946263"/>
            <a:ext cx="3821880" cy="461665"/>
          </a:xfrm>
          <a:prstGeom prst="rect">
            <a:avLst/>
          </a:prstGeom>
          <a:noFill/>
        </p:spPr>
        <p:txBody>
          <a:bodyPr wrap="none" rtlCol="0">
            <a:spAutoFit/>
          </a:bodyPr>
          <a:lstStyle/>
          <a:p>
            <a:r>
              <a:rPr lang="en-US" altLang="zh-CN" sz="2400" dirty="0" smtClean="0">
                <a:latin typeface="Traditional Arabic" panose="02020603050405020304" pitchFamily="18" charset="-78"/>
                <a:cs typeface="Traditional Arabic" panose="02020603050405020304" pitchFamily="18" charset="-78"/>
              </a:rPr>
              <a:t>2FH</a:t>
            </a:r>
            <a:r>
              <a:rPr lang="en-US" altLang="zh-CN" sz="2400" dirty="0">
                <a:latin typeface="Traditional Arabic" panose="02020603050405020304" pitchFamily="18" charset="-78"/>
                <a:cs typeface="Traditional Arabic" panose="02020603050405020304" pitchFamily="18" charset="-78"/>
              </a:rPr>
              <a:t>~ </a:t>
            </a:r>
            <a:r>
              <a:rPr lang="en-US" altLang="zh-CN" sz="2400" dirty="0" smtClean="0">
                <a:latin typeface="Traditional Arabic" panose="02020603050405020304" pitchFamily="18" charset="-78"/>
                <a:cs typeface="Traditional Arabic" panose="02020603050405020304" pitchFamily="18" charset="-78"/>
              </a:rPr>
              <a:t>20H</a:t>
            </a:r>
            <a:r>
              <a:rPr lang="zh-CN" altLang="en-US" sz="2400" dirty="0" smtClean="0">
                <a:latin typeface="Traditional Arabic" panose="02020603050405020304" pitchFamily="18" charset="-78"/>
                <a:cs typeface="Traditional Arabic" panose="02020603050405020304" pitchFamily="18" charset="-78"/>
              </a:rPr>
              <a:t>，</a:t>
            </a:r>
            <a:r>
              <a:rPr lang="en-US" altLang="zh-CN" sz="2400" dirty="0" smtClean="0">
                <a:latin typeface="Traditional Arabic" panose="02020603050405020304" pitchFamily="18" charset="-78"/>
                <a:cs typeface="Traditional Arabic" panose="02020603050405020304" pitchFamily="18" charset="-78"/>
              </a:rPr>
              <a:t>16</a:t>
            </a:r>
            <a:r>
              <a:rPr lang="zh-CN" altLang="en-US" sz="2400" dirty="0" smtClean="0">
                <a:latin typeface="Traditional Arabic" panose="02020603050405020304" pitchFamily="18" charset="-78"/>
                <a:cs typeface="Traditional Arabic" panose="02020603050405020304" pitchFamily="18" charset="-78"/>
              </a:rPr>
              <a:t>字节，</a:t>
            </a:r>
            <a:r>
              <a:rPr lang="en-US" altLang="zh-CN" sz="2400" dirty="0" smtClean="0">
                <a:latin typeface="Traditional Arabic" panose="02020603050405020304" pitchFamily="18" charset="-78"/>
                <a:cs typeface="Traditional Arabic" panose="02020603050405020304" pitchFamily="18" charset="-78"/>
              </a:rPr>
              <a:t>128</a:t>
            </a:r>
            <a:r>
              <a:rPr lang="zh-CN" altLang="en-US" sz="2400" dirty="0" smtClean="0">
                <a:latin typeface="Traditional Arabic" panose="02020603050405020304" pitchFamily="18" charset="-78"/>
                <a:cs typeface="Traditional Arabic" panose="02020603050405020304" pitchFamily="18" charset="-78"/>
              </a:rPr>
              <a:t>位</a:t>
            </a:r>
            <a:endParaRPr lang="zh-CN" altLang="en-US" sz="2400" dirty="0">
              <a:latin typeface="Traditional Arabic" panose="02020603050405020304" pitchFamily="18" charset="-78"/>
              <a:cs typeface="Traditional Arabic" panose="02020603050405020304" pitchFamily="18" charset="-78"/>
            </a:endParaRPr>
          </a:p>
        </p:txBody>
      </p:sp>
      <p:sp>
        <p:nvSpPr>
          <p:cNvPr id="15" name="TextBox 14"/>
          <p:cNvSpPr txBox="1"/>
          <p:nvPr/>
        </p:nvSpPr>
        <p:spPr>
          <a:xfrm>
            <a:off x="5575603" y="3610103"/>
            <a:ext cx="1529586" cy="461665"/>
          </a:xfrm>
          <a:prstGeom prst="rect">
            <a:avLst/>
          </a:prstGeom>
          <a:noFill/>
        </p:spPr>
        <p:txBody>
          <a:bodyPr wrap="none" rtlCol="0">
            <a:spAutoFit/>
          </a:bodyPr>
          <a:lstStyle/>
          <a:p>
            <a:r>
              <a:rPr lang="en-US" altLang="zh-CN" sz="2400" dirty="0" smtClean="0">
                <a:latin typeface="Traditional Arabic" panose="02020603050405020304" pitchFamily="18" charset="-78"/>
                <a:cs typeface="Traditional Arabic" panose="02020603050405020304" pitchFamily="18" charset="-78"/>
              </a:rPr>
              <a:t>1FH</a:t>
            </a:r>
            <a:r>
              <a:rPr lang="en-US" altLang="zh-CN" sz="2400" dirty="0">
                <a:latin typeface="Traditional Arabic" panose="02020603050405020304" pitchFamily="18" charset="-78"/>
                <a:cs typeface="Traditional Arabic" panose="02020603050405020304" pitchFamily="18" charset="-78"/>
              </a:rPr>
              <a:t>~ </a:t>
            </a:r>
            <a:r>
              <a:rPr lang="en-US" altLang="zh-CN" sz="2400" dirty="0" smtClean="0">
                <a:latin typeface="Traditional Arabic" panose="02020603050405020304" pitchFamily="18" charset="-78"/>
                <a:cs typeface="Traditional Arabic" panose="02020603050405020304" pitchFamily="18" charset="-78"/>
              </a:rPr>
              <a:t>18H</a:t>
            </a:r>
            <a:endParaRPr lang="zh-CN" altLang="en-US" sz="2400" dirty="0">
              <a:latin typeface="Traditional Arabic" panose="02020603050405020304" pitchFamily="18" charset="-78"/>
              <a:cs typeface="Traditional Arabic" panose="02020603050405020304" pitchFamily="18" charset="-78"/>
            </a:endParaRPr>
          </a:p>
        </p:txBody>
      </p:sp>
      <p:sp>
        <p:nvSpPr>
          <p:cNvPr id="16" name="TextBox 15"/>
          <p:cNvSpPr txBox="1"/>
          <p:nvPr/>
        </p:nvSpPr>
        <p:spPr>
          <a:xfrm>
            <a:off x="5583017" y="4118879"/>
            <a:ext cx="1516762" cy="461665"/>
          </a:xfrm>
          <a:prstGeom prst="rect">
            <a:avLst/>
          </a:prstGeom>
          <a:noFill/>
        </p:spPr>
        <p:txBody>
          <a:bodyPr wrap="none" rtlCol="0">
            <a:spAutoFit/>
          </a:bodyPr>
          <a:lstStyle/>
          <a:p>
            <a:r>
              <a:rPr lang="en-US" altLang="zh-CN" sz="2400" dirty="0" smtClean="0">
                <a:latin typeface="Traditional Arabic" panose="02020603050405020304" pitchFamily="18" charset="-78"/>
                <a:cs typeface="Traditional Arabic" panose="02020603050405020304" pitchFamily="18" charset="-78"/>
              </a:rPr>
              <a:t>17H</a:t>
            </a:r>
            <a:r>
              <a:rPr lang="en-US" altLang="zh-CN" sz="2400" dirty="0">
                <a:latin typeface="Traditional Arabic" panose="02020603050405020304" pitchFamily="18" charset="-78"/>
                <a:cs typeface="Traditional Arabic" panose="02020603050405020304" pitchFamily="18" charset="-78"/>
              </a:rPr>
              <a:t>~ </a:t>
            </a:r>
            <a:r>
              <a:rPr lang="en-US" altLang="zh-CN" sz="2400" dirty="0" smtClean="0">
                <a:latin typeface="Traditional Arabic" panose="02020603050405020304" pitchFamily="18" charset="-78"/>
                <a:cs typeface="Traditional Arabic" panose="02020603050405020304" pitchFamily="18" charset="-78"/>
              </a:rPr>
              <a:t>10H</a:t>
            </a:r>
            <a:endParaRPr lang="zh-CN" altLang="en-US" sz="2400" dirty="0">
              <a:latin typeface="Traditional Arabic" panose="02020603050405020304" pitchFamily="18" charset="-78"/>
              <a:cs typeface="Traditional Arabic" panose="02020603050405020304" pitchFamily="18" charset="-78"/>
            </a:endParaRPr>
          </a:p>
        </p:txBody>
      </p:sp>
      <p:sp>
        <p:nvSpPr>
          <p:cNvPr id="17" name="TextBox 16"/>
          <p:cNvSpPr txBox="1"/>
          <p:nvPr/>
        </p:nvSpPr>
        <p:spPr>
          <a:xfrm>
            <a:off x="5630800" y="4634429"/>
            <a:ext cx="1542410" cy="461665"/>
          </a:xfrm>
          <a:prstGeom prst="rect">
            <a:avLst/>
          </a:prstGeom>
          <a:noFill/>
        </p:spPr>
        <p:txBody>
          <a:bodyPr wrap="none" rtlCol="0">
            <a:spAutoFit/>
          </a:bodyPr>
          <a:lstStyle/>
          <a:p>
            <a:r>
              <a:rPr lang="en-US" altLang="zh-CN" sz="2400" dirty="0" smtClean="0">
                <a:latin typeface="Traditional Arabic" panose="02020603050405020304" pitchFamily="18" charset="-78"/>
                <a:cs typeface="Traditional Arabic" panose="02020603050405020304" pitchFamily="18" charset="-78"/>
              </a:rPr>
              <a:t>0FH</a:t>
            </a:r>
            <a:r>
              <a:rPr lang="en-US" altLang="zh-CN" sz="2400" dirty="0">
                <a:latin typeface="Traditional Arabic" panose="02020603050405020304" pitchFamily="18" charset="-78"/>
                <a:cs typeface="Traditional Arabic" panose="02020603050405020304" pitchFamily="18" charset="-78"/>
              </a:rPr>
              <a:t>~ </a:t>
            </a:r>
            <a:r>
              <a:rPr lang="en-US" altLang="zh-CN" sz="2400" dirty="0" smtClean="0">
                <a:latin typeface="Traditional Arabic" panose="02020603050405020304" pitchFamily="18" charset="-78"/>
                <a:cs typeface="Traditional Arabic" panose="02020603050405020304" pitchFamily="18" charset="-78"/>
              </a:rPr>
              <a:t>08H</a:t>
            </a:r>
            <a:endParaRPr lang="zh-CN" altLang="en-US" sz="2400" dirty="0">
              <a:latin typeface="Traditional Arabic" panose="02020603050405020304" pitchFamily="18" charset="-78"/>
              <a:cs typeface="Traditional Arabic" panose="02020603050405020304" pitchFamily="18" charset="-78"/>
            </a:endParaRPr>
          </a:p>
        </p:txBody>
      </p:sp>
      <p:sp>
        <p:nvSpPr>
          <p:cNvPr id="18" name="TextBox 17"/>
          <p:cNvSpPr txBox="1"/>
          <p:nvPr/>
        </p:nvSpPr>
        <p:spPr>
          <a:xfrm>
            <a:off x="5608665" y="5191052"/>
            <a:ext cx="3664786" cy="461665"/>
          </a:xfrm>
          <a:prstGeom prst="rect">
            <a:avLst/>
          </a:prstGeom>
          <a:noFill/>
        </p:spPr>
        <p:txBody>
          <a:bodyPr wrap="none" rtlCol="0">
            <a:spAutoFit/>
          </a:bodyPr>
          <a:lstStyle/>
          <a:p>
            <a:r>
              <a:rPr lang="en-US" altLang="zh-CN" sz="2400" dirty="0" smtClean="0">
                <a:latin typeface="Traditional Arabic" panose="02020603050405020304" pitchFamily="18" charset="-78"/>
                <a:cs typeface="Traditional Arabic" panose="02020603050405020304" pitchFamily="18" charset="-78"/>
              </a:rPr>
              <a:t>07H</a:t>
            </a:r>
            <a:r>
              <a:rPr lang="en-US" altLang="zh-CN" sz="2400" dirty="0">
                <a:latin typeface="Traditional Arabic" panose="02020603050405020304" pitchFamily="18" charset="-78"/>
                <a:cs typeface="Traditional Arabic" panose="02020603050405020304" pitchFamily="18" charset="-78"/>
              </a:rPr>
              <a:t>~ </a:t>
            </a:r>
            <a:r>
              <a:rPr lang="en-US" altLang="zh-CN" sz="2400" dirty="0" smtClean="0">
                <a:latin typeface="Traditional Arabic" panose="02020603050405020304" pitchFamily="18" charset="-78"/>
                <a:cs typeface="Traditional Arabic" panose="02020603050405020304" pitchFamily="18" charset="-78"/>
              </a:rPr>
              <a:t>00H</a:t>
            </a:r>
            <a:r>
              <a:rPr lang="zh-CN" altLang="en-US" sz="2400" dirty="0" smtClean="0">
                <a:latin typeface="Traditional Arabic" panose="02020603050405020304" pitchFamily="18" charset="-78"/>
                <a:cs typeface="Traditional Arabic" panose="02020603050405020304" pitchFamily="18" charset="-78"/>
              </a:rPr>
              <a:t>，</a:t>
            </a:r>
            <a:r>
              <a:rPr lang="en-US" altLang="zh-CN" sz="2400" dirty="0" smtClean="0">
                <a:latin typeface="Traditional Arabic" panose="02020603050405020304" pitchFamily="18" charset="-78"/>
                <a:cs typeface="Traditional Arabic" panose="02020603050405020304" pitchFamily="18" charset="-78"/>
              </a:rPr>
              <a:t>8</a:t>
            </a:r>
            <a:r>
              <a:rPr lang="zh-CN" altLang="en-US" sz="2400" dirty="0" smtClean="0">
                <a:latin typeface="Traditional Arabic" panose="02020603050405020304" pitchFamily="18" charset="-78"/>
                <a:cs typeface="Traditional Arabic" panose="02020603050405020304" pitchFamily="18" charset="-78"/>
              </a:rPr>
              <a:t>个</a:t>
            </a:r>
            <a:r>
              <a:rPr lang="en-US" altLang="zh-CN" sz="2400" dirty="0" smtClean="0">
                <a:latin typeface="Traditional Arabic" panose="02020603050405020304" pitchFamily="18" charset="-78"/>
                <a:cs typeface="Traditional Arabic" panose="02020603050405020304" pitchFamily="18" charset="-78"/>
              </a:rPr>
              <a:t>8</a:t>
            </a:r>
            <a:r>
              <a:rPr lang="zh-CN" altLang="en-US" sz="2400" dirty="0" smtClean="0">
                <a:latin typeface="Traditional Arabic" panose="02020603050405020304" pitchFamily="18" charset="-78"/>
                <a:cs typeface="Traditional Arabic" panose="02020603050405020304" pitchFamily="18" charset="-78"/>
              </a:rPr>
              <a:t>位寄存器</a:t>
            </a:r>
            <a:endParaRPr lang="zh-CN" altLang="en-US" sz="2400" dirty="0">
              <a:latin typeface="Traditional Arabic" panose="02020603050405020304" pitchFamily="18" charset="-78"/>
              <a:cs typeface="Traditional Arabic" panose="02020603050405020304" pitchFamily="18" charset="-78"/>
            </a:endParaRPr>
          </a:p>
        </p:txBody>
      </p:sp>
      <p:sp>
        <p:nvSpPr>
          <p:cNvPr id="19" name="TextBox 18"/>
          <p:cNvSpPr txBox="1"/>
          <p:nvPr/>
        </p:nvSpPr>
        <p:spPr>
          <a:xfrm>
            <a:off x="116426" y="3807219"/>
            <a:ext cx="1483098" cy="400110"/>
          </a:xfrm>
          <a:prstGeom prst="rect">
            <a:avLst/>
          </a:prstGeom>
          <a:noFill/>
        </p:spPr>
        <p:txBody>
          <a:bodyPr wrap="none" rtlCol="0">
            <a:spAutoFit/>
          </a:bodyPr>
          <a:lstStyle/>
          <a:p>
            <a:r>
              <a:rPr lang="zh-CN" altLang="en-US" sz="2000" b="1" dirty="0" smtClean="0">
                <a:solidFill>
                  <a:srgbClr val="FF0000"/>
                </a:solidFill>
              </a:rPr>
              <a:t>基本</a:t>
            </a:r>
            <a:r>
              <a:rPr lang="en-US" altLang="zh-CN" sz="2000" b="1" dirty="0" smtClean="0">
                <a:solidFill>
                  <a:srgbClr val="FF0000"/>
                </a:solidFill>
              </a:rPr>
              <a:t>RAM</a:t>
            </a:r>
            <a:r>
              <a:rPr lang="zh-CN" altLang="en-US" sz="2000" b="1" dirty="0" smtClean="0">
                <a:solidFill>
                  <a:srgbClr val="FF0000"/>
                </a:solidFill>
              </a:rPr>
              <a:t>区</a:t>
            </a:r>
            <a:endParaRPr lang="zh-CN" altLang="en-US" sz="2000" b="1" dirty="0">
              <a:solidFill>
                <a:srgbClr val="FF0000"/>
              </a:solidFill>
            </a:endParaRPr>
          </a:p>
        </p:txBody>
      </p:sp>
      <p:sp>
        <p:nvSpPr>
          <p:cNvPr id="20" name="圆角矩形 19"/>
          <p:cNvSpPr/>
          <p:nvPr/>
        </p:nvSpPr>
        <p:spPr>
          <a:xfrm>
            <a:off x="1858583" y="1112667"/>
            <a:ext cx="3792199" cy="862348"/>
          </a:xfrm>
          <a:prstGeom prst="roundRect">
            <a:avLst/>
          </a:prstGeom>
          <a:noFill/>
          <a:ln w="28575">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0000"/>
                </a:solidFill>
              </a:rPr>
              <a:t>     </a:t>
            </a:r>
            <a:endParaRPr lang="zh-CN" altLang="en-US" b="1" dirty="0">
              <a:solidFill>
                <a:srgbClr val="FF0000"/>
              </a:solidFill>
            </a:endParaRPr>
          </a:p>
        </p:txBody>
      </p:sp>
      <p:sp>
        <p:nvSpPr>
          <p:cNvPr id="21" name="TextBox 20"/>
          <p:cNvSpPr txBox="1"/>
          <p:nvPr/>
        </p:nvSpPr>
        <p:spPr>
          <a:xfrm>
            <a:off x="-106297" y="1280370"/>
            <a:ext cx="1991251" cy="707886"/>
          </a:xfrm>
          <a:prstGeom prst="rect">
            <a:avLst/>
          </a:prstGeom>
          <a:noFill/>
        </p:spPr>
        <p:txBody>
          <a:bodyPr wrap="none" rtlCol="0">
            <a:spAutoFit/>
          </a:bodyPr>
          <a:lstStyle/>
          <a:p>
            <a:r>
              <a:rPr lang="zh-CN" altLang="en-US" sz="2000" b="1" dirty="0" smtClean="0">
                <a:solidFill>
                  <a:srgbClr val="FF0000"/>
                </a:solidFill>
              </a:rPr>
              <a:t>特殊功能寄存器</a:t>
            </a:r>
            <a:endParaRPr lang="en-US" altLang="zh-CN" sz="2000" b="1" dirty="0" smtClean="0">
              <a:solidFill>
                <a:srgbClr val="FF0000"/>
              </a:solidFill>
            </a:endParaRPr>
          </a:p>
          <a:p>
            <a:r>
              <a:rPr lang="en-US" altLang="zh-CN" sz="2000" b="1" dirty="0" smtClean="0">
                <a:solidFill>
                  <a:srgbClr val="FF0000"/>
                </a:solidFill>
              </a:rPr>
              <a:t>       (SFR)</a:t>
            </a:r>
            <a:endParaRPr lang="zh-CN" altLang="en-US" sz="2000" b="1" dirty="0">
              <a:solidFill>
                <a:srgbClr val="FF0000"/>
              </a:solidFill>
            </a:endParaRPr>
          </a:p>
        </p:txBody>
      </p:sp>
      <p:sp>
        <p:nvSpPr>
          <p:cNvPr id="22" name="圆角矩形 21"/>
          <p:cNvSpPr/>
          <p:nvPr/>
        </p:nvSpPr>
        <p:spPr>
          <a:xfrm>
            <a:off x="1848927" y="2511734"/>
            <a:ext cx="3792199" cy="3675954"/>
          </a:xfrm>
          <a:prstGeom prst="roundRect">
            <a:avLst/>
          </a:prstGeom>
          <a:noFill/>
          <a:ln w="28575">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0000"/>
                </a:solidFill>
              </a:rPr>
              <a:t>     </a:t>
            </a:r>
            <a:endParaRPr lang="zh-CN" altLang="en-US" b="1" dirty="0">
              <a:solidFill>
                <a:srgbClr val="FF0000"/>
              </a:solidFill>
            </a:endParaRPr>
          </a:p>
        </p:txBody>
      </p:sp>
    </p:spTree>
    <p:extLst>
      <p:ext uri="{BB962C8B-B14F-4D97-AF65-F5344CB8AC3E}">
        <p14:creationId xmlns:p14="http://schemas.microsoft.com/office/powerpoint/2010/main" xmlns="" val="1425210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1000"/>
                                        <p:tgtEl>
                                          <p:spTgt spid="17"/>
                                        </p:tgtEl>
                                      </p:cBhvr>
                                    </p:animEffect>
                                    <p:anim calcmode="lin" valueType="num">
                                      <p:cBhvr>
                                        <p:cTn id="36" dur="1000" fill="hold"/>
                                        <p:tgtEl>
                                          <p:spTgt spid="17"/>
                                        </p:tgtEl>
                                        <p:attrNameLst>
                                          <p:attrName>ppt_x</p:attrName>
                                        </p:attrNameLst>
                                      </p:cBhvr>
                                      <p:tavLst>
                                        <p:tav tm="0">
                                          <p:val>
                                            <p:strVal val="#ppt_x"/>
                                          </p:val>
                                        </p:tav>
                                        <p:tav tm="100000">
                                          <p:val>
                                            <p:strVal val="#ppt_x"/>
                                          </p:val>
                                        </p:tav>
                                      </p:tavLst>
                                    </p:anim>
                                    <p:anim calcmode="lin" valueType="num">
                                      <p:cBhvr>
                                        <p:cTn id="3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1000"/>
                                        <p:tgtEl>
                                          <p:spTgt spid="16"/>
                                        </p:tgtEl>
                                      </p:cBhvr>
                                    </p:animEffect>
                                    <p:anim calcmode="lin" valueType="num">
                                      <p:cBhvr>
                                        <p:cTn id="50" dur="1000" fill="hold"/>
                                        <p:tgtEl>
                                          <p:spTgt spid="16"/>
                                        </p:tgtEl>
                                        <p:attrNameLst>
                                          <p:attrName>ppt_x</p:attrName>
                                        </p:attrNameLst>
                                      </p:cBhvr>
                                      <p:tavLst>
                                        <p:tav tm="0">
                                          <p:val>
                                            <p:strVal val="#ppt_x"/>
                                          </p:val>
                                        </p:tav>
                                        <p:tav tm="100000">
                                          <p:val>
                                            <p:strVal val="#ppt_x"/>
                                          </p:val>
                                        </p:tav>
                                      </p:tavLst>
                                    </p:anim>
                                    <p:anim calcmode="lin" valueType="num">
                                      <p:cBhvr>
                                        <p:cTn id="5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1000"/>
                                        <p:tgtEl>
                                          <p:spTgt spid="8"/>
                                        </p:tgtEl>
                                      </p:cBhvr>
                                    </p:animEffect>
                                    <p:anim calcmode="lin" valueType="num">
                                      <p:cBhvr>
                                        <p:cTn id="57" dur="1000" fill="hold"/>
                                        <p:tgtEl>
                                          <p:spTgt spid="8"/>
                                        </p:tgtEl>
                                        <p:attrNameLst>
                                          <p:attrName>ppt_x</p:attrName>
                                        </p:attrNameLst>
                                      </p:cBhvr>
                                      <p:tavLst>
                                        <p:tav tm="0">
                                          <p:val>
                                            <p:strVal val="#ppt_x"/>
                                          </p:val>
                                        </p:tav>
                                        <p:tav tm="100000">
                                          <p:val>
                                            <p:strVal val="#ppt_x"/>
                                          </p:val>
                                        </p:tav>
                                      </p:tavLst>
                                    </p:anim>
                                    <p:anim calcmode="lin" valueType="num">
                                      <p:cBhvr>
                                        <p:cTn id="5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1000"/>
                                        <p:tgtEl>
                                          <p:spTgt spid="15"/>
                                        </p:tgtEl>
                                      </p:cBhvr>
                                    </p:animEffect>
                                    <p:anim calcmode="lin" valueType="num">
                                      <p:cBhvr>
                                        <p:cTn id="64" dur="1000" fill="hold"/>
                                        <p:tgtEl>
                                          <p:spTgt spid="15"/>
                                        </p:tgtEl>
                                        <p:attrNameLst>
                                          <p:attrName>ppt_x</p:attrName>
                                        </p:attrNameLst>
                                      </p:cBhvr>
                                      <p:tavLst>
                                        <p:tav tm="0">
                                          <p:val>
                                            <p:strVal val="#ppt_x"/>
                                          </p:val>
                                        </p:tav>
                                        <p:tav tm="100000">
                                          <p:val>
                                            <p:strVal val="#ppt_x"/>
                                          </p:val>
                                        </p:tav>
                                      </p:tavLst>
                                    </p:anim>
                                    <p:anim calcmode="lin" valueType="num">
                                      <p:cBhvr>
                                        <p:cTn id="6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fade">
                                      <p:cBhvr>
                                        <p:cTn id="70" dur="1000"/>
                                        <p:tgtEl>
                                          <p:spTgt spid="7"/>
                                        </p:tgtEl>
                                      </p:cBhvr>
                                    </p:animEffect>
                                    <p:anim calcmode="lin" valueType="num">
                                      <p:cBhvr>
                                        <p:cTn id="71" dur="1000" fill="hold"/>
                                        <p:tgtEl>
                                          <p:spTgt spid="7"/>
                                        </p:tgtEl>
                                        <p:attrNameLst>
                                          <p:attrName>ppt_x</p:attrName>
                                        </p:attrNameLst>
                                      </p:cBhvr>
                                      <p:tavLst>
                                        <p:tav tm="0">
                                          <p:val>
                                            <p:strVal val="#ppt_x"/>
                                          </p:val>
                                        </p:tav>
                                        <p:tav tm="100000">
                                          <p:val>
                                            <p:strVal val="#ppt_x"/>
                                          </p:val>
                                        </p:tav>
                                      </p:tavLst>
                                    </p:anim>
                                    <p:anim calcmode="lin" valueType="num">
                                      <p:cBhvr>
                                        <p:cTn id="7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fade">
                                      <p:cBhvr>
                                        <p:cTn id="77" dur="1000"/>
                                        <p:tgtEl>
                                          <p:spTgt spid="14"/>
                                        </p:tgtEl>
                                      </p:cBhvr>
                                    </p:animEffect>
                                    <p:anim calcmode="lin" valueType="num">
                                      <p:cBhvr>
                                        <p:cTn id="78" dur="1000" fill="hold"/>
                                        <p:tgtEl>
                                          <p:spTgt spid="14"/>
                                        </p:tgtEl>
                                        <p:attrNameLst>
                                          <p:attrName>ppt_x</p:attrName>
                                        </p:attrNameLst>
                                      </p:cBhvr>
                                      <p:tavLst>
                                        <p:tav tm="0">
                                          <p:val>
                                            <p:strVal val="#ppt_x"/>
                                          </p:val>
                                        </p:tav>
                                        <p:tav tm="100000">
                                          <p:val>
                                            <p:strVal val="#ppt_x"/>
                                          </p:val>
                                        </p:tav>
                                      </p:tavLst>
                                    </p:anim>
                                    <p:anim calcmode="lin" valueType="num">
                                      <p:cBhvr>
                                        <p:cTn id="7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6"/>
                                        </p:tgtEl>
                                        <p:attrNameLst>
                                          <p:attrName>style.visibility</p:attrName>
                                        </p:attrNameLst>
                                      </p:cBhvr>
                                      <p:to>
                                        <p:strVal val="visible"/>
                                      </p:to>
                                    </p:set>
                                    <p:animEffect transition="in" filter="fade">
                                      <p:cBhvr>
                                        <p:cTn id="84" dur="1000"/>
                                        <p:tgtEl>
                                          <p:spTgt spid="6"/>
                                        </p:tgtEl>
                                      </p:cBhvr>
                                    </p:animEffect>
                                    <p:anim calcmode="lin" valueType="num">
                                      <p:cBhvr>
                                        <p:cTn id="85" dur="1000" fill="hold"/>
                                        <p:tgtEl>
                                          <p:spTgt spid="6"/>
                                        </p:tgtEl>
                                        <p:attrNameLst>
                                          <p:attrName>ppt_x</p:attrName>
                                        </p:attrNameLst>
                                      </p:cBhvr>
                                      <p:tavLst>
                                        <p:tav tm="0">
                                          <p:val>
                                            <p:strVal val="#ppt_x"/>
                                          </p:val>
                                        </p:tav>
                                        <p:tav tm="100000">
                                          <p:val>
                                            <p:strVal val="#ppt_x"/>
                                          </p:val>
                                        </p:tav>
                                      </p:tavLst>
                                    </p:anim>
                                    <p:anim calcmode="lin" valueType="num">
                                      <p:cBhvr>
                                        <p:cTn id="8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13"/>
                                        </p:tgtEl>
                                        <p:attrNameLst>
                                          <p:attrName>style.visibility</p:attrName>
                                        </p:attrNameLst>
                                      </p:cBhvr>
                                      <p:to>
                                        <p:strVal val="visible"/>
                                      </p:to>
                                    </p:set>
                                    <p:animEffect transition="in" filter="fade">
                                      <p:cBhvr>
                                        <p:cTn id="91" dur="1000"/>
                                        <p:tgtEl>
                                          <p:spTgt spid="13"/>
                                        </p:tgtEl>
                                      </p:cBhvr>
                                    </p:animEffect>
                                    <p:anim calcmode="lin" valueType="num">
                                      <p:cBhvr>
                                        <p:cTn id="92" dur="1000" fill="hold"/>
                                        <p:tgtEl>
                                          <p:spTgt spid="13"/>
                                        </p:tgtEl>
                                        <p:attrNameLst>
                                          <p:attrName>ppt_x</p:attrName>
                                        </p:attrNameLst>
                                      </p:cBhvr>
                                      <p:tavLst>
                                        <p:tav tm="0">
                                          <p:val>
                                            <p:strVal val="#ppt_x"/>
                                          </p:val>
                                        </p:tav>
                                        <p:tav tm="100000">
                                          <p:val>
                                            <p:strVal val="#ppt_x"/>
                                          </p:val>
                                        </p:tav>
                                      </p:tavLst>
                                    </p:anim>
                                    <p:anim calcmode="lin" valueType="num">
                                      <p:cBhvr>
                                        <p:cTn id="9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5"/>
                                        </p:tgtEl>
                                        <p:attrNameLst>
                                          <p:attrName>style.visibility</p:attrName>
                                        </p:attrNameLst>
                                      </p:cBhvr>
                                      <p:to>
                                        <p:strVal val="visible"/>
                                      </p:to>
                                    </p:set>
                                    <p:animEffect transition="in" filter="fade">
                                      <p:cBhvr>
                                        <p:cTn id="98" dur="1000"/>
                                        <p:tgtEl>
                                          <p:spTgt spid="5"/>
                                        </p:tgtEl>
                                      </p:cBhvr>
                                    </p:animEffect>
                                    <p:anim calcmode="lin" valueType="num">
                                      <p:cBhvr>
                                        <p:cTn id="99" dur="1000" fill="hold"/>
                                        <p:tgtEl>
                                          <p:spTgt spid="5"/>
                                        </p:tgtEl>
                                        <p:attrNameLst>
                                          <p:attrName>ppt_x</p:attrName>
                                        </p:attrNameLst>
                                      </p:cBhvr>
                                      <p:tavLst>
                                        <p:tav tm="0">
                                          <p:val>
                                            <p:strVal val="#ppt_x"/>
                                          </p:val>
                                        </p:tav>
                                        <p:tav tm="100000">
                                          <p:val>
                                            <p:strVal val="#ppt_x"/>
                                          </p:val>
                                        </p:tav>
                                      </p:tavLst>
                                    </p:anim>
                                    <p:anim calcmode="lin" valueType="num">
                                      <p:cBhvr>
                                        <p:cTn id="10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1000"/>
                                        <p:tgtEl>
                                          <p:spTgt spid="12"/>
                                        </p:tgtEl>
                                      </p:cBhvr>
                                    </p:animEffect>
                                    <p:anim calcmode="lin" valueType="num">
                                      <p:cBhvr>
                                        <p:cTn id="106" dur="1000" fill="hold"/>
                                        <p:tgtEl>
                                          <p:spTgt spid="12"/>
                                        </p:tgtEl>
                                        <p:attrNameLst>
                                          <p:attrName>ppt_x</p:attrName>
                                        </p:attrNameLst>
                                      </p:cBhvr>
                                      <p:tavLst>
                                        <p:tav tm="0">
                                          <p:val>
                                            <p:strVal val="#ppt_x"/>
                                          </p:val>
                                        </p:tav>
                                        <p:tav tm="100000">
                                          <p:val>
                                            <p:strVal val="#ppt_x"/>
                                          </p:val>
                                        </p:tav>
                                      </p:tavLst>
                                    </p:anim>
                                    <p:anim calcmode="lin" valueType="num">
                                      <p:cBhvr>
                                        <p:cTn id="10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16" presetClass="entr" presetSubtype="21" fill="hold" grpId="0" nodeType="clickEffect">
                                  <p:stCondLst>
                                    <p:cond delay="0"/>
                                  </p:stCondLst>
                                  <p:childTnLst>
                                    <p:set>
                                      <p:cBhvr>
                                        <p:cTn id="111" dur="1" fill="hold">
                                          <p:stCondLst>
                                            <p:cond delay="0"/>
                                          </p:stCondLst>
                                        </p:cTn>
                                        <p:tgtEl>
                                          <p:spTgt spid="19"/>
                                        </p:tgtEl>
                                        <p:attrNameLst>
                                          <p:attrName>style.visibility</p:attrName>
                                        </p:attrNameLst>
                                      </p:cBhvr>
                                      <p:to>
                                        <p:strVal val="visible"/>
                                      </p:to>
                                    </p:set>
                                    <p:animEffect transition="in" filter="barn(inVertical)">
                                      <p:cBhvr>
                                        <p:cTn id="112" dur="500"/>
                                        <p:tgtEl>
                                          <p:spTgt spid="19"/>
                                        </p:tgtEl>
                                      </p:cBhvr>
                                    </p:animEffect>
                                  </p:childTnLst>
                                </p:cTn>
                              </p:par>
                            </p:childTnLst>
                          </p:cTn>
                        </p:par>
                      </p:childTnLst>
                    </p:cTn>
                  </p:par>
                  <p:par>
                    <p:cTn id="113" fill="hold">
                      <p:stCondLst>
                        <p:cond delay="indefinite"/>
                      </p:stCondLst>
                      <p:childTnLst>
                        <p:par>
                          <p:cTn id="114" fill="hold">
                            <p:stCondLst>
                              <p:cond delay="0"/>
                            </p:stCondLst>
                            <p:childTnLst>
                              <p:par>
                                <p:cTn id="115" presetID="16" presetClass="entr" presetSubtype="21" fill="hold" grpId="0" nodeType="clickEffect">
                                  <p:stCondLst>
                                    <p:cond delay="0"/>
                                  </p:stCondLst>
                                  <p:childTnLst>
                                    <p:set>
                                      <p:cBhvr>
                                        <p:cTn id="116" dur="1" fill="hold">
                                          <p:stCondLst>
                                            <p:cond delay="0"/>
                                          </p:stCondLst>
                                        </p:cTn>
                                        <p:tgtEl>
                                          <p:spTgt spid="20"/>
                                        </p:tgtEl>
                                        <p:attrNameLst>
                                          <p:attrName>style.visibility</p:attrName>
                                        </p:attrNameLst>
                                      </p:cBhvr>
                                      <p:to>
                                        <p:strVal val="visible"/>
                                      </p:to>
                                    </p:set>
                                    <p:animEffect transition="in" filter="barn(inVertical)">
                                      <p:cBhvr>
                                        <p:cTn id="117" dur="500"/>
                                        <p:tgtEl>
                                          <p:spTgt spid="20"/>
                                        </p:tgtEl>
                                      </p:cBhvr>
                                    </p:animEffect>
                                  </p:childTnLst>
                                </p:cTn>
                              </p:par>
                            </p:childTnLst>
                          </p:cTn>
                        </p:par>
                      </p:childTnLst>
                    </p:cTn>
                  </p:par>
                  <p:par>
                    <p:cTn id="118" fill="hold">
                      <p:stCondLst>
                        <p:cond delay="indefinite"/>
                      </p:stCondLst>
                      <p:childTnLst>
                        <p:par>
                          <p:cTn id="119" fill="hold">
                            <p:stCondLst>
                              <p:cond delay="0"/>
                            </p:stCondLst>
                            <p:childTnLst>
                              <p:par>
                                <p:cTn id="120" presetID="16" presetClass="entr" presetSubtype="21" fill="hold" grpId="0" nodeType="clickEffect">
                                  <p:stCondLst>
                                    <p:cond delay="0"/>
                                  </p:stCondLst>
                                  <p:childTnLst>
                                    <p:set>
                                      <p:cBhvr>
                                        <p:cTn id="121" dur="1" fill="hold">
                                          <p:stCondLst>
                                            <p:cond delay="0"/>
                                          </p:stCondLst>
                                        </p:cTn>
                                        <p:tgtEl>
                                          <p:spTgt spid="21"/>
                                        </p:tgtEl>
                                        <p:attrNameLst>
                                          <p:attrName>style.visibility</p:attrName>
                                        </p:attrNameLst>
                                      </p:cBhvr>
                                      <p:to>
                                        <p:strVal val="visible"/>
                                      </p:to>
                                    </p:set>
                                    <p:animEffect transition="in" filter="barn(inVertical)">
                                      <p:cBhvr>
                                        <p:cTn id="122" dur="500"/>
                                        <p:tgtEl>
                                          <p:spTgt spid="21"/>
                                        </p:tgtEl>
                                      </p:cBhvr>
                                    </p:animEffect>
                                  </p:childTnLst>
                                </p:cTn>
                              </p:par>
                            </p:childTnLst>
                          </p:cTn>
                        </p:par>
                      </p:childTnLst>
                    </p:cTn>
                  </p:par>
                  <p:par>
                    <p:cTn id="123" fill="hold">
                      <p:stCondLst>
                        <p:cond delay="indefinite"/>
                      </p:stCondLst>
                      <p:childTnLst>
                        <p:par>
                          <p:cTn id="124" fill="hold">
                            <p:stCondLst>
                              <p:cond delay="0"/>
                            </p:stCondLst>
                            <p:childTnLst>
                              <p:par>
                                <p:cTn id="125" presetID="16" presetClass="entr" presetSubtype="21" fill="hold" grpId="0" nodeType="clickEffect">
                                  <p:stCondLst>
                                    <p:cond delay="0"/>
                                  </p:stCondLst>
                                  <p:childTnLst>
                                    <p:set>
                                      <p:cBhvr>
                                        <p:cTn id="126" dur="1" fill="hold">
                                          <p:stCondLst>
                                            <p:cond delay="0"/>
                                          </p:stCondLst>
                                        </p:cTn>
                                        <p:tgtEl>
                                          <p:spTgt spid="22"/>
                                        </p:tgtEl>
                                        <p:attrNameLst>
                                          <p:attrName>style.visibility</p:attrName>
                                        </p:attrNameLst>
                                      </p:cBhvr>
                                      <p:to>
                                        <p:strVal val="visible"/>
                                      </p:to>
                                    </p:set>
                                    <p:animEffect transition="in" filter="barn(inVertical)">
                                      <p:cBhvr>
                                        <p:cTn id="1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animBg="1"/>
      <p:bldP spid="10" grpId="0" animBg="1"/>
      <p:bldP spid="11" grpId="0" animBg="1"/>
      <p:bldP spid="12" grpId="0"/>
      <p:bldP spid="13" grpId="0"/>
      <p:bldP spid="14" grpId="0"/>
      <p:bldP spid="15" grpId="0"/>
      <p:bldP spid="16" grpId="0"/>
      <p:bldP spid="17" grpId="0"/>
      <p:bldP spid="18" grpId="0"/>
      <p:bldP spid="19" grpId="0"/>
      <p:bldP spid="20" grpId="0" animBg="1"/>
      <p:bldP spid="21" grpId="0"/>
      <p:bldP spid="2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612"/>
            <a:ext cx="3978974" cy="461665"/>
          </a:xfrm>
          <a:prstGeom prst="rect">
            <a:avLst/>
          </a:prstGeom>
          <a:noFill/>
        </p:spPr>
        <p:txBody>
          <a:bodyPr wrap="none" rtlCol="0">
            <a:spAutoFit/>
          </a:bodyPr>
          <a:lstStyle/>
          <a:p>
            <a:r>
              <a:rPr lang="en-US" altLang="zh-CN" sz="2400" b="1" dirty="0" smtClean="0">
                <a:solidFill>
                  <a:srgbClr val="7030A0"/>
                </a:solidFill>
              </a:rPr>
              <a:t>1. </a:t>
            </a:r>
            <a:r>
              <a:rPr lang="zh-CN" altLang="en-US" sz="2400" b="1" dirty="0" smtClean="0">
                <a:solidFill>
                  <a:srgbClr val="7030A0"/>
                </a:solidFill>
              </a:rPr>
              <a:t>工作寄存器区</a:t>
            </a:r>
            <a:r>
              <a:rPr lang="en-US" altLang="zh-CN" sz="2400" b="1" dirty="0" smtClean="0">
                <a:solidFill>
                  <a:srgbClr val="7030A0"/>
                </a:solidFill>
              </a:rPr>
              <a:t>(PSW</a:t>
            </a:r>
            <a:r>
              <a:rPr lang="zh-CN" altLang="en-US" sz="2400" b="1" dirty="0" smtClean="0">
                <a:solidFill>
                  <a:srgbClr val="7030A0"/>
                </a:solidFill>
              </a:rPr>
              <a:t>设置</a:t>
            </a:r>
            <a:r>
              <a:rPr lang="en-US" altLang="zh-CN" sz="2400" b="1" dirty="0" smtClean="0">
                <a:solidFill>
                  <a:srgbClr val="7030A0"/>
                </a:solidFill>
              </a:rPr>
              <a:t>)</a:t>
            </a:r>
            <a:endParaRPr lang="zh-CN" altLang="en-US" sz="2400" b="1" dirty="0">
              <a:solidFill>
                <a:srgbClr val="7030A0"/>
              </a:solidFill>
            </a:endParaRPr>
          </a:p>
        </p:txBody>
      </p:sp>
      <p:sp>
        <p:nvSpPr>
          <p:cNvPr id="5" name="矩形 4"/>
          <p:cNvSpPr/>
          <p:nvPr/>
        </p:nvSpPr>
        <p:spPr>
          <a:xfrm>
            <a:off x="880692" y="990285"/>
            <a:ext cx="3312368" cy="515550"/>
          </a:xfrm>
          <a:prstGeom prst="rect">
            <a:avLst/>
          </a:prstGeom>
          <a:solidFill>
            <a:srgbClr val="0070C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smtClean="0">
                <a:solidFill>
                  <a:schemeClr val="bg1"/>
                </a:solidFill>
              </a:rPr>
              <a:t>3</a:t>
            </a:r>
            <a:r>
              <a:rPr lang="zh-CN" altLang="en-US" sz="2200" dirty="0" smtClean="0">
                <a:solidFill>
                  <a:schemeClr val="bg1"/>
                </a:solidFill>
              </a:rPr>
              <a:t>区</a:t>
            </a:r>
            <a:endParaRPr lang="en-US" altLang="zh-CN" sz="2200" dirty="0" smtClean="0">
              <a:solidFill>
                <a:schemeClr val="bg1"/>
              </a:solidFill>
            </a:endParaRPr>
          </a:p>
        </p:txBody>
      </p:sp>
      <p:sp>
        <p:nvSpPr>
          <p:cNvPr id="6" name="矩形 5"/>
          <p:cNvSpPr/>
          <p:nvPr/>
        </p:nvSpPr>
        <p:spPr>
          <a:xfrm>
            <a:off x="880692" y="1505835"/>
            <a:ext cx="3312368" cy="515550"/>
          </a:xfrm>
          <a:prstGeom prst="rect">
            <a:avLst/>
          </a:prstGeom>
          <a:solidFill>
            <a:srgbClr val="0070C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smtClean="0">
                <a:solidFill>
                  <a:schemeClr val="bg1"/>
                </a:solidFill>
              </a:rPr>
              <a:t>2</a:t>
            </a:r>
            <a:r>
              <a:rPr lang="zh-CN" altLang="en-US" sz="2200" dirty="0" smtClean="0">
                <a:solidFill>
                  <a:schemeClr val="bg1"/>
                </a:solidFill>
              </a:rPr>
              <a:t>区</a:t>
            </a:r>
            <a:endParaRPr lang="en-US" altLang="zh-CN" sz="2200" dirty="0" smtClean="0">
              <a:solidFill>
                <a:schemeClr val="bg1"/>
              </a:solidFill>
            </a:endParaRPr>
          </a:p>
        </p:txBody>
      </p:sp>
      <p:sp>
        <p:nvSpPr>
          <p:cNvPr id="7" name="矩形 6"/>
          <p:cNvSpPr/>
          <p:nvPr/>
        </p:nvSpPr>
        <p:spPr>
          <a:xfrm>
            <a:off x="880692" y="2021385"/>
            <a:ext cx="3312368" cy="515550"/>
          </a:xfrm>
          <a:prstGeom prst="rect">
            <a:avLst/>
          </a:prstGeom>
          <a:solidFill>
            <a:srgbClr val="0070C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smtClean="0">
                <a:solidFill>
                  <a:schemeClr val="bg1"/>
                </a:solidFill>
              </a:rPr>
              <a:t>1</a:t>
            </a:r>
            <a:r>
              <a:rPr lang="zh-CN" altLang="en-US" sz="2200" dirty="0" smtClean="0">
                <a:solidFill>
                  <a:schemeClr val="bg1"/>
                </a:solidFill>
              </a:rPr>
              <a:t>区</a:t>
            </a:r>
            <a:endParaRPr lang="en-US" altLang="zh-CN" sz="2200" dirty="0">
              <a:solidFill>
                <a:schemeClr val="bg1"/>
              </a:solidFill>
            </a:endParaRPr>
          </a:p>
        </p:txBody>
      </p:sp>
      <p:sp>
        <p:nvSpPr>
          <p:cNvPr id="8" name="矩形 7"/>
          <p:cNvSpPr/>
          <p:nvPr/>
        </p:nvSpPr>
        <p:spPr>
          <a:xfrm>
            <a:off x="880692" y="2536935"/>
            <a:ext cx="3312368" cy="515550"/>
          </a:xfrm>
          <a:prstGeom prst="rect">
            <a:avLst/>
          </a:prstGeom>
          <a:solidFill>
            <a:srgbClr val="0070C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smtClean="0">
                <a:solidFill>
                  <a:schemeClr val="bg1"/>
                </a:solidFill>
              </a:rPr>
              <a:t>0</a:t>
            </a:r>
            <a:r>
              <a:rPr lang="zh-CN" altLang="en-US" sz="2200" dirty="0" smtClean="0">
                <a:solidFill>
                  <a:schemeClr val="bg1"/>
                </a:solidFill>
              </a:rPr>
              <a:t>区</a:t>
            </a:r>
            <a:endParaRPr lang="en-US" altLang="zh-CN" sz="2200" dirty="0">
              <a:solidFill>
                <a:schemeClr val="bg1"/>
              </a:solidFill>
            </a:endParaRPr>
          </a:p>
        </p:txBody>
      </p:sp>
      <p:sp>
        <p:nvSpPr>
          <p:cNvPr id="9" name="TextBox 8"/>
          <p:cNvSpPr txBox="1"/>
          <p:nvPr/>
        </p:nvSpPr>
        <p:spPr>
          <a:xfrm>
            <a:off x="4329662" y="1050944"/>
            <a:ext cx="1529586" cy="461665"/>
          </a:xfrm>
          <a:prstGeom prst="rect">
            <a:avLst/>
          </a:prstGeom>
          <a:noFill/>
        </p:spPr>
        <p:txBody>
          <a:bodyPr wrap="none" rtlCol="0">
            <a:spAutoFit/>
          </a:bodyPr>
          <a:lstStyle/>
          <a:p>
            <a:r>
              <a:rPr lang="en-US" altLang="zh-CN" sz="2400" dirty="0" smtClean="0">
                <a:latin typeface="Traditional Arabic" panose="02020603050405020304" pitchFamily="18" charset="-78"/>
                <a:cs typeface="Traditional Arabic" panose="02020603050405020304" pitchFamily="18" charset="-78"/>
              </a:rPr>
              <a:t>1FH</a:t>
            </a:r>
            <a:r>
              <a:rPr lang="en-US" altLang="zh-CN" sz="2400" dirty="0">
                <a:latin typeface="Traditional Arabic" panose="02020603050405020304" pitchFamily="18" charset="-78"/>
                <a:cs typeface="Traditional Arabic" panose="02020603050405020304" pitchFamily="18" charset="-78"/>
              </a:rPr>
              <a:t>~ </a:t>
            </a:r>
            <a:r>
              <a:rPr lang="en-US" altLang="zh-CN" sz="2400" dirty="0" smtClean="0">
                <a:latin typeface="Traditional Arabic" panose="02020603050405020304" pitchFamily="18" charset="-78"/>
                <a:cs typeface="Traditional Arabic" panose="02020603050405020304" pitchFamily="18" charset="-78"/>
              </a:rPr>
              <a:t>18H</a:t>
            </a:r>
            <a:endParaRPr lang="zh-CN" altLang="en-US" sz="2400" dirty="0">
              <a:latin typeface="Traditional Arabic" panose="02020603050405020304" pitchFamily="18" charset="-78"/>
              <a:cs typeface="Traditional Arabic" panose="02020603050405020304" pitchFamily="18" charset="-78"/>
            </a:endParaRPr>
          </a:p>
        </p:txBody>
      </p:sp>
      <p:sp>
        <p:nvSpPr>
          <p:cNvPr id="10" name="TextBox 9"/>
          <p:cNvSpPr txBox="1"/>
          <p:nvPr/>
        </p:nvSpPr>
        <p:spPr>
          <a:xfrm>
            <a:off x="4337076" y="1559720"/>
            <a:ext cx="1516762" cy="461665"/>
          </a:xfrm>
          <a:prstGeom prst="rect">
            <a:avLst/>
          </a:prstGeom>
          <a:noFill/>
        </p:spPr>
        <p:txBody>
          <a:bodyPr wrap="none" rtlCol="0">
            <a:spAutoFit/>
          </a:bodyPr>
          <a:lstStyle/>
          <a:p>
            <a:r>
              <a:rPr lang="en-US" altLang="zh-CN" sz="2400" dirty="0" smtClean="0">
                <a:latin typeface="Traditional Arabic" panose="02020603050405020304" pitchFamily="18" charset="-78"/>
                <a:cs typeface="Traditional Arabic" panose="02020603050405020304" pitchFamily="18" charset="-78"/>
              </a:rPr>
              <a:t>17H</a:t>
            </a:r>
            <a:r>
              <a:rPr lang="en-US" altLang="zh-CN" sz="2400" dirty="0">
                <a:latin typeface="Traditional Arabic" panose="02020603050405020304" pitchFamily="18" charset="-78"/>
                <a:cs typeface="Traditional Arabic" panose="02020603050405020304" pitchFamily="18" charset="-78"/>
              </a:rPr>
              <a:t>~ </a:t>
            </a:r>
            <a:r>
              <a:rPr lang="en-US" altLang="zh-CN" sz="2400" dirty="0" smtClean="0">
                <a:latin typeface="Traditional Arabic" panose="02020603050405020304" pitchFamily="18" charset="-78"/>
                <a:cs typeface="Traditional Arabic" panose="02020603050405020304" pitchFamily="18" charset="-78"/>
              </a:rPr>
              <a:t>10H</a:t>
            </a:r>
            <a:endParaRPr lang="zh-CN" altLang="en-US" sz="2400" dirty="0">
              <a:latin typeface="Traditional Arabic" panose="02020603050405020304" pitchFamily="18" charset="-78"/>
              <a:cs typeface="Traditional Arabic" panose="02020603050405020304" pitchFamily="18" charset="-78"/>
            </a:endParaRPr>
          </a:p>
        </p:txBody>
      </p:sp>
      <p:sp>
        <p:nvSpPr>
          <p:cNvPr id="11" name="TextBox 10"/>
          <p:cNvSpPr txBox="1"/>
          <p:nvPr/>
        </p:nvSpPr>
        <p:spPr>
          <a:xfrm>
            <a:off x="4384859" y="2075270"/>
            <a:ext cx="1542410" cy="461665"/>
          </a:xfrm>
          <a:prstGeom prst="rect">
            <a:avLst/>
          </a:prstGeom>
          <a:noFill/>
        </p:spPr>
        <p:txBody>
          <a:bodyPr wrap="none" rtlCol="0">
            <a:spAutoFit/>
          </a:bodyPr>
          <a:lstStyle/>
          <a:p>
            <a:r>
              <a:rPr lang="en-US" altLang="zh-CN" sz="2400" dirty="0" smtClean="0">
                <a:latin typeface="Traditional Arabic" panose="02020603050405020304" pitchFamily="18" charset="-78"/>
                <a:cs typeface="Traditional Arabic" panose="02020603050405020304" pitchFamily="18" charset="-78"/>
              </a:rPr>
              <a:t>0FH</a:t>
            </a:r>
            <a:r>
              <a:rPr lang="en-US" altLang="zh-CN" sz="2400" dirty="0">
                <a:latin typeface="Traditional Arabic" panose="02020603050405020304" pitchFamily="18" charset="-78"/>
                <a:cs typeface="Traditional Arabic" panose="02020603050405020304" pitchFamily="18" charset="-78"/>
              </a:rPr>
              <a:t>~ </a:t>
            </a:r>
            <a:r>
              <a:rPr lang="en-US" altLang="zh-CN" sz="2400" dirty="0" smtClean="0">
                <a:latin typeface="Traditional Arabic" panose="02020603050405020304" pitchFamily="18" charset="-78"/>
                <a:cs typeface="Traditional Arabic" panose="02020603050405020304" pitchFamily="18" charset="-78"/>
              </a:rPr>
              <a:t>08H</a:t>
            </a:r>
            <a:endParaRPr lang="zh-CN" altLang="en-US" sz="2400" dirty="0">
              <a:latin typeface="Traditional Arabic" panose="02020603050405020304" pitchFamily="18" charset="-78"/>
              <a:cs typeface="Traditional Arabic" panose="02020603050405020304" pitchFamily="18" charset="-78"/>
            </a:endParaRPr>
          </a:p>
        </p:txBody>
      </p:sp>
      <p:sp>
        <p:nvSpPr>
          <p:cNvPr id="12" name="TextBox 11"/>
          <p:cNvSpPr txBox="1"/>
          <p:nvPr/>
        </p:nvSpPr>
        <p:spPr>
          <a:xfrm>
            <a:off x="4362724" y="2631893"/>
            <a:ext cx="1516762" cy="461665"/>
          </a:xfrm>
          <a:prstGeom prst="rect">
            <a:avLst/>
          </a:prstGeom>
          <a:noFill/>
        </p:spPr>
        <p:txBody>
          <a:bodyPr wrap="none" rtlCol="0">
            <a:spAutoFit/>
          </a:bodyPr>
          <a:lstStyle/>
          <a:p>
            <a:r>
              <a:rPr lang="en-US" altLang="zh-CN" sz="2400" dirty="0" smtClean="0">
                <a:latin typeface="Traditional Arabic" panose="02020603050405020304" pitchFamily="18" charset="-78"/>
                <a:cs typeface="Traditional Arabic" panose="02020603050405020304" pitchFamily="18" charset="-78"/>
              </a:rPr>
              <a:t>07H</a:t>
            </a:r>
            <a:r>
              <a:rPr lang="en-US" altLang="zh-CN" sz="2400" dirty="0">
                <a:latin typeface="Traditional Arabic" panose="02020603050405020304" pitchFamily="18" charset="-78"/>
                <a:cs typeface="Traditional Arabic" panose="02020603050405020304" pitchFamily="18" charset="-78"/>
              </a:rPr>
              <a:t>~ </a:t>
            </a:r>
            <a:r>
              <a:rPr lang="en-US" altLang="zh-CN" sz="2400" dirty="0" smtClean="0">
                <a:latin typeface="Traditional Arabic" panose="02020603050405020304" pitchFamily="18" charset="-78"/>
                <a:cs typeface="Traditional Arabic" panose="02020603050405020304" pitchFamily="18" charset="-78"/>
              </a:rPr>
              <a:t>00H</a:t>
            </a:r>
            <a:endParaRPr lang="zh-CN" altLang="en-US" sz="2400" dirty="0">
              <a:latin typeface="Traditional Arabic" panose="02020603050405020304" pitchFamily="18" charset="-78"/>
              <a:cs typeface="Traditional Arabic" panose="02020603050405020304" pitchFamily="18" charset="-78"/>
            </a:endParaRPr>
          </a:p>
        </p:txBody>
      </p:sp>
      <p:sp>
        <p:nvSpPr>
          <p:cNvPr id="13" name="TextBox 12"/>
          <p:cNvSpPr txBox="1"/>
          <p:nvPr/>
        </p:nvSpPr>
        <p:spPr>
          <a:xfrm>
            <a:off x="184440" y="3231341"/>
            <a:ext cx="6904454" cy="2631490"/>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sz="2200" b="1" dirty="0" smtClean="0">
                <a:solidFill>
                  <a:srgbClr val="FF0000"/>
                </a:solidFill>
              </a:rPr>
              <a:t>特点</a:t>
            </a:r>
            <a:r>
              <a:rPr lang="zh-CN" altLang="en-US" sz="2200" dirty="0" smtClean="0"/>
              <a:t>：四组，每组</a:t>
            </a:r>
            <a:r>
              <a:rPr lang="en-US" altLang="zh-CN" sz="2200" dirty="0" smtClean="0"/>
              <a:t>8</a:t>
            </a:r>
            <a:r>
              <a:rPr lang="zh-CN" altLang="en-US" sz="2200" dirty="0" smtClean="0"/>
              <a:t>个</a:t>
            </a:r>
            <a:r>
              <a:rPr lang="en-US" altLang="zh-CN" sz="2200" dirty="0" smtClean="0"/>
              <a:t>8</a:t>
            </a:r>
            <a:r>
              <a:rPr lang="zh-CN" altLang="en-US" sz="2200" dirty="0" smtClean="0"/>
              <a:t>位的工作寄存器</a:t>
            </a:r>
            <a:r>
              <a:rPr lang="en-US" altLang="zh-CN" sz="2200" dirty="0" smtClean="0"/>
              <a:t>(R0~R7);</a:t>
            </a:r>
          </a:p>
          <a:p>
            <a:pPr marL="285750" indent="-285750">
              <a:lnSpc>
                <a:spcPct val="150000"/>
              </a:lnSpc>
              <a:buFont typeface="Arial" panose="020B0604020202020204" pitchFamily="34" charset="0"/>
              <a:buChar char="•"/>
            </a:pPr>
            <a:r>
              <a:rPr lang="zh-CN" altLang="en-US" sz="2200" b="1" dirty="0" smtClean="0">
                <a:solidFill>
                  <a:srgbClr val="FF0000"/>
                </a:solidFill>
              </a:rPr>
              <a:t>好处：</a:t>
            </a:r>
            <a:r>
              <a:rPr lang="zh-CN" altLang="en-US" sz="2200" dirty="0" smtClean="0"/>
              <a:t>提高运算速度；</a:t>
            </a:r>
            <a:endParaRPr lang="en-US" altLang="zh-CN" sz="2200" dirty="0" smtClean="0"/>
          </a:p>
          <a:p>
            <a:pPr marL="285750" indent="-285750">
              <a:lnSpc>
                <a:spcPct val="150000"/>
              </a:lnSpc>
              <a:buFont typeface="Arial" panose="020B0604020202020204" pitchFamily="34" charset="0"/>
              <a:buChar char="•"/>
            </a:pPr>
            <a:r>
              <a:rPr lang="zh-CN" altLang="en-US" sz="2200" b="1" dirty="0" smtClean="0">
                <a:solidFill>
                  <a:srgbClr val="FF0000"/>
                </a:solidFill>
              </a:rPr>
              <a:t>用途：</a:t>
            </a:r>
            <a:endParaRPr lang="en-US" altLang="zh-CN" sz="2200" b="1" dirty="0" smtClean="0">
              <a:solidFill>
                <a:srgbClr val="FF0000"/>
              </a:solidFill>
            </a:endParaRPr>
          </a:p>
          <a:p>
            <a:pPr>
              <a:lnSpc>
                <a:spcPct val="150000"/>
              </a:lnSpc>
            </a:pPr>
            <a:r>
              <a:rPr lang="en-US" altLang="zh-CN" sz="2200" dirty="0" smtClean="0"/>
              <a:t>1. R0</a:t>
            </a:r>
            <a:r>
              <a:rPr lang="zh-CN" altLang="en-US" sz="2200" dirty="0" smtClean="0"/>
              <a:t>或</a:t>
            </a:r>
            <a:r>
              <a:rPr lang="en-US" altLang="zh-CN" sz="2200" dirty="0" smtClean="0"/>
              <a:t>R1</a:t>
            </a:r>
            <a:r>
              <a:rPr lang="zh-CN" altLang="en-US" sz="2200" dirty="0" smtClean="0"/>
              <a:t>可存放</a:t>
            </a:r>
            <a:r>
              <a:rPr lang="en-US" altLang="zh-CN" sz="2200" dirty="0" smtClean="0"/>
              <a:t>8</a:t>
            </a:r>
            <a:r>
              <a:rPr lang="zh-CN" altLang="en-US" sz="2200" dirty="0" smtClean="0"/>
              <a:t>位地址值：可寄存器间接寻址</a:t>
            </a:r>
            <a:r>
              <a:rPr lang="en-US" altLang="zh-CN" sz="2200" dirty="0" smtClean="0"/>
              <a:t>@</a:t>
            </a:r>
            <a:r>
              <a:rPr lang="en-US" altLang="zh-CN" sz="2200" dirty="0" err="1" smtClean="0"/>
              <a:t>Ri</a:t>
            </a:r>
            <a:r>
              <a:rPr lang="zh-CN" altLang="en-US" sz="2200" dirty="0" smtClean="0"/>
              <a:t>；</a:t>
            </a:r>
            <a:endParaRPr lang="en-US" altLang="zh-CN" sz="2200" dirty="0" smtClean="0"/>
          </a:p>
          <a:p>
            <a:pPr>
              <a:lnSpc>
                <a:spcPct val="150000"/>
              </a:lnSpc>
            </a:pPr>
            <a:r>
              <a:rPr lang="en-US" altLang="zh-CN" sz="2200" dirty="0" smtClean="0"/>
              <a:t>2. R0~R7</a:t>
            </a:r>
            <a:r>
              <a:rPr lang="zh-CN" altLang="en-US" sz="2200" dirty="0" smtClean="0"/>
              <a:t>：寄存器寻址</a:t>
            </a:r>
            <a:r>
              <a:rPr lang="en-US" altLang="zh-CN" sz="2200" dirty="0" smtClean="0"/>
              <a:t>Rn</a:t>
            </a:r>
            <a:r>
              <a:rPr lang="zh-CN" altLang="en-US" sz="2200" dirty="0" smtClean="0"/>
              <a:t>。</a:t>
            </a:r>
            <a:endParaRPr lang="en-US" altLang="zh-CN" sz="2200" dirty="0" smtClean="0"/>
          </a:p>
        </p:txBody>
      </p:sp>
    </p:spTree>
    <p:extLst>
      <p:ext uri="{BB962C8B-B14F-4D97-AF65-F5344CB8AC3E}">
        <p14:creationId xmlns:p14="http://schemas.microsoft.com/office/powerpoint/2010/main" xmlns="" val="2053777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arn(inVertical)">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barn(inVertical)">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barn(inVertical)">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barn(inVertical)">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barn(inVertical)">
                                      <p:cBhvr>
                                        <p:cTn id="2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90606"/>
            <a:ext cx="1728358" cy="461665"/>
          </a:xfrm>
          <a:prstGeom prst="rect">
            <a:avLst/>
          </a:prstGeom>
          <a:noFill/>
        </p:spPr>
        <p:txBody>
          <a:bodyPr wrap="none" rtlCol="0">
            <a:spAutoFit/>
          </a:bodyPr>
          <a:lstStyle/>
          <a:p>
            <a:r>
              <a:rPr lang="en-US" altLang="zh-CN" sz="2400" b="1" dirty="0" smtClean="0">
                <a:solidFill>
                  <a:srgbClr val="7030A0"/>
                </a:solidFill>
              </a:rPr>
              <a:t>2. </a:t>
            </a:r>
            <a:r>
              <a:rPr lang="zh-CN" altLang="en-US" sz="2400" b="1" dirty="0" smtClean="0">
                <a:solidFill>
                  <a:srgbClr val="7030A0"/>
                </a:solidFill>
              </a:rPr>
              <a:t>位寻址区</a:t>
            </a:r>
            <a:endParaRPr lang="zh-CN" altLang="en-US" sz="2400" b="1" dirty="0">
              <a:solidFill>
                <a:srgbClr val="7030A0"/>
              </a:solidFill>
            </a:endParaRPr>
          </a:p>
        </p:txBody>
      </p:sp>
      <p:sp>
        <p:nvSpPr>
          <p:cNvPr id="5" name="矩形 4"/>
          <p:cNvSpPr/>
          <p:nvPr/>
        </p:nvSpPr>
        <p:spPr>
          <a:xfrm>
            <a:off x="2051720" y="469406"/>
            <a:ext cx="3312368" cy="780594"/>
          </a:xfrm>
          <a:prstGeom prst="rect">
            <a:avLst/>
          </a:prstGeom>
          <a:solidFill>
            <a:srgbClr val="0070C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smtClean="0">
                <a:solidFill>
                  <a:schemeClr val="bg1"/>
                </a:solidFill>
              </a:rPr>
              <a:t>位寻址区</a:t>
            </a:r>
            <a:endParaRPr lang="en-US" altLang="zh-CN" sz="2200" dirty="0" smtClean="0">
              <a:solidFill>
                <a:schemeClr val="bg1"/>
              </a:solidFill>
            </a:endParaRPr>
          </a:p>
        </p:txBody>
      </p:sp>
      <p:sp>
        <p:nvSpPr>
          <p:cNvPr id="6" name="TextBox 5"/>
          <p:cNvSpPr txBox="1"/>
          <p:nvPr/>
        </p:nvSpPr>
        <p:spPr>
          <a:xfrm>
            <a:off x="5508104" y="646819"/>
            <a:ext cx="2680542" cy="461665"/>
          </a:xfrm>
          <a:prstGeom prst="rect">
            <a:avLst/>
          </a:prstGeom>
          <a:noFill/>
        </p:spPr>
        <p:txBody>
          <a:bodyPr wrap="none" rtlCol="0">
            <a:spAutoFit/>
          </a:bodyPr>
          <a:lstStyle/>
          <a:p>
            <a:r>
              <a:rPr lang="en-US" altLang="zh-CN" sz="2400" dirty="0" smtClean="0">
                <a:latin typeface="Traditional Arabic" panose="02020603050405020304" pitchFamily="18" charset="-78"/>
                <a:cs typeface="Traditional Arabic" panose="02020603050405020304" pitchFamily="18" charset="-78"/>
              </a:rPr>
              <a:t>2FH</a:t>
            </a:r>
            <a:r>
              <a:rPr lang="en-US" altLang="zh-CN" sz="2400" dirty="0">
                <a:latin typeface="Traditional Arabic" panose="02020603050405020304" pitchFamily="18" charset="-78"/>
                <a:cs typeface="Traditional Arabic" panose="02020603050405020304" pitchFamily="18" charset="-78"/>
              </a:rPr>
              <a:t>~ </a:t>
            </a:r>
            <a:r>
              <a:rPr lang="en-US" altLang="zh-CN" sz="2400" dirty="0" smtClean="0">
                <a:latin typeface="Traditional Arabic" panose="02020603050405020304" pitchFamily="18" charset="-78"/>
                <a:cs typeface="Traditional Arabic" panose="02020603050405020304" pitchFamily="18" charset="-78"/>
              </a:rPr>
              <a:t>20H</a:t>
            </a:r>
            <a:r>
              <a:rPr lang="en-US" altLang="zh-CN" sz="2400" dirty="0"/>
              <a:t> </a:t>
            </a:r>
            <a:r>
              <a:rPr lang="zh-CN" altLang="en-US" sz="2400" dirty="0" smtClean="0"/>
              <a:t>，</a:t>
            </a:r>
            <a:r>
              <a:rPr lang="en-US" altLang="zh-CN" sz="2400" dirty="0" smtClean="0"/>
              <a:t>128</a:t>
            </a:r>
            <a:r>
              <a:rPr lang="zh-CN" altLang="en-US" sz="2400" dirty="0"/>
              <a:t>位</a:t>
            </a:r>
            <a:endParaRPr lang="zh-CN" altLang="en-US" sz="2400" dirty="0">
              <a:latin typeface="Traditional Arabic" panose="02020603050405020304" pitchFamily="18" charset="-78"/>
              <a:cs typeface="Traditional Arabic" panose="02020603050405020304" pitchFamily="18" charset="-78"/>
            </a:endParaRPr>
          </a:p>
        </p:txBody>
      </p:sp>
      <p:sp>
        <p:nvSpPr>
          <p:cNvPr id="7" name="TextBox 6"/>
          <p:cNvSpPr txBox="1"/>
          <p:nvPr/>
        </p:nvSpPr>
        <p:spPr>
          <a:xfrm>
            <a:off x="107504" y="1250000"/>
            <a:ext cx="8081142" cy="224676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b="1" dirty="0" smtClean="0">
                <a:solidFill>
                  <a:srgbClr val="FF0000"/>
                </a:solidFill>
              </a:rPr>
              <a:t>特点：</a:t>
            </a:r>
            <a:r>
              <a:rPr lang="zh-CN" altLang="en-US" sz="2000" dirty="0" smtClean="0"/>
              <a:t>既可以像普通的</a:t>
            </a:r>
            <a:r>
              <a:rPr lang="en-US" altLang="zh-CN" sz="2000" dirty="0" smtClean="0"/>
              <a:t>RAM</a:t>
            </a:r>
            <a:r>
              <a:rPr lang="zh-CN" altLang="en-US" sz="2000" dirty="0" smtClean="0"/>
              <a:t>按</a:t>
            </a:r>
            <a:r>
              <a:rPr lang="zh-CN" altLang="en-US" sz="2000" b="1" u="sng" dirty="0" smtClean="0">
                <a:solidFill>
                  <a:schemeClr val="accent6">
                    <a:lumMod val="75000"/>
                  </a:schemeClr>
                </a:solidFill>
              </a:rPr>
              <a:t>字节</a:t>
            </a:r>
            <a:r>
              <a:rPr lang="zh-CN" altLang="en-US" sz="2000" dirty="0" smtClean="0"/>
              <a:t>存取</a:t>
            </a:r>
            <a:r>
              <a:rPr lang="en-US" altLang="zh-CN" sz="2000" dirty="0" smtClean="0"/>
              <a:t>;</a:t>
            </a:r>
            <a:r>
              <a:rPr lang="zh-CN" altLang="en-US" sz="2000" dirty="0" smtClean="0"/>
              <a:t>可对单元中的任何一</a:t>
            </a:r>
            <a:r>
              <a:rPr lang="zh-CN" altLang="en-US" sz="2000" b="1" u="sng" dirty="0" smtClean="0">
                <a:solidFill>
                  <a:srgbClr val="0070C0"/>
                </a:solidFill>
              </a:rPr>
              <a:t>位单独存取</a:t>
            </a:r>
            <a:r>
              <a:rPr lang="zh-CN" altLang="en-US" sz="2000" dirty="0" smtClean="0"/>
              <a:t>；</a:t>
            </a:r>
            <a:endParaRPr lang="en-US" altLang="zh-CN" sz="2000" dirty="0" smtClean="0"/>
          </a:p>
          <a:p>
            <a:pPr marL="285750" indent="-285750">
              <a:lnSpc>
                <a:spcPct val="150000"/>
              </a:lnSpc>
              <a:buFont typeface="Arial" panose="020B0604020202020204" pitchFamily="34" charset="0"/>
              <a:buChar char="•"/>
            </a:pPr>
            <a:r>
              <a:rPr lang="zh-CN" altLang="en-US" sz="2000" dirty="0" smtClean="0">
                <a:latin typeface="Traditional Arabic" panose="02020603050405020304" pitchFamily="18" charset="-78"/>
                <a:cs typeface="Traditional Arabic" panose="02020603050405020304" pitchFamily="18" charset="-78"/>
              </a:rPr>
              <a:t>地址空间：</a:t>
            </a:r>
            <a:r>
              <a:rPr lang="en-US" altLang="zh-CN" sz="2000" dirty="0" smtClean="0">
                <a:latin typeface="Traditional Arabic" panose="02020603050405020304" pitchFamily="18" charset="-78"/>
                <a:cs typeface="Traditional Arabic" panose="02020603050405020304" pitchFamily="18" charset="-78"/>
              </a:rPr>
              <a:t>2FH</a:t>
            </a:r>
            <a:r>
              <a:rPr lang="en-US" altLang="zh-CN" sz="2000" dirty="0">
                <a:latin typeface="Traditional Arabic" panose="02020603050405020304" pitchFamily="18" charset="-78"/>
                <a:cs typeface="Traditional Arabic" panose="02020603050405020304" pitchFamily="18" charset="-78"/>
              </a:rPr>
              <a:t>~ </a:t>
            </a:r>
            <a:r>
              <a:rPr lang="en-US" altLang="zh-CN" sz="2000" dirty="0" smtClean="0">
                <a:latin typeface="Traditional Arabic" panose="02020603050405020304" pitchFamily="18" charset="-78"/>
                <a:cs typeface="Traditional Arabic" panose="02020603050405020304" pitchFamily="18" charset="-78"/>
              </a:rPr>
              <a:t>20H</a:t>
            </a:r>
            <a:r>
              <a:rPr lang="zh-CN" altLang="en-US" sz="2000" dirty="0" smtClean="0">
                <a:latin typeface="Traditional Arabic" panose="02020603050405020304" pitchFamily="18" charset="-78"/>
                <a:cs typeface="Traditional Arabic" panose="02020603050405020304" pitchFamily="18" charset="-78"/>
              </a:rPr>
              <a:t>，以及</a:t>
            </a:r>
            <a:r>
              <a:rPr lang="zh-CN" altLang="en-US" sz="2000" dirty="0" smtClean="0"/>
              <a:t>特殊功能寄存器中，直接地址可被</a:t>
            </a:r>
            <a:r>
              <a:rPr lang="en-US" altLang="zh-CN" sz="2000" dirty="0" smtClean="0"/>
              <a:t>8</a:t>
            </a:r>
            <a:r>
              <a:rPr lang="zh-CN" altLang="en-US" sz="2000" dirty="0" smtClean="0"/>
              <a:t>整除的可位寻址。</a:t>
            </a:r>
            <a:endParaRPr lang="en-US" altLang="zh-CN" sz="2000" dirty="0" smtClean="0"/>
          </a:p>
          <a:p>
            <a:endParaRPr lang="zh-CN" altLang="en-US" sz="2000" dirty="0"/>
          </a:p>
        </p:txBody>
      </p:sp>
      <p:sp>
        <p:nvSpPr>
          <p:cNvPr id="8" name="TextBox 7"/>
          <p:cNvSpPr txBox="1"/>
          <p:nvPr/>
        </p:nvSpPr>
        <p:spPr>
          <a:xfrm>
            <a:off x="62138" y="3265936"/>
            <a:ext cx="1500732" cy="461665"/>
          </a:xfrm>
          <a:prstGeom prst="rect">
            <a:avLst/>
          </a:prstGeom>
          <a:noFill/>
        </p:spPr>
        <p:txBody>
          <a:bodyPr wrap="none" rtlCol="0">
            <a:spAutoFit/>
          </a:bodyPr>
          <a:lstStyle/>
          <a:p>
            <a:r>
              <a:rPr lang="en-US" altLang="zh-CN" sz="2400" b="1" dirty="0" smtClean="0">
                <a:solidFill>
                  <a:srgbClr val="7030A0"/>
                </a:solidFill>
              </a:rPr>
              <a:t>3. </a:t>
            </a:r>
            <a:r>
              <a:rPr lang="zh-CN" altLang="en-US" sz="2400" b="1" dirty="0" smtClean="0">
                <a:solidFill>
                  <a:srgbClr val="7030A0"/>
                </a:solidFill>
              </a:rPr>
              <a:t>堆栈区</a:t>
            </a:r>
            <a:endParaRPr lang="zh-CN" altLang="en-US" sz="2400" b="1" dirty="0">
              <a:solidFill>
                <a:srgbClr val="7030A0"/>
              </a:solidFill>
            </a:endParaRPr>
          </a:p>
        </p:txBody>
      </p:sp>
      <p:sp>
        <p:nvSpPr>
          <p:cNvPr id="9" name="TextBox 8"/>
          <p:cNvSpPr txBox="1"/>
          <p:nvPr/>
        </p:nvSpPr>
        <p:spPr>
          <a:xfrm>
            <a:off x="0" y="3861048"/>
            <a:ext cx="9217024" cy="2400657"/>
          </a:xfrm>
          <a:prstGeom prst="rect">
            <a:avLst/>
          </a:prstGeom>
          <a:noFill/>
        </p:spPr>
        <p:txBody>
          <a:bodyPr wrap="square" rtlCol="0">
            <a:spAutoFit/>
          </a:bodyPr>
          <a:lstStyle/>
          <a:p>
            <a:pPr marL="457200" indent="-457200">
              <a:lnSpc>
                <a:spcPct val="150000"/>
              </a:lnSpc>
              <a:buAutoNum type="arabicPeriod"/>
            </a:pPr>
            <a:r>
              <a:rPr lang="zh-CN" altLang="en-US" sz="2000" b="1" dirty="0" smtClean="0">
                <a:solidFill>
                  <a:srgbClr val="FF0000"/>
                </a:solidFill>
              </a:rPr>
              <a:t>特点：</a:t>
            </a:r>
            <a:r>
              <a:rPr lang="en-US" altLang="zh-CN" sz="2000" b="1" dirty="0" smtClean="0">
                <a:solidFill>
                  <a:srgbClr val="FF0000"/>
                </a:solidFill>
              </a:rPr>
              <a:t>8</a:t>
            </a:r>
            <a:r>
              <a:rPr lang="zh-CN" altLang="en-US" sz="2000" dirty="0" smtClean="0"/>
              <a:t>位堆栈指针</a:t>
            </a:r>
            <a:r>
              <a:rPr lang="en-US" altLang="zh-CN" sz="2000" dirty="0" smtClean="0"/>
              <a:t>SP</a:t>
            </a:r>
            <a:r>
              <a:rPr lang="zh-CN" altLang="en-US" sz="2000" dirty="0" smtClean="0"/>
              <a:t>，堆栈区只能设置在</a:t>
            </a:r>
            <a:r>
              <a:rPr lang="zh-CN" altLang="en-US" sz="2000" b="1" dirty="0" smtClean="0">
                <a:solidFill>
                  <a:srgbClr val="FF0000"/>
                </a:solidFill>
              </a:rPr>
              <a:t>内部数据存储区，</a:t>
            </a:r>
            <a:r>
              <a:rPr lang="en-US" altLang="zh-CN" sz="2000" b="1" dirty="0" smtClean="0">
                <a:solidFill>
                  <a:srgbClr val="FF0000"/>
                </a:solidFill>
              </a:rPr>
              <a:t>30H-FFH</a:t>
            </a:r>
            <a:r>
              <a:rPr lang="zh-CN" altLang="en-US" sz="2000" dirty="0" smtClean="0"/>
              <a:t>；</a:t>
            </a:r>
            <a:endParaRPr lang="en-US" altLang="zh-CN" sz="2000" dirty="0" smtClean="0"/>
          </a:p>
          <a:p>
            <a:pPr marL="457200" indent="-457200">
              <a:lnSpc>
                <a:spcPct val="150000"/>
              </a:lnSpc>
              <a:buAutoNum type="arabicPeriod"/>
            </a:pPr>
            <a:r>
              <a:rPr lang="zh-CN" altLang="en-US" sz="2000" b="1" dirty="0">
                <a:solidFill>
                  <a:srgbClr val="FF0000"/>
                </a:solidFill>
              </a:rPr>
              <a:t>作用：</a:t>
            </a:r>
            <a:r>
              <a:rPr lang="zh-CN" altLang="en-US" sz="2000" dirty="0" smtClean="0"/>
              <a:t>子程序调用和中断请求时，保存</a:t>
            </a:r>
            <a:r>
              <a:rPr lang="zh-CN" altLang="en-US" sz="2000" b="1" u="sng" dirty="0" smtClean="0">
                <a:solidFill>
                  <a:srgbClr val="FF0000"/>
                </a:solidFill>
              </a:rPr>
              <a:t>返回地址</a:t>
            </a:r>
            <a:r>
              <a:rPr lang="zh-CN" altLang="en-US" sz="2000" dirty="0" smtClean="0"/>
              <a:t>等信息；</a:t>
            </a:r>
            <a:endParaRPr lang="en-US" altLang="zh-CN" sz="2000" dirty="0" smtClean="0"/>
          </a:p>
          <a:p>
            <a:pPr marL="457200" indent="-457200">
              <a:lnSpc>
                <a:spcPct val="150000"/>
              </a:lnSpc>
              <a:buAutoNum type="arabicPeriod"/>
            </a:pPr>
            <a:r>
              <a:rPr lang="zh-CN" altLang="en-US" sz="2000" b="1" dirty="0">
                <a:solidFill>
                  <a:srgbClr val="FF0000"/>
                </a:solidFill>
              </a:rPr>
              <a:t>注意：</a:t>
            </a:r>
            <a:r>
              <a:rPr lang="zh-CN" altLang="en-US" sz="2000" dirty="0" smtClean="0"/>
              <a:t>堆栈区的设置应与</a:t>
            </a:r>
            <a:r>
              <a:rPr lang="en-US" altLang="zh-CN" sz="2000" dirty="0" smtClean="0"/>
              <a:t>RAM</a:t>
            </a:r>
            <a:r>
              <a:rPr lang="zh-CN" altLang="en-US" sz="2000" dirty="0" smtClean="0"/>
              <a:t>的分配统一考虑，</a:t>
            </a:r>
            <a:r>
              <a:rPr lang="zh-CN" altLang="en-US" sz="2000" b="1" u="sng" dirty="0" smtClean="0">
                <a:solidFill>
                  <a:srgbClr val="FF0000"/>
                </a:solidFill>
              </a:rPr>
              <a:t>先分配工作寄存器和位寻址区域</a:t>
            </a:r>
            <a:r>
              <a:rPr lang="zh-CN" altLang="en-US" sz="2000" dirty="0" smtClean="0"/>
              <a:t>，</a:t>
            </a:r>
            <a:r>
              <a:rPr lang="zh-CN" altLang="en-US" sz="2000" b="1" u="sng" dirty="0" smtClean="0">
                <a:solidFill>
                  <a:srgbClr val="FF0000"/>
                </a:solidFill>
              </a:rPr>
              <a:t>再指定堆栈区域；</a:t>
            </a:r>
            <a:endParaRPr lang="en-US" altLang="zh-CN" sz="2000" b="1" u="sng" dirty="0" smtClean="0">
              <a:solidFill>
                <a:srgbClr val="FF0000"/>
              </a:solidFill>
            </a:endParaRPr>
          </a:p>
          <a:p>
            <a:pPr marL="457200" indent="-457200">
              <a:lnSpc>
                <a:spcPct val="150000"/>
              </a:lnSpc>
              <a:buAutoNum type="arabicPeriod"/>
            </a:pPr>
            <a:r>
              <a:rPr lang="zh-CN" altLang="en-US" sz="2000" b="1" dirty="0">
                <a:solidFill>
                  <a:srgbClr val="FF0000"/>
                </a:solidFill>
              </a:rPr>
              <a:t>注意 </a:t>
            </a:r>
            <a:r>
              <a:rPr lang="zh-CN" altLang="en-US" sz="2000" b="1" dirty="0" smtClean="0">
                <a:solidFill>
                  <a:srgbClr val="FF0000"/>
                </a:solidFill>
              </a:rPr>
              <a:t>：</a:t>
            </a:r>
            <a:r>
              <a:rPr lang="zh-CN" altLang="en-US" sz="2000" dirty="0"/>
              <a:t>复位后，</a:t>
            </a:r>
            <a:r>
              <a:rPr lang="en-US" altLang="zh-CN" sz="2000" dirty="0"/>
              <a:t>SP</a:t>
            </a:r>
            <a:r>
              <a:rPr lang="zh-CN" altLang="en-US" sz="2000" dirty="0"/>
              <a:t>的值为</a:t>
            </a:r>
            <a:r>
              <a:rPr lang="en-US" altLang="zh-CN" sz="2000" dirty="0"/>
              <a:t>07H</a:t>
            </a:r>
            <a:r>
              <a:rPr lang="zh-CN" altLang="en-US" sz="2000" dirty="0"/>
              <a:t>，不在</a:t>
            </a:r>
            <a:r>
              <a:rPr lang="zh-CN" altLang="en-US" sz="2000" dirty="0" smtClean="0"/>
              <a:t>堆栈区，需初始化堆栈初值。</a:t>
            </a:r>
            <a:endParaRPr lang="zh-CN" altLang="en-US" sz="2000" b="1" dirty="0">
              <a:solidFill>
                <a:srgbClr val="FF0000"/>
              </a:solidFill>
            </a:endParaRPr>
          </a:p>
        </p:txBody>
      </p:sp>
    </p:spTree>
    <p:extLst>
      <p:ext uri="{BB962C8B-B14F-4D97-AF65-F5344CB8AC3E}">
        <p14:creationId xmlns:p14="http://schemas.microsoft.com/office/powerpoint/2010/main" xmlns="" val="402876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arn(inVertic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barn(inVertical)">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barn(inVertical)">
                                      <p:cBhvr>
                                        <p:cTn id="22" dur="5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barn(inVertical)">
                                      <p:cBhvr>
                                        <p:cTn id="27" dur="500"/>
                                        <p:tgtEl>
                                          <p:spTgt spid="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9">
                                            <p:txEl>
                                              <p:pRg st="3" end="3"/>
                                            </p:txEl>
                                          </p:spTgt>
                                        </p:tgtEl>
                                        <p:attrNameLst>
                                          <p:attrName>style.visibility</p:attrName>
                                        </p:attrNameLst>
                                      </p:cBhvr>
                                      <p:to>
                                        <p:strVal val="visible"/>
                                      </p:to>
                                    </p:set>
                                    <p:animEffect transition="in" filter="barn(inVertical)">
                                      <p:cBhvr>
                                        <p:cTn id="3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989" y="116632"/>
            <a:ext cx="3568606" cy="492443"/>
          </a:xfrm>
          <a:prstGeom prst="rect">
            <a:avLst/>
          </a:prstGeom>
          <a:noFill/>
        </p:spPr>
        <p:txBody>
          <a:bodyPr wrap="none" rtlCol="0">
            <a:spAutoFit/>
          </a:bodyPr>
          <a:lstStyle/>
          <a:p>
            <a:r>
              <a:rPr lang="en-US" altLang="zh-CN" sz="2600" b="1" dirty="0" smtClean="0">
                <a:solidFill>
                  <a:srgbClr val="7030A0"/>
                </a:solidFill>
              </a:rPr>
              <a:t>4. </a:t>
            </a:r>
            <a:r>
              <a:rPr lang="zh-CN" altLang="en-US" sz="2600" b="1" dirty="0" smtClean="0">
                <a:solidFill>
                  <a:srgbClr val="7030A0"/>
                </a:solidFill>
              </a:rPr>
              <a:t>特殊功能寄存器</a:t>
            </a:r>
            <a:r>
              <a:rPr lang="en-US" altLang="zh-CN" sz="2600" b="1" dirty="0" smtClean="0">
                <a:solidFill>
                  <a:srgbClr val="7030A0"/>
                </a:solidFill>
              </a:rPr>
              <a:t>(SFR)</a:t>
            </a:r>
            <a:endParaRPr lang="zh-CN" altLang="en-US" sz="2600" b="1" dirty="0">
              <a:solidFill>
                <a:srgbClr val="7030A0"/>
              </a:solidFill>
            </a:endParaRPr>
          </a:p>
        </p:txBody>
      </p:sp>
      <p:sp>
        <p:nvSpPr>
          <p:cNvPr id="5" name="矩形 4"/>
          <p:cNvSpPr/>
          <p:nvPr/>
        </p:nvSpPr>
        <p:spPr>
          <a:xfrm>
            <a:off x="100989" y="1317137"/>
            <a:ext cx="3816424" cy="2862322"/>
          </a:xfrm>
          <a:prstGeom prst="rect">
            <a:avLst/>
          </a:prstGeom>
          <a:solidFill>
            <a:srgbClr val="FFFF00"/>
          </a:solidFill>
        </p:spPr>
        <p:txBody>
          <a:bodyPr wrap="square">
            <a:spAutoFit/>
          </a:bodyPr>
          <a:lstStyle/>
          <a:p>
            <a:pPr marL="342900" indent="-342900">
              <a:lnSpc>
                <a:spcPct val="150000"/>
              </a:lnSpc>
              <a:buFont typeface="Arial" panose="020B0604020202020204" pitchFamily="34" charset="0"/>
              <a:buChar char="•"/>
            </a:pPr>
            <a:r>
              <a:rPr lang="zh-CN" altLang="en-US" sz="2400" b="1" dirty="0" smtClean="0">
                <a:solidFill>
                  <a:srgbClr val="FF0000"/>
                </a:solidFill>
              </a:rPr>
              <a:t>特点与作用：</a:t>
            </a:r>
            <a:endParaRPr lang="en-US" altLang="zh-CN" sz="2400" dirty="0" smtClean="0">
              <a:solidFill>
                <a:srgbClr val="7030A0"/>
              </a:solidFill>
            </a:endParaRPr>
          </a:p>
          <a:p>
            <a:pPr marL="457200" indent="-457200">
              <a:lnSpc>
                <a:spcPct val="150000"/>
              </a:lnSpc>
              <a:buAutoNum type="arabicPeriod"/>
            </a:pPr>
            <a:r>
              <a:rPr lang="zh-CN" altLang="en-US" sz="2400" dirty="0" smtClean="0">
                <a:solidFill>
                  <a:srgbClr val="7030A0"/>
                </a:solidFill>
              </a:rPr>
              <a:t>存放</a:t>
            </a:r>
            <a:r>
              <a:rPr lang="zh-CN" altLang="en-US" sz="2400" dirty="0">
                <a:solidFill>
                  <a:srgbClr val="7030A0"/>
                </a:solidFill>
              </a:rPr>
              <a:t>相应功能部件的控制</a:t>
            </a:r>
            <a:r>
              <a:rPr lang="zh-CN" altLang="en-US" sz="2400" dirty="0" smtClean="0">
                <a:solidFill>
                  <a:srgbClr val="7030A0"/>
                </a:solidFill>
              </a:rPr>
              <a:t>命令、状态</a:t>
            </a:r>
            <a:r>
              <a:rPr lang="zh-CN" altLang="en-US" sz="2400" dirty="0">
                <a:solidFill>
                  <a:srgbClr val="7030A0"/>
                </a:solidFill>
              </a:rPr>
              <a:t>或</a:t>
            </a:r>
            <a:r>
              <a:rPr lang="zh-CN" altLang="en-US" sz="2400" dirty="0" smtClean="0">
                <a:solidFill>
                  <a:srgbClr val="7030A0"/>
                </a:solidFill>
              </a:rPr>
              <a:t>数据</a:t>
            </a:r>
            <a:r>
              <a:rPr lang="en-US" altLang="zh-CN" sz="2400" dirty="0" smtClean="0">
                <a:solidFill>
                  <a:srgbClr val="7030A0"/>
                </a:solidFill>
              </a:rPr>
              <a:t>;</a:t>
            </a:r>
          </a:p>
          <a:p>
            <a:pPr marL="457200" indent="-457200">
              <a:lnSpc>
                <a:spcPct val="150000"/>
              </a:lnSpc>
              <a:buAutoNum type="arabicPeriod"/>
            </a:pPr>
            <a:r>
              <a:rPr lang="en-US" altLang="zh-CN" sz="2400" dirty="0" smtClean="0">
                <a:solidFill>
                  <a:srgbClr val="7030A0"/>
                </a:solidFill>
              </a:rPr>
              <a:t>80C51</a:t>
            </a:r>
            <a:r>
              <a:rPr lang="zh-CN" altLang="en-US" sz="2400" dirty="0">
                <a:solidFill>
                  <a:srgbClr val="7030A0"/>
                </a:solidFill>
              </a:rPr>
              <a:t>系列功能的</a:t>
            </a:r>
            <a:r>
              <a:rPr lang="zh-CN" altLang="en-US" sz="2400" b="1" u="sng" dirty="0">
                <a:solidFill>
                  <a:srgbClr val="002060"/>
                </a:solidFill>
              </a:rPr>
              <a:t>增加和</a:t>
            </a:r>
            <a:r>
              <a:rPr lang="zh-CN" altLang="en-US" sz="2400" b="1" u="sng" dirty="0" smtClean="0">
                <a:solidFill>
                  <a:srgbClr val="002060"/>
                </a:solidFill>
              </a:rPr>
              <a:t>扩展</a:t>
            </a:r>
            <a:r>
              <a:rPr lang="zh-CN" altLang="en-US" sz="2400" dirty="0" smtClean="0">
                <a:solidFill>
                  <a:srgbClr val="7030A0"/>
                </a:solidFill>
              </a:rPr>
              <a:t>。</a:t>
            </a:r>
            <a:endParaRPr lang="zh-CN" altLang="en-US" sz="2400" dirty="0">
              <a:solidFill>
                <a:srgbClr val="7030A0"/>
              </a:solidFill>
            </a:endParaRPr>
          </a:p>
        </p:txBody>
      </p:sp>
      <p:pic>
        <p:nvPicPr>
          <p:cNvPr id="6" name="Picture 2" descr="c:\users\user\appdata\roaming\360se6\User Data\temp\201312300477695617.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205445" y="609075"/>
            <a:ext cx="4572000" cy="51530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7853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1000"/>
                                        <p:tgtEl>
                                          <p:spTgt spid="5">
                                            <p:txEl>
                                              <p:pRg st="1" end="1"/>
                                            </p:txEl>
                                          </p:spTgt>
                                        </p:tgtEl>
                                      </p:cBhvr>
                                    </p:animEffect>
                                    <p:anim calcmode="lin" valueType="num">
                                      <p:cBhvr>
                                        <p:cTn id="22"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2" end="2"/>
                                            </p:txEl>
                                          </p:spTgt>
                                        </p:tgtEl>
                                        <p:attrNameLst>
                                          <p:attrName>style.visibility</p:attrName>
                                        </p:attrNameLst>
                                      </p:cBhvr>
                                      <p:to>
                                        <p:strVal val="visible"/>
                                      </p:to>
                                    </p:set>
                                    <p:animEffect transition="in" filter="fade">
                                      <p:cBhvr>
                                        <p:cTn id="28" dur="1000"/>
                                        <p:tgtEl>
                                          <p:spTgt spid="5">
                                            <p:txEl>
                                              <p:pRg st="2" end="2"/>
                                            </p:txEl>
                                          </p:spTgt>
                                        </p:tgtEl>
                                      </p:cBhvr>
                                    </p:animEffect>
                                    <p:anim calcmode="lin" valueType="num">
                                      <p:cBhvr>
                                        <p:cTn id="29"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2745" y="35773"/>
            <a:ext cx="8229600" cy="1143000"/>
          </a:xfrm>
        </p:spPr>
        <p:txBody>
          <a:bodyPr/>
          <a:lstStyle/>
          <a:p>
            <a:pPr marL="0" indent="0">
              <a:buNone/>
            </a:pPr>
            <a:r>
              <a:rPr lang="zh-CN" altLang="en-US" sz="3600" dirty="0" smtClean="0"/>
              <a:t>第三</a:t>
            </a:r>
            <a:r>
              <a:rPr lang="zh-CN" altLang="en-US" sz="3600" dirty="0"/>
              <a:t>章数字输入</a:t>
            </a:r>
            <a:r>
              <a:rPr lang="en-US" altLang="zh-CN" sz="3600" dirty="0"/>
              <a:t>/</a:t>
            </a:r>
            <a:r>
              <a:rPr lang="zh-CN" altLang="en-US" sz="3600" dirty="0"/>
              <a:t>输出端口 </a:t>
            </a:r>
          </a:p>
        </p:txBody>
      </p:sp>
      <p:sp>
        <p:nvSpPr>
          <p:cNvPr id="3" name="内容占位符 2"/>
          <p:cNvSpPr>
            <a:spLocks noGrp="1"/>
          </p:cNvSpPr>
          <p:nvPr>
            <p:ph sz="quarter" idx="13"/>
          </p:nvPr>
        </p:nvSpPr>
        <p:spPr>
          <a:xfrm>
            <a:off x="400205" y="1340768"/>
            <a:ext cx="8291264" cy="2952328"/>
          </a:xfrm>
        </p:spPr>
        <p:txBody>
          <a:bodyPr>
            <a:noAutofit/>
          </a:bodyPr>
          <a:lstStyle/>
          <a:p>
            <a:pPr>
              <a:lnSpc>
                <a:spcPct val="150000"/>
              </a:lnSpc>
            </a:pPr>
            <a:r>
              <a:rPr lang="en-US" altLang="zh-CN" sz="2800" dirty="0" smtClean="0"/>
              <a:t>3.1 </a:t>
            </a:r>
            <a:r>
              <a:rPr lang="en-US" altLang="zh-CN" sz="2800" dirty="0"/>
              <a:t>8051</a:t>
            </a:r>
            <a:r>
              <a:rPr lang="zh-CN" altLang="en-US" sz="2800" dirty="0"/>
              <a:t>单片机的数字输入</a:t>
            </a:r>
            <a:r>
              <a:rPr lang="en-US" altLang="zh-CN" sz="2800" dirty="0"/>
              <a:t>/</a:t>
            </a:r>
            <a:r>
              <a:rPr lang="zh-CN" altLang="en-US" sz="2800" dirty="0"/>
              <a:t>输出</a:t>
            </a:r>
            <a:r>
              <a:rPr lang="zh-CN" altLang="en-US" sz="2800" dirty="0" smtClean="0"/>
              <a:t>端口；</a:t>
            </a:r>
            <a:endParaRPr lang="en-US" altLang="zh-CN" sz="2800" dirty="0" smtClean="0"/>
          </a:p>
        </p:txBody>
      </p:sp>
    </p:spTree>
    <p:extLst>
      <p:ext uri="{BB962C8B-B14F-4D97-AF65-F5344CB8AC3E}">
        <p14:creationId xmlns:p14="http://schemas.microsoft.com/office/powerpoint/2010/main" xmlns="" val="41872079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0"/>
            <a:ext cx="8229600" cy="1143000"/>
          </a:xfrm>
        </p:spPr>
        <p:txBody>
          <a:bodyPr/>
          <a:lstStyle/>
          <a:p>
            <a:pPr marL="0" indent="0">
              <a:buNone/>
            </a:pPr>
            <a:r>
              <a:rPr lang="zh-CN" altLang="en-US" dirty="0" smtClean="0"/>
              <a:t>复习重点</a:t>
            </a:r>
            <a:endParaRPr lang="zh-CN" altLang="en-US" dirty="0"/>
          </a:p>
        </p:txBody>
      </p:sp>
      <p:sp>
        <p:nvSpPr>
          <p:cNvPr id="3" name="内容占位符 2"/>
          <p:cNvSpPr>
            <a:spLocks noGrp="1"/>
          </p:cNvSpPr>
          <p:nvPr>
            <p:ph sz="quarter" idx="13"/>
          </p:nvPr>
        </p:nvSpPr>
        <p:spPr>
          <a:xfrm>
            <a:off x="-12318" y="1268761"/>
            <a:ext cx="9144000" cy="3024336"/>
          </a:xfrm>
        </p:spPr>
        <p:txBody>
          <a:bodyPr>
            <a:noAutofit/>
          </a:bodyPr>
          <a:lstStyle/>
          <a:p>
            <a:pPr>
              <a:lnSpc>
                <a:spcPct val="150000"/>
              </a:lnSpc>
            </a:pPr>
            <a:r>
              <a:rPr lang="zh-CN" altLang="en-US" sz="2800" dirty="0"/>
              <a:t>熟悉</a:t>
            </a:r>
            <a:r>
              <a:rPr lang="en-US" altLang="zh-CN" sz="2800" dirty="0" smtClean="0"/>
              <a:t>8051</a:t>
            </a:r>
            <a:r>
              <a:rPr lang="zh-CN" altLang="en-US" sz="2800" dirty="0" smtClean="0"/>
              <a:t>单片机的输入输出口的基本原理；</a:t>
            </a:r>
            <a:endParaRPr lang="en-US" altLang="zh-CN" sz="2800" dirty="0" smtClean="0"/>
          </a:p>
          <a:p>
            <a:pPr>
              <a:lnSpc>
                <a:spcPct val="150000"/>
              </a:lnSpc>
            </a:pPr>
            <a:r>
              <a:rPr lang="zh-CN" altLang="en-US" sz="2800" dirty="0" smtClean="0"/>
              <a:t>掌握各个输入输出口的功能、特点</a:t>
            </a:r>
            <a:r>
              <a:rPr lang="zh-CN" altLang="en-US" sz="2800" dirty="0"/>
              <a:t>。</a:t>
            </a:r>
            <a:endParaRPr lang="en-US" altLang="zh-CN" sz="2800" dirty="0" smtClean="0"/>
          </a:p>
        </p:txBody>
      </p:sp>
    </p:spTree>
    <p:extLst>
      <p:ext uri="{BB962C8B-B14F-4D97-AF65-F5344CB8AC3E}">
        <p14:creationId xmlns:p14="http://schemas.microsoft.com/office/powerpoint/2010/main" xmlns="" val="16982447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3583"/>
            <a:ext cx="6968574" cy="738664"/>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sz="2800" dirty="0">
                <a:solidFill>
                  <a:srgbClr val="FF0000"/>
                </a:solidFill>
              </a:rPr>
              <a:t>熟悉</a:t>
            </a:r>
            <a:r>
              <a:rPr lang="en-US" altLang="zh-CN" sz="2800" dirty="0">
                <a:solidFill>
                  <a:srgbClr val="FF0000"/>
                </a:solidFill>
              </a:rPr>
              <a:t>8051</a:t>
            </a:r>
            <a:r>
              <a:rPr lang="zh-CN" altLang="en-US" sz="2800" dirty="0">
                <a:solidFill>
                  <a:srgbClr val="FF0000"/>
                </a:solidFill>
              </a:rPr>
              <a:t>单片机的输入输出口的</a:t>
            </a:r>
            <a:r>
              <a:rPr lang="zh-CN" altLang="en-US" sz="2800" dirty="0" smtClean="0">
                <a:solidFill>
                  <a:srgbClr val="FF0000"/>
                </a:solidFill>
              </a:rPr>
              <a:t>基本原理</a:t>
            </a:r>
            <a:endParaRPr lang="en-US" altLang="zh-CN" sz="2800" dirty="0">
              <a:solidFill>
                <a:srgbClr val="FF0000"/>
              </a:solidFill>
            </a:endParaRPr>
          </a:p>
        </p:txBody>
      </p:sp>
      <p:sp>
        <p:nvSpPr>
          <p:cNvPr id="5" name="灯片编号占位符 3"/>
          <p:cNvSpPr>
            <a:spLocks noGrp="1"/>
          </p:cNvSpPr>
          <p:nvPr>
            <p:ph type="sldNum" sz="quarter" idx="12"/>
          </p:nvPr>
        </p:nvSpPr>
        <p:spPr>
          <a:xfrm>
            <a:off x="6574693" y="5795516"/>
            <a:ext cx="2133600" cy="365125"/>
          </a:xfrm>
        </p:spPr>
        <p:txBody>
          <a:bodyPr/>
          <a:lstStyle/>
          <a:p>
            <a:pPr>
              <a:defRPr/>
            </a:pPr>
            <a:fld id="{D6BC79B1-821D-4A35-AA18-28BFEA215665}" type="slidenum">
              <a:rPr lang="zh-CN" altLang="en-US" smtClean="0"/>
              <a:pPr>
                <a:defRPr/>
              </a:pPr>
              <a:t>27</a:t>
            </a:fld>
            <a:endParaRPr lang="zh-CN" altLang="en-US" dirty="0"/>
          </a:p>
        </p:txBody>
      </p:sp>
      <p:pic>
        <p:nvPicPr>
          <p:cNvPr id="7" name="Picture 2"/>
          <p:cNvPicPr>
            <a:picLocks noGrp="1" noChangeAspect="1" noChangeArrowheads="1"/>
          </p:cNvPicPr>
          <p:nvPr>
            <p:ph idx="4294967295"/>
          </p:nvPr>
        </p:nvPicPr>
        <p:blipFill rotWithShape="1">
          <a:blip r:embed="rId2">
            <a:extLst>
              <a:ext uri="{28A0092B-C50C-407E-A947-70E740481C1C}">
                <a14:useLocalDpi xmlns:a14="http://schemas.microsoft.com/office/drawing/2010/main" xmlns="" val="0"/>
              </a:ext>
            </a:extLst>
          </a:blip>
          <a:srcRect l="43886" t="-277" r="1041" b="-1"/>
          <a:stretch/>
        </p:blipFill>
        <p:spPr bwMode="auto">
          <a:xfrm>
            <a:off x="4856459" y="1416700"/>
            <a:ext cx="4345545" cy="47337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椭圆 7"/>
          <p:cNvSpPr/>
          <p:nvPr/>
        </p:nvSpPr>
        <p:spPr>
          <a:xfrm>
            <a:off x="5172083" y="3994130"/>
            <a:ext cx="1354962" cy="216024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9" name="椭圆 8"/>
          <p:cNvSpPr/>
          <p:nvPr/>
        </p:nvSpPr>
        <p:spPr>
          <a:xfrm>
            <a:off x="7617829" y="1500014"/>
            <a:ext cx="1006342" cy="1512286"/>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0" name="椭圆 9"/>
          <p:cNvSpPr/>
          <p:nvPr/>
        </p:nvSpPr>
        <p:spPr>
          <a:xfrm>
            <a:off x="7472043" y="3012300"/>
            <a:ext cx="1152128" cy="1728074"/>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1" name="椭圆 10"/>
          <p:cNvSpPr/>
          <p:nvPr/>
        </p:nvSpPr>
        <p:spPr>
          <a:xfrm>
            <a:off x="7472043" y="4327437"/>
            <a:ext cx="1152128" cy="1870248"/>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2" name="矩形 11"/>
          <p:cNvSpPr/>
          <p:nvPr/>
        </p:nvSpPr>
        <p:spPr>
          <a:xfrm>
            <a:off x="21493" y="3969200"/>
            <a:ext cx="4211960" cy="1908215"/>
          </a:xfrm>
          <a:prstGeom prst="rect">
            <a:avLst/>
          </a:prstGeom>
        </p:spPr>
        <p:txBody>
          <a:bodyPr wrap="square">
            <a:spAutoFit/>
          </a:bodyPr>
          <a:lstStyle/>
          <a:p>
            <a:pPr marL="285750" indent="-285750">
              <a:buFont typeface="Arial" panose="020B0604020202020204" pitchFamily="34" charset="0"/>
              <a:buChar char="•"/>
            </a:pPr>
            <a:r>
              <a:rPr lang="zh-CN" altLang="en-US" b="1" u="sng" dirty="0" smtClean="0">
                <a:solidFill>
                  <a:srgbClr val="FF0000"/>
                </a:solidFill>
              </a:rPr>
              <a:t>准双向、双向区别：</a:t>
            </a:r>
            <a:endParaRPr lang="en-US" altLang="zh-CN" b="1" u="sng" dirty="0" smtClean="0">
              <a:solidFill>
                <a:srgbClr val="FF0000"/>
              </a:solidFill>
            </a:endParaRPr>
          </a:p>
          <a:p>
            <a:r>
              <a:rPr lang="en-US" altLang="zh-CN" sz="2000" dirty="0" smtClean="0"/>
              <a:t>P1</a:t>
            </a:r>
            <a:r>
              <a:rPr lang="zh-CN" altLang="en-US" sz="2000" dirty="0" smtClean="0"/>
              <a:t>、</a:t>
            </a:r>
            <a:r>
              <a:rPr lang="en-US" altLang="zh-CN" sz="2000" dirty="0" smtClean="0"/>
              <a:t>2</a:t>
            </a:r>
            <a:r>
              <a:rPr lang="zh-CN" altLang="en-US" sz="2000" dirty="0" smtClean="0"/>
              <a:t>、</a:t>
            </a:r>
            <a:r>
              <a:rPr lang="en-US" altLang="zh-CN" sz="2000" dirty="0" smtClean="0"/>
              <a:t>3</a:t>
            </a:r>
            <a:r>
              <a:rPr lang="zh-CN" altLang="en-US" sz="2000" dirty="0" smtClean="0"/>
              <a:t>有</a:t>
            </a:r>
            <a:r>
              <a:rPr lang="zh-CN" altLang="en-US" sz="2000" dirty="0"/>
              <a:t>固定的内部上拉电阻，所以</a:t>
            </a:r>
            <a:r>
              <a:rPr lang="zh-CN" altLang="en-US" sz="2000" dirty="0" smtClean="0"/>
              <a:t>有时称</a:t>
            </a:r>
            <a:r>
              <a:rPr lang="zh-CN" altLang="en-US" sz="2000" dirty="0"/>
              <a:t>它们为准双向口。当用做输入时被拉高，低则要靠外部电路拉低</a:t>
            </a:r>
            <a:r>
              <a:rPr lang="zh-CN" altLang="en-US" sz="2000" dirty="0" smtClean="0"/>
              <a:t>。而</a:t>
            </a:r>
            <a:r>
              <a:rPr lang="en-US" altLang="zh-CN" sz="2000" dirty="0" smtClean="0"/>
              <a:t>P0</a:t>
            </a:r>
            <a:r>
              <a:rPr lang="en-US" altLang="zh-CN" sz="2000" dirty="0"/>
              <a:t> </a:t>
            </a:r>
            <a:r>
              <a:rPr lang="zh-CN" altLang="en-US" sz="2000" dirty="0" smtClean="0"/>
              <a:t>则</a:t>
            </a:r>
            <a:r>
              <a:rPr lang="zh-CN" altLang="en-US" sz="2000" dirty="0"/>
              <a:t>是真双向口，因为作为输入时它是悬浮的。</a:t>
            </a:r>
          </a:p>
        </p:txBody>
      </p:sp>
      <p:sp>
        <p:nvSpPr>
          <p:cNvPr id="13" name="TextBox 12"/>
          <p:cNvSpPr txBox="1"/>
          <p:nvPr/>
        </p:nvSpPr>
        <p:spPr>
          <a:xfrm>
            <a:off x="102273" y="1998900"/>
            <a:ext cx="3945971" cy="1877437"/>
          </a:xfrm>
          <a:prstGeom prst="rect">
            <a:avLst/>
          </a:prstGeom>
          <a:noFill/>
        </p:spPr>
        <p:txBody>
          <a:bodyPr wrap="square" rtlCol="0">
            <a:spAutoFit/>
          </a:bodyPr>
          <a:lstStyle/>
          <a:p>
            <a:pPr marL="285750" indent="-285750">
              <a:buFont typeface="Arial" panose="020B0604020202020204" pitchFamily="34" charset="0"/>
              <a:buChar char="•"/>
            </a:pPr>
            <a:r>
              <a:rPr lang="en-US" altLang="zh-CN" sz="2400" b="1" dirty="0" smtClean="0">
                <a:solidFill>
                  <a:srgbClr val="FF0000"/>
                </a:solidFill>
              </a:rPr>
              <a:t>4</a:t>
            </a:r>
            <a:r>
              <a:rPr lang="zh-CN" altLang="en-US" sz="2400" b="1" dirty="0" smtClean="0">
                <a:solidFill>
                  <a:srgbClr val="FF0000"/>
                </a:solidFill>
              </a:rPr>
              <a:t>组</a:t>
            </a:r>
            <a:r>
              <a:rPr lang="en-US" altLang="zh-CN" sz="2400" b="1" dirty="0" smtClean="0">
                <a:solidFill>
                  <a:srgbClr val="FF0000"/>
                </a:solidFill>
              </a:rPr>
              <a:t>8</a:t>
            </a:r>
            <a:r>
              <a:rPr lang="zh-CN" altLang="en-US" sz="2400" b="1" dirty="0" smtClean="0">
                <a:solidFill>
                  <a:srgbClr val="FF0000"/>
                </a:solidFill>
              </a:rPr>
              <a:t>位</a:t>
            </a:r>
            <a:r>
              <a:rPr lang="en-US" altLang="zh-CN" sz="2400" b="1" dirty="0" smtClean="0">
                <a:solidFill>
                  <a:srgbClr val="FF0000"/>
                </a:solidFill>
              </a:rPr>
              <a:t>I/O </a:t>
            </a:r>
            <a:r>
              <a:rPr lang="zh-CN" altLang="en-US" sz="2400" b="1" dirty="0" smtClean="0">
                <a:solidFill>
                  <a:srgbClr val="FF0000"/>
                </a:solidFill>
              </a:rPr>
              <a:t>口：</a:t>
            </a:r>
            <a:endParaRPr lang="en-US" altLang="zh-CN" sz="2400" b="1" dirty="0" smtClean="0">
              <a:solidFill>
                <a:srgbClr val="FF0000"/>
              </a:solidFill>
            </a:endParaRPr>
          </a:p>
          <a:p>
            <a:r>
              <a:rPr lang="en-US" altLang="zh-CN" sz="2200" dirty="0" smtClean="0"/>
              <a:t>1. </a:t>
            </a:r>
            <a:r>
              <a:rPr lang="zh-CN" altLang="en-US" sz="2200" dirty="0" smtClean="0"/>
              <a:t>准双向口：</a:t>
            </a:r>
            <a:r>
              <a:rPr lang="en-US" altLang="zh-CN" sz="2200" dirty="0" smtClean="0"/>
              <a:t>P1,P2,P3</a:t>
            </a:r>
            <a:r>
              <a:rPr lang="zh-CN" altLang="en-US" sz="2200" dirty="0" smtClean="0"/>
              <a:t>；</a:t>
            </a:r>
            <a:endParaRPr lang="en-US" altLang="zh-CN" sz="2200" dirty="0" smtClean="0"/>
          </a:p>
          <a:p>
            <a:r>
              <a:rPr lang="en-US" altLang="zh-CN" sz="2200" dirty="0" smtClean="0"/>
              <a:t>2. </a:t>
            </a:r>
            <a:r>
              <a:rPr lang="zh-CN" altLang="en-US" sz="2200" dirty="0" smtClean="0"/>
              <a:t>双向口：</a:t>
            </a:r>
            <a:r>
              <a:rPr lang="en-US" altLang="zh-CN" sz="2200" dirty="0" smtClean="0"/>
              <a:t>P0</a:t>
            </a:r>
            <a:r>
              <a:rPr lang="zh-CN" altLang="en-US" sz="2200" dirty="0" smtClean="0"/>
              <a:t>。</a:t>
            </a:r>
            <a:endParaRPr lang="en-US" altLang="zh-CN" sz="2200" dirty="0" smtClean="0"/>
          </a:p>
          <a:p>
            <a:pPr marL="342900" indent="-342900">
              <a:buFont typeface="Arial" panose="020B0604020202020204" pitchFamily="34" charset="0"/>
              <a:buChar char="•"/>
            </a:pPr>
            <a:r>
              <a:rPr lang="zh-CN" altLang="en-US" sz="2400" b="1" dirty="0">
                <a:solidFill>
                  <a:srgbClr val="FF0000"/>
                </a:solidFill>
              </a:rPr>
              <a:t>都包含锁存器、输出驱动器、三态缓冲器</a:t>
            </a:r>
            <a:r>
              <a:rPr lang="zh-CN" altLang="en-US" sz="2400" b="1" dirty="0" smtClean="0">
                <a:solidFill>
                  <a:srgbClr val="FF0000"/>
                </a:solidFill>
              </a:rPr>
              <a:t>。</a:t>
            </a:r>
            <a:endParaRPr lang="en-US" altLang="zh-CN" sz="2400" b="1" dirty="0">
              <a:solidFill>
                <a:srgbClr val="FF0000"/>
              </a:solidFill>
            </a:endParaRPr>
          </a:p>
        </p:txBody>
      </p:sp>
      <p:sp>
        <p:nvSpPr>
          <p:cNvPr id="14" name="AutoShape 3">
            <a:hlinkClick r:id="" action="ppaction://noaction" highlightClick="1"/>
          </p:cNvPr>
          <p:cNvSpPr>
            <a:spLocks noChangeArrowheads="1"/>
          </p:cNvSpPr>
          <p:nvPr/>
        </p:nvSpPr>
        <p:spPr bwMode="auto">
          <a:xfrm>
            <a:off x="46325" y="980728"/>
            <a:ext cx="6480720" cy="412206"/>
          </a:xfrm>
          <a:prstGeom prst="actionButtonBlank">
            <a:avLst/>
          </a:prstGeom>
          <a:solidFill>
            <a:srgbClr val="FFC000"/>
          </a:solidFill>
          <a:ln>
            <a:noFill/>
          </a:ln>
          <a:effectLst/>
        </p:spPr>
        <p:txBody>
          <a:bodyPr wrap="none" tIns="0" anchor="ctr"/>
          <a:lstStyle/>
          <a:p>
            <a:pPr eaLnBrk="0" hangingPunct="0">
              <a:lnSpc>
                <a:spcPct val="110000"/>
              </a:lnSpc>
            </a:pPr>
            <a:r>
              <a:rPr lang="en-US" altLang="zh-CN" sz="2400" b="1" dirty="0" smtClean="0">
                <a:solidFill>
                  <a:srgbClr val="0070C0"/>
                </a:solidFill>
                <a:latin typeface="宋体" pitchFamily="2" charset="-122"/>
              </a:rPr>
              <a:t>3</a:t>
            </a:r>
            <a:r>
              <a:rPr lang="zh-CN" altLang="en-US" sz="2400" b="1" dirty="0" smtClean="0">
                <a:solidFill>
                  <a:srgbClr val="0070C0"/>
                </a:solidFill>
                <a:latin typeface="宋体" pitchFamily="2" charset="-122"/>
              </a:rPr>
              <a:t>.1</a:t>
            </a:r>
            <a:r>
              <a:rPr lang="en-US" altLang="zh-CN" sz="2400" b="1" dirty="0" smtClean="0">
                <a:solidFill>
                  <a:srgbClr val="0070C0"/>
                </a:solidFill>
                <a:latin typeface="宋体" pitchFamily="2" charset="-122"/>
              </a:rPr>
              <a:t>.1 </a:t>
            </a:r>
            <a:r>
              <a:rPr lang="zh-CN" altLang="en-US" sz="2400" b="1" dirty="0">
                <a:solidFill>
                  <a:srgbClr val="0070C0"/>
                </a:solidFill>
                <a:latin typeface="宋体" pitchFamily="2" charset="-122"/>
              </a:rPr>
              <a:t>8051单片机的数字输入</a:t>
            </a:r>
            <a:r>
              <a:rPr lang="en-US" altLang="zh-CN" sz="2400" b="1" dirty="0">
                <a:solidFill>
                  <a:srgbClr val="0070C0"/>
                </a:solidFill>
                <a:latin typeface="宋体" pitchFamily="2" charset="-122"/>
              </a:rPr>
              <a:t>/</a:t>
            </a:r>
            <a:r>
              <a:rPr lang="zh-CN" altLang="en-US" sz="2400" b="1" dirty="0">
                <a:solidFill>
                  <a:srgbClr val="0070C0"/>
                </a:solidFill>
                <a:latin typeface="宋体" pitchFamily="2" charset="-122"/>
              </a:rPr>
              <a:t>输出</a:t>
            </a:r>
            <a:r>
              <a:rPr lang="zh-CN" altLang="en-US" sz="2400" b="1" dirty="0" smtClean="0">
                <a:solidFill>
                  <a:srgbClr val="0070C0"/>
                </a:solidFill>
                <a:latin typeface="宋体" pitchFamily="2" charset="-122"/>
              </a:rPr>
              <a:t>端口结构</a:t>
            </a:r>
            <a:endParaRPr lang="zh-CN" altLang="en-US" sz="2400" b="1" dirty="0">
              <a:solidFill>
                <a:srgbClr val="0070C0"/>
              </a:solidFill>
              <a:latin typeface="宋体" pitchFamily="2" charset="-122"/>
            </a:endParaRPr>
          </a:p>
        </p:txBody>
      </p:sp>
    </p:spTree>
    <p:extLst>
      <p:ext uri="{BB962C8B-B14F-4D97-AF65-F5344CB8AC3E}">
        <p14:creationId xmlns:p14="http://schemas.microsoft.com/office/powerpoint/2010/main" xmlns="" val="53870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circle(in)">
                                      <p:cBhvr>
                                        <p:cTn id="14" dur="20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1000"/>
                                        <p:tgtEl>
                                          <p:spTgt spid="8"/>
                                        </p:tgtEl>
                                      </p:cBhvr>
                                    </p:animEffect>
                                    <p:anim calcmode="lin" valueType="num">
                                      <p:cBhvr>
                                        <p:cTn id="41" dur="1000" fill="hold"/>
                                        <p:tgtEl>
                                          <p:spTgt spid="8"/>
                                        </p:tgtEl>
                                        <p:attrNameLst>
                                          <p:attrName>ppt_x</p:attrName>
                                        </p:attrNameLst>
                                      </p:cBhvr>
                                      <p:tavLst>
                                        <p:tav tm="0">
                                          <p:val>
                                            <p:strVal val="#ppt_x"/>
                                          </p:val>
                                        </p:tav>
                                        <p:tav tm="100000">
                                          <p:val>
                                            <p:strVal val="#ppt_x"/>
                                          </p:val>
                                        </p:tav>
                                      </p:tavLst>
                                    </p:anim>
                                    <p:anim calcmode="lin" valueType="num">
                                      <p:cBhvr>
                                        <p:cTn id="4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3">
                                            <p:txEl>
                                              <p:pRg st="0" end="0"/>
                                            </p:txEl>
                                          </p:spTgt>
                                        </p:tgtEl>
                                        <p:attrNameLst>
                                          <p:attrName>style.visibility</p:attrName>
                                        </p:attrNameLst>
                                      </p:cBhvr>
                                      <p:to>
                                        <p:strVal val="visible"/>
                                      </p:to>
                                    </p:set>
                                    <p:animEffect transition="in" filter="fade">
                                      <p:cBhvr>
                                        <p:cTn id="47" dur="1000"/>
                                        <p:tgtEl>
                                          <p:spTgt spid="13">
                                            <p:txEl>
                                              <p:pRg st="0" end="0"/>
                                            </p:txEl>
                                          </p:spTgt>
                                        </p:tgtEl>
                                      </p:cBhvr>
                                    </p:animEffect>
                                    <p:anim calcmode="lin" valueType="num">
                                      <p:cBhvr>
                                        <p:cTn id="4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4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13">
                                            <p:txEl>
                                              <p:pRg st="1" end="1"/>
                                            </p:txEl>
                                          </p:spTgt>
                                        </p:tgtEl>
                                        <p:attrNameLst>
                                          <p:attrName>style.visibility</p:attrName>
                                        </p:attrNameLst>
                                      </p:cBhvr>
                                      <p:to>
                                        <p:strVal val="visible"/>
                                      </p:to>
                                    </p:set>
                                    <p:animEffect transition="in" filter="barn(inVertical)">
                                      <p:cBhvr>
                                        <p:cTn id="54" dur="500"/>
                                        <p:tgtEl>
                                          <p:spTgt spid="13">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13">
                                            <p:txEl>
                                              <p:pRg st="2" end="2"/>
                                            </p:txEl>
                                          </p:spTgt>
                                        </p:tgtEl>
                                        <p:attrNameLst>
                                          <p:attrName>style.visibility</p:attrName>
                                        </p:attrNameLst>
                                      </p:cBhvr>
                                      <p:to>
                                        <p:strVal val="visible"/>
                                      </p:to>
                                    </p:set>
                                    <p:animEffect transition="in" filter="barn(inVertical)">
                                      <p:cBhvr>
                                        <p:cTn id="59" dur="500"/>
                                        <p:tgtEl>
                                          <p:spTgt spid="13">
                                            <p:txEl>
                                              <p:pRg st="2" end="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nodeType="clickEffect">
                                  <p:stCondLst>
                                    <p:cond delay="0"/>
                                  </p:stCondLst>
                                  <p:childTnLst>
                                    <p:set>
                                      <p:cBhvr>
                                        <p:cTn id="63" dur="1" fill="hold">
                                          <p:stCondLst>
                                            <p:cond delay="0"/>
                                          </p:stCondLst>
                                        </p:cTn>
                                        <p:tgtEl>
                                          <p:spTgt spid="13">
                                            <p:txEl>
                                              <p:pRg st="3" end="3"/>
                                            </p:txEl>
                                          </p:spTgt>
                                        </p:tgtEl>
                                        <p:attrNameLst>
                                          <p:attrName>style.visibility</p:attrName>
                                        </p:attrNameLst>
                                      </p:cBhvr>
                                      <p:to>
                                        <p:strVal val="visible"/>
                                      </p:to>
                                    </p:set>
                                    <p:animEffect transition="in" filter="barn(inVertical)">
                                      <p:cBhvr>
                                        <p:cTn id="64" dur="500"/>
                                        <p:tgtEl>
                                          <p:spTgt spid="13">
                                            <p:txEl>
                                              <p:pRg st="3" end="3"/>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fade">
                                      <p:cBhvr>
                                        <p:cTn id="69" dur="1000"/>
                                        <p:tgtEl>
                                          <p:spTgt spid="12"/>
                                        </p:tgtEl>
                                      </p:cBhvr>
                                    </p:animEffect>
                                    <p:anim calcmode="lin" valueType="num">
                                      <p:cBhvr>
                                        <p:cTn id="70" dur="1000" fill="hold"/>
                                        <p:tgtEl>
                                          <p:spTgt spid="12"/>
                                        </p:tgtEl>
                                        <p:attrNameLst>
                                          <p:attrName>ppt_x</p:attrName>
                                        </p:attrNameLst>
                                      </p:cBhvr>
                                      <p:tavLst>
                                        <p:tav tm="0">
                                          <p:val>
                                            <p:strVal val="#ppt_x"/>
                                          </p:val>
                                        </p:tav>
                                        <p:tav tm="100000">
                                          <p:val>
                                            <p:strVal val="#ppt_x"/>
                                          </p:val>
                                        </p:tav>
                                      </p:tavLst>
                                    </p:anim>
                                    <p:anim calcmode="lin" valueType="num">
                                      <p:cBhvr>
                                        <p:cTn id="7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52629" y="179746"/>
            <a:ext cx="8229600"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b="1" dirty="0">
                <a:solidFill>
                  <a:srgbClr val="7030A0"/>
                </a:solidFill>
              </a:rPr>
              <a:t>(</a:t>
            </a:r>
            <a:r>
              <a:rPr lang="en-US" altLang="zh-CN" sz="3600" b="1" dirty="0" smtClean="0">
                <a:solidFill>
                  <a:srgbClr val="7030A0"/>
                </a:solidFill>
              </a:rPr>
              <a:t>1)  P0</a:t>
            </a:r>
            <a:r>
              <a:rPr lang="zh-CN" altLang="en-US" sz="3600" b="1" dirty="0" smtClean="0">
                <a:solidFill>
                  <a:srgbClr val="7030A0"/>
                </a:solidFill>
              </a:rPr>
              <a:t>口</a:t>
            </a:r>
            <a:endParaRPr lang="zh-CN" altLang="en-US" sz="3600" b="1" dirty="0">
              <a:solidFill>
                <a:srgbClr val="7030A0"/>
              </a:solidFill>
            </a:endParaRPr>
          </a:p>
        </p:txBody>
      </p:sp>
      <p:pic>
        <p:nvPicPr>
          <p:cNvPr id="5" name="Picture 6" descr="c:\users\user\appdata\roaming\360se6\User Data\temp\89c8b1ccd4525ce1a0b102860b0eafa7.gif"/>
          <p:cNvPicPr>
            <a:picLocks noChangeAspect="1" noChangeArrowheads="1"/>
          </p:cNvPicPr>
          <p:nvPr/>
        </p:nvPicPr>
        <p:blipFill rotWithShape="1">
          <a:blip r:embed="rId2">
            <a:extLst>
              <a:ext uri="{28A0092B-C50C-407E-A947-70E740481C1C}">
                <a14:useLocalDpi xmlns:a14="http://schemas.microsoft.com/office/drawing/2010/main" xmlns="" val="0"/>
              </a:ext>
            </a:extLst>
          </a:blip>
          <a:srcRect b="18854"/>
          <a:stretch/>
        </p:blipFill>
        <p:spPr bwMode="auto">
          <a:xfrm>
            <a:off x="789780" y="1295618"/>
            <a:ext cx="7777413" cy="3744416"/>
          </a:xfrm>
          <a:prstGeom prst="rect">
            <a:avLst/>
          </a:prstGeom>
          <a:noFill/>
          <a:extLst>
            <a:ext uri="{909E8E84-426E-40DD-AFC4-6F175D3DCCD1}">
              <a14:hiddenFill xmlns:a14="http://schemas.microsoft.com/office/drawing/2010/main" xmlns="">
                <a:solidFill>
                  <a:srgbClr val="FFFFFF"/>
                </a:solidFill>
              </a14:hiddenFill>
            </a:ext>
          </a:extLst>
        </p:spPr>
      </p:pic>
      <p:sp>
        <p:nvSpPr>
          <p:cNvPr id="6" name="圆角矩形 5"/>
          <p:cNvSpPr/>
          <p:nvPr/>
        </p:nvSpPr>
        <p:spPr>
          <a:xfrm>
            <a:off x="2373958" y="2503625"/>
            <a:ext cx="1728192" cy="1528298"/>
          </a:xfrm>
          <a:prstGeom prst="roundRect">
            <a:avLst/>
          </a:prstGeom>
          <a:noFill/>
          <a:ln>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cxnSp>
        <p:nvCxnSpPr>
          <p:cNvPr id="7" name="直接箭头连接符 6"/>
          <p:cNvCxnSpPr/>
          <p:nvPr/>
        </p:nvCxnSpPr>
        <p:spPr>
          <a:xfrm>
            <a:off x="1437852" y="2412555"/>
            <a:ext cx="936105" cy="216024"/>
          </a:xfrm>
          <a:prstGeom prst="straightConnector1">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8" name="TextBox 10"/>
          <p:cNvSpPr txBox="1"/>
          <p:nvPr/>
        </p:nvSpPr>
        <p:spPr>
          <a:xfrm>
            <a:off x="14199" y="2191652"/>
            <a:ext cx="1475084" cy="400110"/>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zh-CN" altLang="en-US" sz="2000" b="1" dirty="0" smtClean="0">
                <a:solidFill>
                  <a:srgbClr val="FF0000"/>
                </a:solidFill>
              </a:rPr>
              <a:t>输出锁存器</a:t>
            </a:r>
            <a:endParaRPr lang="zh-CN" altLang="en-US" sz="2000" b="1" dirty="0">
              <a:solidFill>
                <a:srgbClr val="FF0000"/>
              </a:solidFill>
            </a:endParaRPr>
          </a:p>
        </p:txBody>
      </p:sp>
      <p:sp>
        <p:nvSpPr>
          <p:cNvPr id="9" name="圆角矩形 8"/>
          <p:cNvSpPr/>
          <p:nvPr/>
        </p:nvSpPr>
        <p:spPr>
          <a:xfrm>
            <a:off x="2560674" y="1655658"/>
            <a:ext cx="1325451" cy="864096"/>
          </a:xfrm>
          <a:prstGeom prst="roundRect">
            <a:avLst/>
          </a:prstGeom>
          <a:noFill/>
          <a:ln>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0" name="圆角矩形 9"/>
          <p:cNvSpPr/>
          <p:nvPr/>
        </p:nvSpPr>
        <p:spPr>
          <a:xfrm>
            <a:off x="2560674" y="4189556"/>
            <a:ext cx="1325451" cy="864096"/>
          </a:xfrm>
          <a:prstGeom prst="roundRect">
            <a:avLst/>
          </a:prstGeom>
          <a:noFill/>
          <a:ln>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cxnSp>
        <p:nvCxnSpPr>
          <p:cNvPr id="11" name="直接箭头连接符 10"/>
          <p:cNvCxnSpPr/>
          <p:nvPr/>
        </p:nvCxnSpPr>
        <p:spPr>
          <a:xfrm>
            <a:off x="2108224" y="1223610"/>
            <a:ext cx="468053" cy="432048"/>
          </a:xfrm>
          <a:prstGeom prst="straightConnector1">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2260624" y="5053652"/>
            <a:ext cx="468053" cy="418430"/>
          </a:xfrm>
          <a:prstGeom prst="straightConnector1">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3" name="TextBox 20"/>
          <p:cNvSpPr txBox="1"/>
          <p:nvPr/>
        </p:nvSpPr>
        <p:spPr>
          <a:xfrm>
            <a:off x="726602" y="823500"/>
            <a:ext cx="1475084" cy="400110"/>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zh-CN" altLang="en-US" sz="2000" b="1" dirty="0">
                <a:solidFill>
                  <a:srgbClr val="FF0000"/>
                </a:solidFill>
              </a:rPr>
              <a:t>三态缓冲器</a:t>
            </a:r>
          </a:p>
        </p:txBody>
      </p:sp>
      <p:sp>
        <p:nvSpPr>
          <p:cNvPr id="14" name="TextBox 21"/>
          <p:cNvSpPr txBox="1"/>
          <p:nvPr/>
        </p:nvSpPr>
        <p:spPr>
          <a:xfrm>
            <a:off x="832590" y="5486056"/>
            <a:ext cx="1475084" cy="400110"/>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zh-CN" altLang="en-US" sz="2000" b="1" dirty="0" smtClean="0">
                <a:solidFill>
                  <a:srgbClr val="FF0000"/>
                </a:solidFill>
              </a:rPr>
              <a:t>三态缓冲器</a:t>
            </a:r>
            <a:endParaRPr lang="zh-CN" altLang="en-US" sz="2000" b="1" dirty="0">
              <a:solidFill>
                <a:srgbClr val="FF0000"/>
              </a:solidFill>
            </a:endParaRPr>
          </a:p>
        </p:txBody>
      </p:sp>
      <p:sp>
        <p:nvSpPr>
          <p:cNvPr id="15" name="圆角矩形 14"/>
          <p:cNvSpPr/>
          <p:nvPr/>
        </p:nvSpPr>
        <p:spPr>
          <a:xfrm>
            <a:off x="6190382" y="1295618"/>
            <a:ext cx="1152128" cy="3888432"/>
          </a:xfrm>
          <a:prstGeom prst="roundRect">
            <a:avLst/>
          </a:prstGeom>
          <a:noFill/>
          <a:ln>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cxnSp>
        <p:nvCxnSpPr>
          <p:cNvPr id="16" name="直接箭头连接符 15"/>
          <p:cNvCxnSpPr/>
          <p:nvPr/>
        </p:nvCxnSpPr>
        <p:spPr>
          <a:xfrm flipH="1">
            <a:off x="7000472" y="823500"/>
            <a:ext cx="342038" cy="432048"/>
          </a:xfrm>
          <a:prstGeom prst="straightConnector1">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7" name="TextBox 25"/>
          <p:cNvSpPr txBox="1"/>
          <p:nvPr/>
        </p:nvSpPr>
        <p:spPr>
          <a:xfrm>
            <a:off x="6766446" y="423390"/>
            <a:ext cx="1733167" cy="400110"/>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zh-CN" altLang="en-US" sz="2000" b="1" dirty="0" smtClean="0">
                <a:solidFill>
                  <a:srgbClr val="FF0000"/>
                </a:solidFill>
              </a:rPr>
              <a:t>输出驱动电路</a:t>
            </a:r>
            <a:endParaRPr lang="zh-CN" altLang="en-US" sz="2000" b="1" dirty="0">
              <a:solidFill>
                <a:srgbClr val="FF0000"/>
              </a:solidFill>
            </a:endParaRPr>
          </a:p>
        </p:txBody>
      </p:sp>
      <p:sp>
        <p:nvSpPr>
          <p:cNvPr id="18" name="圆角矩形 17"/>
          <p:cNvSpPr/>
          <p:nvPr/>
        </p:nvSpPr>
        <p:spPr>
          <a:xfrm>
            <a:off x="4894237" y="1374435"/>
            <a:ext cx="720080" cy="3449575"/>
          </a:xfrm>
          <a:prstGeom prst="roundRect">
            <a:avLst/>
          </a:prstGeom>
          <a:noFill/>
          <a:ln>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cxnSp>
        <p:nvCxnSpPr>
          <p:cNvPr id="19" name="直接箭头连接符 18"/>
          <p:cNvCxnSpPr/>
          <p:nvPr/>
        </p:nvCxnSpPr>
        <p:spPr>
          <a:xfrm>
            <a:off x="4894237" y="823500"/>
            <a:ext cx="189021" cy="472118"/>
          </a:xfrm>
          <a:prstGeom prst="straightConnector1">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0" name="TextBox 29"/>
          <p:cNvSpPr txBox="1"/>
          <p:nvPr/>
        </p:nvSpPr>
        <p:spPr>
          <a:xfrm>
            <a:off x="4027653" y="375735"/>
            <a:ext cx="1733167" cy="400110"/>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zh-CN" altLang="en-US" sz="2000" b="1" dirty="0" smtClean="0">
                <a:solidFill>
                  <a:srgbClr val="FF0000"/>
                </a:solidFill>
              </a:rPr>
              <a:t>输出控制电路</a:t>
            </a:r>
            <a:endParaRPr lang="zh-CN" altLang="en-US" sz="2000" b="1" dirty="0">
              <a:solidFill>
                <a:srgbClr val="FF0000"/>
              </a:solidFill>
            </a:endParaRPr>
          </a:p>
        </p:txBody>
      </p:sp>
    </p:spTree>
    <p:extLst>
      <p:ext uri="{BB962C8B-B14F-4D97-AF65-F5344CB8AC3E}">
        <p14:creationId xmlns:p14="http://schemas.microsoft.com/office/powerpoint/2010/main" xmlns="" val="10420621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3" y="764704"/>
            <a:ext cx="8229600" cy="792088"/>
          </a:xfrm>
        </p:spPr>
        <p:txBody>
          <a:bodyPr/>
          <a:lstStyle/>
          <a:p>
            <a:pPr marL="457200" indent="-457200" algn="l">
              <a:buFont typeface="Arial" panose="020B0604020202020204" pitchFamily="34" charset="0"/>
              <a:buChar char="•"/>
            </a:pPr>
            <a:r>
              <a:rPr lang="zh-CN" altLang="en-US" sz="2800" b="1" dirty="0">
                <a:solidFill>
                  <a:srgbClr val="FF0000"/>
                </a:solidFill>
              </a:rPr>
              <a:t>工作原理</a:t>
            </a:r>
          </a:p>
        </p:txBody>
      </p:sp>
      <p:sp>
        <p:nvSpPr>
          <p:cNvPr id="4" name="灯片编号占位符 3"/>
          <p:cNvSpPr>
            <a:spLocks noGrp="1"/>
          </p:cNvSpPr>
          <p:nvPr>
            <p:ph type="sldNum" sz="quarter" idx="12"/>
          </p:nvPr>
        </p:nvSpPr>
        <p:spPr/>
        <p:txBody>
          <a:bodyPr/>
          <a:lstStyle/>
          <a:p>
            <a:pPr>
              <a:defRPr/>
            </a:pPr>
            <a:fld id="{D6BC79B1-821D-4A35-AA18-28BFEA215665}" type="slidenum">
              <a:rPr lang="zh-CN" altLang="en-US" smtClean="0"/>
              <a:pPr>
                <a:defRPr/>
              </a:pPr>
              <a:t>29</a:t>
            </a:fld>
            <a:endParaRPr lang="zh-CN" altLang="en-US" dirty="0"/>
          </a:p>
        </p:txBody>
      </p:sp>
      <p:pic>
        <p:nvPicPr>
          <p:cNvPr id="5" name="Picture 6" descr="c:\users\user\appdata\roaming\360se6\User Data\temp\89c8b1ccd4525ce1a0b102860b0eafa7.gif"/>
          <p:cNvPicPr>
            <a:picLocks noChangeAspect="1" noChangeArrowheads="1"/>
          </p:cNvPicPr>
          <p:nvPr/>
        </p:nvPicPr>
        <p:blipFill rotWithShape="1">
          <a:blip r:embed="rId2">
            <a:extLst>
              <a:ext uri="{28A0092B-C50C-407E-A947-70E740481C1C}">
                <a14:useLocalDpi xmlns:a14="http://schemas.microsoft.com/office/drawing/2010/main" xmlns="" val="0"/>
              </a:ext>
            </a:extLst>
          </a:blip>
          <a:srcRect b="18854"/>
          <a:stretch/>
        </p:blipFill>
        <p:spPr bwMode="auto">
          <a:xfrm>
            <a:off x="755575" y="1916832"/>
            <a:ext cx="7777413" cy="3744416"/>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6" name="组合 15"/>
          <p:cNvGrpSpPr/>
          <p:nvPr/>
        </p:nvGrpSpPr>
        <p:grpSpPr>
          <a:xfrm>
            <a:off x="4853011" y="1582819"/>
            <a:ext cx="2743325" cy="2998309"/>
            <a:chOff x="4853011" y="1582819"/>
            <a:chExt cx="2743325" cy="2998309"/>
          </a:xfrm>
        </p:grpSpPr>
        <p:cxnSp>
          <p:nvCxnSpPr>
            <p:cNvPr id="7" name="直接连接符 6"/>
            <p:cNvCxnSpPr/>
            <p:nvPr/>
          </p:nvCxnSpPr>
          <p:spPr>
            <a:xfrm>
              <a:off x="4860032" y="1582819"/>
              <a:ext cx="0" cy="266429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4853011" y="4242254"/>
              <a:ext cx="720080" cy="33887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573091" y="4581128"/>
              <a:ext cx="2023245" cy="0"/>
            </a:xfrm>
            <a:prstGeom prst="line">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4984591" y="1574474"/>
            <a:ext cx="1604927" cy="400110"/>
          </a:xfrm>
          <a:prstGeom prst="rect">
            <a:avLst/>
          </a:prstGeom>
          <a:solidFill>
            <a:srgbClr val="00B050"/>
          </a:solidFill>
        </p:spPr>
        <p:txBody>
          <a:bodyPr wrap="none" rtlCol="0">
            <a:spAutoFit/>
          </a:bodyPr>
          <a:lstStyle/>
          <a:p>
            <a:r>
              <a:rPr lang="zh-CN" altLang="en-US" sz="2000" b="1" dirty="0" smtClean="0">
                <a:solidFill>
                  <a:schemeClr val="bg1"/>
                </a:solidFill>
              </a:rPr>
              <a:t>控制信号为</a:t>
            </a:r>
            <a:r>
              <a:rPr lang="en-US" altLang="zh-CN" sz="2000" b="1" dirty="0" smtClean="0">
                <a:solidFill>
                  <a:schemeClr val="bg1"/>
                </a:solidFill>
              </a:rPr>
              <a:t>1</a:t>
            </a:r>
            <a:endParaRPr lang="zh-CN" altLang="en-US" sz="2000" b="1" dirty="0">
              <a:solidFill>
                <a:schemeClr val="bg1"/>
              </a:solidFill>
            </a:endParaRPr>
          </a:p>
        </p:txBody>
      </p:sp>
      <p:sp>
        <p:nvSpPr>
          <p:cNvPr id="18" name="TextBox 17"/>
          <p:cNvSpPr txBox="1"/>
          <p:nvPr/>
        </p:nvSpPr>
        <p:spPr>
          <a:xfrm>
            <a:off x="2374774" y="1036767"/>
            <a:ext cx="5676554" cy="400110"/>
          </a:xfrm>
          <a:prstGeom prst="rect">
            <a:avLst/>
          </a:prstGeom>
          <a:solidFill>
            <a:schemeClr val="accent4">
              <a:lumMod val="75000"/>
            </a:schemeClr>
          </a:solidFill>
        </p:spPr>
        <p:txBody>
          <a:bodyPr wrap="none" rtlCol="0">
            <a:spAutoFit/>
          </a:bodyPr>
          <a:lstStyle/>
          <a:p>
            <a:pPr marL="342900" indent="-342900">
              <a:buFont typeface="Wingdings" panose="05000000000000000000" pitchFamily="2" charset="2"/>
              <a:buChar char="u"/>
            </a:pPr>
            <a:r>
              <a:rPr lang="zh-CN" altLang="en-US" sz="2000" b="1" dirty="0" smtClean="0">
                <a:solidFill>
                  <a:schemeClr val="bg1"/>
                </a:solidFill>
              </a:rPr>
              <a:t>作用</a:t>
            </a:r>
            <a:r>
              <a:rPr lang="en-US" altLang="zh-CN" sz="2000" b="1" dirty="0" smtClean="0">
                <a:solidFill>
                  <a:schemeClr val="bg1"/>
                </a:solidFill>
              </a:rPr>
              <a:t>1</a:t>
            </a:r>
            <a:r>
              <a:rPr lang="zh-CN" altLang="en-US" sz="2000" b="1" dirty="0" smtClean="0">
                <a:solidFill>
                  <a:schemeClr val="bg1"/>
                </a:solidFill>
              </a:rPr>
              <a:t>：数据</a:t>
            </a:r>
            <a:r>
              <a:rPr lang="en-US" altLang="zh-CN" sz="2000" b="1" dirty="0" smtClean="0">
                <a:solidFill>
                  <a:schemeClr val="bg1"/>
                </a:solidFill>
              </a:rPr>
              <a:t>/</a:t>
            </a:r>
            <a:r>
              <a:rPr lang="zh-CN" altLang="en-US" sz="2000" b="1" dirty="0" smtClean="0">
                <a:solidFill>
                  <a:schemeClr val="bg1"/>
                </a:solidFill>
              </a:rPr>
              <a:t>地址总线低</a:t>
            </a:r>
            <a:r>
              <a:rPr lang="en-US" altLang="zh-CN" sz="2000" b="1" dirty="0" smtClean="0">
                <a:solidFill>
                  <a:schemeClr val="bg1"/>
                </a:solidFill>
              </a:rPr>
              <a:t>8</a:t>
            </a:r>
            <a:r>
              <a:rPr lang="zh-CN" altLang="en-US" sz="2000" b="1" dirty="0" smtClean="0">
                <a:solidFill>
                  <a:schemeClr val="bg1"/>
                </a:solidFill>
              </a:rPr>
              <a:t>位！（控制信号</a:t>
            </a:r>
            <a:r>
              <a:rPr lang="en-US" altLang="zh-CN" sz="2000" b="1" dirty="0" smtClean="0">
                <a:solidFill>
                  <a:schemeClr val="bg1"/>
                </a:solidFill>
              </a:rPr>
              <a:t>1</a:t>
            </a:r>
            <a:r>
              <a:rPr lang="zh-CN" altLang="en-US" sz="2000" b="1" dirty="0" smtClean="0">
                <a:solidFill>
                  <a:schemeClr val="bg1"/>
                </a:solidFill>
              </a:rPr>
              <a:t>）</a:t>
            </a:r>
            <a:endParaRPr lang="zh-CN" altLang="en-US" sz="2000" b="1" dirty="0">
              <a:solidFill>
                <a:schemeClr val="bg1"/>
              </a:solidFill>
            </a:endParaRPr>
          </a:p>
        </p:txBody>
      </p:sp>
      <p:sp>
        <p:nvSpPr>
          <p:cNvPr id="19" name="圆角矩形 18"/>
          <p:cNvSpPr/>
          <p:nvPr/>
        </p:nvSpPr>
        <p:spPr>
          <a:xfrm>
            <a:off x="4304368" y="2348880"/>
            <a:ext cx="3312368" cy="2376264"/>
          </a:xfrm>
          <a:prstGeom prst="round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124266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inVertic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arn(inVertic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arn(inVertical)">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2745" y="35773"/>
            <a:ext cx="8229600" cy="1143000"/>
          </a:xfrm>
        </p:spPr>
        <p:txBody>
          <a:bodyPr/>
          <a:lstStyle/>
          <a:p>
            <a:pPr marL="0" indent="0">
              <a:buNone/>
            </a:pPr>
            <a:r>
              <a:rPr lang="zh-CN" altLang="en-US" dirty="0"/>
              <a:t>第一章单片机技术概述 </a:t>
            </a:r>
          </a:p>
        </p:txBody>
      </p:sp>
      <p:sp>
        <p:nvSpPr>
          <p:cNvPr id="3" name="内容占位符 2"/>
          <p:cNvSpPr>
            <a:spLocks noGrp="1"/>
          </p:cNvSpPr>
          <p:nvPr>
            <p:ph sz="quarter" idx="13"/>
          </p:nvPr>
        </p:nvSpPr>
        <p:spPr>
          <a:xfrm>
            <a:off x="400205" y="1340768"/>
            <a:ext cx="8291264" cy="3556991"/>
          </a:xfrm>
        </p:spPr>
        <p:txBody>
          <a:bodyPr>
            <a:noAutofit/>
          </a:bodyPr>
          <a:lstStyle/>
          <a:p>
            <a:pPr>
              <a:lnSpc>
                <a:spcPct val="150000"/>
              </a:lnSpc>
            </a:pPr>
            <a:r>
              <a:rPr lang="en-US" altLang="zh-CN" sz="2800" dirty="0" smtClean="0"/>
              <a:t>1.1 </a:t>
            </a:r>
            <a:r>
              <a:rPr lang="zh-CN" altLang="en-US" sz="2800" dirty="0" smtClean="0"/>
              <a:t>计算机</a:t>
            </a:r>
            <a:r>
              <a:rPr lang="zh-CN" altLang="en-US" sz="2800" dirty="0"/>
              <a:t>的基本概念及分类 ；</a:t>
            </a:r>
            <a:endParaRPr lang="en-US" altLang="zh-CN" sz="2800" dirty="0" smtClean="0"/>
          </a:p>
          <a:p>
            <a:pPr>
              <a:lnSpc>
                <a:spcPct val="150000"/>
              </a:lnSpc>
            </a:pPr>
            <a:r>
              <a:rPr lang="en-US" altLang="zh-CN" sz="2800" dirty="0" smtClean="0"/>
              <a:t>1.2 </a:t>
            </a:r>
            <a:r>
              <a:rPr lang="zh-CN" altLang="en-US" sz="2800" dirty="0" smtClean="0"/>
              <a:t>单片机</a:t>
            </a:r>
            <a:r>
              <a:rPr lang="zh-CN" altLang="en-US" sz="2800" dirty="0"/>
              <a:t>技术发展的特点 ；</a:t>
            </a:r>
            <a:endParaRPr lang="en-US" altLang="zh-CN" sz="2800" dirty="0" smtClean="0"/>
          </a:p>
          <a:p>
            <a:pPr>
              <a:lnSpc>
                <a:spcPct val="150000"/>
              </a:lnSpc>
            </a:pPr>
            <a:r>
              <a:rPr lang="en-US" altLang="zh-CN" sz="2800" dirty="0" smtClean="0"/>
              <a:t>1.3 </a:t>
            </a:r>
            <a:r>
              <a:rPr lang="zh-CN" altLang="en-US" sz="2800" dirty="0" smtClean="0"/>
              <a:t>常见</a:t>
            </a:r>
            <a:r>
              <a:rPr lang="zh-CN" altLang="en-US" sz="2800" dirty="0"/>
              <a:t>的单片机简介 ；</a:t>
            </a:r>
            <a:endParaRPr lang="en-US" altLang="zh-CN" sz="2800" dirty="0" smtClean="0"/>
          </a:p>
          <a:p>
            <a:pPr>
              <a:lnSpc>
                <a:spcPct val="150000"/>
              </a:lnSpc>
            </a:pPr>
            <a:r>
              <a:rPr lang="en-US" altLang="zh-CN" sz="2800" dirty="0" smtClean="0"/>
              <a:t>1.4 </a:t>
            </a:r>
            <a:r>
              <a:rPr lang="zh-CN" altLang="en-US" sz="2800" dirty="0" smtClean="0"/>
              <a:t>单片机</a:t>
            </a:r>
            <a:r>
              <a:rPr lang="zh-CN" altLang="en-US" sz="2800" dirty="0"/>
              <a:t>的应用 </a:t>
            </a:r>
            <a:r>
              <a:rPr lang="zh-CN" altLang="en-US" sz="2800" dirty="0" smtClean="0"/>
              <a:t>。</a:t>
            </a:r>
            <a:endParaRPr lang="en-US" altLang="zh-CN" sz="2800" dirty="0" smtClean="0"/>
          </a:p>
        </p:txBody>
      </p:sp>
    </p:spTree>
    <p:extLst>
      <p:ext uri="{BB962C8B-B14F-4D97-AF65-F5344CB8AC3E}">
        <p14:creationId xmlns:p14="http://schemas.microsoft.com/office/powerpoint/2010/main" xmlns="" val="25756201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6BC79B1-821D-4A35-AA18-28BFEA215665}" type="slidenum">
              <a:rPr lang="zh-CN" altLang="en-US" smtClean="0"/>
              <a:pPr>
                <a:defRPr/>
              </a:pPr>
              <a:t>30</a:t>
            </a:fld>
            <a:endParaRPr lang="zh-CN" altLang="en-US" dirty="0"/>
          </a:p>
        </p:txBody>
      </p:sp>
      <p:pic>
        <p:nvPicPr>
          <p:cNvPr id="5" name="Picture 6" descr="c:\users\user\appdata\roaming\360se6\User Data\temp\89c8b1ccd4525ce1a0b102860b0eafa7.gif"/>
          <p:cNvPicPr>
            <a:picLocks noChangeAspect="1" noChangeArrowheads="1"/>
          </p:cNvPicPr>
          <p:nvPr/>
        </p:nvPicPr>
        <p:blipFill rotWithShape="1">
          <a:blip r:embed="rId2">
            <a:extLst>
              <a:ext uri="{28A0092B-C50C-407E-A947-70E740481C1C}">
                <a14:useLocalDpi xmlns:a14="http://schemas.microsoft.com/office/drawing/2010/main" xmlns="" val="0"/>
              </a:ext>
            </a:extLst>
          </a:blip>
          <a:srcRect b="18854"/>
          <a:stretch/>
        </p:blipFill>
        <p:spPr bwMode="auto">
          <a:xfrm>
            <a:off x="755575" y="1916832"/>
            <a:ext cx="7777413" cy="3744416"/>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extBox 9"/>
          <p:cNvSpPr txBox="1"/>
          <p:nvPr/>
        </p:nvSpPr>
        <p:spPr>
          <a:xfrm>
            <a:off x="4984591" y="1574474"/>
            <a:ext cx="1604927" cy="400110"/>
          </a:xfrm>
          <a:prstGeom prst="rect">
            <a:avLst/>
          </a:prstGeom>
          <a:solidFill>
            <a:srgbClr val="00B050"/>
          </a:solidFill>
        </p:spPr>
        <p:txBody>
          <a:bodyPr wrap="none" rtlCol="0">
            <a:spAutoFit/>
          </a:bodyPr>
          <a:lstStyle/>
          <a:p>
            <a:r>
              <a:rPr lang="zh-CN" altLang="en-US" sz="2000" b="1" dirty="0" smtClean="0">
                <a:solidFill>
                  <a:schemeClr val="bg1"/>
                </a:solidFill>
              </a:rPr>
              <a:t>控制信号为</a:t>
            </a:r>
            <a:r>
              <a:rPr lang="en-US" altLang="zh-CN" sz="2000" b="1" dirty="0" smtClean="0">
                <a:solidFill>
                  <a:schemeClr val="bg1"/>
                </a:solidFill>
              </a:rPr>
              <a:t>0</a:t>
            </a:r>
            <a:endParaRPr lang="zh-CN" altLang="en-US" sz="2000" b="1" dirty="0">
              <a:solidFill>
                <a:schemeClr val="bg1"/>
              </a:solidFill>
            </a:endParaRPr>
          </a:p>
        </p:txBody>
      </p:sp>
      <p:sp>
        <p:nvSpPr>
          <p:cNvPr id="11" name="TextBox 10"/>
          <p:cNvSpPr txBox="1"/>
          <p:nvPr/>
        </p:nvSpPr>
        <p:spPr>
          <a:xfrm>
            <a:off x="539552" y="1022656"/>
            <a:ext cx="3724096" cy="400110"/>
          </a:xfrm>
          <a:prstGeom prst="rect">
            <a:avLst/>
          </a:prstGeom>
          <a:solidFill>
            <a:schemeClr val="accent4">
              <a:lumMod val="75000"/>
            </a:schemeClr>
          </a:solidFill>
        </p:spPr>
        <p:txBody>
          <a:bodyPr wrap="none" rtlCol="0">
            <a:spAutoFit/>
          </a:bodyPr>
          <a:lstStyle/>
          <a:p>
            <a:pPr marL="342900" indent="-342900">
              <a:buFont typeface="Wingdings" panose="05000000000000000000" pitchFamily="2" charset="2"/>
              <a:buChar char="u"/>
            </a:pPr>
            <a:r>
              <a:rPr lang="zh-CN" altLang="en-US" sz="2000" b="1" dirty="0" smtClean="0">
                <a:solidFill>
                  <a:schemeClr val="bg1"/>
                </a:solidFill>
              </a:rPr>
              <a:t>作用</a:t>
            </a:r>
            <a:r>
              <a:rPr lang="en-US" altLang="zh-CN" sz="2000" b="1" dirty="0" smtClean="0">
                <a:solidFill>
                  <a:schemeClr val="bg1"/>
                </a:solidFill>
              </a:rPr>
              <a:t>2</a:t>
            </a:r>
            <a:r>
              <a:rPr lang="zh-CN" altLang="en-US" sz="2000" b="1" dirty="0" smtClean="0">
                <a:solidFill>
                  <a:schemeClr val="bg1"/>
                </a:solidFill>
              </a:rPr>
              <a:t>：</a:t>
            </a:r>
            <a:r>
              <a:rPr lang="en-US" altLang="zh-CN" sz="2000" b="1" dirty="0" smtClean="0">
                <a:solidFill>
                  <a:schemeClr val="bg1"/>
                </a:solidFill>
              </a:rPr>
              <a:t>I/O</a:t>
            </a:r>
            <a:r>
              <a:rPr lang="zh-CN" altLang="en-US" sz="2000" b="1" dirty="0" smtClean="0">
                <a:solidFill>
                  <a:schemeClr val="bg1"/>
                </a:solidFill>
              </a:rPr>
              <a:t>口（控制信号</a:t>
            </a:r>
            <a:r>
              <a:rPr lang="en-US" altLang="zh-CN" sz="2000" b="1" dirty="0" smtClean="0">
                <a:solidFill>
                  <a:schemeClr val="bg1"/>
                </a:solidFill>
              </a:rPr>
              <a:t>0</a:t>
            </a:r>
            <a:r>
              <a:rPr lang="zh-CN" altLang="en-US" sz="2000" b="1" dirty="0" smtClean="0">
                <a:solidFill>
                  <a:schemeClr val="bg1"/>
                </a:solidFill>
              </a:rPr>
              <a:t>）</a:t>
            </a:r>
            <a:endParaRPr lang="zh-CN" altLang="en-US" sz="2000" b="1" dirty="0">
              <a:solidFill>
                <a:schemeClr val="bg1"/>
              </a:solidFill>
            </a:endParaRPr>
          </a:p>
        </p:txBody>
      </p:sp>
      <p:grpSp>
        <p:nvGrpSpPr>
          <p:cNvPr id="14" name="组合 13"/>
          <p:cNvGrpSpPr/>
          <p:nvPr/>
        </p:nvGrpSpPr>
        <p:grpSpPr>
          <a:xfrm>
            <a:off x="992000" y="1877514"/>
            <a:ext cx="6460319" cy="3855742"/>
            <a:chOff x="992000" y="1877514"/>
            <a:chExt cx="6460319" cy="3855742"/>
          </a:xfrm>
        </p:grpSpPr>
        <p:sp>
          <p:nvSpPr>
            <p:cNvPr id="12" name="圆角矩形 11"/>
            <p:cNvSpPr/>
            <p:nvPr/>
          </p:nvSpPr>
          <p:spPr>
            <a:xfrm>
              <a:off x="992000" y="1877514"/>
              <a:ext cx="3219960" cy="3855742"/>
            </a:xfrm>
            <a:prstGeom prst="round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3507094" y="4165425"/>
              <a:ext cx="3945225" cy="1567831"/>
            </a:xfrm>
            <a:prstGeom prst="roundRect">
              <a:avLst/>
            </a:prstGeom>
            <a:solidFill>
              <a:srgbClr val="00B0F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p:cNvGrpSpPr/>
          <p:nvPr/>
        </p:nvGrpSpPr>
        <p:grpSpPr>
          <a:xfrm>
            <a:off x="2008182" y="3845583"/>
            <a:ext cx="5156106" cy="1887673"/>
            <a:chOff x="2008182" y="3845583"/>
            <a:chExt cx="5156106" cy="1887673"/>
          </a:xfrm>
        </p:grpSpPr>
        <p:cxnSp>
          <p:nvCxnSpPr>
            <p:cNvPr id="16" name="直接连接符 15"/>
            <p:cNvCxnSpPr/>
            <p:nvPr/>
          </p:nvCxnSpPr>
          <p:spPr>
            <a:xfrm>
              <a:off x="7164288" y="3845583"/>
              <a:ext cx="0" cy="188692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010313" y="5733256"/>
              <a:ext cx="515397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2008182" y="3933055"/>
              <a:ext cx="0" cy="1800201"/>
            </a:xfrm>
            <a:prstGeom prst="line">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2136898" y="3845583"/>
            <a:ext cx="4847235" cy="566108"/>
            <a:chOff x="2136898" y="3845583"/>
            <a:chExt cx="4847235" cy="566108"/>
          </a:xfrm>
        </p:grpSpPr>
        <p:cxnSp>
          <p:nvCxnSpPr>
            <p:cNvPr id="26" name="直接连接符 25"/>
            <p:cNvCxnSpPr/>
            <p:nvPr/>
          </p:nvCxnSpPr>
          <p:spPr>
            <a:xfrm>
              <a:off x="2136898" y="3862620"/>
              <a:ext cx="137019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3482814" y="3845583"/>
              <a:ext cx="6313" cy="56610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482814" y="4411691"/>
              <a:ext cx="350131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6972043" y="3862621"/>
              <a:ext cx="0" cy="549070"/>
            </a:xfrm>
            <a:prstGeom prst="line">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3908500" y="5877272"/>
            <a:ext cx="1217000" cy="400110"/>
          </a:xfrm>
          <a:prstGeom prst="rect">
            <a:avLst/>
          </a:prstGeom>
          <a:solidFill>
            <a:srgbClr val="7030A0"/>
          </a:solidFill>
        </p:spPr>
        <p:txBody>
          <a:bodyPr wrap="none" rtlCol="0">
            <a:spAutoFit/>
          </a:bodyPr>
          <a:lstStyle>
            <a:defPPr>
              <a:defRPr lang="zh-CN"/>
            </a:defPPr>
            <a:lvl1pPr>
              <a:defRPr sz="2000" b="1">
                <a:solidFill>
                  <a:schemeClr val="bg1"/>
                </a:solidFill>
              </a:defRPr>
            </a:lvl1pPr>
          </a:lstStyle>
          <a:p>
            <a:r>
              <a:rPr lang="zh-CN" altLang="en-US" dirty="0"/>
              <a:t>输入数据</a:t>
            </a:r>
          </a:p>
        </p:txBody>
      </p:sp>
      <p:sp>
        <p:nvSpPr>
          <p:cNvPr id="43" name="TextBox 42"/>
          <p:cNvSpPr txBox="1"/>
          <p:nvPr/>
        </p:nvSpPr>
        <p:spPr>
          <a:xfrm>
            <a:off x="4035781" y="3965370"/>
            <a:ext cx="1217000" cy="400110"/>
          </a:xfrm>
          <a:prstGeom prst="rect">
            <a:avLst/>
          </a:prstGeom>
          <a:solidFill>
            <a:srgbClr val="7030A0"/>
          </a:solidFill>
        </p:spPr>
        <p:txBody>
          <a:bodyPr wrap="none" rtlCol="0">
            <a:spAutoFit/>
          </a:bodyPr>
          <a:lstStyle>
            <a:defPPr>
              <a:defRPr lang="zh-CN"/>
            </a:defPPr>
            <a:lvl1pPr>
              <a:defRPr sz="2000" b="1">
                <a:solidFill>
                  <a:schemeClr val="bg1"/>
                </a:solidFill>
              </a:defRPr>
            </a:lvl1pPr>
          </a:lstStyle>
          <a:p>
            <a:r>
              <a:rPr lang="zh-CN" altLang="en-US" dirty="0" smtClean="0"/>
              <a:t>输出数据</a:t>
            </a:r>
            <a:endParaRPr lang="zh-CN" altLang="en-US" dirty="0"/>
          </a:p>
        </p:txBody>
      </p:sp>
    </p:spTree>
    <p:extLst>
      <p:ext uri="{BB962C8B-B14F-4D97-AF65-F5344CB8AC3E}">
        <p14:creationId xmlns:p14="http://schemas.microsoft.com/office/powerpoint/2010/main" xmlns="" val="8001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barn(inVertical)">
                                      <p:cBhvr>
                                        <p:cTn id="33" dur="500"/>
                                        <p:tgtEl>
                                          <p:spTgt spid="43"/>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1000"/>
                                        <p:tgtEl>
                                          <p:spTgt spid="3"/>
                                        </p:tgtEl>
                                      </p:cBhvr>
                                    </p:animEffect>
                                    <p:anim calcmode="lin" valueType="num">
                                      <p:cBhvr>
                                        <p:cTn id="39" dur="1000" fill="hold"/>
                                        <p:tgtEl>
                                          <p:spTgt spid="3"/>
                                        </p:tgtEl>
                                        <p:attrNameLst>
                                          <p:attrName>ppt_x</p:attrName>
                                        </p:attrNameLst>
                                      </p:cBhvr>
                                      <p:tavLst>
                                        <p:tav tm="0">
                                          <p:val>
                                            <p:strVal val="#ppt_x"/>
                                          </p:val>
                                        </p:tav>
                                        <p:tav tm="100000">
                                          <p:val>
                                            <p:strVal val="#ppt_x"/>
                                          </p:val>
                                        </p:tav>
                                      </p:tavLst>
                                    </p:anim>
                                    <p:anim calcmode="lin" valueType="num">
                                      <p:cBhvr>
                                        <p:cTn id="4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barn(inVertical)">
                                      <p:cBhvr>
                                        <p:cTn id="4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42" grpId="0" animBg="1"/>
      <p:bldP spid="4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199802" y="1412776"/>
            <a:ext cx="8662862" cy="2846933"/>
          </a:xfrm>
          <a:prstGeom prst="rect">
            <a:avLst/>
          </a:prstGeom>
          <a:solidFill>
            <a:schemeClr val="accent6">
              <a:lumMod val="40000"/>
              <a:lumOff val="60000"/>
            </a:schemeClr>
          </a:solidFill>
          <a:ln>
            <a:noFill/>
          </a:ln>
          <a:effectLst/>
          <a:extLst/>
        </p:spPr>
        <p:txBody>
          <a:bodyPr wrap="square" tIns="0">
            <a:spAutoFit/>
          </a:bodyPr>
          <a:lstStyle/>
          <a:p>
            <a:pPr marL="457200" indent="-457200">
              <a:spcBef>
                <a:spcPct val="50000"/>
              </a:spcBef>
              <a:buFont typeface="Wingdings" panose="05000000000000000000" pitchFamily="2" charset="2"/>
              <a:buChar char="Ø"/>
            </a:pPr>
            <a:r>
              <a:rPr lang="en-US" altLang="zh-CN" sz="2600" b="1" u="sng" dirty="0">
                <a:solidFill>
                  <a:srgbClr val="0070C0"/>
                </a:solidFill>
                <a:latin typeface="宋体" charset="-122"/>
              </a:rPr>
              <a:t>P0</a:t>
            </a:r>
            <a:r>
              <a:rPr lang="zh-CN" altLang="en-US" sz="2600" b="1" u="sng" dirty="0">
                <a:solidFill>
                  <a:srgbClr val="0070C0"/>
                </a:solidFill>
              </a:rPr>
              <a:t>口：</a:t>
            </a:r>
            <a:r>
              <a:rPr lang="zh-CN" altLang="en-US" sz="2600" b="1" dirty="0"/>
              <a:t>地址低</a:t>
            </a:r>
            <a:r>
              <a:rPr lang="zh-CN" altLang="en-US" sz="2600" b="1" dirty="0">
                <a:latin typeface="宋体" charset="-122"/>
              </a:rPr>
              <a:t>8</a:t>
            </a:r>
            <a:r>
              <a:rPr lang="zh-CN" altLang="en-US" sz="2600" b="1" dirty="0"/>
              <a:t>位与数据线分时使用口或</a:t>
            </a:r>
            <a:r>
              <a:rPr lang="en-US" altLang="zh-CN" sz="2600" b="1" dirty="0">
                <a:latin typeface="宋体" charset="-122"/>
              </a:rPr>
              <a:t>I/O</a:t>
            </a:r>
            <a:r>
              <a:rPr lang="zh-CN" altLang="en-US" sz="2600" b="1" dirty="0"/>
              <a:t>口；</a:t>
            </a:r>
            <a:endParaRPr lang="zh-CN" altLang="en-US" sz="2600" b="1" dirty="0">
              <a:latin typeface="宋体" charset="-122"/>
            </a:endParaRPr>
          </a:p>
          <a:p>
            <a:pPr marL="457200" indent="-457200">
              <a:spcBef>
                <a:spcPct val="50000"/>
              </a:spcBef>
              <a:buFont typeface="Wingdings" panose="05000000000000000000" pitchFamily="2" charset="2"/>
              <a:buChar char="Ø"/>
            </a:pPr>
            <a:r>
              <a:rPr lang="en-US" altLang="zh-CN" sz="2600" b="1" u="sng" dirty="0">
                <a:solidFill>
                  <a:srgbClr val="0070C0"/>
                </a:solidFill>
                <a:latin typeface="宋体" charset="-122"/>
              </a:rPr>
              <a:t>P1</a:t>
            </a:r>
            <a:r>
              <a:rPr lang="zh-CN" altLang="en-US" sz="2600" b="1" u="sng" dirty="0">
                <a:solidFill>
                  <a:srgbClr val="0070C0"/>
                </a:solidFill>
              </a:rPr>
              <a:t>口：</a:t>
            </a:r>
            <a:r>
              <a:rPr lang="zh-CN" altLang="en-US" sz="2600" b="1" dirty="0"/>
              <a:t>按位可编程的输入输出口；</a:t>
            </a:r>
            <a:endParaRPr lang="zh-CN" altLang="en-US" sz="2600" b="1" dirty="0">
              <a:latin typeface="宋体" charset="-122"/>
            </a:endParaRPr>
          </a:p>
          <a:p>
            <a:pPr marL="457200" indent="-457200">
              <a:spcBef>
                <a:spcPct val="50000"/>
              </a:spcBef>
              <a:buFont typeface="Wingdings" panose="05000000000000000000" pitchFamily="2" charset="2"/>
              <a:buChar char="Ø"/>
            </a:pPr>
            <a:r>
              <a:rPr lang="en-US" altLang="zh-CN" sz="2600" b="1" u="sng" dirty="0">
                <a:solidFill>
                  <a:srgbClr val="0070C0"/>
                </a:solidFill>
                <a:latin typeface="宋体" charset="-122"/>
              </a:rPr>
              <a:t>P2</a:t>
            </a:r>
            <a:r>
              <a:rPr lang="zh-CN" altLang="en-US" sz="2600" b="1" u="sng" dirty="0">
                <a:solidFill>
                  <a:srgbClr val="0070C0"/>
                </a:solidFill>
              </a:rPr>
              <a:t>口：</a:t>
            </a:r>
            <a:r>
              <a:rPr lang="en-US" altLang="zh-CN" sz="2600" b="1" dirty="0">
                <a:latin typeface="宋体" charset="-122"/>
              </a:rPr>
              <a:t>PC</a:t>
            </a:r>
            <a:r>
              <a:rPr lang="zh-CN" altLang="en-US" sz="2600" b="1" dirty="0" smtClean="0"/>
              <a:t>高</a:t>
            </a:r>
            <a:r>
              <a:rPr lang="en-US" altLang="zh-CN" sz="2600" b="1" dirty="0" smtClean="0"/>
              <a:t>8</a:t>
            </a:r>
            <a:r>
              <a:rPr lang="zh-CN" altLang="en-US" sz="2600" b="1" dirty="0" smtClean="0"/>
              <a:t>位</a:t>
            </a:r>
            <a:r>
              <a:rPr lang="zh-CN" altLang="en-US" sz="2600" b="1" dirty="0"/>
              <a:t>，</a:t>
            </a:r>
            <a:r>
              <a:rPr lang="en-US" altLang="zh-CN" sz="2600" b="1" dirty="0">
                <a:latin typeface="宋体" charset="-122"/>
              </a:rPr>
              <a:t>DPTR</a:t>
            </a:r>
            <a:r>
              <a:rPr lang="zh-CN" altLang="en-US" sz="2600" b="1" dirty="0"/>
              <a:t>高八位或</a:t>
            </a:r>
            <a:r>
              <a:rPr lang="en-US" altLang="zh-CN" sz="2600" b="1" dirty="0">
                <a:latin typeface="宋体" charset="-122"/>
              </a:rPr>
              <a:t>I/O</a:t>
            </a:r>
            <a:r>
              <a:rPr lang="zh-CN" altLang="en-US" sz="2600" b="1" dirty="0"/>
              <a:t>口；</a:t>
            </a:r>
            <a:endParaRPr lang="zh-CN" altLang="en-US" sz="2600" b="1" dirty="0">
              <a:latin typeface="宋体" charset="-122"/>
            </a:endParaRPr>
          </a:p>
          <a:p>
            <a:pPr marL="457200" indent="-457200">
              <a:spcBef>
                <a:spcPct val="50000"/>
              </a:spcBef>
              <a:buFont typeface="Wingdings" panose="05000000000000000000" pitchFamily="2" charset="2"/>
              <a:buChar char="Ø"/>
            </a:pPr>
            <a:r>
              <a:rPr lang="en-US" altLang="zh-CN" sz="2600" b="1" u="sng" dirty="0">
                <a:solidFill>
                  <a:srgbClr val="0070C0"/>
                </a:solidFill>
                <a:latin typeface="宋体" charset="-122"/>
              </a:rPr>
              <a:t>P3</a:t>
            </a:r>
            <a:r>
              <a:rPr lang="zh-CN" altLang="en-US" sz="2600" b="1" u="sng" dirty="0">
                <a:solidFill>
                  <a:srgbClr val="0070C0"/>
                </a:solidFill>
              </a:rPr>
              <a:t>口：</a:t>
            </a:r>
            <a:r>
              <a:rPr lang="zh-CN" altLang="en-US" sz="2600" b="1" dirty="0"/>
              <a:t>双功能口，若不用第二功能，也可作一般</a:t>
            </a:r>
            <a:r>
              <a:rPr lang="en-US" altLang="zh-CN" sz="2600" b="1" dirty="0">
                <a:latin typeface="宋体" charset="-122"/>
              </a:rPr>
              <a:t>I/O</a:t>
            </a:r>
            <a:r>
              <a:rPr lang="zh-CN" altLang="en-US" sz="2600" b="1" dirty="0"/>
              <a:t>口。</a:t>
            </a:r>
            <a:endParaRPr lang="zh-CN" altLang="en-US" sz="2600" b="1" dirty="0">
              <a:latin typeface="宋体" charset="-122"/>
            </a:endParaRPr>
          </a:p>
          <a:p>
            <a:pPr marL="457200" indent="-457200">
              <a:spcBef>
                <a:spcPct val="50000"/>
              </a:spcBef>
              <a:buFont typeface="Wingdings" panose="05000000000000000000" pitchFamily="2" charset="2"/>
              <a:buChar char="Ø"/>
            </a:pPr>
            <a:r>
              <a:rPr lang="zh-CN" altLang="en-US" sz="2600" b="1" u="sng" dirty="0" smtClean="0">
                <a:solidFill>
                  <a:srgbClr val="FF0000"/>
                </a:solidFill>
              </a:rPr>
              <a:t>复位</a:t>
            </a:r>
            <a:r>
              <a:rPr lang="zh-CN" altLang="en-US" sz="2600" b="1" u="sng" dirty="0">
                <a:solidFill>
                  <a:srgbClr val="FF0000"/>
                </a:solidFill>
              </a:rPr>
              <a:t>后，各端口寄存器的值均为</a:t>
            </a:r>
            <a:r>
              <a:rPr lang="zh-CN" altLang="en-US" sz="2600" b="1" u="sng" dirty="0">
                <a:solidFill>
                  <a:srgbClr val="FF0000"/>
                </a:solidFill>
                <a:latin typeface="宋体" charset="-122"/>
              </a:rPr>
              <a:t>0</a:t>
            </a:r>
            <a:r>
              <a:rPr lang="en-US" altLang="zh-CN" sz="2600" b="1" u="sng" dirty="0">
                <a:solidFill>
                  <a:srgbClr val="FF0000"/>
                </a:solidFill>
                <a:latin typeface="宋体" charset="-122"/>
              </a:rPr>
              <a:t>FFH</a:t>
            </a:r>
            <a:r>
              <a:rPr lang="en-US" altLang="zh-CN" sz="2600" b="1" dirty="0"/>
              <a:t>。</a:t>
            </a:r>
          </a:p>
        </p:txBody>
      </p:sp>
      <p:sp>
        <p:nvSpPr>
          <p:cNvPr id="6" name="矩形 5"/>
          <p:cNvSpPr/>
          <p:nvPr/>
        </p:nvSpPr>
        <p:spPr>
          <a:xfrm>
            <a:off x="0" y="2332"/>
            <a:ext cx="5859296" cy="654410"/>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sz="2800" dirty="0">
                <a:solidFill>
                  <a:srgbClr val="FF0000"/>
                </a:solidFill>
              </a:rPr>
              <a:t>掌握各个输入输出口的功能、特点</a:t>
            </a:r>
          </a:p>
        </p:txBody>
      </p:sp>
    </p:spTree>
    <p:extLst>
      <p:ext uri="{BB962C8B-B14F-4D97-AF65-F5344CB8AC3E}">
        <p14:creationId xmlns:p14="http://schemas.microsoft.com/office/powerpoint/2010/main" xmlns="" val="150723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810000" y="5524128"/>
            <a:ext cx="1828800" cy="365125"/>
          </a:xfrm>
        </p:spPr>
        <p:txBody>
          <a:bodyPr/>
          <a:lstStyle/>
          <a:p>
            <a:pPr>
              <a:defRPr/>
            </a:pPr>
            <a:fld id="{D6BC79B1-821D-4A35-AA18-28BFEA215665}" type="slidenum">
              <a:rPr lang="zh-CN" altLang="en-US" smtClean="0"/>
              <a:pPr>
                <a:defRPr/>
              </a:pPr>
              <a:t>32</a:t>
            </a:fld>
            <a:endParaRPr lang="zh-CN" altLang="en-US" dirty="0"/>
          </a:p>
        </p:txBody>
      </p:sp>
      <p:sp>
        <p:nvSpPr>
          <p:cNvPr id="5" name="AutoShape 3">
            <a:hlinkClick r:id="" action="ppaction://noaction" highlightClick="1"/>
          </p:cNvPr>
          <p:cNvSpPr>
            <a:spLocks noChangeArrowheads="1"/>
          </p:cNvSpPr>
          <p:nvPr/>
        </p:nvSpPr>
        <p:spPr bwMode="auto">
          <a:xfrm>
            <a:off x="-7144" y="0"/>
            <a:ext cx="6563392" cy="648072"/>
          </a:xfrm>
          <a:prstGeom prst="actionButtonBlank">
            <a:avLst/>
          </a:prstGeom>
          <a:solidFill>
            <a:srgbClr val="FFFF00"/>
          </a:solidFill>
          <a:ln>
            <a:noFill/>
          </a:ln>
          <a:effectLst/>
        </p:spPr>
        <p:txBody>
          <a:bodyPr wrap="none" tIns="0" anchor="ctr"/>
          <a:lstStyle/>
          <a:p>
            <a:pPr marL="457200" indent="-457200" eaLnBrk="0" hangingPunct="0">
              <a:lnSpc>
                <a:spcPct val="110000"/>
              </a:lnSpc>
              <a:buFont typeface="Arial" panose="020B0604020202020204" pitchFamily="34" charset="0"/>
              <a:buChar char="•"/>
            </a:pPr>
            <a:r>
              <a:rPr lang="zh-CN" altLang="en-US" sz="2800" b="1" dirty="0" smtClean="0">
                <a:solidFill>
                  <a:srgbClr val="0070C0"/>
                </a:solidFill>
                <a:latin typeface="宋体" pitchFamily="2" charset="-122"/>
              </a:rPr>
              <a:t>8051单片机应用系统的典型构成</a:t>
            </a:r>
            <a:endParaRPr lang="zh-CN" altLang="en-US" sz="2800" b="1" dirty="0">
              <a:solidFill>
                <a:srgbClr val="0070C0"/>
              </a:solidFill>
              <a:latin typeface="宋体" pitchFamily="2" charset="-122"/>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55575" y="820367"/>
            <a:ext cx="7275513" cy="4733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solidFill>
                  <a:schemeClr val="tx1"/>
                </a:solidFill>
                <a:prstDash val="solid"/>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Text Box 4"/>
          <p:cNvSpPr txBox="1">
            <a:spLocks noChangeArrowheads="1"/>
          </p:cNvSpPr>
          <p:nvPr/>
        </p:nvSpPr>
        <p:spPr bwMode="auto">
          <a:xfrm>
            <a:off x="-7144" y="840517"/>
            <a:ext cx="8532439" cy="415498"/>
          </a:xfrm>
          <a:prstGeom prst="rect">
            <a:avLst/>
          </a:prstGeom>
          <a:solidFill>
            <a:srgbClr val="FFC000"/>
          </a:solidFill>
          <a:ln>
            <a:noFill/>
          </a:ln>
          <a:effectLst/>
        </p:spPr>
        <p:txBody>
          <a:bodyPr wrap="square" tIns="0">
            <a:spAutoFit/>
          </a:bodyPr>
          <a:lstStyle/>
          <a:p>
            <a:pPr>
              <a:spcBef>
                <a:spcPct val="50000"/>
              </a:spcBef>
            </a:pPr>
            <a:r>
              <a:rPr lang="zh-CN" altLang="en-US" sz="2400" dirty="0" smtClean="0">
                <a:latin typeface="宋体" charset="-122"/>
              </a:rPr>
              <a:t>若存储器容量不足、需要扩展</a:t>
            </a:r>
            <a:r>
              <a:rPr lang="en-US" altLang="zh-CN" sz="2400" dirty="0" smtClean="0">
                <a:latin typeface="宋体" charset="-122"/>
              </a:rPr>
              <a:t>I/O</a:t>
            </a:r>
            <a:r>
              <a:rPr lang="zh-CN" altLang="en-US" sz="2400" dirty="0" smtClean="0">
                <a:latin typeface="宋体" charset="-122"/>
              </a:rPr>
              <a:t>口，可使用端口进行扩展。</a:t>
            </a:r>
            <a:endParaRPr lang="zh-CN" altLang="en-US" sz="2400" dirty="0">
              <a:latin typeface="宋体" charset="-122"/>
            </a:endParaRPr>
          </a:p>
        </p:txBody>
      </p:sp>
      <mc:AlternateContent xmlns:mc="http://schemas.openxmlformats.org/markup-compatibility/2006">
        <mc:Choice xmlns:a14="http://schemas.microsoft.com/office/drawing/2010/main" xmlns="" Requires="a14">
          <p:sp>
            <p:nvSpPr>
              <p:cNvPr id="7" name="Text Box 4"/>
              <p:cNvSpPr txBox="1">
                <a:spLocks noChangeArrowheads="1"/>
              </p:cNvSpPr>
              <p:nvPr/>
            </p:nvSpPr>
            <p:spPr bwMode="auto">
              <a:xfrm>
                <a:off x="535571" y="2348880"/>
                <a:ext cx="7715520" cy="3587777"/>
              </a:xfrm>
              <a:prstGeom prst="rect">
                <a:avLst/>
              </a:prstGeom>
              <a:solidFill>
                <a:schemeClr val="accent5">
                  <a:lumMod val="40000"/>
                  <a:lumOff val="60000"/>
                </a:schemeClr>
              </a:solidFill>
              <a:ln>
                <a:noFill/>
              </a:ln>
              <a:effectLst/>
            </p:spPr>
            <p:txBody>
              <a:bodyPr wrap="square" tIns="0">
                <a:spAutoFit/>
              </a:bodyPr>
              <a:lstStyle/>
              <a:p>
                <a:pPr marL="342900" indent="-342900">
                  <a:spcBef>
                    <a:spcPct val="50000"/>
                  </a:spcBef>
                  <a:buFont typeface="Wingdings" panose="05000000000000000000" pitchFamily="2" charset="2"/>
                  <a:buChar char="u"/>
                </a:pPr>
                <a:r>
                  <a:rPr lang="en-US" altLang="zh-CN" sz="2000" b="1" dirty="0" smtClean="0">
                    <a:solidFill>
                      <a:srgbClr val="FF0000"/>
                    </a:solidFill>
                    <a:latin typeface="宋体" charset="-122"/>
                  </a:rPr>
                  <a:t>8051</a:t>
                </a:r>
                <a:r>
                  <a:rPr lang="zh-CN" altLang="en-US" sz="2000" b="1" dirty="0" smtClean="0">
                    <a:solidFill>
                      <a:srgbClr val="FF0000"/>
                    </a:solidFill>
                    <a:latin typeface="宋体" charset="-122"/>
                  </a:rPr>
                  <a:t>单片机存储器扩展系统：</a:t>
                </a:r>
                <a:endParaRPr lang="en-US" altLang="zh-CN" sz="2000" b="1" dirty="0" smtClean="0">
                  <a:solidFill>
                    <a:srgbClr val="FF0000"/>
                  </a:solidFill>
                  <a:latin typeface="宋体" charset="-122"/>
                </a:endParaRPr>
              </a:p>
              <a:p>
                <a:pPr marL="342900" indent="-342900">
                  <a:spcBef>
                    <a:spcPct val="50000"/>
                  </a:spcBef>
                  <a:buFont typeface="Arial" panose="020B0604020202020204" pitchFamily="34" charset="0"/>
                  <a:buChar char="•"/>
                </a:pPr>
                <a14:m>
                  <m:oMath xmlns:m="http://schemas.openxmlformats.org/officeDocument/2006/math">
                    <m:acc>
                      <m:accPr>
                        <m:chr m:val="̅"/>
                        <m:ctrlPr>
                          <a:rPr lang="en-US" altLang="zh-CN" sz="2000" i="1">
                            <a:latin typeface="Cambria Math"/>
                          </a:rPr>
                        </m:ctrlPr>
                      </m:accPr>
                      <m:e>
                        <m:r>
                          <m:rPr>
                            <m:sty m:val="p"/>
                          </m:rPr>
                          <a:rPr lang="en-US" altLang="zh-CN" sz="2000" i="1">
                            <a:latin typeface="Cambria Math"/>
                          </a:rPr>
                          <m:t>E</m:t>
                        </m:r>
                        <m:r>
                          <a:rPr lang="en-US" altLang="zh-CN" sz="2000" i="1">
                            <a:latin typeface="Cambria Math"/>
                          </a:rPr>
                          <m:t>𝐴</m:t>
                        </m:r>
                      </m:e>
                    </m:acc>
                  </m:oMath>
                </a14:m>
                <a:r>
                  <a:rPr lang="zh-CN" altLang="en-US" sz="2000" dirty="0">
                    <a:latin typeface="宋体" charset="-122"/>
                  </a:rPr>
                  <a:t>：</a:t>
                </a:r>
                <a:r>
                  <a:rPr lang="zh-CN" altLang="en-US" sz="2000" dirty="0" smtClean="0">
                    <a:latin typeface="宋体" charset="-122"/>
                  </a:rPr>
                  <a:t>接地；</a:t>
                </a:r>
                <a:endParaRPr lang="en-US" altLang="zh-CN" sz="2000" dirty="0" smtClean="0">
                  <a:latin typeface="宋体" charset="-122"/>
                </a:endParaRPr>
              </a:p>
              <a:p>
                <a:pPr marL="342900" indent="-342900">
                  <a:spcBef>
                    <a:spcPct val="50000"/>
                  </a:spcBef>
                  <a:buFont typeface="Arial" panose="020B0604020202020204" pitchFamily="34" charset="0"/>
                  <a:buChar char="•"/>
                </a:pPr>
                <a:r>
                  <a:rPr lang="en-US" altLang="zh-CN" sz="2000" dirty="0" smtClean="0">
                    <a:latin typeface="宋体" charset="-122"/>
                  </a:rPr>
                  <a:t>8</a:t>
                </a:r>
                <a:r>
                  <a:rPr lang="zh-CN" altLang="en-US" sz="2000" dirty="0" smtClean="0">
                    <a:latin typeface="宋体" charset="-122"/>
                  </a:rPr>
                  <a:t>位数据总线：</a:t>
                </a:r>
                <a:r>
                  <a:rPr lang="en-US" altLang="zh-CN" sz="2000" dirty="0" smtClean="0">
                    <a:latin typeface="宋体" charset="-122"/>
                  </a:rPr>
                  <a:t>P0</a:t>
                </a:r>
                <a:r>
                  <a:rPr lang="zh-CN" altLang="en-US" sz="2000" dirty="0" smtClean="0">
                    <a:latin typeface="宋体" charset="-122"/>
                  </a:rPr>
                  <a:t>口；</a:t>
                </a:r>
                <a:endParaRPr lang="en-US" altLang="zh-CN" sz="2000" dirty="0" smtClean="0">
                  <a:latin typeface="宋体" charset="-122"/>
                </a:endParaRPr>
              </a:p>
              <a:p>
                <a:pPr marL="342900" indent="-342900">
                  <a:spcBef>
                    <a:spcPct val="50000"/>
                  </a:spcBef>
                  <a:buFont typeface="Arial" panose="020B0604020202020204" pitchFamily="34" charset="0"/>
                  <a:buChar char="•"/>
                </a:pPr>
                <a:r>
                  <a:rPr lang="en-US" altLang="zh-CN" sz="2000" dirty="0" smtClean="0">
                    <a:latin typeface="宋体" charset="-122"/>
                  </a:rPr>
                  <a:t>16</a:t>
                </a:r>
                <a:r>
                  <a:rPr lang="zh-CN" altLang="en-US" sz="2000" dirty="0" smtClean="0">
                    <a:latin typeface="宋体" charset="-122"/>
                  </a:rPr>
                  <a:t>位地址总线：</a:t>
                </a:r>
                <a:r>
                  <a:rPr lang="en-US" altLang="zh-CN" sz="2000" dirty="0" smtClean="0">
                    <a:latin typeface="宋体" charset="-122"/>
                  </a:rPr>
                  <a:t>P0</a:t>
                </a:r>
                <a:r>
                  <a:rPr lang="zh-CN" altLang="en-US" sz="2000" dirty="0" smtClean="0">
                    <a:latin typeface="宋体" charset="-122"/>
                  </a:rPr>
                  <a:t>、</a:t>
                </a:r>
                <a:r>
                  <a:rPr lang="en-US" altLang="zh-CN" sz="2000" dirty="0" smtClean="0">
                    <a:latin typeface="宋体" charset="-122"/>
                  </a:rPr>
                  <a:t>P2</a:t>
                </a:r>
                <a:r>
                  <a:rPr lang="zh-CN" altLang="en-US" sz="2000" dirty="0" smtClean="0">
                    <a:latin typeface="宋体" charset="-122"/>
                  </a:rPr>
                  <a:t>口；</a:t>
                </a:r>
                <a:endParaRPr lang="en-US" altLang="zh-CN" sz="2000" dirty="0" smtClean="0">
                  <a:latin typeface="宋体" charset="-122"/>
                </a:endParaRPr>
              </a:p>
              <a:p>
                <a:pPr>
                  <a:spcBef>
                    <a:spcPct val="50000"/>
                  </a:spcBef>
                </a:pPr>
                <a:r>
                  <a:rPr lang="en-US" altLang="zh-CN" sz="2000" dirty="0">
                    <a:latin typeface="宋体" charset="-122"/>
                  </a:rPr>
                  <a:t/>
                </a:r>
                <a:r>
                  <a:rPr lang="en-US" altLang="zh-CN" sz="2000" dirty="0" smtClean="0">
                    <a:latin typeface="宋体" charset="-122"/>
                  </a:rPr>
                  <a:t>  1. P0</a:t>
                </a:r>
                <a:r>
                  <a:rPr lang="zh-CN" altLang="en-US" sz="2000" dirty="0" smtClean="0">
                    <a:latin typeface="宋体" charset="-122"/>
                  </a:rPr>
                  <a:t>口通过地址锁存器输出地址总线低</a:t>
                </a:r>
                <a:r>
                  <a:rPr lang="en-US" altLang="zh-CN" sz="2000" dirty="0" smtClean="0">
                    <a:latin typeface="宋体" charset="-122"/>
                  </a:rPr>
                  <a:t>8</a:t>
                </a:r>
                <a:r>
                  <a:rPr lang="zh-CN" altLang="en-US" sz="2000" dirty="0" smtClean="0">
                    <a:latin typeface="宋体" charset="-122"/>
                  </a:rPr>
                  <a:t>位，由</a:t>
                </a:r>
                <a:r>
                  <a:rPr lang="en-US" altLang="zh-CN" sz="2000" dirty="0" smtClean="0">
                    <a:latin typeface="宋体" charset="-122"/>
                  </a:rPr>
                  <a:t>ALE</a:t>
                </a:r>
                <a:r>
                  <a:rPr lang="zh-CN" altLang="en-US" sz="2000" dirty="0" smtClean="0">
                    <a:latin typeface="宋体" charset="-122"/>
                  </a:rPr>
                  <a:t>控制锁存；</a:t>
                </a:r>
                <a:endParaRPr lang="en-US" altLang="zh-CN" sz="2000" dirty="0" smtClean="0">
                  <a:latin typeface="宋体" charset="-122"/>
                </a:endParaRPr>
              </a:p>
              <a:p>
                <a:pPr>
                  <a:spcBef>
                    <a:spcPct val="50000"/>
                  </a:spcBef>
                </a:pPr>
                <a:r>
                  <a:rPr lang="en-US" altLang="zh-CN" sz="2000" dirty="0" smtClean="0">
                    <a:latin typeface="宋体" charset="-122"/>
                  </a:rPr>
                  <a:t>   2. P2</a:t>
                </a:r>
                <a:r>
                  <a:rPr lang="zh-CN" altLang="en-US" sz="2000" dirty="0" smtClean="0">
                    <a:latin typeface="宋体" charset="-122"/>
                  </a:rPr>
                  <a:t>口提供地址总线的高</a:t>
                </a:r>
                <a:r>
                  <a:rPr lang="en-US" altLang="zh-CN" sz="2000" dirty="0" smtClean="0">
                    <a:latin typeface="宋体" charset="-122"/>
                  </a:rPr>
                  <a:t>8</a:t>
                </a:r>
                <a:r>
                  <a:rPr lang="zh-CN" altLang="en-US" sz="2000" dirty="0" smtClean="0">
                    <a:latin typeface="宋体" charset="-122"/>
                  </a:rPr>
                  <a:t>位；</a:t>
                </a:r>
                <a:endParaRPr lang="en-US" altLang="zh-CN" sz="2000" dirty="0" smtClean="0">
                  <a:latin typeface="宋体" charset="-122"/>
                </a:endParaRPr>
              </a:p>
              <a:p>
                <a:pPr marL="342900" indent="-342900">
                  <a:spcBef>
                    <a:spcPct val="50000"/>
                  </a:spcBef>
                  <a:buFont typeface="Arial" panose="020B0604020202020204" pitchFamily="34" charset="0"/>
                  <a:buChar char="•"/>
                </a:pPr>
                <a:r>
                  <a:rPr lang="en-US" altLang="zh-CN" sz="2000" dirty="0" smtClean="0">
                    <a:latin typeface="宋体" charset="-122"/>
                  </a:rPr>
                  <a:t>P3</a:t>
                </a:r>
                <a:r>
                  <a:rPr lang="zh-CN" altLang="en-US" sz="2000" dirty="0" smtClean="0">
                    <a:latin typeface="宋体" charset="-122"/>
                  </a:rPr>
                  <a:t>口的第</a:t>
                </a:r>
                <a:r>
                  <a:rPr lang="en-US" altLang="zh-CN" sz="2000" dirty="0" smtClean="0">
                    <a:latin typeface="宋体" charset="-122"/>
                  </a:rPr>
                  <a:t>7</a:t>
                </a:r>
                <a:r>
                  <a:rPr lang="zh-CN" altLang="en-US" sz="2000" dirty="0" smtClean="0">
                    <a:latin typeface="宋体" charset="-122"/>
                  </a:rPr>
                  <a:t>、</a:t>
                </a:r>
                <a:r>
                  <a:rPr lang="en-US" altLang="zh-CN" sz="2000" dirty="0" smtClean="0">
                    <a:latin typeface="宋体" charset="-122"/>
                  </a:rPr>
                  <a:t>8</a:t>
                </a:r>
                <a:r>
                  <a:rPr lang="zh-CN" altLang="en-US" sz="2000" dirty="0" smtClean="0">
                    <a:latin typeface="宋体" charset="-122"/>
                  </a:rPr>
                  <a:t>引脚提供写、读控制；</a:t>
                </a:r>
                <a:endParaRPr lang="en-US" altLang="zh-CN" sz="2000" dirty="0" smtClean="0">
                  <a:latin typeface="宋体" charset="-122"/>
                </a:endParaRPr>
              </a:p>
              <a:p>
                <a:pPr marL="342900" indent="-342900">
                  <a:spcBef>
                    <a:spcPct val="50000"/>
                  </a:spcBef>
                  <a:buFont typeface="Arial" panose="020B0604020202020204" pitchFamily="34" charset="0"/>
                  <a:buChar char="•"/>
                </a:pPr>
                <a14:m>
                  <m:oMath xmlns:m="http://schemas.openxmlformats.org/officeDocument/2006/math">
                    <m:acc>
                      <m:accPr>
                        <m:chr m:val="̅"/>
                        <m:ctrlPr>
                          <a:rPr lang="en-US" altLang="zh-CN" sz="2000" i="1" smtClean="0">
                            <a:latin typeface="Cambria Math"/>
                          </a:rPr>
                        </m:ctrlPr>
                      </m:accPr>
                      <m:e>
                        <m:r>
                          <m:rPr>
                            <m:sty m:val="p"/>
                          </m:rPr>
                          <a:rPr lang="en-US" altLang="zh-CN" sz="2000" i="1">
                            <a:latin typeface="Cambria Math"/>
                          </a:rPr>
                          <m:t>PSEN</m:t>
                        </m:r>
                      </m:e>
                    </m:acc>
                  </m:oMath>
                </a14:m>
                <a:r>
                  <a:rPr lang="zh-CN" altLang="en-US" sz="2000" dirty="0" smtClean="0">
                    <a:latin typeface="宋体" charset="-122"/>
                  </a:rPr>
                  <a:t>：控制程序存储器的输出；。</a:t>
                </a:r>
                <a:endParaRPr lang="en-US" altLang="zh-CN" sz="2000" dirty="0" smtClean="0">
                  <a:latin typeface="宋体" charset="-122"/>
                </a:endParaRPr>
              </a:p>
            </p:txBody>
          </p:sp>
        </mc:Choice>
        <mc:Fallback>
          <p:sp>
            <p:nvSpPr>
              <p:cNvPr id="7" name="Text Box 4"/>
              <p:cNvSpPr txBox="1">
                <a:spLocks noRot="1" noChangeAspect="1" noMove="1" noResize="1" noEditPoints="1" noAdjustHandles="1" noChangeArrowheads="1" noChangeShapeType="1" noTextEdit="1"/>
              </p:cNvSpPr>
              <p:nvPr/>
            </p:nvSpPr>
            <p:spPr bwMode="auto">
              <a:xfrm>
                <a:off x="535571" y="2348880"/>
                <a:ext cx="7715520" cy="3587777"/>
              </a:xfrm>
              <a:prstGeom prst="rect">
                <a:avLst/>
              </a:prstGeom>
              <a:blipFill rotWithShape="1">
                <a:blip r:embed="rId3"/>
                <a:stretch>
                  <a:fillRect l="-711" t="-2207" b="-1868"/>
                </a:stretch>
              </a:blipFill>
              <a:ln>
                <a:noFill/>
              </a:ln>
              <a:effectLst/>
            </p:spPr>
            <p:txBody>
              <a:bodyPr/>
              <a:lstStyle/>
              <a:p>
                <a:r>
                  <a:rPr lang="zh-CN" altLang="en-US">
                    <a:noFill/>
                  </a:rPr>
                  <a:t> </a:t>
                </a:r>
              </a:p>
            </p:txBody>
          </p:sp>
        </mc:Fallback>
      </mc:AlternateContent>
    </p:spTree>
    <p:extLst>
      <p:ext uri="{BB962C8B-B14F-4D97-AF65-F5344CB8AC3E}">
        <p14:creationId xmlns:p14="http://schemas.microsoft.com/office/powerpoint/2010/main" xmlns="" val="1251057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218"/>
                                        </p:tgtEl>
                                        <p:attrNameLst>
                                          <p:attrName>style.visibility</p:attrName>
                                        </p:attrNameLst>
                                      </p:cBhvr>
                                      <p:to>
                                        <p:strVal val="visible"/>
                                      </p:to>
                                    </p:set>
                                    <p:animEffect transition="in" filter="fade">
                                      <p:cBhvr>
                                        <p:cTn id="14" dur="1000"/>
                                        <p:tgtEl>
                                          <p:spTgt spid="9218"/>
                                        </p:tgtEl>
                                      </p:cBhvr>
                                    </p:animEffect>
                                    <p:anim calcmode="lin" valueType="num">
                                      <p:cBhvr>
                                        <p:cTn id="15" dur="1000" fill="hold"/>
                                        <p:tgtEl>
                                          <p:spTgt spid="9218"/>
                                        </p:tgtEl>
                                        <p:attrNameLst>
                                          <p:attrName>ppt_x</p:attrName>
                                        </p:attrNameLst>
                                      </p:cBhvr>
                                      <p:tavLst>
                                        <p:tav tm="0">
                                          <p:val>
                                            <p:strVal val="#ppt_x"/>
                                          </p:val>
                                        </p:tav>
                                        <p:tav tm="100000">
                                          <p:val>
                                            <p:strVal val="#ppt_x"/>
                                          </p:val>
                                        </p:tav>
                                      </p:tavLst>
                                    </p:anim>
                                    <p:anim calcmode="lin" valueType="num">
                                      <p:cBhvr>
                                        <p:cTn id="16" dur="1000" fill="hold"/>
                                        <p:tgtEl>
                                          <p:spTgt spid="921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7">
                                            <p:txEl>
                                              <p:pRg st="1" end="1"/>
                                            </p:txEl>
                                          </p:spTgt>
                                        </p:tgtEl>
                                        <p:attrNameLst>
                                          <p:attrName>style.visibility</p:attrName>
                                        </p:attrNameLst>
                                      </p:cBhvr>
                                      <p:to>
                                        <p:strVal val="visible"/>
                                      </p:to>
                                    </p:set>
                                    <p:animEffect transition="in" filter="barn(inVertical)">
                                      <p:cBhvr>
                                        <p:cTn id="42" dur="500"/>
                                        <p:tgtEl>
                                          <p:spTgt spid="7">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7">
                                            <p:txEl>
                                              <p:pRg st="2" end="2"/>
                                            </p:txEl>
                                          </p:spTgt>
                                        </p:tgtEl>
                                        <p:attrNameLst>
                                          <p:attrName>style.visibility</p:attrName>
                                        </p:attrNameLst>
                                      </p:cBhvr>
                                      <p:to>
                                        <p:strVal val="visible"/>
                                      </p:to>
                                    </p:set>
                                    <p:animEffect transition="in" filter="barn(inVertical)">
                                      <p:cBhvr>
                                        <p:cTn id="47" dur="500"/>
                                        <p:tgtEl>
                                          <p:spTgt spid="7">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7">
                                            <p:txEl>
                                              <p:pRg st="3" end="3"/>
                                            </p:txEl>
                                          </p:spTgt>
                                        </p:tgtEl>
                                        <p:attrNameLst>
                                          <p:attrName>style.visibility</p:attrName>
                                        </p:attrNameLst>
                                      </p:cBhvr>
                                      <p:to>
                                        <p:strVal val="visible"/>
                                      </p:to>
                                    </p:set>
                                    <p:animEffect transition="in" filter="barn(inVertical)">
                                      <p:cBhvr>
                                        <p:cTn id="52" dur="500"/>
                                        <p:tgtEl>
                                          <p:spTgt spid="7">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7">
                                            <p:txEl>
                                              <p:pRg st="4" end="4"/>
                                            </p:txEl>
                                          </p:spTgt>
                                        </p:tgtEl>
                                        <p:attrNameLst>
                                          <p:attrName>style.visibility</p:attrName>
                                        </p:attrNameLst>
                                      </p:cBhvr>
                                      <p:to>
                                        <p:strVal val="visible"/>
                                      </p:to>
                                    </p:set>
                                    <p:animEffect transition="in" filter="barn(inVertical)">
                                      <p:cBhvr>
                                        <p:cTn id="57" dur="500"/>
                                        <p:tgtEl>
                                          <p:spTgt spid="7">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7">
                                            <p:txEl>
                                              <p:pRg st="5" end="5"/>
                                            </p:txEl>
                                          </p:spTgt>
                                        </p:tgtEl>
                                        <p:attrNameLst>
                                          <p:attrName>style.visibility</p:attrName>
                                        </p:attrNameLst>
                                      </p:cBhvr>
                                      <p:to>
                                        <p:strVal val="visible"/>
                                      </p:to>
                                    </p:set>
                                    <p:animEffect transition="in" filter="barn(inVertical)">
                                      <p:cBhvr>
                                        <p:cTn id="62" dur="500"/>
                                        <p:tgtEl>
                                          <p:spTgt spid="7">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7">
                                            <p:txEl>
                                              <p:pRg st="6" end="6"/>
                                            </p:txEl>
                                          </p:spTgt>
                                        </p:tgtEl>
                                        <p:attrNameLst>
                                          <p:attrName>style.visibility</p:attrName>
                                        </p:attrNameLst>
                                      </p:cBhvr>
                                      <p:to>
                                        <p:strVal val="visible"/>
                                      </p:to>
                                    </p:set>
                                    <p:animEffect transition="in" filter="barn(inVertical)">
                                      <p:cBhvr>
                                        <p:cTn id="67" dur="500"/>
                                        <p:tgtEl>
                                          <p:spTgt spid="7">
                                            <p:txEl>
                                              <p:pRg st="6" end="6"/>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7">
                                            <p:txEl>
                                              <p:pRg st="7" end="7"/>
                                            </p:txEl>
                                          </p:spTgt>
                                        </p:tgtEl>
                                        <p:attrNameLst>
                                          <p:attrName>style.visibility</p:attrName>
                                        </p:attrNameLst>
                                      </p:cBhvr>
                                      <p:to>
                                        <p:strVal val="visible"/>
                                      </p:to>
                                    </p:set>
                                    <p:animEffect transition="in" filter="barn(inVertical)">
                                      <p:cBhvr>
                                        <p:cTn id="72"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12745" y="35773"/>
            <a:ext cx="8229600" cy="1143000"/>
          </a:xfrm>
        </p:spPr>
        <p:txBody>
          <a:bodyPr/>
          <a:lstStyle/>
          <a:p>
            <a:pPr marL="0" indent="0">
              <a:buNone/>
            </a:pPr>
            <a:r>
              <a:rPr lang="zh-CN" altLang="en-US" sz="3600" dirty="0" smtClean="0"/>
              <a:t>第四章指令系统</a:t>
            </a:r>
            <a:endParaRPr lang="zh-CN" altLang="en-US" sz="3600" dirty="0"/>
          </a:p>
        </p:txBody>
      </p:sp>
      <mc:AlternateContent xmlns:mc="http://schemas.openxmlformats.org/markup-compatibility/2006">
        <mc:Choice xmlns:a14="http://schemas.microsoft.com/office/drawing/2010/main" xmlns="" Requires="a14">
          <p:sp>
            <p:nvSpPr>
              <p:cNvPr id="5" name="内容占位符 2"/>
              <p:cNvSpPr>
                <a:spLocks noGrp="1"/>
              </p:cNvSpPr>
              <p:nvPr>
                <p:ph sz="quarter" idx="13"/>
              </p:nvPr>
            </p:nvSpPr>
            <p:spPr>
              <a:xfrm>
                <a:off x="395536" y="1196752"/>
                <a:ext cx="8291264" cy="4752528"/>
              </a:xfrm>
            </p:spPr>
            <p:txBody>
              <a:bodyPr>
                <a:noAutofit/>
              </a:bodyPr>
              <a:lstStyle/>
              <a:p>
                <a:pPr>
                  <a:lnSpc>
                    <a:spcPct val="150000"/>
                  </a:lnSpc>
                  <a:spcBef>
                    <a:spcPts val="0"/>
                  </a:spcBef>
                </a:pPr>
                <a:r>
                  <a:rPr lang="en-US" altLang="zh-CN" sz="2800" dirty="0" smtClean="0"/>
                  <a:t>4.1</a:t>
                </a:r>
                <a:r>
                  <a:rPr lang="zh-CN" altLang="en-US" sz="2800" dirty="0"/>
                  <a:t>助记符</a:t>
                </a:r>
                <a:r>
                  <a:rPr lang="zh-CN" altLang="en-US" sz="2800" dirty="0" smtClean="0"/>
                  <a:t>语言；</a:t>
                </a:r>
                <a:endParaRPr lang="en-US" altLang="zh-CN" sz="2800" dirty="0" smtClean="0"/>
              </a:p>
              <a:p>
                <a:pPr>
                  <a:lnSpc>
                    <a:spcPct val="150000"/>
                  </a:lnSpc>
                  <a:spcBef>
                    <a:spcPts val="0"/>
                  </a:spcBef>
                </a:pPr>
                <a:r>
                  <a:rPr lang="en-US" altLang="zh-CN" sz="2800" dirty="0" smtClean="0"/>
                  <a:t>4.2</a:t>
                </a:r>
                <a:r>
                  <a:rPr lang="zh-CN" altLang="en-US" sz="2800" dirty="0"/>
                  <a:t>指令格式及</a:t>
                </a:r>
                <a:r>
                  <a:rPr lang="zh-CN" altLang="en-US" sz="2800" dirty="0" smtClean="0"/>
                  <a:t>分类；</a:t>
                </a:r>
                <a:endParaRPr lang="en-US" altLang="zh-CN" sz="2800" dirty="0" smtClean="0"/>
              </a:p>
              <a:p>
                <a:pPr>
                  <a:lnSpc>
                    <a:spcPct val="150000"/>
                  </a:lnSpc>
                  <a:spcBef>
                    <a:spcPts val="0"/>
                  </a:spcBef>
                </a:pPr>
                <a14:m>
                  <m:oMath xmlns:m="http://schemas.openxmlformats.org/officeDocument/2006/math">
                    <m:r>
                      <a:rPr lang="en-US" altLang="zh-CN" sz="2800" b="0" i="0" smtClean="0">
                        <a:latin typeface="Cambria Math"/>
                      </a:rPr>
                      <m:t>4</m:t>
                    </m:r>
                    <m:r>
                      <a:rPr lang="en-US" altLang="zh-CN" sz="2800" b="0" i="1" smtClean="0">
                        <a:latin typeface="Cambria Math"/>
                      </a:rPr>
                      <m:t>.3</m:t>
                    </m:r>
                    <m:r>
                      <a:rPr lang="zh-CN" altLang="en-US" sz="2800" i="1">
                        <a:latin typeface="Cambria Math"/>
                      </a:rPr>
                      <m:t>寻址方式</m:t>
                    </m:r>
                  </m:oMath>
                </a14:m>
                <a:r>
                  <a:rPr lang="zh-CN" altLang="en-US" sz="2800" dirty="0" smtClean="0"/>
                  <a:t>；</a:t>
                </a:r>
                <a:endParaRPr lang="en-US" altLang="zh-CN" sz="2800" dirty="0" smtClean="0"/>
              </a:p>
              <a:p>
                <a:pPr>
                  <a:lnSpc>
                    <a:spcPct val="150000"/>
                  </a:lnSpc>
                  <a:spcBef>
                    <a:spcPts val="0"/>
                  </a:spcBef>
                </a:pPr>
                <a:r>
                  <a:rPr lang="en-US" altLang="zh-CN" sz="2800" dirty="0" smtClean="0"/>
                  <a:t>4.4</a:t>
                </a:r>
                <a:r>
                  <a:rPr lang="zh-CN" altLang="en-US" sz="2800" dirty="0"/>
                  <a:t>数据传送类</a:t>
                </a:r>
                <a:r>
                  <a:rPr lang="zh-CN" altLang="en-US" sz="2800" dirty="0" smtClean="0"/>
                  <a:t>指令；</a:t>
                </a:r>
                <a:endParaRPr lang="en-US" altLang="zh-CN" sz="2800" dirty="0" smtClean="0"/>
              </a:p>
              <a:p>
                <a:pPr>
                  <a:lnSpc>
                    <a:spcPct val="150000"/>
                  </a:lnSpc>
                  <a:spcBef>
                    <a:spcPts val="0"/>
                  </a:spcBef>
                </a:pPr>
                <a:r>
                  <a:rPr lang="en-US" altLang="zh-CN" sz="2800" dirty="0" smtClean="0"/>
                  <a:t>4.5</a:t>
                </a:r>
                <a:r>
                  <a:rPr lang="zh-CN" altLang="en-US" sz="2800" dirty="0" smtClean="0"/>
                  <a:t>逻辑</a:t>
                </a:r>
                <a:r>
                  <a:rPr lang="zh-CN" altLang="en-US" sz="2800" dirty="0"/>
                  <a:t>操作类</a:t>
                </a:r>
                <a:r>
                  <a:rPr lang="zh-CN" altLang="en-US" sz="2800" dirty="0" smtClean="0"/>
                  <a:t>指令；</a:t>
                </a:r>
                <a:endParaRPr lang="en-US" altLang="zh-CN" sz="2800" dirty="0" smtClean="0"/>
              </a:p>
              <a:p>
                <a:pPr>
                  <a:lnSpc>
                    <a:spcPct val="150000"/>
                  </a:lnSpc>
                  <a:spcBef>
                    <a:spcPts val="0"/>
                  </a:spcBef>
                </a:pPr>
                <a:r>
                  <a:rPr lang="en-US" altLang="zh-CN" sz="2800" dirty="0" smtClean="0"/>
                  <a:t>4.6</a:t>
                </a:r>
                <a:r>
                  <a:rPr lang="zh-CN" altLang="en-US" sz="2800" dirty="0" smtClean="0"/>
                  <a:t>位操作指令；</a:t>
                </a:r>
                <a:endParaRPr lang="en-US" altLang="zh-CN" sz="2800" dirty="0" smtClean="0"/>
              </a:p>
              <a:p>
                <a:pPr>
                  <a:lnSpc>
                    <a:spcPct val="150000"/>
                  </a:lnSpc>
                  <a:spcBef>
                    <a:spcPts val="0"/>
                  </a:spcBef>
                </a:pPr>
                <a:r>
                  <a:rPr lang="en-US" altLang="zh-CN" sz="2800" dirty="0" smtClean="0"/>
                  <a:t>4.7</a:t>
                </a:r>
                <a:r>
                  <a:rPr lang="zh-CN" altLang="en-US" sz="2800" dirty="0" smtClean="0"/>
                  <a:t>控制</a:t>
                </a:r>
                <a:r>
                  <a:rPr lang="zh-CN" altLang="en-US" sz="2800" dirty="0"/>
                  <a:t>转移类</a:t>
                </a:r>
                <a:r>
                  <a:rPr lang="zh-CN" altLang="en-US" sz="2800" dirty="0" smtClean="0"/>
                  <a:t>指令。</a:t>
                </a:r>
                <a:endParaRPr lang="zh-CN" altLang="en-US" sz="2800" dirty="0"/>
              </a:p>
              <a:p>
                <a:pPr>
                  <a:lnSpc>
                    <a:spcPct val="150000"/>
                  </a:lnSpc>
                </a:pPr>
                <a:endParaRPr lang="en-US" altLang="zh-CN" sz="2800" dirty="0"/>
              </a:p>
            </p:txBody>
          </p:sp>
        </mc:Choice>
        <mc:Fallback>
          <p:sp>
            <p:nvSpPr>
              <p:cNvPr id="5" name="内容占位符 2"/>
              <p:cNvSpPr>
                <a:spLocks noGrp="1" noRot="1" noChangeAspect="1" noMove="1" noResize="1" noEditPoints="1" noAdjustHandles="1" noChangeArrowheads="1" noChangeShapeType="1" noTextEdit="1"/>
              </p:cNvSpPr>
              <p:nvPr>
                <p:ph sz="quarter" idx="13"/>
              </p:nvPr>
            </p:nvSpPr>
            <p:spPr>
              <a:xfrm>
                <a:off x="395536" y="1196752"/>
                <a:ext cx="8291264" cy="4752528"/>
              </a:xfrm>
              <a:blipFill rotWithShape="1">
                <a:blip r:embed="rId2"/>
                <a:stretch>
                  <a:fillRect l="-1544" t="-641" b="-46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33023820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323528" y="0"/>
            <a:ext cx="8229600" cy="1143000"/>
          </a:xfrm>
        </p:spPr>
        <p:txBody>
          <a:bodyPr/>
          <a:lstStyle/>
          <a:p>
            <a:pPr marL="0" indent="0">
              <a:buNone/>
            </a:pPr>
            <a:r>
              <a:rPr lang="zh-CN" altLang="en-US" dirty="0" smtClean="0"/>
              <a:t>复习重点</a:t>
            </a:r>
            <a:endParaRPr lang="zh-CN" altLang="en-US" dirty="0"/>
          </a:p>
        </p:txBody>
      </p:sp>
      <p:sp>
        <p:nvSpPr>
          <p:cNvPr id="5" name="内容占位符 2"/>
          <p:cNvSpPr>
            <a:spLocks noGrp="1"/>
          </p:cNvSpPr>
          <p:nvPr>
            <p:ph sz="quarter" idx="13"/>
          </p:nvPr>
        </p:nvSpPr>
        <p:spPr>
          <a:xfrm>
            <a:off x="-12318" y="1268761"/>
            <a:ext cx="9144000" cy="3024336"/>
          </a:xfrm>
        </p:spPr>
        <p:txBody>
          <a:bodyPr>
            <a:noAutofit/>
          </a:bodyPr>
          <a:lstStyle/>
          <a:p>
            <a:pPr>
              <a:lnSpc>
                <a:spcPct val="150000"/>
              </a:lnSpc>
            </a:pPr>
            <a:r>
              <a:rPr lang="zh-CN" altLang="en-US" sz="2800" dirty="0" smtClean="0"/>
              <a:t>掌握</a:t>
            </a:r>
            <a:r>
              <a:rPr lang="en-US" altLang="zh-CN" sz="2800" dirty="0" smtClean="0"/>
              <a:t>8051</a:t>
            </a:r>
            <a:r>
              <a:rPr lang="zh-CN" altLang="en-US" sz="2800" dirty="0" smtClean="0"/>
              <a:t>单片机的寻址方式；</a:t>
            </a:r>
            <a:endParaRPr lang="en-US" altLang="zh-CN" sz="2800" dirty="0" smtClean="0"/>
          </a:p>
          <a:p>
            <a:pPr>
              <a:lnSpc>
                <a:spcPct val="150000"/>
              </a:lnSpc>
            </a:pPr>
            <a:r>
              <a:rPr lang="zh-CN" altLang="en-US" sz="2800" dirty="0" smtClean="0"/>
              <a:t>掌握</a:t>
            </a:r>
            <a:r>
              <a:rPr lang="en-US" altLang="zh-CN" sz="2800" dirty="0" smtClean="0"/>
              <a:t>8051</a:t>
            </a:r>
            <a:r>
              <a:rPr lang="zh-CN" altLang="en-US" sz="2800" dirty="0" smtClean="0"/>
              <a:t>单片机指令的使用方法；</a:t>
            </a:r>
            <a:endParaRPr lang="en-US" altLang="zh-CN" sz="2800" dirty="0" smtClean="0"/>
          </a:p>
          <a:p>
            <a:pPr>
              <a:lnSpc>
                <a:spcPct val="150000"/>
              </a:lnSpc>
            </a:pPr>
            <a:r>
              <a:rPr lang="zh-CN" altLang="en-US" sz="2800" dirty="0" smtClean="0"/>
              <a:t>掌握汇编语言的简单程序的设计。</a:t>
            </a:r>
            <a:endParaRPr lang="en-US" altLang="zh-CN" sz="2800" dirty="0" smtClean="0"/>
          </a:p>
        </p:txBody>
      </p:sp>
    </p:spTree>
    <p:extLst>
      <p:ext uri="{BB962C8B-B14F-4D97-AF65-F5344CB8AC3E}">
        <p14:creationId xmlns:p14="http://schemas.microsoft.com/office/powerpoint/2010/main" xmlns="" val="4897348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7439"/>
            <a:ext cx="4814138" cy="738664"/>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sz="2800" dirty="0">
                <a:solidFill>
                  <a:srgbClr val="FF0000"/>
                </a:solidFill>
              </a:rPr>
              <a:t>掌握</a:t>
            </a:r>
            <a:r>
              <a:rPr lang="en-US" altLang="zh-CN" sz="2800" dirty="0">
                <a:solidFill>
                  <a:srgbClr val="FF0000"/>
                </a:solidFill>
              </a:rPr>
              <a:t>8051</a:t>
            </a:r>
            <a:r>
              <a:rPr lang="zh-CN" altLang="en-US" sz="2800" dirty="0">
                <a:solidFill>
                  <a:srgbClr val="FF0000"/>
                </a:solidFill>
              </a:rPr>
              <a:t>单片机的</a:t>
            </a:r>
            <a:r>
              <a:rPr lang="zh-CN" altLang="en-US" sz="2800" dirty="0" smtClean="0">
                <a:solidFill>
                  <a:srgbClr val="FF0000"/>
                </a:solidFill>
              </a:rPr>
              <a:t>寻址方式</a:t>
            </a:r>
            <a:endParaRPr lang="en-US" altLang="zh-CN" sz="2800" dirty="0">
              <a:solidFill>
                <a:srgbClr val="FF0000"/>
              </a:solidFill>
            </a:endParaRPr>
          </a:p>
        </p:txBody>
      </p:sp>
      <p:sp>
        <p:nvSpPr>
          <p:cNvPr id="5" name="内容占位符 2"/>
          <p:cNvSpPr>
            <a:spLocks noGrp="1"/>
          </p:cNvSpPr>
          <p:nvPr>
            <p:ph idx="4294967295"/>
          </p:nvPr>
        </p:nvSpPr>
        <p:spPr>
          <a:xfrm>
            <a:off x="0" y="836712"/>
            <a:ext cx="8229600" cy="504056"/>
          </a:xfrm>
          <a:prstGeom prst="rect">
            <a:avLst/>
          </a:prstGeom>
        </p:spPr>
        <p:txBody>
          <a:bodyPr>
            <a:normAutofit/>
          </a:bodyPr>
          <a:lstStyle/>
          <a:p>
            <a:r>
              <a:rPr lang="en-US" altLang="zh-CN" b="1" dirty="0" smtClean="0">
                <a:solidFill>
                  <a:srgbClr val="0070C0"/>
                </a:solidFill>
              </a:rPr>
              <a:t>4. 2. 3 </a:t>
            </a:r>
            <a:r>
              <a:rPr lang="zh-CN" altLang="en-US" b="1" dirty="0" smtClean="0">
                <a:solidFill>
                  <a:srgbClr val="0070C0"/>
                </a:solidFill>
              </a:rPr>
              <a:t>指令中的符号约定</a:t>
            </a:r>
            <a:r>
              <a:rPr lang="en-US" altLang="zh-CN" b="1" dirty="0" smtClean="0">
                <a:solidFill>
                  <a:srgbClr val="0070C0"/>
                </a:solidFill>
              </a:rPr>
              <a:t>(</a:t>
            </a:r>
            <a:r>
              <a:rPr lang="zh-CN" altLang="en-US" b="1" dirty="0" smtClean="0">
                <a:solidFill>
                  <a:srgbClr val="0070C0"/>
                </a:solidFill>
              </a:rPr>
              <a:t>重点记忆</a:t>
            </a:r>
            <a:r>
              <a:rPr lang="en-US" altLang="zh-CN" b="1" dirty="0" smtClean="0">
                <a:solidFill>
                  <a:srgbClr val="0070C0"/>
                </a:solidFill>
              </a:rPr>
              <a:t>)</a:t>
            </a:r>
            <a:endParaRPr lang="zh-CN" altLang="en-US" b="1" dirty="0">
              <a:solidFill>
                <a:srgbClr val="0070C0"/>
              </a:solidFill>
            </a:endParaRPr>
          </a:p>
        </p:txBody>
      </p:sp>
      <p:graphicFrame>
        <p:nvGraphicFramePr>
          <p:cNvPr id="6" name="表格 5"/>
          <p:cNvGraphicFramePr>
            <a:graphicFrameLocks noGrp="1"/>
          </p:cNvGraphicFramePr>
          <p:nvPr>
            <p:extLst>
              <p:ext uri="{D42A27DB-BD31-4B8C-83A1-F6EECF244321}">
                <p14:modId xmlns:p14="http://schemas.microsoft.com/office/powerpoint/2010/main" xmlns="" val="406937421"/>
              </p:ext>
            </p:extLst>
          </p:nvPr>
        </p:nvGraphicFramePr>
        <p:xfrm>
          <a:off x="179512" y="1556792"/>
          <a:ext cx="8784976" cy="4736853"/>
        </p:xfrm>
        <a:graphic>
          <a:graphicData uri="http://schemas.openxmlformats.org/drawingml/2006/table">
            <a:tbl>
              <a:tblPr firstRow="1" bandRow="1">
                <a:tableStyleId>{46F890A9-2807-4EBB-B81D-B2AA78EC7F39}</a:tableStyleId>
              </a:tblPr>
              <a:tblGrid>
                <a:gridCol w="1008112"/>
                <a:gridCol w="2880320"/>
                <a:gridCol w="864096"/>
                <a:gridCol w="4032448"/>
              </a:tblGrid>
              <a:tr h="343572">
                <a:tc>
                  <a:txBody>
                    <a:bodyPr/>
                    <a:lstStyle/>
                    <a:p>
                      <a:pPr algn="ctr"/>
                      <a:r>
                        <a:rPr lang="zh-CN" altLang="en-US" dirty="0" smtClean="0">
                          <a:solidFill>
                            <a:schemeClr val="bg1"/>
                          </a:solidFill>
                        </a:rPr>
                        <a:t>符号</a:t>
                      </a:r>
                      <a:endParaRPr lang="zh-CN" altLang="en-US" dirty="0">
                        <a:solidFill>
                          <a:schemeClr val="bg1"/>
                        </a:solidFill>
                      </a:endParaRPr>
                    </a:p>
                  </a:txBody>
                  <a:tcPr/>
                </a:tc>
                <a:tc>
                  <a:txBody>
                    <a:bodyPr/>
                    <a:lstStyle/>
                    <a:p>
                      <a:pPr algn="ctr"/>
                      <a:r>
                        <a:rPr lang="zh-CN" altLang="en-US" dirty="0" smtClean="0">
                          <a:solidFill>
                            <a:schemeClr val="bg1"/>
                          </a:solidFill>
                        </a:rPr>
                        <a:t>含义</a:t>
                      </a:r>
                      <a:endParaRPr lang="zh-CN" altLang="en-US" dirty="0">
                        <a:solidFill>
                          <a:schemeClr val="bg1"/>
                        </a:solidFill>
                      </a:endParaRPr>
                    </a:p>
                  </a:txBody>
                  <a:tcPr/>
                </a:tc>
                <a:tc>
                  <a:txBody>
                    <a:bodyPr/>
                    <a:lstStyle/>
                    <a:p>
                      <a:pPr algn="ctr"/>
                      <a:r>
                        <a:rPr lang="zh-CN" altLang="en-US" dirty="0" smtClean="0">
                          <a:solidFill>
                            <a:schemeClr val="bg1"/>
                          </a:solidFill>
                        </a:rPr>
                        <a:t>符号</a:t>
                      </a:r>
                      <a:endParaRPr lang="zh-CN" altLang="en-US" dirty="0">
                        <a:solidFill>
                          <a:schemeClr val="bg1"/>
                        </a:solidFill>
                      </a:endParaRPr>
                    </a:p>
                  </a:txBody>
                  <a:tcPr/>
                </a:tc>
                <a:tc>
                  <a:txBody>
                    <a:bodyPr/>
                    <a:lstStyle/>
                    <a:p>
                      <a:pPr algn="ctr"/>
                      <a:r>
                        <a:rPr lang="zh-CN" altLang="en-US" dirty="0" smtClean="0">
                          <a:solidFill>
                            <a:schemeClr val="bg1"/>
                          </a:solidFill>
                        </a:rPr>
                        <a:t>含义</a:t>
                      </a:r>
                      <a:endParaRPr lang="zh-CN" altLang="en-US" dirty="0">
                        <a:solidFill>
                          <a:schemeClr val="bg1"/>
                        </a:solidFill>
                      </a:endParaRPr>
                    </a:p>
                  </a:txBody>
                  <a:tcPr/>
                </a:tc>
              </a:tr>
              <a:tr h="371498">
                <a:tc>
                  <a:txBody>
                    <a:bodyPr/>
                    <a:lstStyle/>
                    <a:p>
                      <a:pPr algn="ctr"/>
                      <a:r>
                        <a:rPr lang="en-US" altLang="zh-CN" sz="1800" b="1" dirty="0" smtClean="0">
                          <a:solidFill>
                            <a:srgbClr val="C00000"/>
                          </a:solidFill>
                        </a:rPr>
                        <a:t>A</a:t>
                      </a:r>
                      <a:endParaRPr lang="zh-CN" altLang="en-US" sz="1800" b="1" dirty="0">
                        <a:solidFill>
                          <a:srgbClr val="C00000"/>
                        </a:solidFill>
                      </a:endParaRPr>
                    </a:p>
                  </a:txBody>
                  <a:tcPr/>
                </a:tc>
                <a:tc>
                  <a:txBody>
                    <a:bodyPr/>
                    <a:lstStyle/>
                    <a:p>
                      <a:pPr algn="l"/>
                      <a:r>
                        <a:rPr lang="zh-CN" altLang="en-US" sz="1800" b="0" dirty="0" smtClean="0"/>
                        <a:t>累加器</a:t>
                      </a:r>
                      <a:r>
                        <a:rPr lang="en-US" altLang="zh-CN" sz="1800" b="0" dirty="0" smtClean="0"/>
                        <a:t>ACC</a:t>
                      </a:r>
                      <a:endParaRPr lang="zh-CN" altLang="en-US" sz="1800" b="0" dirty="0"/>
                    </a:p>
                  </a:txBody>
                  <a:tcPr/>
                </a:tc>
                <a:tc>
                  <a:txBody>
                    <a:bodyPr/>
                    <a:lstStyle/>
                    <a:p>
                      <a:pPr algn="ctr"/>
                      <a:r>
                        <a:rPr lang="en-US" altLang="zh-CN" sz="1800" b="1" dirty="0" smtClean="0">
                          <a:solidFill>
                            <a:srgbClr val="C00000"/>
                          </a:solidFill>
                        </a:rPr>
                        <a:t>Rn</a:t>
                      </a:r>
                      <a:endParaRPr lang="zh-CN" altLang="en-US" sz="1800" b="1" dirty="0">
                        <a:solidFill>
                          <a:srgbClr val="C00000"/>
                        </a:solidFill>
                      </a:endParaRPr>
                    </a:p>
                  </a:txBody>
                  <a:tcPr/>
                </a:tc>
                <a:tc>
                  <a:txBody>
                    <a:bodyPr/>
                    <a:lstStyle/>
                    <a:p>
                      <a:r>
                        <a:rPr lang="zh-CN" altLang="en-US" sz="1800" b="0" dirty="0" smtClean="0"/>
                        <a:t>工作寄存器</a:t>
                      </a:r>
                      <a:r>
                        <a:rPr lang="en-US" altLang="zh-CN" sz="1800" b="0" dirty="0" smtClean="0"/>
                        <a:t>(n=0</a:t>
                      </a:r>
                      <a:r>
                        <a:rPr lang="zh-CN" altLang="en-US" sz="1800" b="0" dirty="0" smtClean="0"/>
                        <a:t>，</a:t>
                      </a:r>
                      <a:r>
                        <a:rPr lang="en-US" altLang="zh-CN" sz="1800" b="0" dirty="0" smtClean="0"/>
                        <a:t>1</a:t>
                      </a:r>
                      <a:r>
                        <a:rPr lang="zh-CN" altLang="en-US" sz="1800" b="0" dirty="0" smtClean="0"/>
                        <a:t>，</a:t>
                      </a:r>
                      <a:r>
                        <a:rPr lang="en-US" altLang="zh-CN" sz="1800" b="0" dirty="0" smtClean="0"/>
                        <a:t>...</a:t>
                      </a:r>
                      <a:r>
                        <a:rPr lang="zh-CN" altLang="en-US" sz="1800" b="0" dirty="0" smtClean="0"/>
                        <a:t>，</a:t>
                      </a:r>
                      <a:r>
                        <a:rPr lang="en-US" altLang="zh-CN" sz="1800" b="0" dirty="0" smtClean="0"/>
                        <a:t>7 )</a:t>
                      </a:r>
                      <a:endParaRPr lang="zh-CN" altLang="en-US" sz="1800" b="0" dirty="0">
                        <a:solidFill>
                          <a:schemeClr val="tx1"/>
                        </a:solidFill>
                      </a:endParaRPr>
                    </a:p>
                  </a:txBody>
                  <a:tcPr/>
                </a:tc>
              </a:tr>
              <a:tr h="371498">
                <a:tc>
                  <a:txBody>
                    <a:bodyPr/>
                    <a:lstStyle/>
                    <a:p>
                      <a:pPr algn="ctr"/>
                      <a:r>
                        <a:rPr lang="en-US" altLang="zh-CN" sz="1800" b="1" dirty="0" smtClean="0">
                          <a:solidFill>
                            <a:srgbClr val="C00000"/>
                          </a:solidFill>
                        </a:rPr>
                        <a:t>B </a:t>
                      </a:r>
                      <a:endParaRPr lang="zh-CN" altLang="en-US" sz="1800" b="1" dirty="0">
                        <a:solidFill>
                          <a:srgbClr val="C00000"/>
                        </a:solidFill>
                      </a:endParaRPr>
                    </a:p>
                  </a:txBody>
                  <a:tcPr/>
                </a:tc>
                <a:tc>
                  <a:txBody>
                    <a:bodyPr/>
                    <a:lstStyle/>
                    <a:p>
                      <a:pPr algn="l"/>
                      <a:r>
                        <a:rPr lang="zh-CN" altLang="en-US" sz="1800" b="0" dirty="0" smtClean="0"/>
                        <a:t>寄存器</a:t>
                      </a:r>
                      <a:r>
                        <a:rPr lang="en-US" altLang="zh-CN" sz="1800" b="0" dirty="0" smtClean="0"/>
                        <a:t>B</a:t>
                      </a:r>
                      <a:endParaRPr lang="zh-CN" altLang="en-US" sz="1800" b="0" dirty="0"/>
                    </a:p>
                  </a:txBody>
                  <a:tcPr/>
                </a:tc>
                <a:tc>
                  <a:txBody>
                    <a:bodyPr/>
                    <a:lstStyle/>
                    <a:p>
                      <a:pPr algn="ctr"/>
                      <a:r>
                        <a:rPr lang="en-US" altLang="zh-CN" sz="1800" b="1" dirty="0" err="1" smtClean="0">
                          <a:solidFill>
                            <a:srgbClr val="C00000"/>
                          </a:solidFill>
                        </a:rPr>
                        <a:t>Ri</a:t>
                      </a:r>
                      <a:endParaRPr lang="zh-CN" altLang="en-US" sz="1800" b="1" dirty="0">
                        <a:solidFill>
                          <a:srgbClr val="C00000"/>
                        </a:solidFill>
                      </a:endParaRPr>
                    </a:p>
                  </a:txBody>
                  <a:tcPr/>
                </a:tc>
                <a:tc>
                  <a:txBody>
                    <a:bodyPr/>
                    <a:lstStyle/>
                    <a:p>
                      <a:r>
                        <a:rPr lang="zh-CN" altLang="en-US" sz="1800" b="0" dirty="0" smtClean="0"/>
                        <a:t>可作地址寄存器的工作寄存器</a:t>
                      </a:r>
                      <a:r>
                        <a:rPr lang="en-US" altLang="zh-CN" sz="1800" b="0" dirty="0" smtClean="0"/>
                        <a:t>R0</a:t>
                      </a:r>
                      <a:r>
                        <a:rPr lang="zh-CN" altLang="en-US" sz="1800" b="0" dirty="0" smtClean="0"/>
                        <a:t>和</a:t>
                      </a:r>
                      <a:r>
                        <a:rPr lang="en-US" altLang="zh-CN" sz="1800" b="0" dirty="0" smtClean="0"/>
                        <a:t>R1(</a:t>
                      </a:r>
                      <a:r>
                        <a:rPr lang="en-US" altLang="zh-CN" sz="1800" b="0" dirty="0" err="1" smtClean="0"/>
                        <a:t>i</a:t>
                      </a:r>
                      <a:r>
                        <a:rPr lang="en-US" altLang="zh-CN" sz="1800" b="0" dirty="0" smtClean="0"/>
                        <a:t>=0,1)</a:t>
                      </a:r>
                      <a:endParaRPr lang="zh-CN" altLang="en-US" sz="1800" b="0" dirty="0">
                        <a:solidFill>
                          <a:schemeClr val="tx1"/>
                        </a:solidFill>
                      </a:endParaRPr>
                    </a:p>
                  </a:txBody>
                  <a:tcPr/>
                </a:tc>
              </a:tr>
              <a:tr h="371498">
                <a:tc>
                  <a:txBody>
                    <a:bodyPr/>
                    <a:lstStyle/>
                    <a:p>
                      <a:pPr algn="ctr"/>
                      <a:r>
                        <a:rPr lang="en-US" altLang="zh-CN" sz="1800" b="1" dirty="0" smtClean="0">
                          <a:solidFill>
                            <a:srgbClr val="C00000"/>
                          </a:solidFill>
                        </a:rPr>
                        <a:t>C</a:t>
                      </a:r>
                      <a:endParaRPr lang="zh-CN" altLang="en-US" sz="1800" b="1" dirty="0">
                        <a:solidFill>
                          <a:srgbClr val="C00000"/>
                        </a:solidFill>
                      </a:endParaRPr>
                    </a:p>
                  </a:txBody>
                  <a:tcPr/>
                </a:tc>
                <a:tc>
                  <a:txBody>
                    <a:bodyPr/>
                    <a:lstStyle/>
                    <a:p>
                      <a:pPr algn="l"/>
                      <a:r>
                        <a:rPr lang="zh-CN" altLang="en-US" sz="1800" b="0" dirty="0" smtClean="0"/>
                        <a:t>进</a:t>
                      </a:r>
                      <a:r>
                        <a:rPr lang="en-US" altLang="zh-CN" sz="1800" b="0" dirty="0" smtClean="0"/>
                        <a:t>(</a:t>
                      </a:r>
                      <a:r>
                        <a:rPr lang="zh-CN" altLang="en-US" sz="1800" b="0" dirty="0" smtClean="0"/>
                        <a:t>借</a:t>
                      </a:r>
                      <a:r>
                        <a:rPr lang="en-US" altLang="zh-CN" sz="1800" b="0" dirty="0" smtClean="0"/>
                        <a:t>)</a:t>
                      </a:r>
                      <a:r>
                        <a:rPr lang="zh-CN" altLang="en-US" sz="1800" b="0" dirty="0" smtClean="0"/>
                        <a:t>标志位</a:t>
                      </a:r>
                      <a:endParaRPr lang="zh-CN" altLang="en-US" sz="1800" b="0" dirty="0"/>
                    </a:p>
                  </a:txBody>
                  <a:tcPr/>
                </a:tc>
                <a:tc>
                  <a:txBody>
                    <a:bodyPr/>
                    <a:lstStyle/>
                    <a:p>
                      <a:pPr algn="ctr"/>
                      <a:r>
                        <a:rPr lang="en-US" altLang="zh-CN" sz="1800" b="1" dirty="0" smtClean="0">
                          <a:solidFill>
                            <a:srgbClr val="C00000"/>
                          </a:solidFill>
                        </a:rPr>
                        <a:t>(X)</a:t>
                      </a:r>
                      <a:endParaRPr lang="zh-CN" altLang="en-US" sz="1800" b="1" dirty="0">
                        <a:solidFill>
                          <a:srgbClr val="C00000"/>
                        </a:solidFill>
                      </a:endParaRPr>
                    </a:p>
                  </a:txBody>
                  <a:tcPr/>
                </a:tc>
                <a:tc>
                  <a:txBody>
                    <a:bodyPr/>
                    <a:lstStyle/>
                    <a:p>
                      <a:r>
                        <a:rPr lang="en-US" altLang="zh-CN" sz="1800" b="0" dirty="0" smtClean="0"/>
                        <a:t>X</a:t>
                      </a:r>
                      <a:r>
                        <a:rPr lang="zh-CN" altLang="en-US" sz="1800" b="0" dirty="0" smtClean="0"/>
                        <a:t>寄存器内容</a:t>
                      </a:r>
                      <a:endParaRPr lang="zh-CN" altLang="en-US" sz="1800" b="0" dirty="0">
                        <a:solidFill>
                          <a:schemeClr val="tx1"/>
                        </a:solidFill>
                      </a:endParaRPr>
                    </a:p>
                  </a:txBody>
                  <a:tcPr/>
                </a:tc>
              </a:tr>
              <a:tr h="588204">
                <a:tc>
                  <a:txBody>
                    <a:bodyPr/>
                    <a:lstStyle/>
                    <a:p>
                      <a:pPr algn="ctr"/>
                      <a:r>
                        <a:rPr lang="en-US" altLang="zh-CN" sz="1800" b="1" smtClean="0">
                          <a:solidFill>
                            <a:srgbClr val="C00000"/>
                          </a:solidFill>
                        </a:rPr>
                        <a:t>direct</a:t>
                      </a:r>
                      <a:endParaRPr lang="zh-CN" altLang="en-US" sz="1800" b="1" dirty="0">
                        <a:solidFill>
                          <a:srgbClr val="C00000"/>
                        </a:solidFill>
                      </a:endParaRPr>
                    </a:p>
                  </a:txBody>
                  <a:tcPr/>
                </a:tc>
                <a:tc>
                  <a:txBody>
                    <a:bodyPr/>
                    <a:lstStyle/>
                    <a:p>
                      <a:pPr algn="l"/>
                      <a:r>
                        <a:rPr lang="zh-CN" altLang="en-US" sz="1800" b="0" dirty="0" smtClean="0"/>
                        <a:t>直接地址，内部</a:t>
                      </a:r>
                      <a:r>
                        <a:rPr lang="en-US" altLang="zh-CN" sz="1800" b="0" dirty="0" smtClean="0"/>
                        <a:t>RAM</a:t>
                      </a:r>
                      <a:r>
                        <a:rPr lang="zh-CN" altLang="en-US" sz="1800" b="0" dirty="0" smtClean="0"/>
                        <a:t>的地址</a:t>
                      </a:r>
                      <a:endParaRPr lang="zh-CN" altLang="en-US" sz="1800" b="0" dirty="0"/>
                    </a:p>
                  </a:txBody>
                  <a:tcPr/>
                </a:tc>
                <a:tc>
                  <a:txBody>
                    <a:bodyPr/>
                    <a:lstStyle/>
                    <a:p>
                      <a:pPr algn="ctr"/>
                      <a:r>
                        <a:rPr lang="en-US" altLang="zh-CN" sz="1800" b="1" dirty="0" smtClean="0">
                          <a:solidFill>
                            <a:srgbClr val="C00000"/>
                          </a:solidFill>
                        </a:rPr>
                        <a:t>((X))</a:t>
                      </a:r>
                      <a:endParaRPr lang="zh-CN" altLang="en-US" sz="1800" b="1" dirty="0">
                        <a:solidFill>
                          <a:srgbClr val="C00000"/>
                        </a:solidFill>
                      </a:endParaRPr>
                    </a:p>
                  </a:txBody>
                  <a:tcPr/>
                </a:tc>
                <a:tc>
                  <a:txBody>
                    <a:bodyPr/>
                    <a:lstStyle/>
                    <a:p>
                      <a:r>
                        <a:rPr lang="zh-CN" altLang="en-US" sz="1800" b="0" dirty="0" smtClean="0"/>
                        <a:t>由</a:t>
                      </a:r>
                      <a:r>
                        <a:rPr lang="en-US" altLang="zh-CN" sz="1800" b="0" dirty="0" smtClean="0"/>
                        <a:t>X</a:t>
                      </a:r>
                      <a:r>
                        <a:rPr lang="zh-CN" altLang="en-US" sz="1800" b="0" dirty="0" smtClean="0"/>
                        <a:t>寄存器寻址的存储单元的内容</a:t>
                      </a:r>
                      <a:endParaRPr lang="zh-CN" altLang="en-US" sz="1800" b="0" dirty="0">
                        <a:solidFill>
                          <a:schemeClr val="tx1"/>
                        </a:solidFill>
                      </a:endParaRPr>
                    </a:p>
                  </a:txBody>
                  <a:tcPr/>
                </a:tc>
              </a:tr>
              <a:tr h="371498">
                <a:tc>
                  <a:txBody>
                    <a:bodyPr/>
                    <a:lstStyle/>
                    <a:p>
                      <a:pPr algn="ctr"/>
                      <a:r>
                        <a:rPr lang="en-US" altLang="zh-CN" sz="1800" b="1" dirty="0" smtClean="0">
                          <a:solidFill>
                            <a:srgbClr val="C00000"/>
                          </a:solidFill>
                        </a:rPr>
                        <a:t>bit</a:t>
                      </a:r>
                      <a:endParaRPr lang="zh-CN" altLang="en-US" sz="1800" b="1" dirty="0">
                        <a:solidFill>
                          <a:srgbClr val="C00000"/>
                        </a:solidFill>
                      </a:endParaRPr>
                    </a:p>
                  </a:txBody>
                  <a:tcPr/>
                </a:tc>
                <a:tc>
                  <a:txBody>
                    <a:bodyPr/>
                    <a:lstStyle/>
                    <a:p>
                      <a:pPr algn="l"/>
                      <a:r>
                        <a:rPr lang="zh-CN" altLang="en-US" sz="1800" b="0" dirty="0" smtClean="0"/>
                        <a:t>位地址</a:t>
                      </a:r>
                      <a:endParaRPr lang="zh-CN" altLang="en-US" sz="1800" b="0" dirty="0"/>
                    </a:p>
                  </a:txBody>
                  <a:tcPr/>
                </a:tc>
                <a:tc>
                  <a:txBody>
                    <a:bodyPr/>
                    <a:lstStyle/>
                    <a:p>
                      <a:pPr algn="ctr"/>
                      <a:r>
                        <a:rPr lang="zh-CN" altLang="en-US" sz="1800" b="1" dirty="0" smtClean="0">
                          <a:solidFill>
                            <a:srgbClr val="C00000"/>
                          </a:solidFill>
                        </a:rPr>
                        <a:t>→</a:t>
                      </a:r>
                      <a:endParaRPr lang="zh-CN" altLang="en-US" sz="1800" b="1" dirty="0">
                        <a:solidFill>
                          <a:srgbClr val="C00000"/>
                        </a:solidFill>
                      </a:endParaRPr>
                    </a:p>
                  </a:txBody>
                  <a:tcPr/>
                </a:tc>
                <a:tc>
                  <a:txBody>
                    <a:bodyPr/>
                    <a:lstStyle/>
                    <a:p>
                      <a:r>
                        <a:rPr lang="zh-CN" altLang="en-US" sz="1800" b="0" dirty="0" smtClean="0"/>
                        <a:t>数据的传送方向</a:t>
                      </a:r>
                      <a:endParaRPr lang="zh-CN" altLang="en-US" sz="1800" b="0" dirty="0">
                        <a:solidFill>
                          <a:schemeClr val="tx1"/>
                        </a:solidFill>
                      </a:endParaRPr>
                    </a:p>
                  </a:txBody>
                  <a:tcPr/>
                </a:tc>
              </a:tr>
              <a:tr h="588204">
                <a:tc>
                  <a:txBody>
                    <a:bodyPr/>
                    <a:lstStyle/>
                    <a:p>
                      <a:pPr algn="ctr"/>
                      <a:r>
                        <a:rPr lang="en-US" altLang="zh-CN" sz="1800" b="1" dirty="0" smtClean="0">
                          <a:solidFill>
                            <a:srgbClr val="C00000"/>
                          </a:solidFill>
                        </a:rPr>
                        <a:t>#data</a:t>
                      </a:r>
                      <a:endParaRPr lang="zh-CN" altLang="en-US" sz="1800" b="1" dirty="0">
                        <a:solidFill>
                          <a:srgbClr val="C00000"/>
                        </a:solidFill>
                      </a:endParaRPr>
                    </a:p>
                  </a:txBody>
                  <a:tcPr/>
                </a:tc>
                <a:tc>
                  <a:txBody>
                    <a:bodyPr/>
                    <a:lstStyle/>
                    <a:p>
                      <a:pPr algn="l"/>
                      <a:r>
                        <a:rPr lang="en-US" altLang="zh-CN" sz="1800" b="0" dirty="0" smtClean="0"/>
                        <a:t>8</a:t>
                      </a:r>
                      <a:r>
                        <a:rPr lang="zh-CN" altLang="en-US" sz="1800" b="0" dirty="0" smtClean="0"/>
                        <a:t>位常数</a:t>
                      </a:r>
                      <a:r>
                        <a:rPr lang="en-US" altLang="zh-CN" sz="1800" b="0" dirty="0" smtClean="0"/>
                        <a:t>(</a:t>
                      </a:r>
                      <a:r>
                        <a:rPr lang="zh-CN" altLang="en-US" sz="1800" b="0" dirty="0" smtClean="0"/>
                        <a:t>立即数</a:t>
                      </a:r>
                      <a:r>
                        <a:rPr lang="en-US" altLang="zh-CN" sz="1800" b="0" dirty="0" smtClean="0"/>
                        <a:t>)</a:t>
                      </a:r>
                      <a:endParaRPr lang="zh-CN" altLang="en-US" sz="1800" b="0" dirty="0"/>
                    </a:p>
                  </a:txBody>
                  <a:tcPr/>
                </a:tc>
                <a:tc>
                  <a:txBody>
                    <a:bodyPr/>
                    <a:lstStyle/>
                    <a:p>
                      <a:pPr algn="ctr"/>
                      <a:r>
                        <a:rPr lang="zh-CN" altLang="en-US" sz="1800" b="1" dirty="0" smtClean="0">
                          <a:solidFill>
                            <a:srgbClr val="C00000"/>
                          </a:solidFill>
                        </a:rPr>
                        <a:t>∕</a:t>
                      </a:r>
                      <a:endParaRPr lang="zh-CN" altLang="en-US" sz="1800" b="1" dirty="0">
                        <a:solidFill>
                          <a:srgbClr val="C00000"/>
                        </a:solidFill>
                      </a:endParaRPr>
                    </a:p>
                  </a:txBody>
                  <a:tcPr/>
                </a:tc>
                <a:tc>
                  <a:txBody>
                    <a:bodyPr/>
                    <a:lstStyle/>
                    <a:p>
                      <a:r>
                        <a:rPr lang="zh-CN" altLang="en-US" sz="1800" b="0" dirty="0" smtClean="0"/>
                        <a:t>位操作数取反</a:t>
                      </a:r>
                      <a:endParaRPr lang="zh-CN" altLang="en-US" sz="1800" b="0" dirty="0">
                        <a:solidFill>
                          <a:schemeClr val="tx1"/>
                        </a:solidFill>
                      </a:endParaRPr>
                    </a:p>
                  </a:txBody>
                  <a:tcPr/>
                </a:tc>
              </a:tr>
              <a:tr h="29367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rgbClr val="C00000"/>
                          </a:solidFill>
                        </a:rPr>
                        <a:t>#data16</a:t>
                      </a:r>
                      <a:endParaRPr lang="zh-CN" altLang="en-US" sz="1800" b="1" dirty="0" smtClean="0">
                        <a:solidFill>
                          <a:srgbClr val="C0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dirty="0" smtClean="0"/>
                        <a:t>16</a:t>
                      </a:r>
                      <a:r>
                        <a:rPr lang="zh-CN" altLang="en-US" sz="1800" b="0" dirty="0" smtClean="0"/>
                        <a:t>位常数</a:t>
                      </a:r>
                      <a:r>
                        <a:rPr lang="en-US" altLang="zh-CN" sz="1800" b="0" dirty="0" smtClean="0"/>
                        <a:t>(</a:t>
                      </a:r>
                      <a:r>
                        <a:rPr lang="zh-CN" altLang="en-US" sz="1800" b="0" dirty="0" smtClean="0"/>
                        <a:t>立即数</a:t>
                      </a:r>
                      <a:r>
                        <a:rPr lang="en-US" altLang="zh-CN" sz="1800" b="0" dirty="0" smtClean="0"/>
                        <a:t>)</a:t>
                      </a:r>
                      <a:endParaRPr lang="zh-CN" altLang="en-US" sz="1800" b="0" dirty="0" smtClean="0"/>
                    </a:p>
                  </a:txBody>
                  <a:tcPr/>
                </a:tc>
                <a:tc>
                  <a:txBody>
                    <a:bodyPr/>
                    <a:lstStyle/>
                    <a:p>
                      <a:pPr algn="ctr"/>
                      <a:r>
                        <a:rPr lang="zh-CN" altLang="en-US" sz="1800" b="1" dirty="0" smtClean="0">
                          <a:solidFill>
                            <a:srgbClr val="C00000"/>
                          </a:solidFill>
                        </a:rPr>
                        <a:t>˄</a:t>
                      </a:r>
                      <a:endParaRPr lang="zh-CN" altLang="en-US" sz="1800" b="1" dirty="0">
                        <a:solidFill>
                          <a:srgbClr val="C00000"/>
                        </a:solidFill>
                      </a:endParaRPr>
                    </a:p>
                  </a:txBody>
                  <a:tcPr/>
                </a:tc>
                <a:tc>
                  <a:txBody>
                    <a:bodyPr/>
                    <a:lstStyle/>
                    <a:p>
                      <a:r>
                        <a:rPr lang="zh-CN" altLang="en-US" sz="1800" b="0" dirty="0" smtClean="0"/>
                        <a:t>逻辑与</a:t>
                      </a:r>
                      <a:endParaRPr lang="zh-CN" altLang="en-US" sz="1800" b="0" dirty="0">
                        <a:solidFill>
                          <a:schemeClr val="tx1"/>
                        </a:solidFill>
                      </a:endParaRPr>
                    </a:p>
                  </a:txBody>
                  <a:tcPr/>
                </a:tc>
              </a:tr>
              <a:tr h="371498">
                <a:tc>
                  <a:txBody>
                    <a:bodyPr/>
                    <a:lstStyle/>
                    <a:p>
                      <a:pPr algn="ctr"/>
                      <a:r>
                        <a:rPr lang="en-US" altLang="zh-CN" sz="1800" b="1" dirty="0" smtClean="0">
                          <a:solidFill>
                            <a:srgbClr val="C00000"/>
                          </a:solidFill>
                        </a:rPr>
                        <a:t>@</a:t>
                      </a:r>
                      <a:endParaRPr lang="zh-CN" altLang="en-US" sz="1800" b="1" dirty="0">
                        <a:solidFill>
                          <a:srgbClr val="C00000"/>
                        </a:solidFill>
                      </a:endParaRPr>
                    </a:p>
                  </a:txBody>
                  <a:tcPr/>
                </a:tc>
                <a:tc>
                  <a:txBody>
                    <a:bodyPr/>
                    <a:lstStyle/>
                    <a:p>
                      <a:pPr algn="l"/>
                      <a:r>
                        <a:rPr lang="zh-CN" altLang="en-US" sz="1800" b="0" dirty="0" smtClean="0"/>
                        <a:t>间接寻址</a:t>
                      </a:r>
                      <a:endParaRPr lang="zh-CN" altLang="en-US" sz="1800" b="0" dirty="0"/>
                    </a:p>
                  </a:txBody>
                  <a:tcPr/>
                </a:tc>
                <a:tc>
                  <a:txBody>
                    <a:bodyPr/>
                    <a:lstStyle/>
                    <a:p>
                      <a:pPr algn="ctr"/>
                      <a:r>
                        <a:rPr lang="zh-CN" altLang="en-US" sz="1800" b="1" dirty="0" smtClean="0">
                          <a:solidFill>
                            <a:srgbClr val="C00000"/>
                          </a:solidFill>
                        </a:rPr>
                        <a:t>˅</a:t>
                      </a:r>
                      <a:endParaRPr lang="zh-CN" altLang="en-US" sz="1800" b="1" dirty="0">
                        <a:solidFill>
                          <a:srgbClr val="C00000"/>
                        </a:solidFill>
                      </a:endParaRPr>
                    </a:p>
                  </a:txBody>
                  <a:tcPr/>
                </a:tc>
                <a:tc>
                  <a:txBody>
                    <a:bodyPr/>
                    <a:lstStyle/>
                    <a:p>
                      <a:r>
                        <a:rPr lang="zh-CN" altLang="en-US" sz="1800" b="0" dirty="0" smtClean="0"/>
                        <a:t>逻辑或</a:t>
                      </a:r>
                      <a:endParaRPr lang="zh-CN" altLang="en-US" sz="1800" b="0" dirty="0">
                        <a:solidFill>
                          <a:schemeClr val="tx1"/>
                        </a:solidFill>
                      </a:endParaRPr>
                    </a:p>
                  </a:txBody>
                  <a:tcPr/>
                </a:tc>
              </a:tr>
              <a:tr h="376657">
                <a:tc>
                  <a:txBody>
                    <a:bodyPr/>
                    <a:lstStyle/>
                    <a:p>
                      <a:pPr algn="ctr"/>
                      <a:r>
                        <a:rPr lang="en-US" altLang="zh-CN" sz="1800" b="1" dirty="0" err="1" smtClean="0">
                          <a:solidFill>
                            <a:srgbClr val="C00000"/>
                          </a:solidFill>
                        </a:rPr>
                        <a:t>rel</a:t>
                      </a:r>
                      <a:endParaRPr lang="zh-CN" altLang="en-US" sz="1800" b="1" dirty="0">
                        <a:solidFill>
                          <a:srgbClr val="C00000"/>
                        </a:solidFill>
                      </a:endParaRPr>
                    </a:p>
                  </a:txBody>
                  <a:tcPr/>
                </a:tc>
                <a:tc>
                  <a:txBody>
                    <a:bodyPr/>
                    <a:lstStyle/>
                    <a:p>
                      <a:pPr algn="l"/>
                      <a:r>
                        <a:rPr lang="en-US" altLang="zh-CN" sz="1800" b="0" dirty="0" smtClean="0"/>
                        <a:t>8</a:t>
                      </a:r>
                      <a:r>
                        <a:rPr lang="zh-CN" altLang="en-US" sz="1800" b="0" dirty="0" smtClean="0"/>
                        <a:t>位带符号偏移量</a:t>
                      </a:r>
                      <a:endParaRPr lang="zh-CN" altLang="en-US" sz="1800" b="0" dirty="0"/>
                    </a:p>
                  </a:txBody>
                  <a:tcPr/>
                </a:tc>
                <a:tc>
                  <a:txBody>
                    <a:bodyPr/>
                    <a:lstStyle/>
                    <a:p>
                      <a:pPr algn="ctr"/>
                      <a:r>
                        <a:rPr lang="zh-CN" altLang="en-US" sz="1800" b="1" dirty="0" smtClean="0">
                          <a:solidFill>
                            <a:srgbClr val="C00000"/>
                          </a:solidFill>
                        </a:rPr>
                        <a:t>⊕</a:t>
                      </a:r>
                      <a:endParaRPr lang="zh-CN" altLang="en-US" sz="1800" b="1" dirty="0">
                        <a:solidFill>
                          <a:srgbClr val="C00000"/>
                        </a:solidFill>
                      </a:endParaRPr>
                    </a:p>
                  </a:txBody>
                  <a:tcPr/>
                </a:tc>
                <a:tc>
                  <a:txBody>
                    <a:bodyPr/>
                    <a:lstStyle/>
                    <a:p>
                      <a:r>
                        <a:rPr lang="zh-CN" altLang="en-US" sz="1800" b="0" dirty="0" smtClean="0"/>
                        <a:t>逻辑异或</a:t>
                      </a:r>
                      <a:endParaRPr lang="zh-CN" altLang="en-US" sz="1800" b="0" dirty="0">
                        <a:solidFill>
                          <a:schemeClr val="tx1"/>
                        </a:solidFill>
                      </a:endParaRPr>
                    </a:p>
                  </a:txBody>
                  <a:tcPr/>
                </a:tc>
              </a:tr>
            </a:tbl>
          </a:graphicData>
        </a:graphic>
      </p:graphicFrame>
    </p:spTree>
    <p:extLst>
      <p:ext uri="{BB962C8B-B14F-4D97-AF65-F5344CB8AC3E}">
        <p14:creationId xmlns:p14="http://schemas.microsoft.com/office/powerpoint/2010/main" xmlns="" val="9520529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382" y="44624"/>
            <a:ext cx="5513048" cy="523220"/>
          </a:xfrm>
          <a:prstGeom prst="rect">
            <a:avLst/>
          </a:prstGeom>
          <a:noFill/>
        </p:spPr>
        <p:txBody>
          <a:bodyPr wrap="none" rtlCol="0">
            <a:spAutoFit/>
          </a:bodyPr>
          <a:lstStyle/>
          <a:p>
            <a:pPr marL="285750" indent="-285750">
              <a:buFont typeface="Arial" panose="020B0604020202020204" pitchFamily="34" charset="0"/>
              <a:buChar char="•"/>
            </a:pPr>
            <a:r>
              <a:rPr lang="en-US" altLang="zh-CN" sz="2800" b="1" dirty="0" smtClean="0">
                <a:solidFill>
                  <a:srgbClr val="002060"/>
                </a:solidFill>
              </a:rPr>
              <a:t>8051</a:t>
            </a:r>
            <a:r>
              <a:rPr lang="zh-CN" altLang="en-US" sz="2800" b="1" dirty="0" smtClean="0">
                <a:solidFill>
                  <a:srgbClr val="002060"/>
                </a:solidFill>
              </a:rPr>
              <a:t>单片机助记符的指令格式：</a:t>
            </a:r>
            <a:endParaRPr lang="zh-CN" altLang="en-US" sz="2800" b="1" dirty="0">
              <a:solidFill>
                <a:srgbClr val="002060"/>
              </a:solidFill>
            </a:endParaRPr>
          </a:p>
        </p:txBody>
      </p:sp>
      <p:sp>
        <p:nvSpPr>
          <p:cNvPr id="5" name="圆角矩形 4"/>
          <p:cNvSpPr/>
          <p:nvPr/>
        </p:nvSpPr>
        <p:spPr>
          <a:xfrm>
            <a:off x="999839" y="999892"/>
            <a:ext cx="1769461" cy="1008112"/>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2800" b="1" dirty="0" smtClean="0"/>
              <a:t>操作码</a:t>
            </a:r>
            <a:endParaRPr lang="zh-CN" altLang="en-US" sz="2800" b="1" dirty="0"/>
          </a:p>
        </p:txBody>
      </p:sp>
      <p:sp>
        <p:nvSpPr>
          <p:cNvPr id="6" name="圆角矩形 5"/>
          <p:cNvSpPr/>
          <p:nvPr/>
        </p:nvSpPr>
        <p:spPr>
          <a:xfrm>
            <a:off x="3222657" y="988302"/>
            <a:ext cx="1614915" cy="100811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sz="2800" dirty="0"/>
              <a:t>目标操作数</a:t>
            </a:r>
          </a:p>
        </p:txBody>
      </p:sp>
      <p:sp>
        <p:nvSpPr>
          <p:cNvPr id="7" name="圆角矩形 6"/>
          <p:cNvSpPr/>
          <p:nvPr/>
        </p:nvSpPr>
        <p:spPr>
          <a:xfrm>
            <a:off x="5424945" y="980728"/>
            <a:ext cx="1872208" cy="100811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sz="2800" dirty="0"/>
              <a:t>源操作数</a:t>
            </a:r>
          </a:p>
        </p:txBody>
      </p:sp>
      <p:sp>
        <p:nvSpPr>
          <p:cNvPr id="8" name="TextBox 7"/>
          <p:cNvSpPr txBox="1"/>
          <p:nvPr/>
        </p:nvSpPr>
        <p:spPr>
          <a:xfrm>
            <a:off x="4881206" y="1484784"/>
            <a:ext cx="543739" cy="523220"/>
          </a:xfrm>
          <a:prstGeom prst="rect">
            <a:avLst/>
          </a:prstGeom>
          <a:solidFill>
            <a:srgbClr val="FFFF00"/>
          </a:solidFill>
        </p:spPr>
        <p:txBody>
          <a:bodyPr wrap="none" rtlCol="0">
            <a:spAutoFit/>
          </a:bodyPr>
          <a:lstStyle/>
          <a:p>
            <a:r>
              <a:rPr lang="zh-CN" altLang="en-US" sz="2800" dirty="0" smtClean="0"/>
              <a:t>，</a:t>
            </a:r>
            <a:endParaRPr lang="zh-CN" altLang="en-US" sz="2800" dirty="0"/>
          </a:p>
        </p:txBody>
      </p:sp>
      <p:sp>
        <p:nvSpPr>
          <p:cNvPr id="9" name="矩形 8"/>
          <p:cNvSpPr/>
          <p:nvPr/>
        </p:nvSpPr>
        <p:spPr>
          <a:xfrm>
            <a:off x="672417" y="836712"/>
            <a:ext cx="7056784" cy="12961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内容占位符 2"/>
          <p:cNvSpPr>
            <a:spLocks noGrp="1"/>
          </p:cNvSpPr>
          <p:nvPr>
            <p:ph idx="4294967295"/>
          </p:nvPr>
        </p:nvSpPr>
        <p:spPr>
          <a:xfrm>
            <a:off x="0" y="2204864"/>
            <a:ext cx="8229600" cy="504056"/>
          </a:xfrm>
          <a:prstGeom prst="rect">
            <a:avLst/>
          </a:prstGeom>
        </p:spPr>
        <p:txBody>
          <a:bodyPr>
            <a:normAutofit/>
          </a:bodyPr>
          <a:lstStyle/>
          <a:p>
            <a:r>
              <a:rPr lang="en-US" altLang="zh-CN" b="1" dirty="0" smtClean="0">
                <a:solidFill>
                  <a:srgbClr val="0070C0"/>
                </a:solidFill>
              </a:rPr>
              <a:t>4.1.2 </a:t>
            </a:r>
            <a:r>
              <a:rPr lang="zh-CN" altLang="en-US" b="1" dirty="0" smtClean="0">
                <a:solidFill>
                  <a:srgbClr val="0070C0"/>
                </a:solidFill>
              </a:rPr>
              <a:t>操作码</a:t>
            </a:r>
            <a:endParaRPr lang="zh-CN" altLang="en-US" b="1" dirty="0">
              <a:solidFill>
                <a:srgbClr val="0070C0"/>
              </a:solidFill>
            </a:endParaRP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1382" y="2988386"/>
            <a:ext cx="4093968" cy="36412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7" name="内容占位符 2"/>
          <p:cNvSpPr>
            <a:spLocks noGrp="1"/>
          </p:cNvSpPr>
          <p:nvPr>
            <p:ph idx="4294967295"/>
          </p:nvPr>
        </p:nvSpPr>
        <p:spPr>
          <a:xfrm>
            <a:off x="4030114" y="2145986"/>
            <a:ext cx="3854254" cy="504056"/>
          </a:xfrm>
          <a:prstGeom prst="rect">
            <a:avLst/>
          </a:prstGeom>
        </p:spPr>
        <p:txBody>
          <a:bodyPr>
            <a:normAutofit/>
          </a:bodyPr>
          <a:lstStyle/>
          <a:p>
            <a:r>
              <a:rPr lang="en-US" altLang="zh-CN" b="1" dirty="0" smtClean="0">
                <a:solidFill>
                  <a:srgbClr val="0070C0"/>
                </a:solidFill>
              </a:rPr>
              <a:t>4.1.3 </a:t>
            </a:r>
            <a:r>
              <a:rPr lang="zh-CN" altLang="en-US" b="1" dirty="0" smtClean="0">
                <a:solidFill>
                  <a:srgbClr val="0070C0"/>
                </a:solidFill>
              </a:rPr>
              <a:t>操作数</a:t>
            </a:r>
            <a:endParaRPr lang="zh-CN" altLang="en-US" b="1" dirty="0">
              <a:solidFill>
                <a:srgbClr val="0070C0"/>
              </a:solidFill>
            </a:endParaRPr>
          </a:p>
        </p:txBody>
      </p:sp>
      <p:pic>
        <p:nvPicPr>
          <p:cNvPr id="2765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136985" y="3212976"/>
            <a:ext cx="5308650" cy="27898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572165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0"/>
            <a:ext cx="8229600" cy="792088"/>
          </a:xfrm>
        </p:spPr>
        <p:txBody>
          <a:bodyPr/>
          <a:lstStyle/>
          <a:p>
            <a:pPr algn="l"/>
            <a:r>
              <a:rPr lang="en-US" altLang="zh-CN" sz="3600" b="1" dirty="0">
                <a:solidFill>
                  <a:srgbClr val="FF0000"/>
                </a:solidFill>
                <a:latin typeface="宋体" pitchFamily="2" charset="-122"/>
              </a:rPr>
              <a:t>4</a:t>
            </a:r>
            <a:r>
              <a:rPr lang="zh-CN" altLang="en-US" sz="3600" b="1" dirty="0" smtClean="0">
                <a:solidFill>
                  <a:srgbClr val="FF0000"/>
                </a:solidFill>
                <a:latin typeface="宋体" pitchFamily="2" charset="-122"/>
              </a:rPr>
              <a:t>.</a:t>
            </a:r>
            <a:r>
              <a:rPr lang="en-US" altLang="zh-CN" sz="3600" b="1" dirty="0">
                <a:solidFill>
                  <a:srgbClr val="FF0000"/>
                </a:solidFill>
                <a:latin typeface="宋体" pitchFamily="2" charset="-122"/>
              </a:rPr>
              <a:t>3</a:t>
            </a:r>
            <a:r>
              <a:rPr lang="zh-CN" altLang="en-US" sz="3600" b="1" dirty="0" smtClean="0">
                <a:solidFill>
                  <a:srgbClr val="FF0000"/>
                </a:solidFill>
                <a:latin typeface="宋体" pitchFamily="2" charset="-122"/>
              </a:rPr>
              <a:t>  寻址方式</a:t>
            </a:r>
            <a:endParaRPr lang="zh-CN" altLang="en-US" sz="3600" dirty="0"/>
          </a:p>
        </p:txBody>
      </p:sp>
      <p:sp>
        <p:nvSpPr>
          <p:cNvPr id="6" name="TextBox 5"/>
          <p:cNvSpPr txBox="1"/>
          <p:nvPr/>
        </p:nvSpPr>
        <p:spPr>
          <a:xfrm>
            <a:off x="3186883" y="903203"/>
            <a:ext cx="4363695" cy="369332"/>
          </a:xfrm>
          <a:prstGeom prst="rect">
            <a:avLst/>
          </a:prstGeom>
          <a:noFill/>
          <a:ln>
            <a:solidFill>
              <a:schemeClr val="accent1"/>
            </a:solidFill>
          </a:ln>
        </p:spPr>
        <p:txBody>
          <a:bodyPr wrap="none" rtlCol="0">
            <a:spAutoFit/>
          </a:bodyPr>
          <a:lstStyle/>
          <a:p>
            <a:pPr marL="285750" indent="-285750">
              <a:buFont typeface="Arial" panose="020B0604020202020204" pitchFamily="34" charset="0"/>
              <a:buChar char="•"/>
            </a:pPr>
            <a:r>
              <a:rPr lang="zh-CN" altLang="en-US" dirty="0" smtClean="0"/>
              <a:t>立即数用一个前面加</a:t>
            </a:r>
            <a:r>
              <a:rPr lang="en-US" altLang="zh-CN" dirty="0" smtClean="0">
                <a:solidFill>
                  <a:srgbClr val="FF0000"/>
                </a:solidFill>
              </a:rPr>
              <a:t>”#”</a:t>
            </a:r>
            <a:r>
              <a:rPr lang="zh-CN" altLang="en-US" dirty="0" smtClean="0"/>
              <a:t>号的数表示。</a:t>
            </a:r>
            <a:endParaRPr lang="zh-CN" altLang="en-US" dirty="0"/>
          </a:p>
        </p:txBody>
      </p:sp>
      <p:sp>
        <p:nvSpPr>
          <p:cNvPr id="7" name="TextBox 6"/>
          <p:cNvSpPr txBox="1"/>
          <p:nvPr/>
        </p:nvSpPr>
        <p:spPr>
          <a:xfrm>
            <a:off x="3214092" y="1699293"/>
            <a:ext cx="4440639" cy="369332"/>
          </a:xfrm>
          <a:prstGeom prst="rect">
            <a:avLst/>
          </a:prstGeom>
          <a:noFill/>
          <a:ln>
            <a:solidFill>
              <a:schemeClr val="accent1"/>
            </a:solidFill>
          </a:ln>
        </p:spPr>
        <p:txBody>
          <a:bodyPr wrap="none" rtlCol="0">
            <a:spAutoFit/>
          </a:bodyPr>
          <a:lstStyle>
            <a:defPPr>
              <a:defRPr lang="zh-CN"/>
            </a:defPPr>
            <a:lvl1pPr marL="285750" indent="-285750">
              <a:buFont typeface="Arial" panose="020B0604020202020204" pitchFamily="34" charset="0"/>
              <a:buChar char="•"/>
              <a:defRPr b="1"/>
            </a:lvl1pPr>
          </a:lstStyle>
          <a:p>
            <a:r>
              <a:rPr lang="zh-CN" altLang="en-US" b="0" dirty="0"/>
              <a:t>内部</a:t>
            </a:r>
            <a:r>
              <a:rPr lang="en-US" altLang="zh-CN" b="0" dirty="0"/>
              <a:t>RAM</a:t>
            </a:r>
            <a:r>
              <a:rPr lang="zh-CN" altLang="en-US" b="0" dirty="0"/>
              <a:t>低</a:t>
            </a:r>
            <a:r>
              <a:rPr lang="en-US" altLang="zh-CN" b="0" dirty="0"/>
              <a:t>128</a:t>
            </a:r>
            <a:r>
              <a:rPr lang="zh-CN" altLang="en-US" b="0" dirty="0"/>
              <a:t>单元；</a:t>
            </a:r>
            <a:r>
              <a:rPr lang="en-US" altLang="zh-CN" b="0" dirty="0"/>
              <a:t>SFR; </a:t>
            </a:r>
            <a:r>
              <a:rPr lang="zh-CN" altLang="en-US" b="0" dirty="0"/>
              <a:t>位寻址区。</a:t>
            </a:r>
            <a:endParaRPr lang="en-US" altLang="zh-CN" b="0" dirty="0"/>
          </a:p>
        </p:txBody>
      </p:sp>
      <p:sp>
        <p:nvSpPr>
          <p:cNvPr id="8" name="AutoShape 3">
            <a:hlinkClick r:id="" action="ppaction://noaction" highlightClick="1"/>
          </p:cNvPr>
          <p:cNvSpPr>
            <a:spLocks noChangeArrowheads="1"/>
          </p:cNvSpPr>
          <p:nvPr/>
        </p:nvSpPr>
        <p:spPr bwMode="auto">
          <a:xfrm>
            <a:off x="188896" y="844829"/>
            <a:ext cx="2768306" cy="486080"/>
          </a:xfrm>
          <a:prstGeom prst="actionButtonBlank">
            <a:avLst/>
          </a:prstGeom>
          <a:ln/>
        </p:spPr>
        <p:style>
          <a:lnRef idx="0">
            <a:schemeClr val="accent5"/>
          </a:lnRef>
          <a:fillRef idx="3">
            <a:schemeClr val="accent5"/>
          </a:fillRef>
          <a:effectRef idx="3">
            <a:schemeClr val="accent5"/>
          </a:effectRef>
          <a:fontRef idx="minor">
            <a:schemeClr val="lt1"/>
          </a:fontRef>
        </p:style>
        <p:txBody>
          <a:bodyPr wrap="none" tIns="0" anchor="ctr"/>
          <a:lstStyle/>
          <a:p>
            <a:pPr eaLnBrk="0" hangingPunct="0">
              <a:lnSpc>
                <a:spcPct val="110000"/>
              </a:lnSpc>
            </a:pPr>
            <a:r>
              <a:rPr lang="en-US" altLang="zh-CN" sz="2400" b="1" dirty="0" smtClean="0">
                <a:solidFill>
                  <a:schemeClr val="bg1"/>
                </a:solidFill>
                <a:latin typeface="宋体" pitchFamily="2" charset="-122"/>
              </a:rPr>
              <a:t>1. </a:t>
            </a:r>
            <a:r>
              <a:rPr lang="zh-CN" altLang="en-US" sz="2400" b="1" dirty="0" smtClean="0">
                <a:solidFill>
                  <a:schemeClr val="bg1"/>
                </a:solidFill>
                <a:latin typeface="宋体" pitchFamily="2" charset="-122"/>
              </a:rPr>
              <a:t>立即寻址</a:t>
            </a:r>
            <a:endParaRPr lang="zh-CN" altLang="en-US" sz="2400" b="1" dirty="0">
              <a:solidFill>
                <a:schemeClr val="bg1"/>
              </a:solidFill>
              <a:latin typeface="宋体" pitchFamily="2" charset="-122"/>
            </a:endParaRPr>
          </a:p>
        </p:txBody>
      </p:sp>
      <p:sp>
        <p:nvSpPr>
          <p:cNvPr id="9" name="AutoShape 3">
            <a:hlinkClick r:id="" action="ppaction://noaction" highlightClick="1"/>
          </p:cNvPr>
          <p:cNvSpPr>
            <a:spLocks noChangeArrowheads="1"/>
          </p:cNvSpPr>
          <p:nvPr/>
        </p:nvSpPr>
        <p:spPr bwMode="auto">
          <a:xfrm>
            <a:off x="170128" y="1779419"/>
            <a:ext cx="2787074" cy="486080"/>
          </a:xfrm>
          <a:prstGeom prst="actionButtonBlank">
            <a:avLst/>
          </a:prstGeom>
          <a:ln/>
        </p:spPr>
        <p:style>
          <a:lnRef idx="0">
            <a:schemeClr val="accent5"/>
          </a:lnRef>
          <a:fillRef idx="3">
            <a:schemeClr val="accent5"/>
          </a:fillRef>
          <a:effectRef idx="3">
            <a:schemeClr val="accent5"/>
          </a:effectRef>
          <a:fontRef idx="minor">
            <a:schemeClr val="lt1"/>
          </a:fontRef>
        </p:style>
        <p:txBody>
          <a:bodyPr wrap="none" tIns="0" anchor="ctr"/>
          <a:lstStyle/>
          <a:p>
            <a:pPr eaLnBrk="0" hangingPunct="0">
              <a:lnSpc>
                <a:spcPct val="110000"/>
              </a:lnSpc>
            </a:pPr>
            <a:r>
              <a:rPr lang="en-US" altLang="zh-CN" sz="2400" b="1" dirty="0" smtClean="0">
                <a:solidFill>
                  <a:schemeClr val="bg1"/>
                </a:solidFill>
                <a:latin typeface="宋体" pitchFamily="2" charset="-122"/>
              </a:rPr>
              <a:t>2. </a:t>
            </a:r>
            <a:r>
              <a:rPr lang="zh-CN" altLang="en-US" sz="2400" b="1" dirty="0" smtClean="0">
                <a:solidFill>
                  <a:schemeClr val="bg1"/>
                </a:solidFill>
                <a:latin typeface="宋体" pitchFamily="2" charset="-122"/>
              </a:rPr>
              <a:t>直接寻址</a:t>
            </a:r>
            <a:endParaRPr lang="zh-CN" altLang="en-US" sz="2400" b="1" dirty="0">
              <a:solidFill>
                <a:schemeClr val="bg1"/>
              </a:solidFill>
              <a:latin typeface="宋体" pitchFamily="2" charset="-122"/>
            </a:endParaRPr>
          </a:p>
        </p:txBody>
      </p:sp>
      <p:sp>
        <p:nvSpPr>
          <p:cNvPr id="10" name="AutoShape 3">
            <a:hlinkClick r:id="" action="ppaction://noaction" highlightClick="1"/>
          </p:cNvPr>
          <p:cNvSpPr>
            <a:spLocks noChangeArrowheads="1"/>
          </p:cNvSpPr>
          <p:nvPr/>
        </p:nvSpPr>
        <p:spPr bwMode="auto">
          <a:xfrm>
            <a:off x="195017" y="2780928"/>
            <a:ext cx="2787075" cy="486080"/>
          </a:xfrm>
          <a:prstGeom prst="actionButtonBlank">
            <a:avLst/>
          </a:prstGeom>
          <a:ln/>
        </p:spPr>
        <p:style>
          <a:lnRef idx="0">
            <a:schemeClr val="accent5"/>
          </a:lnRef>
          <a:fillRef idx="3">
            <a:schemeClr val="accent5"/>
          </a:fillRef>
          <a:effectRef idx="3">
            <a:schemeClr val="accent5"/>
          </a:effectRef>
          <a:fontRef idx="minor">
            <a:schemeClr val="lt1"/>
          </a:fontRef>
        </p:style>
        <p:txBody>
          <a:bodyPr wrap="none" tIns="0" anchor="ctr"/>
          <a:lstStyle/>
          <a:p>
            <a:pPr eaLnBrk="0" hangingPunct="0">
              <a:lnSpc>
                <a:spcPct val="110000"/>
              </a:lnSpc>
            </a:pPr>
            <a:r>
              <a:rPr lang="en-US" altLang="zh-CN" sz="2400" b="1" dirty="0" smtClean="0">
                <a:solidFill>
                  <a:schemeClr val="bg1"/>
                </a:solidFill>
                <a:latin typeface="宋体" pitchFamily="2" charset="-122"/>
              </a:rPr>
              <a:t>3. </a:t>
            </a:r>
            <a:r>
              <a:rPr lang="zh-CN" altLang="en-US" sz="2400" b="1" dirty="0" smtClean="0">
                <a:solidFill>
                  <a:schemeClr val="bg1"/>
                </a:solidFill>
                <a:latin typeface="宋体" pitchFamily="2" charset="-122"/>
              </a:rPr>
              <a:t>寄存器寻址</a:t>
            </a:r>
            <a:endParaRPr lang="zh-CN" altLang="en-US" sz="2400" b="1" dirty="0">
              <a:solidFill>
                <a:schemeClr val="bg1"/>
              </a:solidFill>
              <a:latin typeface="宋体" pitchFamily="2" charset="-122"/>
            </a:endParaRPr>
          </a:p>
        </p:txBody>
      </p:sp>
      <p:sp>
        <p:nvSpPr>
          <p:cNvPr id="11" name="AutoShape 3">
            <a:hlinkClick r:id="" action="ppaction://noaction" highlightClick="1"/>
          </p:cNvPr>
          <p:cNvSpPr>
            <a:spLocks noChangeArrowheads="1"/>
          </p:cNvSpPr>
          <p:nvPr/>
        </p:nvSpPr>
        <p:spPr bwMode="auto">
          <a:xfrm>
            <a:off x="166529" y="3789040"/>
            <a:ext cx="2794271" cy="486080"/>
          </a:xfrm>
          <a:prstGeom prst="actionButtonBlank">
            <a:avLst/>
          </a:prstGeom>
          <a:ln/>
        </p:spPr>
        <p:style>
          <a:lnRef idx="0">
            <a:schemeClr val="accent5"/>
          </a:lnRef>
          <a:fillRef idx="3">
            <a:schemeClr val="accent5"/>
          </a:fillRef>
          <a:effectRef idx="3">
            <a:schemeClr val="accent5"/>
          </a:effectRef>
          <a:fontRef idx="minor">
            <a:schemeClr val="lt1"/>
          </a:fontRef>
        </p:style>
        <p:txBody>
          <a:bodyPr wrap="none" tIns="0" anchor="ctr"/>
          <a:lstStyle/>
          <a:p>
            <a:pPr eaLnBrk="0" hangingPunct="0">
              <a:lnSpc>
                <a:spcPct val="110000"/>
              </a:lnSpc>
            </a:pPr>
            <a:r>
              <a:rPr lang="en-US" altLang="zh-CN" sz="2400" b="1" dirty="0" smtClean="0">
                <a:solidFill>
                  <a:schemeClr val="bg1"/>
                </a:solidFill>
                <a:latin typeface="宋体" pitchFamily="2" charset="-122"/>
              </a:rPr>
              <a:t>4. </a:t>
            </a:r>
            <a:r>
              <a:rPr lang="zh-CN" altLang="en-US" sz="2400" b="1" dirty="0" smtClean="0">
                <a:solidFill>
                  <a:schemeClr val="bg1"/>
                </a:solidFill>
                <a:latin typeface="宋体" pitchFamily="2" charset="-122"/>
              </a:rPr>
              <a:t>寄存器间接寻址</a:t>
            </a:r>
            <a:endParaRPr lang="zh-CN" altLang="en-US" sz="2400" b="1" dirty="0">
              <a:solidFill>
                <a:schemeClr val="bg1"/>
              </a:solidFill>
              <a:latin typeface="宋体" pitchFamily="2" charset="-122"/>
            </a:endParaRPr>
          </a:p>
        </p:txBody>
      </p:sp>
      <p:sp>
        <p:nvSpPr>
          <p:cNvPr id="12" name="AutoShape 3">
            <a:hlinkClick r:id="" action="ppaction://noaction" highlightClick="1"/>
          </p:cNvPr>
          <p:cNvSpPr>
            <a:spLocks noChangeArrowheads="1"/>
          </p:cNvSpPr>
          <p:nvPr/>
        </p:nvSpPr>
        <p:spPr bwMode="auto">
          <a:xfrm>
            <a:off x="103528" y="4517238"/>
            <a:ext cx="2787074" cy="486080"/>
          </a:xfrm>
          <a:prstGeom prst="actionButtonBlank">
            <a:avLst/>
          </a:prstGeom>
          <a:ln/>
        </p:spPr>
        <p:style>
          <a:lnRef idx="0">
            <a:schemeClr val="accent5"/>
          </a:lnRef>
          <a:fillRef idx="3">
            <a:schemeClr val="accent5"/>
          </a:fillRef>
          <a:effectRef idx="3">
            <a:schemeClr val="accent5"/>
          </a:effectRef>
          <a:fontRef idx="minor">
            <a:schemeClr val="lt1"/>
          </a:fontRef>
        </p:style>
        <p:txBody>
          <a:bodyPr wrap="none" tIns="0" anchor="ctr"/>
          <a:lstStyle/>
          <a:p>
            <a:pPr eaLnBrk="0" hangingPunct="0">
              <a:lnSpc>
                <a:spcPct val="110000"/>
              </a:lnSpc>
            </a:pPr>
            <a:r>
              <a:rPr lang="en-US" altLang="zh-CN" sz="2400" b="1" dirty="0" smtClean="0">
                <a:solidFill>
                  <a:schemeClr val="bg1"/>
                </a:solidFill>
                <a:latin typeface="宋体" pitchFamily="2" charset="-122"/>
              </a:rPr>
              <a:t>5. </a:t>
            </a:r>
            <a:r>
              <a:rPr lang="zh-CN" altLang="en-US" sz="2400" b="1" dirty="0" smtClean="0">
                <a:solidFill>
                  <a:schemeClr val="bg1"/>
                </a:solidFill>
                <a:latin typeface="宋体" pitchFamily="2" charset="-122"/>
              </a:rPr>
              <a:t>变址寻址</a:t>
            </a:r>
            <a:endParaRPr lang="zh-CN" altLang="en-US" sz="2400" b="1" dirty="0">
              <a:solidFill>
                <a:schemeClr val="bg1"/>
              </a:solidFill>
              <a:latin typeface="宋体" pitchFamily="2" charset="-122"/>
            </a:endParaRPr>
          </a:p>
        </p:txBody>
      </p:sp>
      <p:sp>
        <p:nvSpPr>
          <p:cNvPr id="13" name="AutoShape 3">
            <a:hlinkClick r:id="" action="ppaction://noaction" highlightClick="1"/>
          </p:cNvPr>
          <p:cNvSpPr>
            <a:spLocks noChangeArrowheads="1"/>
          </p:cNvSpPr>
          <p:nvPr/>
        </p:nvSpPr>
        <p:spPr bwMode="auto">
          <a:xfrm>
            <a:off x="190603" y="5452077"/>
            <a:ext cx="2768306" cy="486080"/>
          </a:xfrm>
          <a:prstGeom prst="actionButtonBlank">
            <a:avLst/>
          </a:prstGeom>
          <a:ln/>
        </p:spPr>
        <p:style>
          <a:lnRef idx="0">
            <a:schemeClr val="accent5"/>
          </a:lnRef>
          <a:fillRef idx="3">
            <a:schemeClr val="accent5"/>
          </a:fillRef>
          <a:effectRef idx="3">
            <a:schemeClr val="accent5"/>
          </a:effectRef>
          <a:fontRef idx="minor">
            <a:schemeClr val="lt1"/>
          </a:fontRef>
        </p:style>
        <p:txBody>
          <a:bodyPr wrap="none" tIns="0" anchor="ctr"/>
          <a:lstStyle/>
          <a:p>
            <a:pPr eaLnBrk="0" hangingPunct="0">
              <a:lnSpc>
                <a:spcPct val="110000"/>
              </a:lnSpc>
            </a:pPr>
            <a:r>
              <a:rPr lang="en-US" altLang="zh-CN" sz="2400" b="1" dirty="0" smtClean="0">
                <a:solidFill>
                  <a:schemeClr val="bg1"/>
                </a:solidFill>
                <a:latin typeface="宋体" pitchFamily="2" charset="-122"/>
              </a:rPr>
              <a:t>6. </a:t>
            </a:r>
            <a:r>
              <a:rPr lang="zh-CN" altLang="en-US" sz="2400" b="1" dirty="0" smtClean="0">
                <a:solidFill>
                  <a:schemeClr val="bg1"/>
                </a:solidFill>
                <a:latin typeface="宋体" pitchFamily="2" charset="-122"/>
              </a:rPr>
              <a:t>相对寻址</a:t>
            </a:r>
            <a:endParaRPr lang="zh-CN" altLang="en-US" sz="2400" b="1" dirty="0">
              <a:solidFill>
                <a:schemeClr val="bg1"/>
              </a:solidFill>
              <a:latin typeface="宋体" pitchFamily="2" charset="-122"/>
            </a:endParaRPr>
          </a:p>
        </p:txBody>
      </p:sp>
      <p:sp>
        <p:nvSpPr>
          <p:cNvPr id="14" name="AutoShape 3">
            <a:hlinkClick r:id="" action="ppaction://noaction" highlightClick="1"/>
          </p:cNvPr>
          <p:cNvSpPr>
            <a:spLocks noChangeArrowheads="1"/>
          </p:cNvSpPr>
          <p:nvPr/>
        </p:nvSpPr>
        <p:spPr bwMode="auto">
          <a:xfrm>
            <a:off x="190601" y="5997361"/>
            <a:ext cx="2787076" cy="486080"/>
          </a:xfrm>
          <a:prstGeom prst="actionButtonBlank">
            <a:avLst/>
          </a:prstGeom>
          <a:ln/>
        </p:spPr>
        <p:style>
          <a:lnRef idx="0">
            <a:schemeClr val="accent5"/>
          </a:lnRef>
          <a:fillRef idx="3">
            <a:schemeClr val="accent5"/>
          </a:fillRef>
          <a:effectRef idx="3">
            <a:schemeClr val="accent5"/>
          </a:effectRef>
          <a:fontRef idx="minor">
            <a:schemeClr val="lt1"/>
          </a:fontRef>
        </p:style>
        <p:txBody>
          <a:bodyPr wrap="none" tIns="0" anchor="ctr"/>
          <a:lstStyle/>
          <a:p>
            <a:pPr eaLnBrk="0" hangingPunct="0">
              <a:lnSpc>
                <a:spcPct val="110000"/>
              </a:lnSpc>
            </a:pPr>
            <a:r>
              <a:rPr lang="en-US" altLang="zh-CN" sz="2400" b="1" dirty="0">
                <a:solidFill>
                  <a:schemeClr val="bg1"/>
                </a:solidFill>
                <a:latin typeface="宋体" pitchFamily="2" charset="-122"/>
              </a:rPr>
              <a:t>7</a:t>
            </a:r>
            <a:r>
              <a:rPr lang="en-US" altLang="zh-CN" sz="2400" b="1" dirty="0" smtClean="0">
                <a:solidFill>
                  <a:schemeClr val="bg1"/>
                </a:solidFill>
                <a:latin typeface="宋体" pitchFamily="2" charset="-122"/>
              </a:rPr>
              <a:t>. </a:t>
            </a:r>
            <a:r>
              <a:rPr lang="zh-CN" altLang="en-US" sz="2400" b="1" dirty="0" smtClean="0">
                <a:solidFill>
                  <a:schemeClr val="bg1"/>
                </a:solidFill>
                <a:latin typeface="宋体" pitchFamily="2" charset="-122"/>
              </a:rPr>
              <a:t>位寻址</a:t>
            </a:r>
            <a:endParaRPr lang="zh-CN" altLang="en-US" sz="2400" b="1" dirty="0">
              <a:solidFill>
                <a:schemeClr val="bg1"/>
              </a:solidFill>
              <a:latin typeface="宋体" pitchFamily="2" charset="-122"/>
            </a:endParaRPr>
          </a:p>
        </p:txBody>
      </p:sp>
      <p:sp>
        <p:nvSpPr>
          <p:cNvPr id="15" name="TextBox 14"/>
          <p:cNvSpPr txBox="1"/>
          <p:nvPr/>
        </p:nvSpPr>
        <p:spPr>
          <a:xfrm>
            <a:off x="3243472" y="2839302"/>
            <a:ext cx="3180679" cy="369332"/>
          </a:xfrm>
          <a:prstGeom prst="rect">
            <a:avLst/>
          </a:prstGeom>
          <a:noFill/>
          <a:ln>
            <a:solidFill>
              <a:schemeClr val="accent1"/>
            </a:solidFill>
          </a:ln>
        </p:spPr>
        <p:txBody>
          <a:bodyPr wrap="none" rtlCol="0">
            <a:spAutoFit/>
          </a:bodyPr>
          <a:lstStyle>
            <a:defPPr>
              <a:defRPr lang="zh-CN"/>
            </a:defPPr>
            <a:lvl1pPr marL="285750" indent="-285750">
              <a:buFont typeface="Arial" panose="020B0604020202020204" pitchFamily="34" charset="0"/>
              <a:buChar char="•"/>
              <a:defRPr b="1"/>
            </a:lvl1pPr>
          </a:lstStyle>
          <a:p>
            <a:r>
              <a:rPr lang="en-US" altLang="zh-CN" b="0" dirty="0" smtClean="0"/>
              <a:t>R0~R7</a:t>
            </a:r>
            <a:r>
              <a:rPr lang="zh-CN" altLang="en-US" b="0" dirty="0"/>
              <a:t>；</a:t>
            </a:r>
            <a:r>
              <a:rPr lang="en-US" altLang="zh-CN" b="0" dirty="0"/>
              <a:t>ACC</a:t>
            </a:r>
            <a:r>
              <a:rPr lang="zh-CN" altLang="en-US" b="0" dirty="0"/>
              <a:t>，</a:t>
            </a:r>
            <a:r>
              <a:rPr lang="en-US" altLang="zh-CN" b="0" dirty="0"/>
              <a:t>B</a:t>
            </a:r>
            <a:r>
              <a:rPr lang="zh-CN" altLang="en-US" b="0" dirty="0"/>
              <a:t>，</a:t>
            </a:r>
            <a:r>
              <a:rPr lang="en-US" altLang="zh-CN" b="0" dirty="0"/>
              <a:t>DPTR </a:t>
            </a:r>
            <a:r>
              <a:rPr lang="zh-CN" altLang="en-US" b="0" dirty="0"/>
              <a:t>。</a:t>
            </a:r>
            <a:endParaRPr lang="en-US" altLang="zh-CN" b="0" dirty="0"/>
          </a:p>
        </p:txBody>
      </p:sp>
      <p:sp>
        <p:nvSpPr>
          <p:cNvPr id="16" name="TextBox 15"/>
          <p:cNvSpPr txBox="1"/>
          <p:nvPr/>
        </p:nvSpPr>
        <p:spPr>
          <a:xfrm>
            <a:off x="5796136" y="3847414"/>
            <a:ext cx="2309287" cy="369332"/>
          </a:xfrm>
          <a:prstGeom prst="rect">
            <a:avLst/>
          </a:prstGeom>
          <a:noFill/>
          <a:ln>
            <a:solidFill>
              <a:schemeClr val="accent1"/>
            </a:solidFill>
          </a:ln>
        </p:spPr>
        <p:txBody>
          <a:bodyPr wrap="square" rtlCol="0">
            <a:spAutoFit/>
          </a:bodyPr>
          <a:lstStyle>
            <a:defPPr>
              <a:defRPr lang="zh-CN"/>
            </a:defPPr>
            <a:lvl1pPr marL="285750" indent="-285750">
              <a:buFont typeface="Arial" panose="020B0604020202020204" pitchFamily="34" charset="0"/>
              <a:buChar char="•"/>
              <a:defRPr b="1"/>
            </a:lvl1pPr>
          </a:lstStyle>
          <a:p>
            <a:pPr marL="0" indent="0">
              <a:buNone/>
            </a:pPr>
            <a:r>
              <a:rPr lang="en-US" altLang="zh-CN" b="0" dirty="0" smtClean="0"/>
              <a:t>R0</a:t>
            </a:r>
            <a:r>
              <a:rPr lang="zh-CN" altLang="en-US" b="0" dirty="0"/>
              <a:t>、</a:t>
            </a:r>
            <a:r>
              <a:rPr lang="en-US" altLang="zh-CN" b="0" dirty="0"/>
              <a:t>R1</a:t>
            </a:r>
            <a:r>
              <a:rPr lang="zh-CN" altLang="en-US" b="0" dirty="0"/>
              <a:t>；</a:t>
            </a:r>
            <a:r>
              <a:rPr lang="en-US" altLang="zh-CN" b="0" dirty="0"/>
              <a:t>SP</a:t>
            </a:r>
            <a:r>
              <a:rPr lang="zh-CN" altLang="en-US" b="0" dirty="0"/>
              <a:t>、</a:t>
            </a:r>
            <a:r>
              <a:rPr lang="en-US" altLang="zh-CN" b="0" dirty="0"/>
              <a:t>DPTR </a:t>
            </a:r>
            <a:r>
              <a:rPr lang="zh-CN" altLang="en-US" b="0" dirty="0"/>
              <a:t>。</a:t>
            </a:r>
            <a:endParaRPr lang="en-US" altLang="zh-CN" b="0" dirty="0"/>
          </a:p>
        </p:txBody>
      </p:sp>
      <p:sp>
        <p:nvSpPr>
          <p:cNvPr id="17" name="TextBox 16"/>
          <p:cNvSpPr txBox="1"/>
          <p:nvPr/>
        </p:nvSpPr>
        <p:spPr>
          <a:xfrm>
            <a:off x="5670821" y="4540807"/>
            <a:ext cx="3141013" cy="646331"/>
          </a:xfrm>
          <a:prstGeom prst="rect">
            <a:avLst/>
          </a:prstGeom>
          <a:noFill/>
          <a:ln>
            <a:solidFill>
              <a:schemeClr val="accent1"/>
            </a:solidFill>
          </a:ln>
        </p:spPr>
        <p:txBody>
          <a:bodyPr wrap="square" rtlCol="0">
            <a:spAutoFit/>
          </a:bodyPr>
          <a:lstStyle>
            <a:defPPr>
              <a:defRPr lang="zh-CN"/>
            </a:defPPr>
            <a:lvl1pPr marL="285750" indent="-285750">
              <a:buFont typeface="Arial" panose="020B0604020202020204" pitchFamily="34" charset="0"/>
              <a:buChar char="•"/>
              <a:defRPr b="1"/>
            </a:lvl1pPr>
          </a:lstStyle>
          <a:p>
            <a:r>
              <a:rPr lang="en-US" altLang="zh-CN" b="0" dirty="0" smtClean="0"/>
              <a:t>DPTR</a:t>
            </a:r>
            <a:r>
              <a:rPr lang="zh-CN" altLang="en-US" b="0" dirty="0" smtClean="0"/>
              <a:t>、</a:t>
            </a:r>
            <a:r>
              <a:rPr lang="en-US" altLang="zh-CN" b="0" dirty="0" smtClean="0"/>
              <a:t>PC</a:t>
            </a:r>
            <a:r>
              <a:rPr lang="zh-CN" altLang="en-US" b="0" dirty="0" smtClean="0"/>
              <a:t>：基址寄存器</a:t>
            </a:r>
            <a:endParaRPr lang="en-US" altLang="zh-CN" b="0" dirty="0" smtClean="0"/>
          </a:p>
          <a:p>
            <a:r>
              <a:rPr lang="en-US" altLang="zh-CN" b="0" dirty="0" smtClean="0"/>
              <a:t>A</a:t>
            </a:r>
            <a:r>
              <a:rPr lang="zh-CN" altLang="en-US" b="0" dirty="0" smtClean="0"/>
              <a:t>：变址寄存器</a:t>
            </a:r>
            <a:endParaRPr lang="en-US" altLang="zh-CN" b="0" dirty="0"/>
          </a:p>
        </p:txBody>
      </p:sp>
      <p:sp>
        <p:nvSpPr>
          <p:cNvPr id="2" name="矩形 1"/>
          <p:cNvSpPr/>
          <p:nvPr/>
        </p:nvSpPr>
        <p:spPr>
          <a:xfrm>
            <a:off x="3082731" y="4391834"/>
            <a:ext cx="4572000" cy="923330"/>
          </a:xfrm>
          <a:prstGeom prst="rect">
            <a:avLst/>
          </a:prstGeom>
        </p:spPr>
        <p:txBody>
          <a:bodyPr>
            <a:spAutoFit/>
          </a:bodyPr>
          <a:lstStyle/>
          <a:p>
            <a:r>
              <a:rPr lang="en-US" altLang="zh-CN" dirty="0" smtClean="0"/>
              <a:t>MOVC</a:t>
            </a:r>
            <a:r>
              <a:rPr lang="en-US" altLang="zh-CN" dirty="0"/>
              <a:t>  A</a:t>
            </a:r>
            <a:r>
              <a:rPr lang="zh-CN" altLang="en-US" dirty="0"/>
              <a:t>，</a:t>
            </a:r>
            <a:r>
              <a:rPr lang="en-US" altLang="zh-CN" dirty="0"/>
              <a:t>@A+DPTR </a:t>
            </a:r>
            <a:r>
              <a:rPr lang="en-US" altLang="zh-CN" dirty="0" smtClean="0"/>
              <a:t> </a:t>
            </a:r>
          </a:p>
          <a:p>
            <a:r>
              <a:rPr lang="en-US" altLang="zh-CN" dirty="0" smtClean="0"/>
              <a:t>MOVC</a:t>
            </a:r>
            <a:r>
              <a:rPr lang="en-US" altLang="zh-CN" dirty="0"/>
              <a:t>  A</a:t>
            </a:r>
            <a:r>
              <a:rPr lang="zh-CN" altLang="en-US" dirty="0"/>
              <a:t>，</a:t>
            </a:r>
            <a:r>
              <a:rPr lang="en-US" altLang="zh-CN" dirty="0"/>
              <a:t>@A+PC  </a:t>
            </a:r>
          </a:p>
          <a:p>
            <a:r>
              <a:rPr lang="en-US" altLang="zh-CN" dirty="0" smtClean="0"/>
              <a:t>JMP</a:t>
            </a:r>
            <a:r>
              <a:rPr lang="en-US" altLang="zh-CN" dirty="0"/>
              <a:t>  @A+DPTR</a:t>
            </a:r>
            <a:endParaRPr lang="zh-CN" altLang="en-US" dirty="0"/>
          </a:p>
        </p:txBody>
      </p:sp>
      <p:sp>
        <p:nvSpPr>
          <p:cNvPr id="18" name="矩形 17"/>
          <p:cNvSpPr/>
          <p:nvPr/>
        </p:nvSpPr>
        <p:spPr>
          <a:xfrm>
            <a:off x="3275856" y="3847414"/>
            <a:ext cx="1855060" cy="369332"/>
          </a:xfrm>
          <a:prstGeom prst="rect">
            <a:avLst/>
          </a:prstGeom>
          <a:noFill/>
          <a:ln>
            <a:solidFill>
              <a:schemeClr val="accent1"/>
            </a:solidFill>
          </a:ln>
        </p:spPr>
        <p:txBody>
          <a:bodyPr wrap="square" rtlCol="0">
            <a:spAutoFit/>
          </a:bodyPr>
          <a:lstStyle/>
          <a:p>
            <a:r>
              <a:rPr lang="en-US" altLang="zh-CN" dirty="0">
                <a:solidFill>
                  <a:schemeClr val="tx1"/>
                </a:solidFill>
              </a:rPr>
              <a:t>MOV  A</a:t>
            </a:r>
            <a:r>
              <a:rPr lang="zh-CN" altLang="en-US" dirty="0">
                <a:solidFill>
                  <a:schemeClr val="tx1"/>
                </a:solidFill>
              </a:rPr>
              <a:t>，</a:t>
            </a:r>
            <a:r>
              <a:rPr lang="en-US" altLang="zh-CN" dirty="0">
                <a:solidFill>
                  <a:schemeClr val="tx1"/>
                </a:solidFill>
              </a:rPr>
              <a:t>@R0</a:t>
            </a:r>
          </a:p>
        </p:txBody>
      </p:sp>
      <p:sp>
        <p:nvSpPr>
          <p:cNvPr id="19" name="矩形 18"/>
          <p:cNvSpPr/>
          <p:nvPr/>
        </p:nvSpPr>
        <p:spPr>
          <a:xfrm>
            <a:off x="3334786" y="5485689"/>
            <a:ext cx="896399" cy="369332"/>
          </a:xfrm>
          <a:prstGeom prst="rect">
            <a:avLst/>
          </a:prstGeom>
        </p:spPr>
        <p:txBody>
          <a:bodyPr>
            <a:spAutoFit/>
          </a:bodyPr>
          <a:lstStyle/>
          <a:p>
            <a:r>
              <a:rPr lang="en-US" altLang="zh-CN" dirty="0">
                <a:solidFill>
                  <a:schemeClr val="tx1"/>
                </a:solidFill>
              </a:rPr>
              <a:t>JC 35H</a:t>
            </a:r>
            <a:endParaRPr lang="zh-CN" altLang="en-US" dirty="0">
              <a:solidFill>
                <a:schemeClr val="tx1"/>
              </a:solidFill>
            </a:endParaRPr>
          </a:p>
        </p:txBody>
      </p:sp>
      <p:sp>
        <p:nvSpPr>
          <p:cNvPr id="20" name="矩形 19"/>
          <p:cNvSpPr/>
          <p:nvPr/>
        </p:nvSpPr>
        <p:spPr>
          <a:xfrm>
            <a:off x="3334786" y="6055735"/>
            <a:ext cx="1477712" cy="369332"/>
          </a:xfrm>
          <a:prstGeom prst="rect">
            <a:avLst/>
          </a:prstGeom>
        </p:spPr>
        <p:txBody>
          <a:bodyPr>
            <a:spAutoFit/>
          </a:bodyPr>
          <a:lstStyle/>
          <a:p>
            <a:r>
              <a:rPr lang="en-US" altLang="zh-CN" dirty="0">
                <a:solidFill>
                  <a:schemeClr val="tx1"/>
                </a:solidFill>
              </a:rPr>
              <a:t>ANL  C</a:t>
            </a:r>
            <a:r>
              <a:rPr lang="zh-CN" altLang="en-US" dirty="0">
                <a:solidFill>
                  <a:schemeClr val="tx1"/>
                </a:solidFill>
              </a:rPr>
              <a:t>，</a:t>
            </a:r>
            <a:r>
              <a:rPr lang="en-US" altLang="zh-CN" dirty="0">
                <a:solidFill>
                  <a:schemeClr val="tx1"/>
                </a:solidFill>
              </a:rPr>
              <a:t>31H</a:t>
            </a:r>
            <a:endParaRPr lang="zh-CN" altLang="en-US" dirty="0">
              <a:solidFill>
                <a:schemeClr val="tx1"/>
              </a:solidFill>
            </a:endParaRPr>
          </a:p>
        </p:txBody>
      </p:sp>
    </p:spTree>
    <p:extLst>
      <p:ext uri="{BB962C8B-B14F-4D97-AF65-F5344CB8AC3E}">
        <p14:creationId xmlns:p14="http://schemas.microsoft.com/office/powerpoint/2010/main" xmlns="" val="28162208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1443"/>
            <a:ext cx="5262444" cy="504056"/>
          </a:xfrm>
          <a:noFill/>
          <a:ln>
            <a:noFill/>
          </a:ln>
        </p:spPr>
        <p:style>
          <a:lnRef idx="1">
            <a:schemeClr val="accent5"/>
          </a:lnRef>
          <a:fillRef idx="2">
            <a:schemeClr val="accent5"/>
          </a:fillRef>
          <a:effectRef idx="1">
            <a:schemeClr val="accent5"/>
          </a:effectRef>
          <a:fontRef idx="minor">
            <a:schemeClr val="dk1"/>
          </a:fontRef>
        </p:style>
        <p:txBody>
          <a:bodyPr/>
          <a:lstStyle/>
          <a:p>
            <a:pPr algn="l"/>
            <a:r>
              <a:rPr lang="en-US" altLang="zh-CN" sz="3200" b="1" dirty="0">
                <a:solidFill>
                  <a:srgbClr val="FF0000"/>
                </a:solidFill>
                <a:latin typeface="宋体" pitchFamily="2" charset="-122"/>
              </a:rPr>
              <a:t>4</a:t>
            </a:r>
            <a:r>
              <a:rPr lang="zh-CN" altLang="en-US" sz="3200" b="1" dirty="0" smtClean="0">
                <a:solidFill>
                  <a:srgbClr val="FF0000"/>
                </a:solidFill>
                <a:latin typeface="宋体" pitchFamily="2" charset="-122"/>
              </a:rPr>
              <a:t>.</a:t>
            </a:r>
            <a:r>
              <a:rPr lang="en-US" altLang="zh-CN" sz="3200" b="1" dirty="0" smtClean="0">
                <a:solidFill>
                  <a:srgbClr val="FF0000"/>
                </a:solidFill>
                <a:latin typeface="宋体" pitchFamily="2" charset="-122"/>
              </a:rPr>
              <a:t>4.1</a:t>
            </a:r>
            <a:r>
              <a:rPr lang="zh-CN" altLang="en-US" sz="3200" b="1" dirty="0" smtClean="0">
                <a:solidFill>
                  <a:srgbClr val="FF0000"/>
                </a:solidFill>
                <a:latin typeface="宋体" pitchFamily="2" charset="-122"/>
              </a:rPr>
              <a:t>  数据传送指令</a:t>
            </a:r>
            <a:endParaRPr lang="zh-CN" altLang="en-US" sz="3200" dirty="0"/>
          </a:p>
        </p:txBody>
      </p:sp>
      <p:sp>
        <p:nvSpPr>
          <p:cNvPr id="5" name="标题 1"/>
          <p:cNvSpPr txBox="1">
            <a:spLocks/>
          </p:cNvSpPr>
          <p:nvPr/>
        </p:nvSpPr>
        <p:spPr>
          <a:xfrm>
            <a:off x="9758" y="764704"/>
            <a:ext cx="2517756" cy="504056"/>
          </a:xfrm>
          <a:prstGeom prst="rect">
            <a:avLst/>
          </a:prstGeom>
          <a:ln>
            <a:noFill/>
          </a:ln>
        </p:spPr>
        <p:style>
          <a:lnRef idx="1">
            <a:schemeClr val="accent3"/>
          </a:lnRef>
          <a:fillRef idx="2">
            <a:schemeClr val="accent3"/>
          </a:fillRef>
          <a:effectRef idx="1">
            <a:schemeClr val="accent3"/>
          </a:effectRef>
          <a:fontRef idx="minor">
            <a:schemeClr val="dk1"/>
          </a:fontRef>
        </p:style>
        <p:txBody>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fontAlgn="auto">
              <a:spcAft>
                <a:spcPts val="0"/>
              </a:spcAft>
            </a:pPr>
            <a:r>
              <a:rPr lang="en-US" altLang="zh-CN" sz="2800" b="1" dirty="0" smtClean="0">
                <a:solidFill>
                  <a:srgbClr val="FF0000"/>
                </a:solidFill>
                <a:latin typeface="宋体" pitchFamily="2" charset="-122"/>
              </a:rPr>
              <a:t>1. MOV </a:t>
            </a:r>
            <a:r>
              <a:rPr lang="zh-CN" altLang="en-US" sz="2800" b="1" dirty="0" smtClean="0">
                <a:solidFill>
                  <a:srgbClr val="FF0000"/>
                </a:solidFill>
                <a:latin typeface="宋体" pitchFamily="2" charset="-122"/>
              </a:rPr>
              <a:t>指令</a:t>
            </a:r>
            <a:endParaRPr lang="zh-CN" altLang="en-US" sz="2800" dirty="0"/>
          </a:p>
        </p:txBody>
      </p:sp>
      <p:graphicFrame>
        <p:nvGraphicFramePr>
          <p:cNvPr id="6" name="表格 5"/>
          <p:cNvGraphicFramePr>
            <a:graphicFrameLocks noGrp="1"/>
          </p:cNvGraphicFramePr>
          <p:nvPr>
            <p:extLst>
              <p:ext uri="{D42A27DB-BD31-4B8C-83A1-F6EECF244321}">
                <p14:modId xmlns:p14="http://schemas.microsoft.com/office/powerpoint/2010/main" xmlns="" val="2226662356"/>
              </p:ext>
            </p:extLst>
          </p:nvPr>
        </p:nvGraphicFramePr>
        <p:xfrm>
          <a:off x="179512" y="1556792"/>
          <a:ext cx="8786842" cy="2067441"/>
        </p:xfrm>
        <a:graphic>
          <a:graphicData uri="http://schemas.openxmlformats.org/drawingml/2006/table">
            <a:tbl>
              <a:tblPr firstRow="1" bandRow="1">
                <a:tableStyleId>{2D5ABB26-0587-4C30-8999-92F81FD0307C}</a:tableStyleId>
              </a:tblPr>
              <a:tblGrid>
                <a:gridCol w="2531802"/>
                <a:gridCol w="6255040"/>
              </a:tblGrid>
              <a:tr h="309213">
                <a:tc>
                  <a:txBody>
                    <a:bodyPr/>
                    <a:lstStyle/>
                    <a:p>
                      <a:pPr algn="ctr">
                        <a:lnSpc>
                          <a:spcPct val="150000"/>
                        </a:lnSpc>
                      </a:pPr>
                      <a:r>
                        <a:rPr lang="zh-CN" altLang="en-US" sz="1400" dirty="0" smtClean="0"/>
                        <a:t>助记符</a:t>
                      </a:r>
                      <a:endParaRPr lang="zh-CN" altLang="en-US" sz="1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smtClean="0"/>
                        <a:t>功能说明</a:t>
                      </a:r>
                      <a:endParaRPr lang="zh-CN" altLang="en-US" sz="1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6936">
                <a:tc>
                  <a:txBody>
                    <a:bodyPr/>
                    <a:lstStyle/>
                    <a:p>
                      <a:pPr algn="l">
                        <a:lnSpc>
                          <a:spcPct val="150000"/>
                        </a:lnSpc>
                      </a:pPr>
                      <a:r>
                        <a:rPr lang="en-US" altLang="zh-CN" sz="1400" dirty="0" err="1" smtClean="0"/>
                        <a:t>Mov</a:t>
                      </a:r>
                      <a:r>
                        <a:rPr lang="en-US" altLang="zh-CN" sz="1400" dirty="0" smtClean="0"/>
                        <a:t>  A, #data</a:t>
                      </a:r>
                      <a:endParaRPr lang="en-US" altLang="zh-CN" sz="1400" dirty="0" smtClean="0">
                        <a:solidFill>
                          <a:srgbClr val="00206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pPr>
                      <a:r>
                        <a:rPr lang="zh-CN" altLang="en-US" sz="1400" kern="1200" dirty="0" smtClean="0"/>
                        <a:t>立即数</a:t>
                      </a:r>
                      <a:r>
                        <a:rPr lang="zh-CN" altLang="en-US" sz="1400" dirty="0" smtClean="0"/>
                        <a:t>传送到累加器</a:t>
                      </a:r>
                      <a:endParaRPr lang="zh-CN" alt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1400" kern="1200" dirty="0" err="1" smtClean="0"/>
                        <a:t>Mov</a:t>
                      </a:r>
                      <a:r>
                        <a:rPr lang="en-US" altLang="zh-CN" sz="1400" kern="1200" dirty="0" smtClean="0"/>
                        <a:t>  direct, #data</a:t>
                      </a:r>
                      <a:endParaRPr lang="en-US" altLang="zh-CN" sz="1400" kern="1200" dirty="0" smtClean="0">
                        <a:solidFill>
                          <a:srgbClr val="002060"/>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400" kern="1200" dirty="0" smtClean="0"/>
                        <a:t>立即数传送到直接寻址</a:t>
                      </a:r>
                      <a:r>
                        <a:rPr lang="en-US" altLang="zh-CN" sz="1400" kern="1200" dirty="0" smtClean="0"/>
                        <a:t>CPU</a:t>
                      </a:r>
                      <a:r>
                        <a:rPr lang="zh-CN" altLang="en-US" sz="1400" kern="1200" dirty="0" smtClean="0"/>
                        <a:t>内部</a:t>
                      </a:r>
                      <a:r>
                        <a:rPr lang="en-US" altLang="zh-CN" sz="1400" kern="1200" dirty="0" smtClean="0"/>
                        <a:t>RAM</a:t>
                      </a:r>
                      <a:endParaRPr lang="zh-CN" altLang="en-US" sz="1400" kern="1200" dirty="0" smtClean="0">
                        <a:solidFill>
                          <a:srgbClr val="002060"/>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1400" kern="1200" dirty="0" err="1" smtClean="0"/>
                        <a:t>Mov</a:t>
                      </a:r>
                      <a:r>
                        <a:rPr lang="en-US" altLang="zh-CN" sz="1400" kern="1200" dirty="0" smtClean="0"/>
                        <a:t>  @</a:t>
                      </a:r>
                      <a:r>
                        <a:rPr lang="en-US" altLang="zh-CN" sz="1400" kern="1200" dirty="0" err="1" smtClean="0"/>
                        <a:t>Ri</a:t>
                      </a:r>
                      <a:r>
                        <a:rPr lang="en-US" altLang="zh-CN" sz="1400" kern="1200" dirty="0" smtClean="0"/>
                        <a:t>, #data</a:t>
                      </a:r>
                      <a:endParaRPr lang="zh-CN" altLang="en-US" sz="1400" kern="1200" dirty="0" smtClean="0">
                        <a:solidFill>
                          <a:srgbClr val="002060"/>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400" kern="1200" dirty="0" smtClean="0"/>
                        <a:t>立即数传送到寄存器间接寻址</a:t>
                      </a:r>
                      <a:r>
                        <a:rPr lang="en-US" altLang="zh-CN" sz="1400" kern="1200" dirty="0" smtClean="0"/>
                        <a:t>CPU</a:t>
                      </a:r>
                      <a:r>
                        <a:rPr lang="zh-CN" altLang="en-US" sz="1400" kern="1200" dirty="0" smtClean="0"/>
                        <a:t>内部</a:t>
                      </a:r>
                      <a:r>
                        <a:rPr lang="en-US" altLang="zh-CN" sz="1400" kern="1200" dirty="0" smtClean="0"/>
                        <a:t>RAM</a:t>
                      </a:r>
                      <a:endParaRPr lang="zh-CN" altLang="en-US" sz="1400" kern="1200" dirty="0" smtClean="0">
                        <a:solidFill>
                          <a:srgbClr val="002060"/>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1521">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1400" kern="1200" dirty="0" err="1" smtClean="0"/>
                        <a:t>Mov</a:t>
                      </a:r>
                      <a:r>
                        <a:rPr lang="en-US" altLang="zh-CN" sz="1400" kern="1200" dirty="0" smtClean="0"/>
                        <a:t>  Rn, #data</a:t>
                      </a:r>
                      <a:endParaRPr lang="zh-CN" altLang="en-US" sz="1400" kern="1200" dirty="0" smtClean="0">
                        <a:solidFill>
                          <a:srgbClr val="002060"/>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50000"/>
                        </a:lnSpc>
                      </a:pPr>
                      <a:r>
                        <a:rPr lang="zh-CN" altLang="en-US" sz="1400" kern="1200" dirty="0" smtClean="0"/>
                        <a:t>立即数传送到寄存器</a:t>
                      </a:r>
                      <a:endParaRPr lang="zh-CN" altLang="en-US" sz="1400" kern="1200" dirty="0">
                        <a:solidFill>
                          <a:srgbClr val="002060"/>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xmlns="" val="2677687054"/>
              </p:ext>
            </p:extLst>
          </p:nvPr>
        </p:nvGraphicFramePr>
        <p:xfrm>
          <a:off x="179512" y="3933056"/>
          <a:ext cx="8786842" cy="2939843"/>
        </p:xfrm>
        <a:graphic>
          <a:graphicData uri="http://schemas.openxmlformats.org/drawingml/2006/table">
            <a:tbl>
              <a:tblPr firstRow="1" bandRow="1">
                <a:tableStyleId>{2D5ABB26-0587-4C30-8999-92F81FD0307C}</a:tableStyleId>
              </a:tblPr>
              <a:tblGrid>
                <a:gridCol w="2531802"/>
                <a:gridCol w="6255040"/>
              </a:tblGrid>
              <a:tr h="470963">
                <a:tc>
                  <a:txBody>
                    <a:bodyPr/>
                    <a:lstStyle/>
                    <a:p>
                      <a:pPr marL="0" algn="l" defTabSz="914400" rtl="0" eaLnBrk="1" latinLnBrk="0" hangingPunct="1">
                        <a:lnSpc>
                          <a:spcPct val="150000"/>
                        </a:lnSpc>
                      </a:pPr>
                      <a:r>
                        <a:rPr lang="zh-CN" altLang="en-US" sz="1400" kern="1200" dirty="0" smtClean="0"/>
                        <a:t>助记符</a:t>
                      </a:r>
                      <a:endParaRPr lang="zh-CN" altLang="en-US" sz="14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ct val="150000"/>
                        </a:lnSpc>
                      </a:pPr>
                      <a:r>
                        <a:rPr lang="zh-CN" altLang="en-US" sz="1400" kern="1200" dirty="0" smtClean="0"/>
                        <a:t>功能说明</a:t>
                      </a:r>
                      <a:endParaRPr lang="zh-CN" altLang="en-US" sz="14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6936">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1400" kern="1200" dirty="0" err="1" smtClean="0"/>
                        <a:t>Mov</a:t>
                      </a:r>
                      <a:r>
                        <a:rPr lang="en-US" altLang="zh-CN" sz="1400" kern="1200" dirty="0" smtClean="0"/>
                        <a:t>  A, direct</a:t>
                      </a:r>
                      <a:endParaRPr lang="zh-CN" altLang="en-US" sz="14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ct val="150000"/>
                        </a:lnSpc>
                      </a:pPr>
                      <a:r>
                        <a:rPr lang="zh-CN" altLang="en-US" sz="1400" kern="1200" dirty="0" smtClean="0"/>
                        <a:t>直接寻址</a:t>
                      </a:r>
                      <a:r>
                        <a:rPr lang="en-US" altLang="zh-CN" sz="1400" kern="1200" dirty="0" smtClean="0"/>
                        <a:t>CPU</a:t>
                      </a:r>
                      <a:r>
                        <a:rPr lang="zh-CN" altLang="en-US" sz="1400" kern="1200" dirty="0" smtClean="0"/>
                        <a:t>内部</a:t>
                      </a:r>
                      <a:r>
                        <a:rPr lang="en-US" altLang="zh-CN" sz="1400" kern="1200" dirty="0" smtClean="0"/>
                        <a:t>RAM</a:t>
                      </a:r>
                      <a:r>
                        <a:rPr lang="zh-CN" altLang="en-US" sz="1400" kern="1200" dirty="0" smtClean="0"/>
                        <a:t>传送到累加器</a:t>
                      </a:r>
                      <a:endParaRPr lang="zh-CN" altLang="en-US" sz="14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1400" kern="1200" dirty="0" err="1" smtClean="0"/>
                        <a:t>Mov</a:t>
                      </a:r>
                      <a:r>
                        <a:rPr lang="en-US" altLang="zh-CN" sz="1400" kern="1200" dirty="0" smtClean="0"/>
                        <a:t>  A, @</a:t>
                      </a:r>
                      <a:r>
                        <a:rPr lang="en-US" altLang="zh-CN" sz="1400" kern="1200" dirty="0" err="1" smtClean="0"/>
                        <a:t>Ri</a:t>
                      </a:r>
                      <a:endParaRPr lang="zh-CN" altLang="en-US" sz="14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ct val="150000"/>
                        </a:lnSpc>
                      </a:pPr>
                      <a:r>
                        <a:rPr lang="zh-CN" altLang="en-US" sz="1400" kern="1200" dirty="0" smtClean="0"/>
                        <a:t>寄存器间接寻址</a:t>
                      </a:r>
                      <a:r>
                        <a:rPr lang="en-US" altLang="zh-CN" sz="1400" kern="1200" dirty="0" smtClean="0"/>
                        <a:t>CPU</a:t>
                      </a:r>
                      <a:r>
                        <a:rPr lang="zh-CN" altLang="en-US" sz="1400" kern="1200" dirty="0" smtClean="0"/>
                        <a:t>内部</a:t>
                      </a:r>
                      <a:r>
                        <a:rPr lang="en-US" altLang="zh-CN" sz="1400" kern="1200" dirty="0" smtClean="0"/>
                        <a:t>RAM</a:t>
                      </a:r>
                      <a:r>
                        <a:rPr lang="zh-CN" altLang="en-US" sz="1400" kern="1200" dirty="0" smtClean="0"/>
                        <a:t>传送到累加器</a:t>
                      </a:r>
                      <a:endParaRPr lang="zh-CN" altLang="en-US" sz="14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algn="l" defTabSz="914400" rtl="0" eaLnBrk="1" latinLnBrk="0" hangingPunct="1">
                        <a:lnSpc>
                          <a:spcPct val="150000"/>
                        </a:lnSpc>
                      </a:pPr>
                      <a:r>
                        <a:rPr lang="en-US" altLang="zh-CN" sz="1400" kern="1200" dirty="0" err="1" smtClean="0"/>
                        <a:t>Mov</a:t>
                      </a:r>
                      <a:r>
                        <a:rPr lang="en-US" altLang="zh-CN" sz="1400" kern="1200" dirty="0" smtClean="0"/>
                        <a:t>  A, Rn</a:t>
                      </a:r>
                      <a:endParaRPr lang="zh-CN" altLang="en-US" sz="14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ct val="150000"/>
                        </a:lnSpc>
                      </a:pPr>
                      <a:r>
                        <a:rPr lang="zh-CN" altLang="en-US" sz="1400" kern="1200" dirty="0" smtClean="0"/>
                        <a:t>寄存器传送到累加器</a:t>
                      </a:r>
                      <a:endParaRPr lang="zh-CN" altLang="en-US" sz="14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3752">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1400" kern="1200" dirty="0" err="1" smtClean="0"/>
                        <a:t>Mov</a:t>
                      </a:r>
                      <a:r>
                        <a:rPr lang="en-US" altLang="zh-CN" sz="1400" kern="1200" dirty="0" smtClean="0"/>
                        <a:t>   direct, A</a:t>
                      </a:r>
                      <a:endParaRPr lang="zh-CN" altLang="en-US" sz="14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ct val="150000"/>
                        </a:lnSpc>
                      </a:pPr>
                      <a:r>
                        <a:rPr lang="zh-CN" altLang="en-US" sz="1400" kern="1200" dirty="0" smtClean="0"/>
                        <a:t>累加器传送到直接寻址</a:t>
                      </a:r>
                      <a:r>
                        <a:rPr lang="en-US" altLang="zh-CN" sz="1400" kern="1200" dirty="0" smtClean="0"/>
                        <a:t>CPU</a:t>
                      </a:r>
                      <a:r>
                        <a:rPr lang="zh-CN" altLang="en-US" sz="1400" kern="1200" dirty="0" smtClean="0"/>
                        <a:t>内部</a:t>
                      </a:r>
                      <a:r>
                        <a:rPr lang="en-US" altLang="zh-CN" sz="1400" kern="1200" dirty="0" smtClean="0"/>
                        <a:t>RAM</a:t>
                      </a:r>
                      <a:endParaRPr lang="zh-CN" altLang="en-US" sz="14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3752">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1400" kern="1200" dirty="0" err="1" smtClean="0"/>
                        <a:t>Mov</a:t>
                      </a:r>
                      <a:r>
                        <a:rPr lang="en-US" altLang="zh-CN" sz="1400" kern="1200" dirty="0" smtClean="0"/>
                        <a:t>  @</a:t>
                      </a:r>
                      <a:r>
                        <a:rPr lang="en-US" altLang="zh-CN" sz="1400" kern="1200" dirty="0" err="1" smtClean="0"/>
                        <a:t>Ri</a:t>
                      </a:r>
                      <a:r>
                        <a:rPr lang="en-US" altLang="zh-CN" sz="1400" kern="1200" dirty="0" smtClean="0"/>
                        <a:t>, A</a:t>
                      </a:r>
                      <a:endParaRPr lang="zh-CN" altLang="en-US" sz="14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ct val="150000"/>
                        </a:lnSpc>
                      </a:pPr>
                      <a:r>
                        <a:rPr lang="zh-CN" altLang="en-US" sz="1400" kern="1200" dirty="0" smtClean="0"/>
                        <a:t>累加器传送到寄存器间接寻址</a:t>
                      </a:r>
                      <a:r>
                        <a:rPr lang="en-US" altLang="zh-CN" sz="1400" kern="1200" dirty="0" smtClean="0"/>
                        <a:t>CPU</a:t>
                      </a:r>
                      <a:r>
                        <a:rPr lang="zh-CN" altLang="en-US" sz="1400" kern="1200" dirty="0" smtClean="0"/>
                        <a:t>内部</a:t>
                      </a:r>
                      <a:r>
                        <a:rPr lang="en-US" altLang="zh-CN" sz="1400" kern="1200" dirty="0" smtClean="0"/>
                        <a:t>RAM</a:t>
                      </a:r>
                      <a:endParaRPr lang="zh-CN" altLang="en-US" sz="14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3752">
                <a:tc>
                  <a:txBody>
                    <a:bodyPr/>
                    <a:lstStyle/>
                    <a:p>
                      <a:pPr marL="0" algn="l" defTabSz="914400" rtl="0" eaLnBrk="1" latinLnBrk="0" hangingPunct="1">
                        <a:lnSpc>
                          <a:spcPct val="150000"/>
                        </a:lnSpc>
                      </a:pPr>
                      <a:r>
                        <a:rPr lang="en-US" altLang="zh-CN" sz="1400" kern="1200" dirty="0" err="1" smtClean="0"/>
                        <a:t>Mov</a:t>
                      </a:r>
                      <a:r>
                        <a:rPr lang="en-US" altLang="zh-CN" sz="1400" kern="1200" dirty="0" smtClean="0"/>
                        <a:t>  Rn, A</a:t>
                      </a:r>
                      <a:endParaRPr lang="zh-CN" altLang="en-US" sz="14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ct val="150000"/>
                        </a:lnSpc>
                      </a:pPr>
                      <a:r>
                        <a:rPr lang="zh-CN" altLang="en-US" sz="1400" kern="1200" dirty="0" smtClean="0"/>
                        <a:t>累加器传送到寄存器</a:t>
                      </a:r>
                      <a:endParaRPr lang="zh-CN" altLang="en-US" sz="14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标题 1"/>
          <p:cNvSpPr txBox="1">
            <a:spLocks/>
          </p:cNvSpPr>
          <p:nvPr/>
        </p:nvSpPr>
        <p:spPr>
          <a:xfrm>
            <a:off x="2915816" y="1124744"/>
            <a:ext cx="4248472" cy="504056"/>
          </a:xfrm>
          <a:prstGeom prst="rect">
            <a:avLst/>
          </a:prstGeom>
          <a:noFill/>
          <a:ln>
            <a:noFill/>
          </a:ln>
        </p:spPr>
        <p:style>
          <a:lnRef idx="2">
            <a:schemeClr val="dk1"/>
          </a:lnRef>
          <a:fillRef idx="1">
            <a:schemeClr val="lt1"/>
          </a:fillRef>
          <a:effectRef idx="0">
            <a:schemeClr val="dk1"/>
          </a:effectRef>
          <a:fontRef idx="minor">
            <a:schemeClr val="dk1"/>
          </a:fontRef>
        </p:style>
        <p:txBody>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fontAlgn="auto">
              <a:spcAft>
                <a:spcPts val="0"/>
              </a:spcAft>
            </a:pPr>
            <a:r>
              <a:rPr lang="en-US" altLang="zh-CN" sz="1800" dirty="0" smtClean="0">
                <a:solidFill>
                  <a:srgbClr val="7030A0"/>
                </a:solidFill>
                <a:latin typeface="宋体" pitchFamily="2" charset="-122"/>
              </a:rPr>
              <a:t>1</a:t>
            </a:r>
            <a:r>
              <a:rPr lang="zh-CN" altLang="en-US" sz="1800" dirty="0" smtClean="0">
                <a:solidFill>
                  <a:srgbClr val="7030A0"/>
                </a:solidFill>
                <a:latin typeface="宋体" pitchFamily="2" charset="-122"/>
              </a:rPr>
              <a:t>） 立即数送</a:t>
            </a:r>
            <a:r>
              <a:rPr lang="en-US" altLang="zh-CN" sz="1800" dirty="0" smtClean="0">
                <a:solidFill>
                  <a:srgbClr val="7030A0"/>
                </a:solidFill>
                <a:latin typeface="宋体" pitchFamily="2" charset="-122"/>
              </a:rPr>
              <a:t>A</a:t>
            </a:r>
            <a:r>
              <a:rPr lang="zh-CN" altLang="en-US" sz="1800" dirty="0" smtClean="0">
                <a:solidFill>
                  <a:srgbClr val="7030A0"/>
                </a:solidFill>
                <a:latin typeface="宋体" pitchFamily="2" charset="-122"/>
              </a:rPr>
              <a:t>和内部数据存储器</a:t>
            </a:r>
            <a:endParaRPr lang="zh-CN" altLang="en-US" sz="1800" dirty="0">
              <a:solidFill>
                <a:srgbClr val="7030A0"/>
              </a:solidFill>
            </a:endParaRPr>
          </a:p>
        </p:txBody>
      </p:sp>
      <p:sp>
        <p:nvSpPr>
          <p:cNvPr id="9" name="标题 1"/>
          <p:cNvSpPr txBox="1">
            <a:spLocks/>
          </p:cNvSpPr>
          <p:nvPr/>
        </p:nvSpPr>
        <p:spPr>
          <a:xfrm>
            <a:off x="2987824" y="3573016"/>
            <a:ext cx="3600400" cy="504056"/>
          </a:xfrm>
          <a:prstGeom prst="rect">
            <a:avLst/>
          </a:prstGeom>
          <a:noFill/>
          <a:ln>
            <a:noFill/>
          </a:ln>
        </p:spPr>
        <p:style>
          <a:lnRef idx="2">
            <a:schemeClr val="dk1"/>
          </a:lnRef>
          <a:fillRef idx="1">
            <a:schemeClr val="lt1"/>
          </a:fillRef>
          <a:effectRef idx="0">
            <a:schemeClr val="dk1"/>
          </a:effectRef>
          <a:fontRef idx="minor">
            <a:schemeClr val="dk1"/>
          </a:fontRef>
        </p:style>
        <p:txBody>
          <a:bodyPr/>
          <a:lstStyle>
            <a:defPPr>
              <a:defRPr lang="zh-CN"/>
            </a:defPPr>
            <a:lvl1pPr fontAlgn="auto">
              <a:spcBef>
                <a:spcPct val="0"/>
              </a:spcBef>
              <a:spcAft>
                <a:spcPts val="0"/>
              </a:spcAft>
              <a:buNone/>
              <a:defRPr>
                <a:solidFill>
                  <a:schemeClr val="tx1"/>
                </a:solidFill>
                <a:latin typeface="宋体" pitchFamily="2"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CN" dirty="0">
                <a:solidFill>
                  <a:srgbClr val="7030A0"/>
                </a:solidFill>
              </a:rPr>
              <a:t>2</a:t>
            </a:r>
            <a:r>
              <a:rPr lang="zh-CN" altLang="en-US" dirty="0">
                <a:solidFill>
                  <a:srgbClr val="7030A0"/>
                </a:solidFill>
              </a:rPr>
              <a:t>） 内部数据</a:t>
            </a:r>
            <a:r>
              <a:rPr lang="zh-CN" altLang="en-US" dirty="0" smtClean="0">
                <a:solidFill>
                  <a:srgbClr val="7030A0"/>
                </a:solidFill>
              </a:rPr>
              <a:t>存储器与</a:t>
            </a:r>
            <a:r>
              <a:rPr lang="en-US" altLang="zh-CN" dirty="0" smtClean="0">
                <a:solidFill>
                  <a:srgbClr val="7030A0"/>
                </a:solidFill>
              </a:rPr>
              <a:t>A</a:t>
            </a:r>
            <a:r>
              <a:rPr lang="zh-CN" altLang="en-US" dirty="0">
                <a:solidFill>
                  <a:srgbClr val="7030A0"/>
                </a:solidFill>
              </a:rPr>
              <a:t>传送数据</a:t>
            </a:r>
          </a:p>
        </p:txBody>
      </p:sp>
    </p:spTree>
    <p:extLst>
      <p:ext uri="{BB962C8B-B14F-4D97-AF65-F5344CB8AC3E}">
        <p14:creationId xmlns:p14="http://schemas.microsoft.com/office/powerpoint/2010/main" xmlns="" val="266499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circle(in)">
                                      <p:cBhvr>
                                        <p:cTn id="27" dur="20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circle(in)">
                                      <p:cBhvr>
                                        <p:cTn id="3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8" grpId="0"/>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2483768" y="304827"/>
            <a:ext cx="4248472" cy="504056"/>
          </a:xfrm>
          <a:prstGeom prst="rect">
            <a:avLst/>
          </a:prstGeom>
          <a:noFill/>
          <a:ln>
            <a:noFill/>
          </a:ln>
        </p:spPr>
        <p:style>
          <a:lnRef idx="2">
            <a:schemeClr val="dk1"/>
          </a:lnRef>
          <a:fillRef idx="1">
            <a:schemeClr val="lt1"/>
          </a:fillRef>
          <a:effectRef idx="0">
            <a:schemeClr val="dk1"/>
          </a:effectRef>
          <a:fontRef idx="minor">
            <a:schemeClr val="dk1"/>
          </a:fontRef>
        </p:style>
        <p:txBody>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fontAlgn="auto">
              <a:spcAft>
                <a:spcPts val="0"/>
              </a:spcAft>
            </a:pPr>
            <a:r>
              <a:rPr lang="en-US" altLang="zh-CN" sz="1800" dirty="0" smtClean="0">
                <a:solidFill>
                  <a:srgbClr val="7030A0"/>
                </a:solidFill>
                <a:latin typeface="宋体" pitchFamily="2" charset="-122"/>
              </a:rPr>
              <a:t>3</a:t>
            </a:r>
            <a:r>
              <a:rPr lang="zh-CN" altLang="en-US" sz="1800" dirty="0">
                <a:solidFill>
                  <a:srgbClr val="7030A0"/>
                </a:solidFill>
                <a:latin typeface="宋体" pitchFamily="2" charset="-122"/>
              </a:rPr>
              <a:t>） 内部数据</a:t>
            </a:r>
            <a:r>
              <a:rPr lang="zh-CN" altLang="en-US" sz="1800" dirty="0" smtClean="0">
                <a:solidFill>
                  <a:srgbClr val="7030A0"/>
                </a:solidFill>
                <a:latin typeface="宋体" pitchFamily="2" charset="-122"/>
              </a:rPr>
              <a:t>存储器与</a:t>
            </a:r>
            <a:r>
              <a:rPr lang="zh-CN" altLang="en-US" sz="1800" dirty="0">
                <a:solidFill>
                  <a:srgbClr val="7030A0"/>
                </a:solidFill>
                <a:latin typeface="宋体" pitchFamily="2" charset="-122"/>
              </a:rPr>
              <a:t>内部</a:t>
            </a:r>
            <a:r>
              <a:rPr lang="en-US" altLang="zh-CN" sz="1800" dirty="0">
                <a:solidFill>
                  <a:srgbClr val="7030A0"/>
                </a:solidFill>
                <a:latin typeface="宋体" pitchFamily="2" charset="-122"/>
              </a:rPr>
              <a:t>RAM</a:t>
            </a:r>
            <a:r>
              <a:rPr lang="zh-CN" altLang="en-US" sz="1800" dirty="0">
                <a:solidFill>
                  <a:srgbClr val="7030A0"/>
                </a:solidFill>
                <a:latin typeface="宋体" pitchFamily="2" charset="-122"/>
              </a:rPr>
              <a:t>传送数据</a:t>
            </a:r>
          </a:p>
        </p:txBody>
      </p:sp>
      <p:sp>
        <p:nvSpPr>
          <p:cNvPr id="9" name="标题 1"/>
          <p:cNvSpPr txBox="1">
            <a:spLocks/>
          </p:cNvSpPr>
          <p:nvPr/>
        </p:nvSpPr>
        <p:spPr>
          <a:xfrm>
            <a:off x="3239852" y="3537012"/>
            <a:ext cx="1980220" cy="504056"/>
          </a:xfrm>
          <a:prstGeom prst="rect">
            <a:avLst/>
          </a:prstGeom>
          <a:noFill/>
          <a:ln>
            <a:noFill/>
          </a:ln>
        </p:spPr>
        <p:style>
          <a:lnRef idx="2">
            <a:schemeClr val="dk1"/>
          </a:lnRef>
          <a:fillRef idx="1">
            <a:schemeClr val="lt1"/>
          </a:fillRef>
          <a:effectRef idx="0">
            <a:schemeClr val="dk1"/>
          </a:effectRef>
          <a:fontRef idx="minor">
            <a:schemeClr val="dk1"/>
          </a:fontRef>
        </p:style>
        <p:txBody>
          <a:bodyPr/>
          <a:lstStyle>
            <a:defPPr>
              <a:defRPr lang="zh-CN"/>
            </a:defPPr>
            <a:lvl1pPr fontAlgn="auto">
              <a:spcBef>
                <a:spcPct val="0"/>
              </a:spcBef>
              <a:spcAft>
                <a:spcPts val="0"/>
              </a:spcAft>
              <a:buNone/>
              <a:defRPr>
                <a:solidFill>
                  <a:schemeClr val="tx1"/>
                </a:solidFill>
                <a:latin typeface="宋体" pitchFamily="2"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ltLang="zh-CN" dirty="0" smtClean="0">
                <a:solidFill>
                  <a:srgbClr val="7030A0"/>
                </a:solidFill>
              </a:rPr>
              <a:t>4</a:t>
            </a:r>
            <a:r>
              <a:rPr lang="zh-CN" altLang="en-US" dirty="0" smtClean="0">
                <a:solidFill>
                  <a:srgbClr val="7030A0"/>
                </a:solidFill>
              </a:rPr>
              <a:t>）</a:t>
            </a:r>
            <a:r>
              <a:rPr lang="zh-CN" altLang="en-US" dirty="0">
                <a:solidFill>
                  <a:srgbClr val="7030A0"/>
                </a:solidFill>
              </a:rPr>
              <a:t>目标地址传送</a:t>
            </a:r>
          </a:p>
        </p:txBody>
      </p:sp>
      <p:graphicFrame>
        <p:nvGraphicFramePr>
          <p:cNvPr id="10" name="表格 9"/>
          <p:cNvGraphicFramePr>
            <a:graphicFrameLocks noGrp="1"/>
          </p:cNvGraphicFramePr>
          <p:nvPr>
            <p:extLst>
              <p:ext uri="{D42A27DB-BD31-4B8C-83A1-F6EECF244321}">
                <p14:modId xmlns:p14="http://schemas.microsoft.com/office/powerpoint/2010/main" xmlns="" val="3036543747"/>
              </p:ext>
            </p:extLst>
          </p:nvPr>
        </p:nvGraphicFramePr>
        <p:xfrm>
          <a:off x="179512" y="1196752"/>
          <a:ext cx="8643966" cy="1973608"/>
        </p:xfrm>
        <a:graphic>
          <a:graphicData uri="http://schemas.openxmlformats.org/drawingml/2006/table">
            <a:tbl>
              <a:tblPr firstRow="1" bandRow="1">
                <a:tableStyleId>{2D5ABB26-0587-4C30-8999-92F81FD0307C}</a:tableStyleId>
              </a:tblPr>
              <a:tblGrid>
                <a:gridCol w="2332485"/>
                <a:gridCol w="6311481"/>
              </a:tblGrid>
              <a:tr h="331397">
                <a:tc>
                  <a:txBody>
                    <a:bodyPr/>
                    <a:lstStyle/>
                    <a:p>
                      <a:pPr marL="0" algn="ctr" defTabSz="914400" rtl="0" eaLnBrk="1" latinLnBrk="0" hangingPunct="1">
                        <a:lnSpc>
                          <a:spcPct val="120000"/>
                        </a:lnSpc>
                      </a:pPr>
                      <a:r>
                        <a:rPr lang="zh-CN" altLang="en-US" sz="1400" kern="1200" dirty="0" smtClean="0"/>
                        <a:t>助记符</a:t>
                      </a:r>
                      <a:endParaRPr lang="zh-CN" altLang="en-US" sz="1400" b="1"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ct val="120000"/>
                        </a:lnSpc>
                      </a:pPr>
                      <a:r>
                        <a:rPr lang="zh-CN" altLang="en-US" sz="1400" kern="1200" dirty="0" smtClean="0"/>
                        <a:t>功能说明</a:t>
                      </a:r>
                      <a:endParaRPr lang="zh-CN" altLang="en-US" sz="1400" b="1"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69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err="1" smtClean="0"/>
                        <a:t>Mov</a:t>
                      </a:r>
                      <a:r>
                        <a:rPr lang="en-US" altLang="zh-CN" sz="1400" kern="1200" dirty="0" smtClean="0"/>
                        <a:t>   direct, direct</a:t>
                      </a:r>
                      <a:endParaRPr lang="zh-CN" altLang="en-US" sz="14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smtClean="0"/>
                        <a:t>直接寻址</a:t>
                      </a:r>
                      <a:r>
                        <a:rPr lang="en-US" altLang="zh-CN" sz="1400" kern="1200" dirty="0" smtClean="0"/>
                        <a:t>CPU</a:t>
                      </a:r>
                      <a:r>
                        <a:rPr lang="zh-CN" altLang="en-US" sz="1400" kern="1200" dirty="0" smtClean="0"/>
                        <a:t>内部</a:t>
                      </a:r>
                      <a:r>
                        <a:rPr lang="en-US" altLang="zh-CN" sz="1400" kern="1200" dirty="0" smtClean="0"/>
                        <a:t>RAM</a:t>
                      </a:r>
                      <a:r>
                        <a:rPr lang="zh-CN" altLang="en-US" sz="1400" kern="1200" dirty="0" smtClean="0"/>
                        <a:t>传送到直接寻址</a:t>
                      </a:r>
                      <a:r>
                        <a:rPr lang="en-US" altLang="zh-CN" sz="1400" kern="1200" dirty="0" smtClean="0"/>
                        <a:t>CPU</a:t>
                      </a:r>
                      <a:r>
                        <a:rPr lang="zh-CN" altLang="en-US" sz="1400" kern="1200" dirty="0" smtClean="0"/>
                        <a:t>内部</a:t>
                      </a:r>
                      <a:r>
                        <a:rPr lang="en-US" altLang="zh-CN" sz="1400" kern="1200" dirty="0" smtClean="0"/>
                        <a:t>RAM</a:t>
                      </a:r>
                      <a:endParaRPr lang="zh-CN" altLang="en-US" sz="14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algn="l" defTabSz="914400" rtl="0" eaLnBrk="1" latinLnBrk="0" hangingPunct="1"/>
                      <a:r>
                        <a:rPr lang="en-US" altLang="zh-CN" sz="1400" kern="1200" dirty="0" err="1" smtClean="0"/>
                        <a:t>Mov</a:t>
                      </a:r>
                      <a:r>
                        <a:rPr lang="en-US" altLang="zh-CN" sz="1400" kern="1200" dirty="0" smtClean="0"/>
                        <a:t>  direct, @</a:t>
                      </a:r>
                      <a:r>
                        <a:rPr lang="en-US" altLang="zh-CN" sz="1400" kern="1200" dirty="0" err="1" smtClean="0"/>
                        <a:t>Ri</a:t>
                      </a:r>
                      <a:endParaRPr lang="en-US" altLang="zh-CN" sz="14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smtClean="0"/>
                        <a:t>寄存器间接寻址</a:t>
                      </a:r>
                      <a:r>
                        <a:rPr lang="en-US" altLang="zh-CN" sz="1400" kern="1200" dirty="0" smtClean="0"/>
                        <a:t>CPU</a:t>
                      </a:r>
                      <a:r>
                        <a:rPr lang="zh-CN" altLang="en-US" sz="1400" kern="1200" dirty="0" smtClean="0"/>
                        <a:t>内部</a:t>
                      </a:r>
                      <a:r>
                        <a:rPr lang="en-US" altLang="zh-CN" sz="1400" kern="1200" dirty="0" smtClean="0"/>
                        <a:t>RAM</a:t>
                      </a:r>
                      <a:r>
                        <a:rPr lang="zh-CN" altLang="en-US" sz="1400" kern="1200" dirty="0" smtClean="0"/>
                        <a:t>传送到直接寻址</a:t>
                      </a:r>
                      <a:r>
                        <a:rPr lang="en-US" altLang="zh-CN" sz="1400" kern="1200" dirty="0" smtClean="0"/>
                        <a:t>CPU</a:t>
                      </a:r>
                      <a:r>
                        <a:rPr lang="zh-CN" altLang="en-US" sz="1400" kern="1200" dirty="0" smtClean="0"/>
                        <a:t>内部</a:t>
                      </a:r>
                      <a:r>
                        <a:rPr lang="en-US" altLang="zh-CN" sz="1400" kern="1200" dirty="0" smtClean="0"/>
                        <a:t>RAM</a:t>
                      </a:r>
                      <a:endParaRPr lang="zh-CN" altLang="en-US" sz="14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err="1" smtClean="0"/>
                        <a:t>Mov</a:t>
                      </a:r>
                      <a:r>
                        <a:rPr lang="en-US" altLang="zh-CN" sz="1400" kern="1200" dirty="0" smtClean="0"/>
                        <a:t>   direct, Rn</a:t>
                      </a:r>
                      <a:endParaRPr lang="zh-CN" altLang="en-US" sz="14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smtClean="0"/>
                        <a:t>寄存器传送到直接寻址</a:t>
                      </a:r>
                      <a:r>
                        <a:rPr lang="en-US" altLang="zh-CN" sz="1400" kern="1200" dirty="0" smtClean="0"/>
                        <a:t>CPU</a:t>
                      </a:r>
                      <a:r>
                        <a:rPr lang="zh-CN" altLang="en-US" sz="1400" kern="1200" dirty="0" smtClean="0"/>
                        <a:t>内部</a:t>
                      </a:r>
                      <a:r>
                        <a:rPr lang="en-US" altLang="zh-CN" sz="1400" kern="1200" dirty="0" smtClean="0"/>
                        <a:t>RAM</a:t>
                      </a:r>
                      <a:endParaRPr lang="zh-CN" altLang="en-US" sz="14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37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err="1" smtClean="0"/>
                        <a:t>Mov</a:t>
                      </a:r>
                      <a:r>
                        <a:rPr lang="en-US" altLang="zh-CN" sz="1400" kern="1200" dirty="0" smtClean="0"/>
                        <a:t>  @</a:t>
                      </a:r>
                      <a:r>
                        <a:rPr lang="en-US" altLang="zh-CN" sz="1400" kern="1200" dirty="0" err="1" smtClean="0"/>
                        <a:t>Ri</a:t>
                      </a:r>
                      <a:r>
                        <a:rPr lang="en-US" altLang="zh-CN" sz="1400" kern="1200" dirty="0" smtClean="0"/>
                        <a:t>, direct</a:t>
                      </a:r>
                      <a:endParaRPr lang="zh-CN" altLang="en-US" sz="14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smtClean="0"/>
                        <a:t>直接寻址</a:t>
                      </a:r>
                      <a:r>
                        <a:rPr lang="en-US" altLang="zh-CN" sz="1400" kern="1200" dirty="0" smtClean="0"/>
                        <a:t>CPU</a:t>
                      </a:r>
                      <a:r>
                        <a:rPr lang="zh-CN" altLang="en-US" sz="1400" kern="1200" dirty="0" smtClean="0"/>
                        <a:t>内部</a:t>
                      </a:r>
                      <a:r>
                        <a:rPr lang="en-US" altLang="zh-CN" sz="1400" kern="1200" dirty="0" smtClean="0"/>
                        <a:t>RAM</a:t>
                      </a:r>
                      <a:r>
                        <a:rPr lang="zh-CN" altLang="en-US" sz="1400" kern="1200" dirty="0" smtClean="0"/>
                        <a:t>传送到寄存器间接寻址</a:t>
                      </a:r>
                      <a:r>
                        <a:rPr lang="en-US" altLang="zh-CN" sz="1400" kern="1200" dirty="0" smtClean="0"/>
                        <a:t>CPU</a:t>
                      </a:r>
                      <a:r>
                        <a:rPr lang="zh-CN" altLang="en-US" sz="1400" kern="1200" dirty="0" smtClean="0"/>
                        <a:t>内部</a:t>
                      </a:r>
                      <a:r>
                        <a:rPr lang="en-US" altLang="zh-CN" sz="1400" kern="1200" dirty="0" smtClean="0"/>
                        <a:t>RAM</a:t>
                      </a:r>
                      <a:endParaRPr lang="zh-CN" altLang="en-US" sz="14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375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err="1" smtClean="0"/>
                        <a:t>Mov</a:t>
                      </a:r>
                      <a:r>
                        <a:rPr lang="en-US" altLang="zh-CN" sz="1400" kern="1200" dirty="0" smtClean="0"/>
                        <a:t>  Rn, direct</a:t>
                      </a:r>
                      <a:endParaRPr lang="zh-CN" altLang="en-US" sz="14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1400" kern="1200" dirty="0" smtClean="0"/>
                        <a:t>直接寻址</a:t>
                      </a:r>
                      <a:r>
                        <a:rPr lang="en-US" altLang="zh-CN" sz="1400" kern="1200" dirty="0" smtClean="0"/>
                        <a:t>CPU</a:t>
                      </a:r>
                      <a:r>
                        <a:rPr lang="zh-CN" altLang="en-US" sz="1400" kern="1200" dirty="0" smtClean="0"/>
                        <a:t>内部</a:t>
                      </a:r>
                      <a:r>
                        <a:rPr lang="en-US" altLang="zh-CN" sz="1400" kern="1200" dirty="0" smtClean="0"/>
                        <a:t>RAM</a:t>
                      </a:r>
                      <a:r>
                        <a:rPr lang="zh-CN" altLang="en-US" sz="1400" kern="1200" dirty="0" smtClean="0"/>
                        <a:t>传送到寄存器</a:t>
                      </a:r>
                      <a:endParaRPr lang="zh-CN" altLang="en-US" sz="1400" kern="1200" dirty="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xmlns="" val="3179850281"/>
              </p:ext>
            </p:extLst>
          </p:nvPr>
        </p:nvGraphicFramePr>
        <p:xfrm>
          <a:off x="1331640" y="4149080"/>
          <a:ext cx="7024864" cy="889248"/>
        </p:xfrm>
        <a:graphic>
          <a:graphicData uri="http://schemas.openxmlformats.org/drawingml/2006/table">
            <a:tbl>
              <a:tblPr firstRow="1" bandRow="1">
                <a:tableStyleId>{2D5ABB26-0587-4C30-8999-92F81FD0307C}</a:tableStyleId>
              </a:tblPr>
              <a:tblGrid>
                <a:gridCol w="2864507"/>
                <a:gridCol w="4160357"/>
              </a:tblGrid>
              <a:tr h="432048">
                <a:tc>
                  <a:txBody>
                    <a:bodyPr/>
                    <a:lstStyle/>
                    <a:p>
                      <a:pPr marL="0" algn="ctr" defTabSz="914400" rtl="0" eaLnBrk="1" latinLnBrk="0" hangingPunct="1">
                        <a:lnSpc>
                          <a:spcPct val="120000"/>
                        </a:lnSpc>
                      </a:pPr>
                      <a:r>
                        <a:rPr lang="zh-CN" altLang="en-US" sz="1600" kern="1200" dirty="0" smtClean="0"/>
                        <a:t>助记符</a:t>
                      </a:r>
                      <a:endParaRPr lang="zh-CN" altLang="en-US" sz="1600" b="1"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ct val="120000"/>
                        </a:lnSpc>
                      </a:pPr>
                      <a:r>
                        <a:rPr lang="zh-CN" altLang="en-US" sz="1600" kern="1200" dirty="0" smtClean="0"/>
                        <a:t>功能说明</a:t>
                      </a:r>
                      <a:endParaRPr lang="zh-CN" altLang="en-US" sz="1600" b="1"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6936">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1600" kern="1200" dirty="0" err="1" smtClean="0"/>
                        <a:t>Mov</a:t>
                      </a:r>
                      <a:r>
                        <a:rPr lang="en-US" altLang="zh-CN" sz="1600" kern="1200" dirty="0" smtClean="0"/>
                        <a:t>   DPTR,#data16</a:t>
                      </a:r>
                      <a:endParaRPr lang="zh-CN" altLang="en-US" sz="16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600" kern="1200" dirty="0" smtClean="0"/>
                        <a:t>把</a:t>
                      </a:r>
                      <a:r>
                        <a:rPr lang="en-US" altLang="zh-CN" sz="1600" kern="1200" dirty="0" smtClean="0"/>
                        <a:t>16</a:t>
                      </a:r>
                      <a:r>
                        <a:rPr lang="zh-CN" altLang="en-US" sz="1600" kern="1200" dirty="0" smtClean="0"/>
                        <a:t>位常数装入数据指针</a:t>
                      </a:r>
                      <a:endParaRPr lang="zh-CN" altLang="en-US" sz="16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69372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ircle(in)">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0"/>
            <a:ext cx="8229600" cy="1143000"/>
          </a:xfrm>
        </p:spPr>
        <p:txBody>
          <a:bodyPr/>
          <a:lstStyle/>
          <a:p>
            <a:pPr marL="0" indent="0">
              <a:buNone/>
            </a:pPr>
            <a:r>
              <a:rPr lang="zh-CN" altLang="en-US" dirty="0" smtClean="0"/>
              <a:t>复习重点</a:t>
            </a:r>
            <a:endParaRPr lang="zh-CN" altLang="en-US" dirty="0"/>
          </a:p>
        </p:txBody>
      </p:sp>
      <p:sp>
        <p:nvSpPr>
          <p:cNvPr id="3" name="内容占位符 2"/>
          <p:cNvSpPr>
            <a:spLocks noGrp="1"/>
          </p:cNvSpPr>
          <p:nvPr>
            <p:ph sz="quarter" idx="13"/>
          </p:nvPr>
        </p:nvSpPr>
        <p:spPr>
          <a:xfrm>
            <a:off x="-12318" y="1268761"/>
            <a:ext cx="9144000" cy="3024336"/>
          </a:xfrm>
        </p:spPr>
        <p:txBody>
          <a:bodyPr>
            <a:noAutofit/>
          </a:bodyPr>
          <a:lstStyle/>
          <a:p>
            <a:pPr>
              <a:lnSpc>
                <a:spcPct val="150000"/>
              </a:lnSpc>
            </a:pPr>
            <a:r>
              <a:rPr lang="zh-CN" altLang="en-US" sz="2800" dirty="0" smtClean="0"/>
              <a:t>掌握微型计算机的组成、分类；</a:t>
            </a:r>
            <a:endParaRPr lang="en-US" altLang="zh-CN" sz="2800" dirty="0" smtClean="0"/>
          </a:p>
          <a:p>
            <a:pPr>
              <a:lnSpc>
                <a:spcPct val="150000"/>
              </a:lnSpc>
            </a:pPr>
            <a:r>
              <a:rPr lang="zh-CN" altLang="en-US" sz="2800" dirty="0"/>
              <a:t>掌握</a:t>
            </a:r>
            <a:r>
              <a:rPr lang="zh-CN" altLang="en-US" sz="2800" dirty="0" smtClean="0"/>
              <a:t>单片机的基本定义，了解其发展特点；</a:t>
            </a:r>
            <a:endParaRPr lang="en-US" altLang="zh-CN" sz="2800" dirty="0" smtClean="0"/>
          </a:p>
          <a:p>
            <a:pPr>
              <a:lnSpc>
                <a:spcPct val="150000"/>
              </a:lnSpc>
            </a:pPr>
            <a:r>
              <a:rPr lang="zh-CN" altLang="en-US" sz="2800" dirty="0" smtClean="0"/>
              <a:t>了解常用单片机及应用；</a:t>
            </a:r>
            <a:endParaRPr lang="en-US" altLang="zh-CN" sz="2800" dirty="0" smtClean="0"/>
          </a:p>
          <a:p>
            <a:pPr>
              <a:lnSpc>
                <a:spcPct val="150000"/>
              </a:lnSpc>
            </a:pPr>
            <a:r>
              <a:rPr lang="zh-CN" altLang="en-US" sz="2800" dirty="0" smtClean="0"/>
              <a:t>了解单片机应用系统的开发流程。</a:t>
            </a:r>
            <a:endParaRPr lang="zh-CN" altLang="en-US" sz="2800" dirty="0"/>
          </a:p>
        </p:txBody>
      </p:sp>
    </p:spTree>
    <p:extLst>
      <p:ext uri="{BB962C8B-B14F-4D97-AF65-F5344CB8AC3E}">
        <p14:creationId xmlns:p14="http://schemas.microsoft.com/office/powerpoint/2010/main" xmlns="" val="4191728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表格 9"/>
          <p:cNvGraphicFramePr>
            <a:graphicFrameLocks noGrp="1"/>
          </p:cNvGraphicFramePr>
          <p:nvPr>
            <p:extLst>
              <p:ext uri="{D42A27DB-BD31-4B8C-83A1-F6EECF244321}">
                <p14:modId xmlns:p14="http://schemas.microsoft.com/office/powerpoint/2010/main" xmlns="" val="305748796"/>
              </p:ext>
            </p:extLst>
          </p:nvPr>
        </p:nvGraphicFramePr>
        <p:xfrm>
          <a:off x="251520" y="2852936"/>
          <a:ext cx="7776864" cy="1993392"/>
        </p:xfrm>
        <a:graphic>
          <a:graphicData uri="http://schemas.openxmlformats.org/drawingml/2006/table">
            <a:tbl>
              <a:tblPr firstRow="1" bandRow="1">
                <a:tableStyleId>{2D5ABB26-0587-4C30-8999-92F81FD0307C}</a:tableStyleId>
              </a:tblPr>
              <a:tblGrid>
                <a:gridCol w="2332485"/>
                <a:gridCol w="5444379"/>
              </a:tblGrid>
              <a:tr h="347472">
                <a:tc>
                  <a:txBody>
                    <a:bodyPr/>
                    <a:lstStyle/>
                    <a:p>
                      <a:pPr marL="0" algn="ctr" defTabSz="914400" rtl="0" eaLnBrk="1" latinLnBrk="0" hangingPunct="1">
                        <a:lnSpc>
                          <a:spcPct val="120000"/>
                        </a:lnSpc>
                      </a:pPr>
                      <a:r>
                        <a:rPr lang="zh-CN" altLang="en-US" sz="1400" kern="1200" dirty="0" smtClean="0"/>
                        <a:t>助记符</a:t>
                      </a:r>
                      <a:endParaRPr lang="zh-CN" altLang="en-US" sz="1400" b="1"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ct val="120000"/>
                        </a:lnSpc>
                      </a:pPr>
                      <a:r>
                        <a:rPr lang="zh-CN" altLang="en-US" sz="1400" kern="1200" dirty="0" smtClean="0"/>
                        <a:t>功能说明</a:t>
                      </a:r>
                      <a:endParaRPr lang="zh-CN" altLang="en-US" sz="1400" b="1"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6936">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1400" kern="1200" dirty="0" smtClean="0">
                          <a:solidFill>
                            <a:srgbClr val="002060"/>
                          </a:solidFill>
                          <a:latin typeface="+mn-lt"/>
                          <a:ea typeface="+mn-ea"/>
                          <a:cs typeface="+mn-cs"/>
                        </a:rPr>
                        <a:t>MOVX   A, @</a:t>
                      </a:r>
                      <a:r>
                        <a:rPr lang="en-US" altLang="zh-CN" sz="1400" kern="1200" dirty="0" err="1" smtClean="0">
                          <a:solidFill>
                            <a:srgbClr val="002060"/>
                          </a:solidFill>
                          <a:latin typeface="+mn-lt"/>
                          <a:ea typeface="+mn-ea"/>
                          <a:cs typeface="+mn-cs"/>
                        </a:rPr>
                        <a:t>Ri</a:t>
                      </a:r>
                      <a:endParaRPr lang="zh-CN" altLang="en-US" sz="14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1400" kern="1200" dirty="0" smtClean="0">
                          <a:solidFill>
                            <a:srgbClr val="002060"/>
                          </a:solidFill>
                          <a:latin typeface="+mn-lt"/>
                          <a:ea typeface="+mn-ea"/>
                          <a:cs typeface="+mn-cs"/>
                        </a:rPr>
                        <a:t>CPU</a:t>
                      </a:r>
                      <a:r>
                        <a:rPr lang="zh-CN" altLang="en-US" sz="1400" kern="1200" dirty="0" smtClean="0">
                          <a:solidFill>
                            <a:srgbClr val="002060"/>
                          </a:solidFill>
                          <a:latin typeface="+mn-lt"/>
                          <a:ea typeface="+mn-ea"/>
                          <a:cs typeface="+mn-cs"/>
                        </a:rPr>
                        <a:t>外部</a:t>
                      </a:r>
                      <a:r>
                        <a:rPr lang="en-US" altLang="zh-CN" sz="1400" kern="1200" dirty="0" smtClean="0">
                          <a:solidFill>
                            <a:srgbClr val="002060"/>
                          </a:solidFill>
                          <a:latin typeface="+mn-lt"/>
                          <a:ea typeface="+mn-ea"/>
                          <a:cs typeface="+mn-cs"/>
                        </a:rPr>
                        <a:t>RAM(</a:t>
                      </a:r>
                      <a:r>
                        <a:rPr lang="en-US" altLang="zh-CN" sz="1400" kern="1200" dirty="0" err="1" smtClean="0">
                          <a:solidFill>
                            <a:srgbClr val="002060"/>
                          </a:solidFill>
                          <a:latin typeface="+mn-lt"/>
                          <a:ea typeface="+mn-ea"/>
                          <a:cs typeface="+mn-cs"/>
                        </a:rPr>
                        <a:t>Ri</a:t>
                      </a:r>
                      <a:r>
                        <a:rPr lang="zh-CN" altLang="en-US" sz="1400" kern="1200" dirty="0" smtClean="0">
                          <a:solidFill>
                            <a:srgbClr val="002060"/>
                          </a:solidFill>
                          <a:latin typeface="+mn-lt"/>
                          <a:ea typeface="+mn-ea"/>
                          <a:cs typeface="+mn-cs"/>
                        </a:rPr>
                        <a:t>间接寻址</a:t>
                      </a:r>
                      <a:r>
                        <a:rPr lang="en-US" altLang="zh-CN" sz="1400" kern="1200" dirty="0" smtClean="0">
                          <a:solidFill>
                            <a:srgbClr val="002060"/>
                          </a:solidFill>
                          <a:latin typeface="+mn-lt"/>
                          <a:ea typeface="+mn-ea"/>
                          <a:cs typeface="+mn-cs"/>
                        </a:rPr>
                        <a:t>)</a:t>
                      </a:r>
                      <a:r>
                        <a:rPr lang="zh-CN" altLang="en-US" sz="1400" kern="1200" dirty="0" smtClean="0">
                          <a:solidFill>
                            <a:srgbClr val="002060"/>
                          </a:solidFill>
                          <a:latin typeface="+mn-lt"/>
                          <a:ea typeface="+mn-ea"/>
                          <a:cs typeface="+mn-cs"/>
                        </a:rPr>
                        <a:t>传送到累加器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1400" kern="1200" dirty="0" smtClean="0">
                          <a:solidFill>
                            <a:srgbClr val="002060"/>
                          </a:solidFill>
                          <a:latin typeface="+mn-lt"/>
                          <a:ea typeface="+mn-ea"/>
                          <a:cs typeface="+mn-cs"/>
                        </a:rPr>
                        <a:t>MOVX   @</a:t>
                      </a:r>
                      <a:r>
                        <a:rPr lang="en-US" altLang="zh-CN" sz="1400" kern="1200" dirty="0" err="1" smtClean="0">
                          <a:solidFill>
                            <a:srgbClr val="002060"/>
                          </a:solidFill>
                          <a:latin typeface="+mn-lt"/>
                          <a:ea typeface="+mn-ea"/>
                          <a:cs typeface="+mn-cs"/>
                        </a:rPr>
                        <a:t>Ri</a:t>
                      </a:r>
                      <a:r>
                        <a:rPr lang="en-US" altLang="zh-CN" sz="1400" kern="1200" dirty="0" smtClean="0">
                          <a:solidFill>
                            <a:srgbClr val="002060"/>
                          </a:solidFill>
                          <a:latin typeface="+mn-lt"/>
                          <a:ea typeface="+mn-ea"/>
                          <a:cs typeface="+mn-cs"/>
                        </a:rPr>
                        <a:t>, A</a:t>
                      </a:r>
                      <a:endParaRPr lang="zh-CN" altLang="en-US" sz="14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400" kern="1200" dirty="0" smtClean="0">
                          <a:solidFill>
                            <a:srgbClr val="002060"/>
                          </a:solidFill>
                          <a:latin typeface="+mn-lt"/>
                          <a:ea typeface="+mn-ea"/>
                          <a:cs typeface="+mn-cs"/>
                        </a:rPr>
                        <a:t>累加器传送到</a:t>
                      </a:r>
                      <a:r>
                        <a:rPr lang="en-US" altLang="zh-CN" sz="1400" kern="1200" dirty="0" smtClean="0">
                          <a:solidFill>
                            <a:srgbClr val="002060"/>
                          </a:solidFill>
                          <a:latin typeface="+mn-lt"/>
                          <a:ea typeface="+mn-ea"/>
                          <a:cs typeface="+mn-cs"/>
                        </a:rPr>
                        <a:t>CPU</a:t>
                      </a:r>
                      <a:r>
                        <a:rPr lang="zh-CN" altLang="en-US" sz="1400" kern="1200" dirty="0" smtClean="0">
                          <a:solidFill>
                            <a:srgbClr val="002060"/>
                          </a:solidFill>
                          <a:latin typeface="+mn-lt"/>
                          <a:ea typeface="+mn-ea"/>
                          <a:cs typeface="+mn-cs"/>
                        </a:rPr>
                        <a:t>外部</a:t>
                      </a:r>
                      <a:r>
                        <a:rPr lang="en-US" altLang="zh-CN" sz="1400" kern="1200" dirty="0" smtClean="0">
                          <a:solidFill>
                            <a:srgbClr val="002060"/>
                          </a:solidFill>
                          <a:latin typeface="+mn-lt"/>
                          <a:ea typeface="+mn-ea"/>
                          <a:cs typeface="+mn-cs"/>
                        </a:rPr>
                        <a:t>RAM(</a:t>
                      </a:r>
                      <a:r>
                        <a:rPr lang="en-US" altLang="zh-CN" sz="1400" kern="1200" dirty="0" err="1" smtClean="0">
                          <a:solidFill>
                            <a:srgbClr val="002060"/>
                          </a:solidFill>
                          <a:latin typeface="+mn-lt"/>
                          <a:ea typeface="+mn-ea"/>
                          <a:cs typeface="+mn-cs"/>
                        </a:rPr>
                        <a:t>Ri</a:t>
                      </a:r>
                      <a:r>
                        <a:rPr lang="zh-CN" altLang="en-US" sz="1400" kern="1200" dirty="0" smtClean="0">
                          <a:solidFill>
                            <a:srgbClr val="002060"/>
                          </a:solidFill>
                          <a:latin typeface="+mn-lt"/>
                          <a:ea typeface="+mn-ea"/>
                          <a:cs typeface="+mn-cs"/>
                        </a:rPr>
                        <a:t>间接寻址</a:t>
                      </a:r>
                      <a:r>
                        <a:rPr lang="en-US" altLang="zh-CN" sz="1400" kern="1200" dirty="0" smtClean="0">
                          <a:solidFill>
                            <a:srgbClr val="002060"/>
                          </a:solidFill>
                          <a:latin typeface="+mn-lt"/>
                          <a:ea typeface="+mn-ea"/>
                          <a:cs typeface="+mn-cs"/>
                        </a:rPr>
                        <a:t>)</a:t>
                      </a:r>
                      <a:endParaRPr lang="zh-CN" altLang="en-US" sz="14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1400" kern="1200" dirty="0" smtClean="0">
                          <a:solidFill>
                            <a:srgbClr val="002060"/>
                          </a:solidFill>
                          <a:latin typeface="+mn-lt"/>
                          <a:ea typeface="+mn-ea"/>
                          <a:cs typeface="+mn-cs"/>
                        </a:rPr>
                        <a:t>MOVX   A, @DPTR</a:t>
                      </a:r>
                      <a:endParaRPr lang="zh-CN" altLang="en-US" sz="14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1400" kern="1200" dirty="0" smtClean="0">
                          <a:solidFill>
                            <a:srgbClr val="002060"/>
                          </a:solidFill>
                          <a:latin typeface="+mn-lt"/>
                          <a:ea typeface="+mn-ea"/>
                          <a:cs typeface="+mn-cs"/>
                        </a:rPr>
                        <a:t>CPU</a:t>
                      </a:r>
                      <a:r>
                        <a:rPr lang="zh-CN" altLang="en-US" sz="1400" kern="1200" dirty="0" smtClean="0">
                          <a:solidFill>
                            <a:srgbClr val="002060"/>
                          </a:solidFill>
                          <a:latin typeface="+mn-lt"/>
                          <a:ea typeface="+mn-ea"/>
                          <a:cs typeface="+mn-cs"/>
                        </a:rPr>
                        <a:t>外部</a:t>
                      </a:r>
                      <a:r>
                        <a:rPr lang="en-US" altLang="zh-CN" sz="1400" kern="1200" dirty="0" smtClean="0">
                          <a:solidFill>
                            <a:srgbClr val="002060"/>
                          </a:solidFill>
                          <a:latin typeface="+mn-lt"/>
                          <a:ea typeface="+mn-ea"/>
                          <a:cs typeface="+mn-cs"/>
                        </a:rPr>
                        <a:t>RAM(DPTR</a:t>
                      </a:r>
                      <a:r>
                        <a:rPr lang="zh-CN" altLang="en-US" sz="1400" kern="1200" dirty="0" smtClean="0">
                          <a:solidFill>
                            <a:srgbClr val="002060"/>
                          </a:solidFill>
                          <a:latin typeface="+mn-lt"/>
                          <a:ea typeface="+mn-ea"/>
                          <a:cs typeface="+mn-cs"/>
                        </a:rPr>
                        <a:t>间接寻址</a:t>
                      </a:r>
                      <a:r>
                        <a:rPr lang="en-US" altLang="zh-CN" sz="1400" kern="1200" dirty="0" smtClean="0">
                          <a:solidFill>
                            <a:srgbClr val="002060"/>
                          </a:solidFill>
                          <a:latin typeface="+mn-lt"/>
                          <a:ea typeface="+mn-ea"/>
                          <a:cs typeface="+mn-cs"/>
                        </a:rPr>
                        <a:t>)</a:t>
                      </a:r>
                      <a:r>
                        <a:rPr lang="zh-CN" altLang="en-US" sz="1400" kern="1200" dirty="0" smtClean="0">
                          <a:solidFill>
                            <a:srgbClr val="002060"/>
                          </a:solidFill>
                          <a:latin typeface="+mn-lt"/>
                          <a:ea typeface="+mn-ea"/>
                          <a:cs typeface="+mn-cs"/>
                        </a:rPr>
                        <a:t>传送到累加器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3752">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1400" kern="1200" dirty="0" smtClean="0">
                          <a:solidFill>
                            <a:srgbClr val="002060"/>
                          </a:solidFill>
                          <a:latin typeface="+mn-lt"/>
                          <a:ea typeface="+mn-ea"/>
                          <a:cs typeface="+mn-cs"/>
                        </a:rPr>
                        <a:t>MOVX   @DPTR, A</a:t>
                      </a:r>
                      <a:endParaRPr lang="zh-CN" altLang="en-US" sz="14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400" kern="1200" dirty="0" smtClean="0">
                          <a:solidFill>
                            <a:srgbClr val="002060"/>
                          </a:solidFill>
                          <a:latin typeface="+mn-lt"/>
                          <a:ea typeface="+mn-ea"/>
                          <a:cs typeface="+mn-cs"/>
                        </a:rPr>
                        <a:t>累加器传送到</a:t>
                      </a:r>
                      <a:r>
                        <a:rPr lang="en-US" altLang="zh-CN" sz="1400" kern="1200" dirty="0" smtClean="0">
                          <a:solidFill>
                            <a:srgbClr val="002060"/>
                          </a:solidFill>
                          <a:latin typeface="+mn-lt"/>
                          <a:ea typeface="+mn-ea"/>
                          <a:cs typeface="+mn-cs"/>
                        </a:rPr>
                        <a:t>CPU</a:t>
                      </a:r>
                      <a:r>
                        <a:rPr lang="zh-CN" altLang="en-US" sz="1400" kern="1200" dirty="0" smtClean="0">
                          <a:solidFill>
                            <a:srgbClr val="002060"/>
                          </a:solidFill>
                          <a:latin typeface="+mn-lt"/>
                          <a:ea typeface="+mn-ea"/>
                          <a:cs typeface="+mn-cs"/>
                        </a:rPr>
                        <a:t>外部</a:t>
                      </a:r>
                      <a:r>
                        <a:rPr lang="en-US" altLang="zh-CN" sz="1400" kern="1200" dirty="0" smtClean="0">
                          <a:solidFill>
                            <a:srgbClr val="002060"/>
                          </a:solidFill>
                          <a:latin typeface="+mn-lt"/>
                          <a:ea typeface="+mn-ea"/>
                          <a:cs typeface="+mn-cs"/>
                        </a:rPr>
                        <a:t>RAM(DPTR</a:t>
                      </a:r>
                      <a:r>
                        <a:rPr lang="zh-CN" altLang="en-US" sz="1400" kern="1200" dirty="0" smtClean="0">
                          <a:solidFill>
                            <a:srgbClr val="002060"/>
                          </a:solidFill>
                          <a:latin typeface="+mn-lt"/>
                          <a:ea typeface="+mn-ea"/>
                          <a:cs typeface="+mn-cs"/>
                        </a:rPr>
                        <a:t>间接寻址</a:t>
                      </a:r>
                      <a:r>
                        <a:rPr lang="en-US" altLang="zh-CN" sz="1400" kern="1200" dirty="0" smtClean="0">
                          <a:solidFill>
                            <a:srgbClr val="002060"/>
                          </a:solidFill>
                          <a:latin typeface="+mn-lt"/>
                          <a:ea typeface="+mn-ea"/>
                          <a:cs typeface="+mn-cs"/>
                        </a:rPr>
                        <a:t>)</a:t>
                      </a:r>
                      <a:endParaRPr lang="zh-CN" altLang="en-US" sz="14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标题 1"/>
          <p:cNvSpPr txBox="1">
            <a:spLocks/>
          </p:cNvSpPr>
          <p:nvPr/>
        </p:nvSpPr>
        <p:spPr>
          <a:xfrm>
            <a:off x="9758" y="188640"/>
            <a:ext cx="2517756" cy="504056"/>
          </a:xfrm>
          <a:prstGeom prst="rect">
            <a:avLst/>
          </a:prstGeom>
          <a:ln>
            <a:noFill/>
          </a:ln>
        </p:spPr>
        <p:style>
          <a:lnRef idx="1">
            <a:schemeClr val="accent3"/>
          </a:lnRef>
          <a:fillRef idx="2">
            <a:schemeClr val="accent3"/>
          </a:fillRef>
          <a:effectRef idx="1">
            <a:schemeClr val="accent3"/>
          </a:effectRef>
          <a:fontRef idx="minor">
            <a:schemeClr val="dk1"/>
          </a:fontRef>
        </p:style>
        <p:txBody>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fontAlgn="auto">
              <a:spcAft>
                <a:spcPts val="0"/>
              </a:spcAft>
            </a:pPr>
            <a:r>
              <a:rPr lang="en-US" altLang="zh-CN" sz="2800" b="1" dirty="0" smtClean="0">
                <a:solidFill>
                  <a:srgbClr val="FF0000"/>
                </a:solidFill>
                <a:latin typeface="宋体" pitchFamily="2" charset="-122"/>
              </a:rPr>
              <a:t>2. MOVX </a:t>
            </a:r>
            <a:r>
              <a:rPr lang="zh-CN" altLang="en-US" sz="2800" b="1" dirty="0" smtClean="0">
                <a:solidFill>
                  <a:srgbClr val="FF0000"/>
                </a:solidFill>
                <a:latin typeface="宋体" pitchFamily="2" charset="-122"/>
              </a:rPr>
              <a:t>指令</a:t>
            </a:r>
            <a:endParaRPr lang="zh-CN" altLang="en-US" sz="2800" dirty="0"/>
          </a:p>
        </p:txBody>
      </p:sp>
      <p:sp>
        <p:nvSpPr>
          <p:cNvPr id="7" name="右箭头 6"/>
          <p:cNvSpPr/>
          <p:nvPr/>
        </p:nvSpPr>
        <p:spPr>
          <a:xfrm>
            <a:off x="-9208" y="857779"/>
            <a:ext cx="720080" cy="288032"/>
          </a:xfrm>
          <a:prstGeom prst="rightArrow">
            <a:avLst/>
          </a:prstGeom>
          <a:gradFill flip="none" rotWithShape="1">
            <a:gsLst>
              <a:gs pos="0">
                <a:srgbClr val="FFF200"/>
              </a:gs>
              <a:gs pos="45000">
                <a:srgbClr val="FF7A00"/>
              </a:gs>
              <a:gs pos="70000">
                <a:srgbClr val="FF0300"/>
              </a:gs>
              <a:gs pos="100000">
                <a:srgbClr val="4D0808"/>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标题 1"/>
          <p:cNvSpPr txBox="1">
            <a:spLocks/>
          </p:cNvSpPr>
          <p:nvPr/>
        </p:nvSpPr>
        <p:spPr>
          <a:xfrm>
            <a:off x="854140" y="828122"/>
            <a:ext cx="7488832" cy="557204"/>
          </a:xfrm>
          <a:prstGeom prst="rect">
            <a:avLst/>
          </a:prstGeom>
        </p:spPr>
        <p:style>
          <a:lnRef idx="1">
            <a:schemeClr val="accent1"/>
          </a:lnRef>
          <a:fillRef idx="2">
            <a:schemeClr val="accent1"/>
          </a:fillRef>
          <a:effectRef idx="1">
            <a:schemeClr val="accent1"/>
          </a:effectRef>
          <a:fontRef idx="minor">
            <a:schemeClr val="dk1"/>
          </a:fontRef>
        </p:style>
        <p:txBody>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fontAlgn="auto">
              <a:spcAft>
                <a:spcPts val="0"/>
              </a:spcAft>
            </a:pPr>
            <a:r>
              <a:rPr lang="zh-CN" altLang="en-US" sz="2400" b="1" u="sng" dirty="0">
                <a:solidFill>
                  <a:srgbClr val="FF0000"/>
                </a:solidFill>
              </a:rPr>
              <a:t>累加器</a:t>
            </a:r>
            <a:r>
              <a:rPr lang="en-US" altLang="zh-CN" sz="2400" b="1" dirty="0">
                <a:solidFill>
                  <a:srgbClr val="FF0000"/>
                </a:solidFill>
              </a:rPr>
              <a:t>A</a:t>
            </a:r>
            <a:r>
              <a:rPr lang="zh-CN" altLang="en-US" sz="2400" b="1" dirty="0">
                <a:solidFill>
                  <a:schemeClr val="tx1"/>
                </a:solidFill>
              </a:rPr>
              <a:t>和</a:t>
            </a:r>
            <a:r>
              <a:rPr lang="zh-CN" altLang="en-US" sz="2400" b="1" u="sng" dirty="0">
                <a:solidFill>
                  <a:srgbClr val="FF0000"/>
                </a:solidFill>
              </a:rPr>
              <a:t>外部扩充的</a:t>
            </a:r>
            <a:r>
              <a:rPr lang="en-US" altLang="zh-CN" sz="2400" b="1" u="sng" dirty="0">
                <a:solidFill>
                  <a:srgbClr val="FF0000"/>
                </a:solidFill>
              </a:rPr>
              <a:t>RAM</a:t>
            </a:r>
            <a:r>
              <a:rPr lang="zh-CN" altLang="en-US" sz="2400" b="1" u="sng" dirty="0">
                <a:solidFill>
                  <a:srgbClr val="FF0000"/>
                </a:solidFill>
              </a:rPr>
              <a:t>或扩展</a:t>
            </a:r>
            <a:r>
              <a:rPr lang="en-US" altLang="zh-CN" sz="2400" b="1" u="sng" dirty="0">
                <a:solidFill>
                  <a:srgbClr val="FF0000"/>
                </a:solidFill>
              </a:rPr>
              <a:t>I/O</a:t>
            </a:r>
            <a:r>
              <a:rPr lang="zh-CN" altLang="en-US" sz="2400" b="1" u="sng" dirty="0">
                <a:solidFill>
                  <a:srgbClr val="FF0000"/>
                </a:solidFill>
              </a:rPr>
              <a:t>口</a:t>
            </a:r>
            <a:r>
              <a:rPr lang="zh-CN" altLang="en-US" sz="2400" b="1" dirty="0">
                <a:solidFill>
                  <a:schemeClr val="tx1"/>
                </a:solidFill>
              </a:rPr>
              <a:t>进行数据传送</a:t>
            </a:r>
            <a:r>
              <a:rPr lang="zh-CN" altLang="en-US" sz="2400" b="1" dirty="0" smtClean="0">
                <a:solidFill>
                  <a:schemeClr val="tx1"/>
                </a:solidFill>
              </a:rPr>
              <a:t>。</a:t>
            </a:r>
            <a:endParaRPr lang="zh-CN" altLang="en-US" sz="2400" b="1" dirty="0">
              <a:solidFill>
                <a:schemeClr val="tx1"/>
              </a:solidFill>
            </a:endParaRPr>
          </a:p>
        </p:txBody>
      </p:sp>
      <p:sp>
        <p:nvSpPr>
          <p:cNvPr id="13" name="右箭头 12"/>
          <p:cNvSpPr/>
          <p:nvPr/>
        </p:nvSpPr>
        <p:spPr>
          <a:xfrm>
            <a:off x="14142" y="1720948"/>
            <a:ext cx="720080" cy="288032"/>
          </a:xfrm>
          <a:prstGeom prst="rightArrow">
            <a:avLst/>
          </a:prstGeom>
          <a:gradFill flip="none" rotWithShape="1">
            <a:gsLst>
              <a:gs pos="0">
                <a:srgbClr val="FFF200"/>
              </a:gs>
              <a:gs pos="45000">
                <a:srgbClr val="FF7A00"/>
              </a:gs>
              <a:gs pos="70000">
                <a:srgbClr val="FF0300"/>
              </a:gs>
              <a:gs pos="100000">
                <a:srgbClr val="4D0808"/>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标题 1"/>
          <p:cNvSpPr txBox="1">
            <a:spLocks/>
          </p:cNvSpPr>
          <p:nvPr/>
        </p:nvSpPr>
        <p:spPr>
          <a:xfrm>
            <a:off x="842898" y="1613791"/>
            <a:ext cx="4101132" cy="502346"/>
          </a:xfrm>
          <a:prstGeom prst="rect">
            <a:avLst/>
          </a:prstGeom>
        </p:spPr>
        <p:style>
          <a:lnRef idx="0">
            <a:schemeClr val="accent1"/>
          </a:lnRef>
          <a:fillRef idx="3">
            <a:schemeClr val="accent1"/>
          </a:fillRef>
          <a:effectRef idx="3">
            <a:schemeClr val="accent1"/>
          </a:effectRef>
          <a:fontRef idx="minor">
            <a:schemeClr val="lt1"/>
          </a:fontRef>
        </p:style>
        <p:txBody>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fontAlgn="auto">
              <a:spcAft>
                <a:spcPts val="0"/>
              </a:spcAft>
            </a:pPr>
            <a:r>
              <a:rPr lang="zh-CN" altLang="en-US" sz="2400" b="1" dirty="0" smtClean="0">
                <a:solidFill>
                  <a:srgbClr val="FFFF00"/>
                </a:solidFill>
              </a:rPr>
              <a:t>寻址方式</a:t>
            </a:r>
            <a:r>
              <a:rPr lang="en-US" altLang="zh-CN" sz="2400" b="1" dirty="0" smtClean="0">
                <a:solidFill>
                  <a:srgbClr val="FFFF00"/>
                </a:solidFill>
              </a:rPr>
              <a:t>:</a:t>
            </a:r>
            <a:r>
              <a:rPr lang="zh-CN" altLang="en-US" sz="2400" b="1" dirty="0" smtClean="0">
                <a:solidFill>
                  <a:srgbClr val="FFFF00"/>
                </a:solidFill>
              </a:rPr>
              <a:t> 寄存器间接寻址。</a:t>
            </a:r>
            <a:endParaRPr lang="zh-CN" altLang="en-US" sz="2400" b="1" dirty="0">
              <a:solidFill>
                <a:srgbClr val="FFFF00"/>
              </a:solidFill>
            </a:endParaRPr>
          </a:p>
        </p:txBody>
      </p:sp>
      <p:sp>
        <p:nvSpPr>
          <p:cNvPr id="19" name="TextBox 18"/>
          <p:cNvSpPr txBox="1"/>
          <p:nvPr/>
        </p:nvSpPr>
        <p:spPr>
          <a:xfrm>
            <a:off x="2654689" y="231031"/>
            <a:ext cx="3887731" cy="461665"/>
          </a:xfrm>
          <a:prstGeom prst="rect">
            <a:avLst/>
          </a:prstGeom>
          <a:noFill/>
        </p:spPr>
        <p:txBody>
          <a:bodyPr wrap="none" rtlCol="0">
            <a:spAutoFit/>
          </a:bodyPr>
          <a:lstStyle/>
          <a:p>
            <a:r>
              <a:rPr lang="en-US" altLang="zh-CN" sz="2400" dirty="0" smtClean="0"/>
              <a:t>---- MOVe eXternal RAM </a:t>
            </a:r>
            <a:r>
              <a:rPr lang="zh-CN" altLang="en-US" sz="2400" dirty="0" smtClean="0"/>
              <a:t>缩写</a:t>
            </a:r>
            <a:endParaRPr lang="zh-CN" altLang="en-US" sz="2400" dirty="0"/>
          </a:p>
        </p:txBody>
      </p:sp>
    </p:spTree>
    <p:extLst>
      <p:ext uri="{BB962C8B-B14F-4D97-AF65-F5344CB8AC3E}">
        <p14:creationId xmlns:p14="http://schemas.microsoft.com/office/powerpoint/2010/main" xmlns="" val="1009573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ircle(in)">
                                      <p:cBhvr>
                                        <p:cTn id="22" dur="2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arn(inVertic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circle(in)">
                                      <p:cBhvr>
                                        <p:cTn id="32" dur="20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arn(inVertical)">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animBg="1"/>
      <p:bldP spid="13" grpId="0" animBg="1"/>
      <p:bldP spid="14" grpId="0" animBg="1"/>
      <p:bldP spid="1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104898" y="146249"/>
            <a:ext cx="1619279" cy="504056"/>
          </a:xfrm>
          <a:prstGeom prst="rect">
            <a:avLst/>
          </a:prstGeom>
          <a:ln>
            <a:noFill/>
          </a:ln>
        </p:spPr>
        <p:style>
          <a:lnRef idx="1">
            <a:schemeClr val="accent3"/>
          </a:lnRef>
          <a:fillRef idx="2">
            <a:schemeClr val="accent3"/>
          </a:fillRef>
          <a:effectRef idx="1">
            <a:schemeClr val="accent3"/>
          </a:effectRef>
          <a:fontRef idx="minor">
            <a:schemeClr val="dk1"/>
          </a:fontRef>
        </p:style>
        <p:txBody>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fontAlgn="auto">
              <a:spcAft>
                <a:spcPts val="0"/>
              </a:spcAft>
            </a:pPr>
            <a:r>
              <a:rPr lang="en-US" altLang="zh-CN" sz="2800" b="1" dirty="0" smtClean="0">
                <a:solidFill>
                  <a:srgbClr val="FF0000"/>
                </a:solidFill>
                <a:latin typeface="宋体" pitchFamily="2" charset="-122"/>
              </a:rPr>
              <a:t>3. MOVC</a:t>
            </a:r>
            <a:endParaRPr lang="zh-CN" altLang="en-US" sz="2800" dirty="0"/>
          </a:p>
        </p:txBody>
      </p:sp>
      <p:sp>
        <p:nvSpPr>
          <p:cNvPr id="6" name="TextBox 5"/>
          <p:cNvSpPr txBox="1"/>
          <p:nvPr/>
        </p:nvSpPr>
        <p:spPr>
          <a:xfrm>
            <a:off x="2004014" y="188640"/>
            <a:ext cx="2733569" cy="461665"/>
          </a:xfrm>
          <a:prstGeom prst="rect">
            <a:avLst/>
          </a:prstGeom>
          <a:noFill/>
        </p:spPr>
        <p:txBody>
          <a:bodyPr wrap="none" rtlCol="0">
            <a:spAutoFit/>
          </a:bodyPr>
          <a:lstStyle/>
          <a:p>
            <a:r>
              <a:rPr lang="en-US" altLang="zh-CN" sz="2400" dirty="0" smtClean="0"/>
              <a:t>---- MOVe </a:t>
            </a:r>
            <a:r>
              <a:rPr lang="en-US" altLang="zh-CN" sz="2400" dirty="0"/>
              <a:t>Code</a:t>
            </a:r>
            <a:r>
              <a:rPr lang="zh-CN" altLang="en-US" sz="2400" dirty="0" smtClean="0"/>
              <a:t>缩写</a:t>
            </a:r>
            <a:endParaRPr lang="zh-CN" altLang="en-US" sz="2400" dirty="0"/>
          </a:p>
        </p:txBody>
      </p:sp>
      <p:sp>
        <p:nvSpPr>
          <p:cNvPr id="7" name="右箭头 6"/>
          <p:cNvSpPr/>
          <p:nvPr/>
        </p:nvSpPr>
        <p:spPr>
          <a:xfrm>
            <a:off x="243435" y="1010291"/>
            <a:ext cx="720080" cy="288032"/>
          </a:xfrm>
          <a:prstGeom prst="rightArrow">
            <a:avLst/>
          </a:prstGeom>
          <a:gradFill flip="none" rotWithShape="1">
            <a:gsLst>
              <a:gs pos="0">
                <a:srgbClr val="FFF200"/>
              </a:gs>
              <a:gs pos="45000">
                <a:srgbClr val="FF7A00"/>
              </a:gs>
              <a:gs pos="70000">
                <a:srgbClr val="FF0300"/>
              </a:gs>
              <a:gs pos="100000">
                <a:srgbClr val="4D0808"/>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1"/>
          <p:cNvSpPr txBox="1">
            <a:spLocks/>
          </p:cNvSpPr>
          <p:nvPr/>
        </p:nvSpPr>
        <p:spPr>
          <a:xfrm>
            <a:off x="1014798" y="888634"/>
            <a:ext cx="7773540" cy="712673"/>
          </a:xfrm>
          <a:prstGeom prst="rect">
            <a:avLst/>
          </a:prstGeom>
        </p:spPr>
        <p:style>
          <a:lnRef idx="0">
            <a:schemeClr val="accent1"/>
          </a:lnRef>
          <a:fillRef idx="3">
            <a:schemeClr val="accent1"/>
          </a:fillRef>
          <a:effectRef idx="3">
            <a:schemeClr val="accent1"/>
          </a:effectRef>
          <a:fontRef idx="minor">
            <a:schemeClr val="lt1"/>
          </a:fontRef>
        </p:style>
        <p:txBody>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fontAlgn="auto">
              <a:spcAft>
                <a:spcPts val="0"/>
              </a:spcAft>
            </a:pPr>
            <a:r>
              <a:rPr lang="zh-CN" altLang="en-US" sz="2000" b="1" dirty="0" smtClean="0">
                <a:solidFill>
                  <a:srgbClr val="FFFF00"/>
                </a:solidFill>
              </a:rPr>
              <a:t>程序存储器向累加器传送指令</a:t>
            </a:r>
            <a:r>
              <a:rPr lang="en-US" altLang="zh-CN" sz="2000" b="1" dirty="0" smtClean="0">
                <a:solidFill>
                  <a:srgbClr val="FFFF00"/>
                </a:solidFill>
              </a:rPr>
              <a:t>,</a:t>
            </a:r>
            <a:r>
              <a:rPr lang="zh-CN" altLang="en-US" sz="2000" b="1" dirty="0" smtClean="0">
                <a:solidFill>
                  <a:srgbClr val="FFFF00"/>
                </a:solidFill>
              </a:rPr>
              <a:t>也被称为</a:t>
            </a:r>
            <a:r>
              <a:rPr lang="zh-CN" altLang="en-US" sz="2000" b="1" dirty="0" smtClean="0">
                <a:solidFill>
                  <a:srgbClr val="FF0000"/>
                </a:solidFill>
              </a:rPr>
              <a:t>查表指令</a:t>
            </a:r>
            <a:r>
              <a:rPr lang="zh-CN" altLang="en-US" sz="2000" b="1" dirty="0" smtClean="0">
                <a:solidFill>
                  <a:srgbClr val="FFFF00"/>
                </a:solidFill>
              </a:rPr>
              <a:t>，查询已在程序存储器中做好的表格</a:t>
            </a:r>
            <a:r>
              <a:rPr lang="en-US" altLang="zh-CN" sz="2000" b="1" dirty="0" smtClean="0">
                <a:solidFill>
                  <a:srgbClr val="FFFF00"/>
                </a:solidFill>
              </a:rPr>
              <a:t>.</a:t>
            </a:r>
            <a:endParaRPr lang="zh-CN" altLang="en-US" sz="2000" b="1" dirty="0">
              <a:solidFill>
                <a:srgbClr val="FFFF00"/>
              </a:solidFill>
            </a:endParaRPr>
          </a:p>
        </p:txBody>
      </p:sp>
      <p:sp>
        <p:nvSpPr>
          <p:cNvPr id="9" name="右箭头 8"/>
          <p:cNvSpPr/>
          <p:nvPr/>
        </p:nvSpPr>
        <p:spPr>
          <a:xfrm>
            <a:off x="194457" y="2275443"/>
            <a:ext cx="720080" cy="288032"/>
          </a:xfrm>
          <a:prstGeom prst="rightArrow">
            <a:avLst/>
          </a:prstGeom>
          <a:gradFill flip="none" rotWithShape="1">
            <a:gsLst>
              <a:gs pos="0">
                <a:srgbClr val="FFF200"/>
              </a:gs>
              <a:gs pos="45000">
                <a:srgbClr val="FF7A00"/>
              </a:gs>
              <a:gs pos="70000">
                <a:srgbClr val="FF0300"/>
              </a:gs>
              <a:gs pos="100000">
                <a:srgbClr val="4D0808"/>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1"/>
          <p:cNvSpPr txBox="1">
            <a:spLocks/>
          </p:cNvSpPr>
          <p:nvPr/>
        </p:nvSpPr>
        <p:spPr>
          <a:xfrm>
            <a:off x="1014798" y="2138311"/>
            <a:ext cx="3237036" cy="394106"/>
          </a:xfrm>
          <a:prstGeom prst="rect">
            <a:avLst/>
          </a:prstGeom>
        </p:spPr>
        <p:style>
          <a:lnRef idx="0">
            <a:schemeClr val="accent1"/>
          </a:lnRef>
          <a:fillRef idx="3">
            <a:schemeClr val="accent1"/>
          </a:fillRef>
          <a:effectRef idx="3">
            <a:schemeClr val="accent1"/>
          </a:effectRef>
          <a:fontRef idx="minor">
            <a:schemeClr val="lt1"/>
          </a:fontRef>
        </p:style>
        <p:txBody>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fontAlgn="auto">
              <a:spcAft>
                <a:spcPts val="0"/>
              </a:spcAft>
            </a:pPr>
            <a:r>
              <a:rPr lang="zh-CN" altLang="en-US" sz="2000" b="1" dirty="0" smtClean="0">
                <a:solidFill>
                  <a:srgbClr val="FFFF00"/>
                </a:solidFill>
              </a:rPr>
              <a:t>寻址方式</a:t>
            </a:r>
            <a:r>
              <a:rPr lang="en-US" altLang="zh-CN" sz="2000" b="1" dirty="0" smtClean="0">
                <a:solidFill>
                  <a:srgbClr val="FFFF00"/>
                </a:solidFill>
              </a:rPr>
              <a:t>:</a:t>
            </a:r>
            <a:r>
              <a:rPr lang="zh-CN" altLang="en-US" sz="2000" b="1" dirty="0" smtClean="0">
                <a:solidFill>
                  <a:srgbClr val="FFFF00"/>
                </a:solidFill>
              </a:rPr>
              <a:t> </a:t>
            </a:r>
            <a:r>
              <a:rPr lang="zh-CN" altLang="en-US" sz="2000" b="1" dirty="0">
                <a:solidFill>
                  <a:srgbClr val="FFFF00"/>
                </a:solidFill>
              </a:rPr>
              <a:t>变址</a:t>
            </a:r>
            <a:r>
              <a:rPr lang="zh-CN" altLang="en-US" sz="2000" b="1" dirty="0" smtClean="0">
                <a:solidFill>
                  <a:srgbClr val="FFFF00"/>
                </a:solidFill>
              </a:rPr>
              <a:t>寻址。</a:t>
            </a:r>
            <a:endParaRPr lang="zh-CN" altLang="en-US" sz="2000" b="1" dirty="0">
              <a:solidFill>
                <a:srgbClr val="FFFF00"/>
              </a:solidFill>
            </a:endParaRPr>
          </a:p>
        </p:txBody>
      </p:sp>
      <p:graphicFrame>
        <p:nvGraphicFramePr>
          <p:cNvPr id="11" name="表格 10"/>
          <p:cNvGraphicFramePr>
            <a:graphicFrameLocks noGrp="1"/>
          </p:cNvGraphicFramePr>
          <p:nvPr>
            <p:extLst>
              <p:ext uri="{D42A27DB-BD31-4B8C-83A1-F6EECF244321}">
                <p14:modId xmlns:p14="http://schemas.microsoft.com/office/powerpoint/2010/main" xmlns="" val="224697657"/>
              </p:ext>
            </p:extLst>
          </p:nvPr>
        </p:nvGraphicFramePr>
        <p:xfrm>
          <a:off x="233264" y="2852936"/>
          <a:ext cx="8640960" cy="1298448"/>
        </p:xfrm>
        <a:graphic>
          <a:graphicData uri="http://schemas.openxmlformats.org/drawingml/2006/table">
            <a:tbl>
              <a:tblPr firstRow="1" bandRow="1">
                <a:tableStyleId>{2D5ABB26-0587-4C30-8999-92F81FD0307C}</a:tableStyleId>
              </a:tblPr>
              <a:tblGrid>
                <a:gridCol w="2736304"/>
                <a:gridCol w="5904656"/>
              </a:tblGrid>
              <a:tr h="360040">
                <a:tc>
                  <a:txBody>
                    <a:bodyPr/>
                    <a:lstStyle/>
                    <a:p>
                      <a:pPr marL="0" algn="ctr" defTabSz="914400" rtl="0" eaLnBrk="1" latinLnBrk="0" hangingPunct="1">
                        <a:lnSpc>
                          <a:spcPct val="120000"/>
                        </a:lnSpc>
                      </a:pPr>
                      <a:r>
                        <a:rPr lang="zh-CN" altLang="en-US" sz="1600" kern="1200" dirty="0" smtClean="0"/>
                        <a:t>助记符</a:t>
                      </a:r>
                      <a:endParaRPr lang="zh-CN" altLang="en-US" sz="1600" b="1"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ct val="120000"/>
                        </a:lnSpc>
                      </a:pPr>
                      <a:r>
                        <a:rPr lang="zh-CN" altLang="en-US" sz="1600" kern="1200" dirty="0" smtClean="0"/>
                        <a:t>功能说明</a:t>
                      </a:r>
                      <a:endParaRPr lang="zh-CN" altLang="en-US" sz="1600" b="1"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6936">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1600" kern="1200" dirty="0" smtClean="0"/>
                        <a:t>MOVC   A, @A+DPTR</a:t>
                      </a:r>
                      <a:endParaRPr lang="zh-CN" altLang="en-US" sz="16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600" kern="1200" dirty="0" smtClean="0"/>
                        <a:t>以</a:t>
                      </a:r>
                      <a:r>
                        <a:rPr lang="en-US" altLang="zh-CN" sz="1600" kern="1200" dirty="0" smtClean="0"/>
                        <a:t>A</a:t>
                      </a:r>
                      <a:r>
                        <a:rPr lang="zh-CN" altLang="en-US" sz="1600" kern="1200" dirty="0" smtClean="0"/>
                        <a:t>和</a:t>
                      </a:r>
                      <a:r>
                        <a:rPr lang="en-US" altLang="zh-CN" sz="1600" kern="1200" dirty="0" smtClean="0"/>
                        <a:t>DPTR</a:t>
                      </a:r>
                      <a:r>
                        <a:rPr lang="zh-CN" altLang="en-US" sz="1600" kern="1200" dirty="0" smtClean="0"/>
                        <a:t>间接寻址的代码字节传送到累加器</a:t>
                      </a:r>
                      <a:endParaRPr lang="zh-CN" altLang="en-US" sz="16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1600" kern="1200" dirty="0" smtClean="0"/>
                        <a:t>MOVC   A, @A+PC</a:t>
                      </a:r>
                      <a:endParaRPr lang="zh-CN" altLang="en-US" sz="16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600" kern="1200" dirty="0" smtClean="0"/>
                        <a:t>以</a:t>
                      </a:r>
                      <a:r>
                        <a:rPr lang="en-US" altLang="zh-CN" sz="1600" kern="1200" dirty="0" smtClean="0"/>
                        <a:t>A</a:t>
                      </a:r>
                      <a:r>
                        <a:rPr lang="zh-CN" altLang="en-US" sz="1600" kern="1200" dirty="0" smtClean="0"/>
                        <a:t>和</a:t>
                      </a:r>
                      <a:r>
                        <a:rPr lang="en-US" altLang="zh-CN" sz="1600" kern="1200" dirty="0" smtClean="0"/>
                        <a:t>PC</a:t>
                      </a:r>
                      <a:r>
                        <a:rPr lang="zh-CN" altLang="en-US" sz="1600" kern="1200" dirty="0" smtClean="0"/>
                        <a:t>间接寻址的代码字节传送到累加器</a:t>
                      </a:r>
                      <a:endParaRPr lang="zh-CN" altLang="en-US" sz="16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 name="TextBox 12"/>
          <p:cNvSpPr txBox="1"/>
          <p:nvPr/>
        </p:nvSpPr>
        <p:spPr>
          <a:xfrm>
            <a:off x="104898" y="4249835"/>
            <a:ext cx="8892480" cy="2308324"/>
          </a:xfrm>
          <a:prstGeom prst="rect">
            <a:avLst/>
          </a:prstGeom>
          <a:noFill/>
          <a:ln>
            <a:solidFill>
              <a:srgbClr val="FF0000"/>
            </a:solidFill>
          </a:ln>
        </p:spPr>
        <p:txBody>
          <a:bodyPr wrap="square" rtlCol="0">
            <a:spAutoFit/>
          </a:bodyPr>
          <a:lstStyle/>
          <a:p>
            <a:pPr marL="342900" indent="-342900">
              <a:lnSpc>
                <a:spcPct val="120000"/>
              </a:lnSpc>
              <a:buFont typeface="Wingdings" panose="05000000000000000000" pitchFamily="2" charset="2"/>
              <a:buChar char="Ø"/>
            </a:pPr>
            <a:r>
              <a:rPr lang="zh-CN" altLang="en-US" sz="2000" b="1" dirty="0" smtClean="0">
                <a:solidFill>
                  <a:srgbClr val="FF0000"/>
                </a:solidFill>
              </a:rPr>
              <a:t>相同点：</a:t>
            </a:r>
            <a:r>
              <a:rPr lang="zh-CN" altLang="en-US" sz="2000" dirty="0" smtClean="0"/>
              <a:t>都可用于查表，完成从程序存储器读取数据功能。</a:t>
            </a:r>
            <a:endParaRPr lang="en-US" altLang="zh-CN" sz="2000" dirty="0" smtClean="0"/>
          </a:p>
          <a:p>
            <a:pPr marL="342900" indent="-342900">
              <a:lnSpc>
                <a:spcPct val="120000"/>
              </a:lnSpc>
              <a:buFont typeface="Wingdings" panose="05000000000000000000" pitchFamily="2" charset="2"/>
              <a:buChar char="Ø"/>
            </a:pPr>
            <a:r>
              <a:rPr lang="zh-CN" altLang="en-US" sz="2000" b="1" dirty="0" smtClean="0">
                <a:solidFill>
                  <a:srgbClr val="FF0000"/>
                </a:solidFill>
              </a:rPr>
              <a:t>不同点</a:t>
            </a:r>
            <a:r>
              <a:rPr lang="zh-CN" altLang="en-US" sz="2000" dirty="0" smtClean="0"/>
              <a:t>：</a:t>
            </a:r>
            <a:endParaRPr lang="en-US" altLang="zh-CN" sz="2000" dirty="0" smtClean="0"/>
          </a:p>
          <a:p>
            <a:pPr>
              <a:lnSpc>
                <a:spcPct val="120000"/>
              </a:lnSpc>
            </a:pPr>
            <a:r>
              <a:rPr lang="en-US" altLang="zh-CN" sz="2000" b="1" u="sng" dirty="0" smtClean="0">
                <a:solidFill>
                  <a:schemeClr val="accent1">
                    <a:lumMod val="50000"/>
                  </a:schemeClr>
                </a:solidFill>
              </a:rPr>
              <a:t>1.    </a:t>
            </a:r>
            <a:r>
              <a:rPr lang="zh-CN" altLang="en-US" sz="2000" b="1" u="sng" dirty="0" smtClean="0">
                <a:solidFill>
                  <a:schemeClr val="accent1">
                    <a:lumMod val="50000"/>
                  </a:schemeClr>
                </a:solidFill>
              </a:rPr>
              <a:t>以</a:t>
            </a:r>
            <a:r>
              <a:rPr lang="en-US" altLang="zh-CN" sz="2000" b="1" u="sng" dirty="0" smtClean="0">
                <a:solidFill>
                  <a:schemeClr val="accent1">
                    <a:lumMod val="50000"/>
                  </a:schemeClr>
                </a:solidFill>
              </a:rPr>
              <a:t>PC</a:t>
            </a:r>
            <a:r>
              <a:rPr lang="zh-CN" altLang="en-US" sz="2000" b="1" u="sng" dirty="0" smtClean="0">
                <a:solidFill>
                  <a:schemeClr val="accent1">
                    <a:lumMod val="50000"/>
                  </a:schemeClr>
                </a:solidFill>
              </a:rPr>
              <a:t>作为基址寄存器：寻址范围</a:t>
            </a:r>
            <a:r>
              <a:rPr lang="en-US" altLang="zh-CN" sz="2000" b="1" u="sng" dirty="0" smtClean="0">
                <a:solidFill>
                  <a:schemeClr val="accent1">
                    <a:lumMod val="50000"/>
                  </a:schemeClr>
                </a:solidFill>
              </a:rPr>
              <a:t>256</a:t>
            </a:r>
            <a:r>
              <a:rPr lang="zh-CN" altLang="en-US" sz="2000" b="1" u="sng" dirty="0" smtClean="0">
                <a:solidFill>
                  <a:schemeClr val="accent1">
                    <a:lumMod val="50000"/>
                  </a:schemeClr>
                </a:solidFill>
              </a:rPr>
              <a:t>字节</a:t>
            </a:r>
            <a:endParaRPr lang="en-US" altLang="zh-CN" sz="2000" b="1" u="sng" dirty="0" smtClean="0">
              <a:solidFill>
                <a:schemeClr val="accent1">
                  <a:lumMod val="50000"/>
                </a:schemeClr>
              </a:solidFill>
            </a:endParaRPr>
          </a:p>
          <a:p>
            <a:pPr>
              <a:lnSpc>
                <a:spcPct val="120000"/>
              </a:lnSpc>
            </a:pPr>
            <a:r>
              <a:rPr lang="zh-CN" altLang="en-US" sz="2000" dirty="0" smtClean="0"/>
              <a:t>      在</a:t>
            </a:r>
            <a:r>
              <a:rPr lang="en-US" altLang="zh-CN" sz="2000" dirty="0" smtClean="0"/>
              <a:t>CPU</a:t>
            </a:r>
            <a:r>
              <a:rPr lang="zh-CN" altLang="en-US" sz="2000" dirty="0" smtClean="0"/>
              <a:t>取完指令操作码时</a:t>
            </a:r>
            <a:r>
              <a:rPr lang="en-US" altLang="zh-CN" sz="2000" dirty="0" smtClean="0"/>
              <a:t>PC</a:t>
            </a:r>
            <a:r>
              <a:rPr lang="zh-CN" altLang="en-US" sz="2000" dirty="0" smtClean="0"/>
              <a:t>会</a:t>
            </a:r>
            <a:r>
              <a:rPr lang="zh-CN" altLang="en-US" sz="2000" u="sng" dirty="0" smtClean="0">
                <a:solidFill>
                  <a:srgbClr val="FF0000"/>
                </a:solidFill>
              </a:rPr>
              <a:t>自动加</a:t>
            </a:r>
            <a:r>
              <a:rPr lang="en-US" altLang="zh-CN" sz="2000" u="sng" dirty="0" smtClean="0">
                <a:solidFill>
                  <a:srgbClr val="FF0000"/>
                </a:solidFill>
              </a:rPr>
              <a:t>1</a:t>
            </a:r>
            <a:r>
              <a:rPr lang="zh-CN" altLang="en-US" sz="2000" dirty="0" smtClean="0"/>
              <a:t>，指向</a:t>
            </a:r>
            <a:r>
              <a:rPr lang="zh-CN" altLang="en-US" sz="2000" u="sng" dirty="0" smtClean="0">
                <a:solidFill>
                  <a:srgbClr val="FF0000"/>
                </a:solidFill>
              </a:rPr>
              <a:t>下一条指令</a:t>
            </a:r>
            <a:r>
              <a:rPr lang="zh-CN" altLang="en-US" sz="2000" dirty="0" smtClean="0"/>
              <a:t>的第一个字节地址，其范围只能是以</a:t>
            </a:r>
            <a:r>
              <a:rPr lang="en-US" altLang="zh-CN" sz="2000" dirty="0" smtClean="0"/>
              <a:t>PC</a:t>
            </a:r>
            <a:r>
              <a:rPr lang="zh-CN" altLang="en-US" sz="2000" dirty="0" smtClean="0"/>
              <a:t>当前值开始后的</a:t>
            </a:r>
            <a:r>
              <a:rPr lang="en-US" altLang="zh-CN" sz="2000" dirty="0" smtClean="0"/>
              <a:t>256</a:t>
            </a:r>
            <a:r>
              <a:rPr lang="zh-CN" altLang="en-US" sz="2000" dirty="0" smtClean="0"/>
              <a:t>个字节内；</a:t>
            </a:r>
            <a:endParaRPr lang="en-US" altLang="zh-CN" sz="2000" dirty="0" smtClean="0"/>
          </a:p>
          <a:p>
            <a:pPr>
              <a:lnSpc>
                <a:spcPct val="120000"/>
              </a:lnSpc>
            </a:pPr>
            <a:r>
              <a:rPr lang="en-US" altLang="zh-CN" sz="2000" b="1" u="sng" dirty="0" smtClean="0">
                <a:solidFill>
                  <a:schemeClr val="accent1">
                    <a:lumMod val="50000"/>
                  </a:schemeClr>
                </a:solidFill>
              </a:rPr>
              <a:t>2.    </a:t>
            </a:r>
            <a:r>
              <a:rPr lang="zh-CN" altLang="en-US" sz="2000" b="1" u="sng" dirty="0" smtClean="0">
                <a:solidFill>
                  <a:schemeClr val="accent1">
                    <a:lumMod val="50000"/>
                  </a:schemeClr>
                </a:solidFill>
              </a:rPr>
              <a:t>以</a:t>
            </a:r>
            <a:r>
              <a:rPr lang="en-US" altLang="zh-CN" sz="2000" b="1" u="sng" dirty="0">
                <a:solidFill>
                  <a:schemeClr val="accent1">
                    <a:lumMod val="50000"/>
                  </a:schemeClr>
                </a:solidFill>
              </a:rPr>
              <a:t>DPTR</a:t>
            </a:r>
            <a:r>
              <a:rPr lang="zh-CN" altLang="en-US" sz="2000" b="1" u="sng" dirty="0">
                <a:solidFill>
                  <a:schemeClr val="accent1">
                    <a:lumMod val="50000"/>
                  </a:schemeClr>
                </a:solidFill>
              </a:rPr>
              <a:t>作为基址寄存器</a:t>
            </a:r>
            <a:r>
              <a:rPr lang="zh-CN" altLang="en-US" sz="2000" b="1" u="sng" dirty="0" smtClean="0">
                <a:solidFill>
                  <a:schemeClr val="accent1">
                    <a:lumMod val="50000"/>
                  </a:schemeClr>
                </a:solidFill>
              </a:rPr>
              <a:t>：寻址范围</a:t>
            </a:r>
            <a:r>
              <a:rPr lang="en-US" altLang="zh-CN" sz="2000" b="1" u="sng" dirty="0" smtClean="0">
                <a:solidFill>
                  <a:schemeClr val="accent1">
                    <a:lumMod val="50000"/>
                  </a:schemeClr>
                </a:solidFill>
              </a:rPr>
              <a:t>64KB</a:t>
            </a:r>
          </a:p>
        </p:txBody>
      </p:sp>
    </p:spTree>
    <p:extLst>
      <p:ext uri="{BB962C8B-B14F-4D97-AF65-F5344CB8AC3E}">
        <p14:creationId xmlns:p14="http://schemas.microsoft.com/office/powerpoint/2010/main" xmlns="" val="859338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ircle(in)">
                                      <p:cBhvr>
                                        <p:cTn id="22" dur="2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circle(in)">
                                      <p:cBhvr>
                                        <p:cTn id="32" dur="20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circle(in)">
                                      <p:cBhvr>
                                        <p:cTn id="37" dur="20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3">
                                            <p:txEl>
                                              <p:pRg st="0" end="0"/>
                                            </p:txEl>
                                          </p:spTgt>
                                        </p:tgtEl>
                                        <p:attrNameLst>
                                          <p:attrName>style.visibility</p:attrName>
                                        </p:attrNameLst>
                                      </p:cBhvr>
                                      <p:to>
                                        <p:strVal val="visible"/>
                                      </p:to>
                                    </p:set>
                                    <p:animEffect transition="in" filter="wipe(down)">
                                      <p:cBhvr>
                                        <p:cTn id="47" dur="500"/>
                                        <p:tgtEl>
                                          <p:spTgt spid="13">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13">
                                            <p:txEl>
                                              <p:pRg st="1" end="1"/>
                                            </p:txEl>
                                          </p:spTgt>
                                        </p:tgtEl>
                                        <p:attrNameLst>
                                          <p:attrName>style.visibility</p:attrName>
                                        </p:attrNameLst>
                                      </p:cBhvr>
                                      <p:to>
                                        <p:strVal val="visible"/>
                                      </p:to>
                                    </p:set>
                                    <p:animEffect transition="in" filter="barn(inVertical)">
                                      <p:cBhvr>
                                        <p:cTn id="52" dur="500"/>
                                        <p:tgtEl>
                                          <p:spTgt spid="13">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13">
                                            <p:txEl>
                                              <p:pRg st="2" end="2"/>
                                            </p:txEl>
                                          </p:spTgt>
                                        </p:tgtEl>
                                        <p:attrNameLst>
                                          <p:attrName>style.visibility</p:attrName>
                                        </p:attrNameLst>
                                      </p:cBhvr>
                                      <p:to>
                                        <p:strVal val="visible"/>
                                      </p:to>
                                    </p:set>
                                    <p:animEffect transition="in" filter="barn(inVertical)">
                                      <p:cBhvr>
                                        <p:cTn id="57" dur="500"/>
                                        <p:tgtEl>
                                          <p:spTgt spid="13">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13">
                                            <p:txEl>
                                              <p:pRg st="3" end="3"/>
                                            </p:txEl>
                                          </p:spTgt>
                                        </p:tgtEl>
                                        <p:attrNameLst>
                                          <p:attrName>style.visibility</p:attrName>
                                        </p:attrNameLst>
                                      </p:cBhvr>
                                      <p:to>
                                        <p:strVal val="visible"/>
                                      </p:to>
                                    </p:set>
                                    <p:animEffect transition="in" filter="barn(inVertical)">
                                      <p:cBhvr>
                                        <p:cTn id="62" dur="500"/>
                                        <p:tgtEl>
                                          <p:spTgt spid="13">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nodeType="clickEffect">
                                  <p:stCondLst>
                                    <p:cond delay="0"/>
                                  </p:stCondLst>
                                  <p:childTnLst>
                                    <p:set>
                                      <p:cBhvr>
                                        <p:cTn id="66" dur="1" fill="hold">
                                          <p:stCondLst>
                                            <p:cond delay="0"/>
                                          </p:stCondLst>
                                        </p:cTn>
                                        <p:tgtEl>
                                          <p:spTgt spid="13">
                                            <p:txEl>
                                              <p:pRg st="4" end="4"/>
                                            </p:txEl>
                                          </p:spTgt>
                                        </p:tgtEl>
                                        <p:attrNameLst>
                                          <p:attrName>style.visibility</p:attrName>
                                        </p:attrNameLst>
                                      </p:cBhvr>
                                      <p:to>
                                        <p:strVal val="visible"/>
                                      </p:to>
                                    </p:set>
                                    <p:animEffect transition="in" filter="circle(in)">
                                      <p:cBhvr>
                                        <p:cTn id="67" dur="20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animBg="1"/>
      <p:bldP spid="10" grpId="0" animBg="1"/>
      <p:bldP spid="1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8246" y="116632"/>
            <a:ext cx="5129817" cy="504056"/>
          </a:xfrm>
          <a:noFill/>
          <a:ln>
            <a:noFill/>
          </a:ln>
        </p:spPr>
        <p:style>
          <a:lnRef idx="1">
            <a:schemeClr val="accent5"/>
          </a:lnRef>
          <a:fillRef idx="2">
            <a:schemeClr val="accent5"/>
          </a:fillRef>
          <a:effectRef idx="1">
            <a:schemeClr val="accent5"/>
          </a:effectRef>
          <a:fontRef idx="minor">
            <a:schemeClr val="dk1"/>
          </a:fontRef>
        </p:style>
        <p:txBody>
          <a:bodyPr/>
          <a:lstStyle/>
          <a:p>
            <a:pPr algn="l"/>
            <a:r>
              <a:rPr lang="en-US" altLang="zh-CN" sz="3200" b="1" dirty="0">
                <a:solidFill>
                  <a:srgbClr val="FF0000"/>
                </a:solidFill>
                <a:latin typeface="宋体" pitchFamily="2" charset="-122"/>
              </a:rPr>
              <a:t>4</a:t>
            </a:r>
            <a:r>
              <a:rPr lang="zh-CN" altLang="en-US" sz="3200" b="1" dirty="0" smtClean="0">
                <a:solidFill>
                  <a:srgbClr val="FF0000"/>
                </a:solidFill>
                <a:latin typeface="宋体" pitchFamily="2" charset="-122"/>
              </a:rPr>
              <a:t>.</a:t>
            </a:r>
            <a:r>
              <a:rPr lang="en-US" altLang="zh-CN" sz="3200" b="1" dirty="0" smtClean="0">
                <a:solidFill>
                  <a:srgbClr val="FF0000"/>
                </a:solidFill>
                <a:latin typeface="宋体" pitchFamily="2" charset="-122"/>
              </a:rPr>
              <a:t>4.2</a:t>
            </a:r>
            <a:r>
              <a:rPr lang="zh-CN" altLang="en-US" sz="3200" b="1" dirty="0" smtClean="0">
                <a:solidFill>
                  <a:srgbClr val="FF0000"/>
                </a:solidFill>
                <a:latin typeface="宋体" pitchFamily="2" charset="-122"/>
              </a:rPr>
              <a:t>  数据交换指令</a:t>
            </a:r>
            <a:endParaRPr lang="zh-CN" altLang="en-US" sz="3200" dirty="0"/>
          </a:p>
        </p:txBody>
      </p:sp>
      <p:sp>
        <p:nvSpPr>
          <p:cNvPr id="5" name="TextBox 4"/>
          <p:cNvSpPr txBox="1"/>
          <p:nvPr/>
        </p:nvSpPr>
        <p:spPr>
          <a:xfrm>
            <a:off x="320677" y="1867032"/>
            <a:ext cx="1579920" cy="461665"/>
          </a:xfrm>
          <a:prstGeom prst="rect">
            <a:avLst/>
          </a:prstGeom>
          <a:noFill/>
        </p:spPr>
        <p:txBody>
          <a:bodyPr wrap="none" rtlCol="0">
            <a:spAutoFit/>
          </a:bodyPr>
          <a:lstStyle/>
          <a:p>
            <a:r>
              <a:rPr lang="en-US" altLang="zh-CN" sz="2400" dirty="0" smtClean="0">
                <a:latin typeface="Times New Roman" panose="02020603050405020304" pitchFamily="18" charset="0"/>
                <a:cs typeface="Times New Roman" panose="02020603050405020304" pitchFamily="18" charset="0"/>
              </a:rPr>
              <a:t>XCH     A, </a:t>
            </a:r>
            <a:endParaRPr lang="zh-CN" altLang="en-US" sz="2400" dirty="0">
              <a:latin typeface="Times New Roman" panose="02020603050405020304" pitchFamily="18" charset="0"/>
              <a:cs typeface="Times New Roman" panose="02020603050405020304" pitchFamily="18" charset="0"/>
            </a:endParaRPr>
          </a:p>
        </p:txBody>
      </p:sp>
      <p:sp>
        <p:nvSpPr>
          <p:cNvPr id="6" name="左大括号 5"/>
          <p:cNvSpPr/>
          <p:nvPr/>
        </p:nvSpPr>
        <p:spPr>
          <a:xfrm>
            <a:off x="2308296" y="1400020"/>
            <a:ext cx="299266" cy="1458212"/>
          </a:xfrm>
          <a:prstGeom prst="lef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2060"/>
              </a:solidFill>
            </a:endParaRPr>
          </a:p>
        </p:txBody>
      </p:sp>
      <p:sp>
        <p:nvSpPr>
          <p:cNvPr id="7" name="TextBox 6"/>
          <p:cNvSpPr txBox="1"/>
          <p:nvPr/>
        </p:nvSpPr>
        <p:spPr>
          <a:xfrm>
            <a:off x="2613761" y="1221185"/>
            <a:ext cx="883575" cy="461665"/>
          </a:xfrm>
          <a:prstGeom prst="rect">
            <a:avLst/>
          </a:prstGeom>
          <a:noFill/>
        </p:spPr>
        <p:txBody>
          <a:bodyPr wrap="none" rtlCol="0">
            <a:spAutoFit/>
          </a:bodyPr>
          <a:lstStyle/>
          <a:p>
            <a:r>
              <a:rPr lang="en-US" altLang="zh-CN" sz="2400" dirty="0" smtClean="0">
                <a:latin typeface="Times New Roman" panose="02020603050405020304" pitchFamily="18" charset="0"/>
                <a:cs typeface="Times New Roman" panose="02020603050405020304" pitchFamily="18" charset="0"/>
              </a:rPr>
              <a:t>direct</a:t>
            </a:r>
            <a:endParaRPr lang="zh-CN" altLang="en-US" sz="24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2632607" y="1860775"/>
            <a:ext cx="758541" cy="461665"/>
          </a:xfrm>
          <a:prstGeom prst="rect">
            <a:avLst/>
          </a:prstGeom>
          <a:noFill/>
        </p:spPr>
        <p:txBody>
          <a:bodyPr wrap="none" rtlCol="0">
            <a:spAutoFit/>
          </a:bodyPr>
          <a:lstStyle/>
          <a:p>
            <a:r>
              <a:rPr lang="en-US" altLang="zh-CN" sz="2400" dirty="0" smtClean="0">
                <a:latin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cs typeface="Times New Roman" panose="02020603050405020304" pitchFamily="18" charset="0"/>
              </a:rPr>
              <a:t>Ri</a:t>
            </a:r>
            <a:endParaRPr lang="zh-CN" altLang="en-US"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2740591" y="2515588"/>
            <a:ext cx="543739" cy="461665"/>
          </a:xfrm>
          <a:prstGeom prst="rect">
            <a:avLst/>
          </a:prstGeom>
          <a:noFill/>
        </p:spPr>
        <p:txBody>
          <a:bodyPr wrap="none" rtlCol="0">
            <a:spAutoFit/>
          </a:bodyPr>
          <a:lstStyle/>
          <a:p>
            <a:r>
              <a:rPr lang="en-US" altLang="zh-CN" sz="2400" dirty="0" smtClean="0">
                <a:latin typeface="Times New Roman" panose="02020603050405020304" pitchFamily="18" charset="0"/>
                <a:cs typeface="Times New Roman" panose="02020603050405020304" pitchFamily="18" charset="0"/>
              </a:rPr>
              <a:t>Rn</a:t>
            </a:r>
            <a:endParaRPr lang="zh-CN" altLang="en-US" sz="24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700841" y="1221185"/>
            <a:ext cx="758541" cy="400110"/>
          </a:xfrm>
          <a:prstGeom prst="rect">
            <a:avLst/>
          </a:prstGeom>
          <a:noFill/>
        </p:spPr>
        <p:txBody>
          <a:bodyPr wrap="none" rtlCol="0">
            <a:spAutoFit/>
          </a:bodyPr>
          <a:lstStyle>
            <a:defPPr>
              <a:defRPr lang="zh-CN"/>
            </a:defPPr>
            <a:lvl1pPr>
              <a:defRPr sz="2000"/>
            </a:lvl1pPr>
          </a:lstStyle>
          <a:p>
            <a:r>
              <a:rPr lang="zh-CN" altLang="en-US" b="1" dirty="0" smtClean="0">
                <a:solidFill>
                  <a:srgbClr val="FF0000"/>
                </a:solidFill>
              </a:rPr>
              <a:t>；</a:t>
            </a:r>
            <a:r>
              <a:rPr lang="en-US" altLang="zh-CN" b="1" dirty="0" smtClean="0">
                <a:solidFill>
                  <a:srgbClr val="FF0000"/>
                </a:solidFill>
              </a:rPr>
              <a:t>(A)</a:t>
            </a:r>
            <a:endParaRPr lang="zh-CN" altLang="en-US" b="1" dirty="0">
              <a:solidFill>
                <a:srgbClr val="FF0000"/>
              </a:solidFill>
            </a:endParaRPr>
          </a:p>
        </p:txBody>
      </p:sp>
      <p:cxnSp>
        <p:nvCxnSpPr>
          <p:cNvPr id="11" name="直接箭头连接符 10"/>
          <p:cNvCxnSpPr/>
          <p:nvPr/>
        </p:nvCxnSpPr>
        <p:spPr>
          <a:xfrm>
            <a:off x="4451450" y="1441316"/>
            <a:ext cx="537603" cy="0"/>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989053" y="1221185"/>
            <a:ext cx="959237" cy="400110"/>
          </a:xfrm>
          <a:prstGeom prst="rect">
            <a:avLst/>
          </a:prstGeom>
          <a:noFill/>
        </p:spPr>
        <p:txBody>
          <a:bodyPr wrap="none" rtlCol="0">
            <a:spAutoFit/>
          </a:bodyPr>
          <a:lstStyle>
            <a:defPPr>
              <a:defRPr lang="zh-CN"/>
            </a:defPPr>
            <a:lvl1pPr>
              <a:defRPr sz="2000"/>
            </a:lvl1pPr>
          </a:lstStyle>
          <a:p>
            <a:r>
              <a:rPr lang="en-US" altLang="zh-CN" b="1" dirty="0" smtClean="0">
                <a:solidFill>
                  <a:srgbClr val="FF0000"/>
                </a:solidFill>
              </a:rPr>
              <a:t>(direct)</a:t>
            </a:r>
            <a:endParaRPr lang="zh-CN" altLang="en-US" b="1" dirty="0">
              <a:solidFill>
                <a:srgbClr val="FF0000"/>
              </a:solidFill>
            </a:endParaRPr>
          </a:p>
        </p:txBody>
      </p:sp>
      <p:sp>
        <p:nvSpPr>
          <p:cNvPr id="13" name="TextBox 12"/>
          <p:cNvSpPr txBox="1"/>
          <p:nvPr/>
        </p:nvSpPr>
        <p:spPr>
          <a:xfrm>
            <a:off x="3706046" y="1897133"/>
            <a:ext cx="758541" cy="400110"/>
          </a:xfrm>
          <a:prstGeom prst="rect">
            <a:avLst/>
          </a:prstGeom>
          <a:noFill/>
        </p:spPr>
        <p:txBody>
          <a:bodyPr wrap="none" rtlCol="0">
            <a:spAutoFit/>
          </a:bodyPr>
          <a:lstStyle>
            <a:defPPr>
              <a:defRPr lang="zh-CN"/>
            </a:defPPr>
            <a:lvl1pPr>
              <a:defRPr sz="2000"/>
            </a:lvl1pPr>
          </a:lstStyle>
          <a:p>
            <a:r>
              <a:rPr lang="zh-CN" altLang="en-US" b="1" dirty="0" smtClean="0">
                <a:solidFill>
                  <a:srgbClr val="FF0000"/>
                </a:solidFill>
              </a:rPr>
              <a:t>；</a:t>
            </a:r>
            <a:r>
              <a:rPr lang="en-US" altLang="zh-CN" b="1" dirty="0" smtClean="0">
                <a:solidFill>
                  <a:srgbClr val="FF0000"/>
                </a:solidFill>
              </a:rPr>
              <a:t>(A)</a:t>
            </a:r>
            <a:endParaRPr lang="zh-CN" altLang="en-US" b="1" dirty="0">
              <a:solidFill>
                <a:srgbClr val="FF0000"/>
              </a:solidFill>
            </a:endParaRPr>
          </a:p>
        </p:txBody>
      </p:sp>
      <p:cxnSp>
        <p:nvCxnSpPr>
          <p:cNvPr id="14" name="直接箭头连接符 13"/>
          <p:cNvCxnSpPr/>
          <p:nvPr/>
        </p:nvCxnSpPr>
        <p:spPr>
          <a:xfrm>
            <a:off x="4456655" y="2117264"/>
            <a:ext cx="537603" cy="0"/>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994258" y="1897133"/>
            <a:ext cx="712054" cy="400110"/>
          </a:xfrm>
          <a:prstGeom prst="rect">
            <a:avLst/>
          </a:prstGeom>
          <a:noFill/>
        </p:spPr>
        <p:txBody>
          <a:bodyPr wrap="none" rtlCol="0">
            <a:spAutoFit/>
          </a:bodyPr>
          <a:lstStyle>
            <a:defPPr>
              <a:defRPr lang="zh-CN"/>
            </a:defPPr>
            <a:lvl1pPr>
              <a:defRPr sz="2000"/>
            </a:lvl1pPr>
          </a:lstStyle>
          <a:p>
            <a:r>
              <a:rPr lang="en-US" altLang="zh-CN" b="1" dirty="0" smtClean="0">
                <a:solidFill>
                  <a:srgbClr val="FF0000"/>
                </a:solidFill>
              </a:rPr>
              <a:t>((</a:t>
            </a:r>
            <a:r>
              <a:rPr lang="en-US" altLang="zh-CN" b="1" dirty="0" err="1" smtClean="0">
                <a:solidFill>
                  <a:srgbClr val="FF0000"/>
                </a:solidFill>
              </a:rPr>
              <a:t>Ri</a:t>
            </a:r>
            <a:r>
              <a:rPr lang="en-US" altLang="zh-CN" b="1" dirty="0" smtClean="0">
                <a:solidFill>
                  <a:srgbClr val="FF0000"/>
                </a:solidFill>
              </a:rPr>
              <a:t>))</a:t>
            </a:r>
            <a:endParaRPr lang="zh-CN" altLang="en-US" b="1" dirty="0">
              <a:solidFill>
                <a:srgbClr val="FF0000"/>
              </a:solidFill>
            </a:endParaRPr>
          </a:p>
        </p:txBody>
      </p:sp>
      <p:sp>
        <p:nvSpPr>
          <p:cNvPr id="16" name="TextBox 15"/>
          <p:cNvSpPr txBox="1"/>
          <p:nvPr/>
        </p:nvSpPr>
        <p:spPr>
          <a:xfrm>
            <a:off x="3706046" y="2545205"/>
            <a:ext cx="758541" cy="400110"/>
          </a:xfrm>
          <a:prstGeom prst="rect">
            <a:avLst/>
          </a:prstGeom>
          <a:noFill/>
        </p:spPr>
        <p:txBody>
          <a:bodyPr wrap="none" rtlCol="0">
            <a:spAutoFit/>
          </a:bodyPr>
          <a:lstStyle>
            <a:defPPr>
              <a:defRPr lang="zh-CN"/>
            </a:defPPr>
            <a:lvl1pPr>
              <a:defRPr sz="2000"/>
            </a:lvl1pPr>
          </a:lstStyle>
          <a:p>
            <a:r>
              <a:rPr lang="zh-CN" altLang="en-US" b="1" dirty="0" smtClean="0">
                <a:solidFill>
                  <a:srgbClr val="FF0000"/>
                </a:solidFill>
              </a:rPr>
              <a:t>；</a:t>
            </a:r>
            <a:r>
              <a:rPr lang="en-US" altLang="zh-CN" b="1" dirty="0" smtClean="0">
                <a:solidFill>
                  <a:srgbClr val="FF0000"/>
                </a:solidFill>
              </a:rPr>
              <a:t>(A)</a:t>
            </a:r>
            <a:endParaRPr lang="zh-CN" altLang="en-US" b="1" dirty="0">
              <a:solidFill>
                <a:srgbClr val="FF0000"/>
              </a:solidFill>
            </a:endParaRPr>
          </a:p>
        </p:txBody>
      </p:sp>
      <p:cxnSp>
        <p:nvCxnSpPr>
          <p:cNvPr id="17" name="直接箭头连接符 16"/>
          <p:cNvCxnSpPr/>
          <p:nvPr/>
        </p:nvCxnSpPr>
        <p:spPr>
          <a:xfrm>
            <a:off x="4464587" y="2746420"/>
            <a:ext cx="537603" cy="0"/>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994258" y="2545205"/>
            <a:ext cx="627095" cy="400110"/>
          </a:xfrm>
          <a:prstGeom prst="rect">
            <a:avLst/>
          </a:prstGeom>
          <a:noFill/>
        </p:spPr>
        <p:txBody>
          <a:bodyPr wrap="none" rtlCol="0">
            <a:spAutoFit/>
          </a:bodyPr>
          <a:lstStyle>
            <a:defPPr>
              <a:defRPr lang="zh-CN"/>
            </a:defPPr>
            <a:lvl1pPr>
              <a:defRPr sz="2000"/>
            </a:lvl1pPr>
          </a:lstStyle>
          <a:p>
            <a:r>
              <a:rPr lang="en-US" altLang="zh-CN" b="1" dirty="0" smtClean="0">
                <a:solidFill>
                  <a:srgbClr val="FF0000"/>
                </a:solidFill>
              </a:rPr>
              <a:t>(Rn)</a:t>
            </a:r>
            <a:endParaRPr lang="zh-CN" altLang="en-US" b="1" dirty="0">
              <a:solidFill>
                <a:srgbClr val="FF0000"/>
              </a:solidFill>
            </a:endParaRPr>
          </a:p>
        </p:txBody>
      </p:sp>
      <p:sp>
        <p:nvSpPr>
          <p:cNvPr id="33" name="标题 1"/>
          <p:cNvSpPr txBox="1">
            <a:spLocks/>
          </p:cNvSpPr>
          <p:nvPr/>
        </p:nvSpPr>
        <p:spPr>
          <a:xfrm>
            <a:off x="13469" y="791131"/>
            <a:ext cx="3275855" cy="504056"/>
          </a:xfrm>
          <a:prstGeom prst="rect">
            <a:avLst/>
          </a:prstGeom>
          <a:ln>
            <a:noFill/>
          </a:ln>
        </p:spPr>
        <p:style>
          <a:lnRef idx="1">
            <a:schemeClr val="accent3"/>
          </a:lnRef>
          <a:fillRef idx="2">
            <a:schemeClr val="accent3"/>
          </a:fillRef>
          <a:effectRef idx="1">
            <a:schemeClr val="accent3"/>
          </a:effectRef>
          <a:fontRef idx="minor">
            <a:schemeClr val="dk1"/>
          </a:fontRef>
        </p:style>
        <p:txBody>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fontAlgn="auto">
              <a:spcAft>
                <a:spcPts val="0"/>
              </a:spcAft>
            </a:pPr>
            <a:r>
              <a:rPr lang="en-US" altLang="zh-CN" sz="2800" b="1" dirty="0" smtClean="0">
                <a:solidFill>
                  <a:srgbClr val="FF0000"/>
                </a:solidFill>
                <a:latin typeface="宋体" pitchFamily="2" charset="-122"/>
              </a:rPr>
              <a:t>1.</a:t>
            </a:r>
            <a:r>
              <a:rPr lang="zh-CN" altLang="en-US" sz="2800" b="1" dirty="0" smtClean="0">
                <a:solidFill>
                  <a:srgbClr val="FF0000"/>
                </a:solidFill>
                <a:latin typeface="宋体" pitchFamily="2" charset="-122"/>
              </a:rPr>
              <a:t>字节交换指令</a:t>
            </a:r>
            <a:r>
              <a:rPr lang="en-US" altLang="zh-CN" sz="2800" b="1" dirty="0">
                <a:solidFill>
                  <a:srgbClr val="FF0000"/>
                </a:solidFill>
                <a:latin typeface="宋体" pitchFamily="2" charset="-122"/>
              </a:rPr>
              <a:t>XCH</a:t>
            </a:r>
            <a:endParaRPr lang="zh-CN" altLang="en-US" sz="2800" dirty="0"/>
          </a:p>
        </p:txBody>
      </p:sp>
      <p:sp>
        <p:nvSpPr>
          <p:cNvPr id="34" name="标题 1"/>
          <p:cNvSpPr txBox="1">
            <a:spLocks/>
          </p:cNvSpPr>
          <p:nvPr/>
        </p:nvSpPr>
        <p:spPr>
          <a:xfrm>
            <a:off x="0" y="3104484"/>
            <a:ext cx="4220818" cy="504056"/>
          </a:xfrm>
          <a:prstGeom prst="rect">
            <a:avLst/>
          </a:prstGeom>
          <a:ln>
            <a:noFill/>
          </a:ln>
        </p:spPr>
        <p:style>
          <a:lnRef idx="1">
            <a:schemeClr val="accent3"/>
          </a:lnRef>
          <a:fillRef idx="2">
            <a:schemeClr val="accent3"/>
          </a:fillRef>
          <a:effectRef idx="1">
            <a:schemeClr val="accent3"/>
          </a:effectRef>
          <a:fontRef idx="minor">
            <a:schemeClr val="dk1"/>
          </a:fontRef>
        </p:style>
        <p:txBody>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fontAlgn="auto">
              <a:spcAft>
                <a:spcPts val="0"/>
              </a:spcAft>
            </a:pPr>
            <a:r>
              <a:rPr lang="en-US" altLang="zh-CN" sz="2800" b="1" dirty="0" smtClean="0">
                <a:solidFill>
                  <a:srgbClr val="FF0000"/>
                </a:solidFill>
                <a:latin typeface="宋体" pitchFamily="2" charset="-122"/>
              </a:rPr>
              <a:t>2.</a:t>
            </a:r>
            <a:r>
              <a:rPr lang="zh-CN" altLang="en-US" sz="2800" b="1" dirty="0" smtClean="0">
                <a:solidFill>
                  <a:srgbClr val="FF0000"/>
                </a:solidFill>
                <a:latin typeface="宋体" pitchFamily="2" charset="-122"/>
              </a:rPr>
              <a:t>低半字节交换指令</a:t>
            </a:r>
            <a:r>
              <a:rPr lang="en-US" altLang="zh-CN" sz="2800" b="1" dirty="0" smtClean="0">
                <a:solidFill>
                  <a:srgbClr val="FF0000"/>
                </a:solidFill>
                <a:latin typeface="宋体" pitchFamily="2" charset="-122"/>
              </a:rPr>
              <a:t>XCHD</a:t>
            </a:r>
            <a:endParaRPr lang="zh-CN" altLang="en-US" sz="2800" dirty="0"/>
          </a:p>
        </p:txBody>
      </p:sp>
      <p:sp>
        <p:nvSpPr>
          <p:cNvPr id="35" name="TextBox 34"/>
          <p:cNvSpPr txBox="1"/>
          <p:nvPr/>
        </p:nvSpPr>
        <p:spPr>
          <a:xfrm>
            <a:off x="683568" y="3760536"/>
            <a:ext cx="3081663" cy="523220"/>
          </a:xfrm>
          <a:prstGeom prst="rect">
            <a:avLst/>
          </a:prstGeom>
          <a:noFill/>
        </p:spPr>
        <p:txBody>
          <a:bodyPr wrap="square" rtlCol="0">
            <a:spAutoFit/>
          </a:bodyPr>
          <a:lstStyle/>
          <a:p>
            <a:r>
              <a:rPr lang="en-US" altLang="zh-CN" sz="2800" dirty="0" smtClean="0">
                <a:latin typeface="Times New Roman" panose="02020603050405020304" pitchFamily="18" charset="0"/>
                <a:cs typeface="Times New Roman" panose="02020603050405020304" pitchFamily="18" charset="0"/>
              </a:rPr>
              <a:t>XCHD     A,  @</a:t>
            </a:r>
            <a:r>
              <a:rPr lang="en-US" altLang="zh-CN" sz="2800" dirty="0" err="1" smtClean="0">
                <a:latin typeface="Times New Roman" panose="02020603050405020304" pitchFamily="18" charset="0"/>
                <a:cs typeface="Times New Roman" panose="02020603050405020304" pitchFamily="18" charset="0"/>
              </a:rPr>
              <a:t>Ri</a:t>
            </a:r>
            <a:endParaRPr lang="zh-CN" altLang="en-US" sz="2800" dirty="0">
              <a:latin typeface="Times New Roman" panose="02020603050405020304" pitchFamily="18" charset="0"/>
              <a:cs typeface="Times New Roman" panose="02020603050405020304" pitchFamily="18" charset="0"/>
            </a:endParaRPr>
          </a:p>
        </p:txBody>
      </p:sp>
      <p:sp>
        <p:nvSpPr>
          <p:cNvPr id="36" name="标题 1"/>
          <p:cNvSpPr txBox="1">
            <a:spLocks/>
          </p:cNvSpPr>
          <p:nvPr/>
        </p:nvSpPr>
        <p:spPr>
          <a:xfrm>
            <a:off x="-2359" y="4634228"/>
            <a:ext cx="2498420" cy="504056"/>
          </a:xfrm>
          <a:prstGeom prst="rect">
            <a:avLst/>
          </a:prstGeom>
          <a:ln>
            <a:noFill/>
          </a:ln>
        </p:spPr>
        <p:style>
          <a:lnRef idx="1">
            <a:schemeClr val="accent3"/>
          </a:lnRef>
          <a:fillRef idx="2">
            <a:schemeClr val="accent3"/>
          </a:fillRef>
          <a:effectRef idx="1">
            <a:schemeClr val="accent3"/>
          </a:effectRef>
          <a:fontRef idx="minor">
            <a:schemeClr val="dk1"/>
          </a:fontRef>
        </p:style>
        <p:txBody>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fontAlgn="auto">
              <a:spcAft>
                <a:spcPts val="0"/>
              </a:spcAft>
            </a:pPr>
            <a:r>
              <a:rPr lang="en-US" altLang="zh-CN" sz="2800" b="1" dirty="0" smtClean="0">
                <a:solidFill>
                  <a:srgbClr val="FF0000"/>
                </a:solidFill>
                <a:latin typeface="宋体" pitchFamily="2" charset="-122"/>
              </a:rPr>
              <a:t>3.</a:t>
            </a:r>
            <a:r>
              <a:rPr lang="zh-CN" altLang="en-US" sz="2800" b="1" dirty="0">
                <a:solidFill>
                  <a:srgbClr val="FF0000"/>
                </a:solidFill>
                <a:latin typeface="宋体" pitchFamily="2" charset="-122"/>
              </a:rPr>
              <a:t>栈操作指令</a:t>
            </a:r>
            <a:endParaRPr lang="zh-CN" altLang="en-US" sz="2800" dirty="0"/>
          </a:p>
        </p:txBody>
      </p:sp>
      <p:sp>
        <p:nvSpPr>
          <p:cNvPr id="37" name="TextBox 36"/>
          <p:cNvSpPr txBox="1"/>
          <p:nvPr/>
        </p:nvSpPr>
        <p:spPr>
          <a:xfrm>
            <a:off x="4058773" y="3822091"/>
            <a:ext cx="1143262" cy="461665"/>
          </a:xfrm>
          <a:prstGeom prst="rect">
            <a:avLst/>
          </a:prstGeom>
          <a:noFill/>
        </p:spPr>
        <p:txBody>
          <a:bodyPr wrap="none" rtlCol="0">
            <a:spAutoFit/>
          </a:bodyPr>
          <a:lstStyle>
            <a:defPPr>
              <a:defRPr lang="zh-CN"/>
            </a:defPPr>
            <a:lvl1pPr>
              <a:defRPr sz="2000"/>
            </a:lvl1pPr>
          </a:lstStyle>
          <a:p>
            <a:r>
              <a:rPr lang="zh-CN" altLang="en-US" sz="2400" b="1" dirty="0" smtClean="0">
                <a:solidFill>
                  <a:srgbClr val="FF0000"/>
                </a:solidFill>
              </a:rPr>
              <a:t>；</a:t>
            </a:r>
            <a:r>
              <a:rPr lang="en-US" altLang="zh-CN" sz="2400" b="1" dirty="0" smtClean="0">
                <a:solidFill>
                  <a:srgbClr val="FF0000"/>
                </a:solidFill>
              </a:rPr>
              <a:t>(A</a:t>
            </a:r>
            <a:r>
              <a:rPr lang="en-US" altLang="zh-CN" sz="2400" b="1" baseline="-25000" dirty="0" smtClean="0">
                <a:solidFill>
                  <a:srgbClr val="FF0000"/>
                </a:solidFill>
              </a:rPr>
              <a:t>3-0</a:t>
            </a:r>
            <a:r>
              <a:rPr lang="en-US" altLang="zh-CN" sz="2400" b="1" dirty="0" smtClean="0">
                <a:solidFill>
                  <a:srgbClr val="FF0000"/>
                </a:solidFill>
              </a:rPr>
              <a:t>)</a:t>
            </a:r>
            <a:endParaRPr lang="zh-CN" altLang="en-US" sz="2400" b="1" dirty="0">
              <a:solidFill>
                <a:srgbClr val="FF0000"/>
              </a:solidFill>
            </a:endParaRPr>
          </a:p>
        </p:txBody>
      </p:sp>
      <p:cxnSp>
        <p:nvCxnSpPr>
          <p:cNvPr id="38" name="直接箭头连接符 37"/>
          <p:cNvCxnSpPr/>
          <p:nvPr/>
        </p:nvCxnSpPr>
        <p:spPr>
          <a:xfrm>
            <a:off x="5148064" y="4062263"/>
            <a:ext cx="537603" cy="0"/>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558996" y="3831431"/>
            <a:ext cx="1342034" cy="461665"/>
          </a:xfrm>
          <a:prstGeom prst="rect">
            <a:avLst/>
          </a:prstGeom>
          <a:noFill/>
        </p:spPr>
        <p:txBody>
          <a:bodyPr wrap="none" rtlCol="0">
            <a:spAutoFit/>
          </a:bodyPr>
          <a:lstStyle>
            <a:defPPr>
              <a:defRPr lang="zh-CN"/>
            </a:defPPr>
            <a:lvl1pPr>
              <a:defRPr sz="2000"/>
            </a:lvl1pPr>
          </a:lstStyle>
          <a:p>
            <a:r>
              <a:rPr lang="en-US" altLang="zh-CN" sz="2400" b="1" dirty="0" smtClean="0">
                <a:solidFill>
                  <a:srgbClr val="FF0000"/>
                </a:solidFill>
              </a:rPr>
              <a:t>( ( </a:t>
            </a:r>
            <a:r>
              <a:rPr lang="en-US" altLang="zh-CN" sz="2400" b="1" dirty="0" err="1" smtClean="0">
                <a:solidFill>
                  <a:srgbClr val="FF0000"/>
                </a:solidFill>
              </a:rPr>
              <a:t>Ri</a:t>
            </a:r>
            <a:r>
              <a:rPr lang="en-US" altLang="zh-CN" sz="2400" b="1" dirty="0" smtClean="0">
                <a:solidFill>
                  <a:srgbClr val="FF0000"/>
                </a:solidFill>
              </a:rPr>
              <a:t> )</a:t>
            </a:r>
            <a:r>
              <a:rPr lang="en-US" altLang="zh-CN" sz="2400" b="1" baseline="-25000" dirty="0" smtClean="0">
                <a:solidFill>
                  <a:srgbClr val="FF0000"/>
                </a:solidFill>
              </a:rPr>
              <a:t>3-0 </a:t>
            </a:r>
            <a:r>
              <a:rPr lang="en-US" altLang="zh-CN" sz="2400" b="1" dirty="0" smtClean="0">
                <a:solidFill>
                  <a:srgbClr val="FF0000"/>
                </a:solidFill>
              </a:rPr>
              <a:t>)</a:t>
            </a:r>
            <a:endParaRPr lang="zh-CN" altLang="en-US" sz="2400" b="1" dirty="0">
              <a:solidFill>
                <a:srgbClr val="FF0000"/>
              </a:solidFill>
            </a:endParaRPr>
          </a:p>
        </p:txBody>
      </p:sp>
      <p:sp>
        <p:nvSpPr>
          <p:cNvPr id="40" name="TextBox 39"/>
          <p:cNvSpPr txBox="1"/>
          <p:nvPr/>
        </p:nvSpPr>
        <p:spPr>
          <a:xfrm>
            <a:off x="107504" y="5259632"/>
            <a:ext cx="1826141" cy="461665"/>
          </a:xfrm>
          <a:prstGeom prst="rect">
            <a:avLst/>
          </a:prstGeom>
          <a:noFill/>
        </p:spPr>
        <p:txBody>
          <a:bodyPr wrap="none" rtlCol="0">
            <a:spAutoFit/>
          </a:bodyPr>
          <a:lstStyle/>
          <a:p>
            <a:r>
              <a:rPr lang="en-US" altLang="zh-CN" sz="2400" b="1" dirty="0" smtClean="0">
                <a:solidFill>
                  <a:srgbClr val="7030A0"/>
                </a:solidFill>
              </a:rPr>
              <a:t>(1) </a:t>
            </a:r>
            <a:r>
              <a:rPr lang="zh-CN" altLang="en-US" sz="2400" b="1" dirty="0" smtClean="0">
                <a:solidFill>
                  <a:srgbClr val="7030A0"/>
                </a:solidFill>
              </a:rPr>
              <a:t>入栈操作</a:t>
            </a:r>
            <a:endParaRPr lang="zh-CN" altLang="en-US" sz="2400" b="1" dirty="0">
              <a:solidFill>
                <a:srgbClr val="7030A0"/>
              </a:solidFill>
            </a:endParaRPr>
          </a:p>
        </p:txBody>
      </p:sp>
      <p:sp>
        <p:nvSpPr>
          <p:cNvPr id="41" name="TextBox 40"/>
          <p:cNvSpPr txBox="1"/>
          <p:nvPr/>
        </p:nvSpPr>
        <p:spPr>
          <a:xfrm>
            <a:off x="2457929" y="5269051"/>
            <a:ext cx="1728192" cy="461665"/>
          </a:xfrm>
          <a:prstGeom prst="rect">
            <a:avLst/>
          </a:prstGeom>
          <a:solidFill>
            <a:srgbClr val="FFFF00"/>
          </a:solidFill>
        </p:spPr>
        <p:txBody>
          <a:bodyPr wrap="square" rtlCol="0">
            <a:spAutoFit/>
          </a:bodyPr>
          <a:lstStyle/>
          <a:p>
            <a:r>
              <a:rPr lang="en-US" altLang="zh-CN" sz="2400" dirty="0" smtClean="0"/>
              <a:t>PUSH  </a:t>
            </a:r>
            <a:r>
              <a:rPr lang="en-US" altLang="zh-CN" sz="2400" dirty="0" err="1" smtClean="0"/>
              <a:t>dir</a:t>
            </a:r>
            <a:endParaRPr lang="en-US" altLang="zh-CN" sz="2400" dirty="0" smtClean="0"/>
          </a:p>
        </p:txBody>
      </p:sp>
      <p:sp>
        <p:nvSpPr>
          <p:cNvPr id="42" name="TextBox 41"/>
          <p:cNvSpPr txBox="1"/>
          <p:nvPr/>
        </p:nvSpPr>
        <p:spPr>
          <a:xfrm>
            <a:off x="4577608" y="5259633"/>
            <a:ext cx="3295668" cy="461665"/>
          </a:xfrm>
          <a:prstGeom prst="rect">
            <a:avLst/>
          </a:prstGeom>
          <a:noFill/>
        </p:spPr>
        <p:txBody>
          <a:bodyPr wrap="square" rtlCol="0">
            <a:spAutoFit/>
          </a:bodyPr>
          <a:lstStyle/>
          <a:p>
            <a:r>
              <a:rPr lang="en-US" altLang="zh-CN" sz="2400" dirty="0" smtClean="0">
                <a:solidFill>
                  <a:srgbClr val="FF0000"/>
                </a:solidFill>
              </a:rPr>
              <a:t>;SP+1</a:t>
            </a:r>
            <a:r>
              <a:rPr lang="zh-CN" altLang="en-US" sz="2400" dirty="0" smtClean="0">
                <a:solidFill>
                  <a:srgbClr val="FF0000"/>
                </a:solidFill>
              </a:rPr>
              <a:t>→</a:t>
            </a:r>
            <a:r>
              <a:rPr lang="en-US" altLang="zh-CN" sz="2400" dirty="0" smtClean="0">
                <a:solidFill>
                  <a:srgbClr val="FF0000"/>
                </a:solidFill>
              </a:rPr>
              <a:t>SP, (</a:t>
            </a:r>
            <a:r>
              <a:rPr lang="en-US" altLang="zh-CN" sz="2400" dirty="0" err="1" smtClean="0">
                <a:solidFill>
                  <a:srgbClr val="FF0000"/>
                </a:solidFill>
              </a:rPr>
              <a:t>dir</a:t>
            </a:r>
            <a:r>
              <a:rPr lang="en-US" altLang="zh-CN" sz="2400" dirty="0" smtClean="0">
                <a:solidFill>
                  <a:srgbClr val="FF0000"/>
                </a:solidFill>
              </a:rPr>
              <a:t>)</a:t>
            </a:r>
            <a:r>
              <a:rPr lang="zh-CN" altLang="en-US" sz="2400" dirty="0" smtClean="0">
                <a:solidFill>
                  <a:srgbClr val="FF0000"/>
                </a:solidFill>
              </a:rPr>
              <a:t>→</a:t>
            </a:r>
            <a:r>
              <a:rPr lang="en-US" altLang="zh-CN" sz="2400" dirty="0" smtClean="0">
                <a:solidFill>
                  <a:srgbClr val="FF0000"/>
                </a:solidFill>
              </a:rPr>
              <a:t>(SP)</a:t>
            </a:r>
          </a:p>
        </p:txBody>
      </p:sp>
      <p:sp>
        <p:nvSpPr>
          <p:cNvPr id="43" name="TextBox 42"/>
          <p:cNvSpPr txBox="1"/>
          <p:nvPr/>
        </p:nvSpPr>
        <p:spPr>
          <a:xfrm>
            <a:off x="107504" y="5994219"/>
            <a:ext cx="1895071" cy="461665"/>
          </a:xfrm>
          <a:prstGeom prst="rect">
            <a:avLst/>
          </a:prstGeom>
          <a:noFill/>
        </p:spPr>
        <p:txBody>
          <a:bodyPr wrap="none" rtlCol="0">
            <a:spAutoFit/>
          </a:bodyPr>
          <a:lstStyle/>
          <a:p>
            <a:r>
              <a:rPr lang="en-US" altLang="zh-CN" sz="2400" b="1" dirty="0" smtClean="0">
                <a:solidFill>
                  <a:srgbClr val="7030A0"/>
                </a:solidFill>
              </a:rPr>
              <a:t>(2)  </a:t>
            </a:r>
            <a:r>
              <a:rPr lang="zh-CN" altLang="en-US" sz="2400" b="1" dirty="0" smtClean="0">
                <a:solidFill>
                  <a:srgbClr val="7030A0"/>
                </a:solidFill>
              </a:rPr>
              <a:t>出栈操作</a:t>
            </a:r>
            <a:endParaRPr lang="zh-CN" altLang="en-US" sz="2400" b="1" dirty="0">
              <a:solidFill>
                <a:srgbClr val="7030A0"/>
              </a:solidFill>
            </a:endParaRPr>
          </a:p>
        </p:txBody>
      </p:sp>
      <p:sp>
        <p:nvSpPr>
          <p:cNvPr id="44" name="TextBox 43"/>
          <p:cNvSpPr txBox="1"/>
          <p:nvPr/>
        </p:nvSpPr>
        <p:spPr>
          <a:xfrm>
            <a:off x="2457929" y="5985255"/>
            <a:ext cx="1728192" cy="461665"/>
          </a:xfrm>
          <a:prstGeom prst="rect">
            <a:avLst/>
          </a:prstGeom>
          <a:solidFill>
            <a:srgbClr val="FFFF00"/>
          </a:solidFill>
        </p:spPr>
        <p:txBody>
          <a:bodyPr wrap="square" rtlCol="0">
            <a:spAutoFit/>
          </a:bodyPr>
          <a:lstStyle/>
          <a:p>
            <a:r>
              <a:rPr lang="en-US" altLang="zh-CN" sz="2400" dirty="0" smtClean="0"/>
              <a:t>POP  </a:t>
            </a:r>
            <a:r>
              <a:rPr lang="en-US" altLang="zh-CN" sz="2400" dirty="0" err="1" smtClean="0"/>
              <a:t>dir</a:t>
            </a:r>
            <a:endParaRPr lang="en-US" altLang="zh-CN" sz="2400" dirty="0" smtClean="0"/>
          </a:p>
        </p:txBody>
      </p:sp>
      <p:sp>
        <p:nvSpPr>
          <p:cNvPr id="45" name="TextBox 44"/>
          <p:cNvSpPr txBox="1"/>
          <p:nvPr/>
        </p:nvSpPr>
        <p:spPr>
          <a:xfrm>
            <a:off x="4458270" y="5983132"/>
            <a:ext cx="3880062" cy="461665"/>
          </a:xfrm>
          <a:prstGeom prst="rect">
            <a:avLst/>
          </a:prstGeom>
          <a:noFill/>
        </p:spPr>
        <p:txBody>
          <a:bodyPr wrap="square" rtlCol="0">
            <a:spAutoFit/>
          </a:bodyPr>
          <a:lstStyle/>
          <a:p>
            <a:r>
              <a:rPr lang="en-US" altLang="zh-CN" sz="2400" dirty="0" smtClean="0">
                <a:solidFill>
                  <a:srgbClr val="FF0000"/>
                </a:solidFill>
              </a:rPr>
              <a:t>;</a:t>
            </a:r>
            <a:r>
              <a:rPr lang="en-US" altLang="zh-CN" sz="2400" dirty="0">
                <a:solidFill>
                  <a:srgbClr val="FF0000"/>
                </a:solidFill>
              </a:rPr>
              <a:t> </a:t>
            </a:r>
            <a:r>
              <a:rPr lang="en-US" altLang="zh-CN" sz="2400" dirty="0" smtClean="0">
                <a:solidFill>
                  <a:srgbClr val="FF0000"/>
                </a:solidFill>
              </a:rPr>
              <a:t>(SP) </a:t>
            </a:r>
            <a:r>
              <a:rPr lang="zh-CN" altLang="en-US" sz="2400" dirty="0" smtClean="0">
                <a:solidFill>
                  <a:srgbClr val="FF0000"/>
                </a:solidFill>
              </a:rPr>
              <a:t>→</a:t>
            </a:r>
            <a:r>
              <a:rPr lang="en-US" altLang="zh-CN" sz="2400" dirty="0" smtClean="0">
                <a:solidFill>
                  <a:srgbClr val="FF0000"/>
                </a:solidFill>
              </a:rPr>
              <a:t> (</a:t>
            </a:r>
            <a:r>
              <a:rPr lang="en-US" altLang="zh-CN" sz="2400" dirty="0" err="1" smtClean="0">
                <a:solidFill>
                  <a:srgbClr val="FF0000"/>
                </a:solidFill>
              </a:rPr>
              <a:t>dir</a:t>
            </a:r>
            <a:r>
              <a:rPr lang="en-US" altLang="zh-CN" sz="2400" dirty="0" smtClean="0">
                <a:solidFill>
                  <a:srgbClr val="FF0000"/>
                </a:solidFill>
              </a:rPr>
              <a:t>)</a:t>
            </a:r>
            <a:r>
              <a:rPr lang="zh-CN" altLang="en-US" sz="2400" dirty="0" smtClean="0">
                <a:solidFill>
                  <a:srgbClr val="FF0000"/>
                </a:solidFill>
              </a:rPr>
              <a:t>，</a:t>
            </a:r>
            <a:r>
              <a:rPr lang="en-US" altLang="zh-CN" sz="2400" dirty="0" smtClean="0">
                <a:solidFill>
                  <a:srgbClr val="FF0000"/>
                </a:solidFill>
              </a:rPr>
              <a:t> SP-1</a:t>
            </a:r>
            <a:r>
              <a:rPr lang="zh-CN" altLang="en-US" sz="2400" dirty="0" smtClean="0">
                <a:solidFill>
                  <a:srgbClr val="FF0000"/>
                </a:solidFill>
              </a:rPr>
              <a:t> →</a:t>
            </a:r>
            <a:r>
              <a:rPr lang="en-US" altLang="zh-CN" sz="2400" dirty="0" smtClean="0">
                <a:solidFill>
                  <a:srgbClr val="FF0000"/>
                </a:solidFill>
              </a:rPr>
              <a:t>SP</a:t>
            </a:r>
            <a:endParaRPr lang="en-US" altLang="zh-CN" sz="2400" dirty="0">
              <a:solidFill>
                <a:srgbClr val="FF0000"/>
              </a:solidFill>
            </a:endParaRPr>
          </a:p>
        </p:txBody>
      </p:sp>
      <p:cxnSp>
        <p:nvCxnSpPr>
          <p:cNvPr id="47" name="直接连接符 46"/>
          <p:cNvCxnSpPr/>
          <p:nvPr/>
        </p:nvCxnSpPr>
        <p:spPr>
          <a:xfrm>
            <a:off x="0" y="3090501"/>
            <a:ext cx="9144000"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0" y="4509120"/>
            <a:ext cx="9144000"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1499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234" y="1700808"/>
            <a:ext cx="9138765" cy="2400657"/>
          </a:xfrm>
          <a:prstGeom prst="rect">
            <a:avLst/>
          </a:prstGeom>
          <a:ln>
            <a:noFill/>
          </a:ln>
        </p:spPr>
        <p:txBody>
          <a:bodyPr wrap="square">
            <a:spAutoFit/>
          </a:bodyPr>
          <a:lstStyle/>
          <a:p>
            <a:pPr marL="457200" indent="-457200">
              <a:lnSpc>
                <a:spcPct val="150000"/>
              </a:lnSpc>
              <a:buAutoNum type="arabicPeriod"/>
            </a:pPr>
            <a:r>
              <a:rPr lang="zh-CN" altLang="en-US" sz="2000" b="1" dirty="0" smtClean="0">
                <a:solidFill>
                  <a:srgbClr val="0070C0"/>
                </a:solidFill>
              </a:rPr>
              <a:t>执行传送指令时，源地址单元内容送至目标地址后，该</a:t>
            </a:r>
            <a:r>
              <a:rPr lang="zh-CN" altLang="en-US" sz="2000" b="1" dirty="0" smtClean="0">
                <a:solidFill>
                  <a:srgbClr val="FF0000"/>
                </a:solidFill>
              </a:rPr>
              <a:t>单元内的内容不变；</a:t>
            </a:r>
            <a:endParaRPr lang="en-US" altLang="zh-CN" sz="2000" b="1" dirty="0" smtClean="0">
              <a:solidFill>
                <a:srgbClr val="FF0000"/>
              </a:solidFill>
            </a:endParaRPr>
          </a:p>
          <a:p>
            <a:pPr marL="457200" indent="-457200">
              <a:lnSpc>
                <a:spcPct val="150000"/>
              </a:lnSpc>
              <a:buAutoNum type="arabicPeriod"/>
            </a:pPr>
            <a:r>
              <a:rPr lang="zh-CN" altLang="en-US" sz="2000" b="1" dirty="0" smtClean="0">
                <a:solidFill>
                  <a:srgbClr val="0070C0"/>
                </a:solidFill>
              </a:rPr>
              <a:t>对特殊功能寄存器</a:t>
            </a:r>
            <a:r>
              <a:rPr lang="en-US" altLang="zh-CN" sz="2000" b="1" dirty="0" smtClean="0">
                <a:solidFill>
                  <a:srgbClr val="FF0000"/>
                </a:solidFill>
              </a:rPr>
              <a:t>SFR</a:t>
            </a:r>
            <a:r>
              <a:rPr lang="zh-CN" altLang="en-US" sz="2000" b="1" dirty="0" smtClean="0">
                <a:solidFill>
                  <a:srgbClr val="0070C0"/>
                </a:solidFill>
              </a:rPr>
              <a:t>操作仅能使用</a:t>
            </a:r>
            <a:r>
              <a:rPr lang="zh-CN" altLang="en-US" sz="2000" b="1" dirty="0" smtClean="0">
                <a:solidFill>
                  <a:srgbClr val="FF0000"/>
                </a:solidFill>
              </a:rPr>
              <a:t>直接寻址方式</a:t>
            </a:r>
            <a:r>
              <a:rPr lang="zh-CN" altLang="en-US" sz="2000" b="1" dirty="0" smtClean="0">
                <a:solidFill>
                  <a:srgbClr val="0070C0"/>
                </a:solidFill>
              </a:rPr>
              <a:t>；</a:t>
            </a:r>
            <a:endParaRPr lang="en-US" altLang="zh-CN" sz="2000" b="1" dirty="0" smtClean="0">
              <a:solidFill>
                <a:srgbClr val="0070C0"/>
              </a:solidFill>
            </a:endParaRPr>
          </a:p>
          <a:p>
            <a:pPr marL="457200" indent="-457200">
              <a:lnSpc>
                <a:spcPct val="150000"/>
              </a:lnSpc>
              <a:buAutoNum type="arabicPeriod"/>
            </a:pPr>
            <a:r>
              <a:rPr lang="zh-CN" altLang="en-US" sz="2000" b="1" dirty="0" smtClean="0">
                <a:solidFill>
                  <a:srgbClr val="0070C0"/>
                </a:solidFill>
              </a:rPr>
              <a:t>使用</a:t>
            </a:r>
            <a:r>
              <a:rPr lang="en-US" altLang="zh-CN" sz="2000" b="1" dirty="0" smtClean="0">
                <a:solidFill>
                  <a:srgbClr val="0070C0"/>
                </a:solidFill>
              </a:rPr>
              <a:t>PUSH</a:t>
            </a:r>
            <a:r>
              <a:rPr lang="zh-CN" altLang="en-US" sz="2000" b="1" dirty="0" smtClean="0">
                <a:solidFill>
                  <a:srgbClr val="0070C0"/>
                </a:solidFill>
              </a:rPr>
              <a:t>和</a:t>
            </a:r>
            <a:r>
              <a:rPr lang="en-US" altLang="zh-CN" sz="2000" b="1" dirty="0" smtClean="0">
                <a:solidFill>
                  <a:srgbClr val="0070C0"/>
                </a:solidFill>
              </a:rPr>
              <a:t>POP</a:t>
            </a:r>
            <a:r>
              <a:rPr lang="zh-CN" altLang="en-US" sz="2000" b="1" dirty="0" smtClean="0">
                <a:solidFill>
                  <a:srgbClr val="0070C0"/>
                </a:solidFill>
              </a:rPr>
              <a:t>操作累加器</a:t>
            </a:r>
            <a:r>
              <a:rPr lang="en-US" altLang="zh-CN" sz="2000" b="1" dirty="0" smtClean="0">
                <a:solidFill>
                  <a:srgbClr val="0070C0"/>
                </a:solidFill>
              </a:rPr>
              <a:t>A</a:t>
            </a:r>
            <a:r>
              <a:rPr lang="zh-CN" altLang="en-US" sz="2000" b="1" dirty="0" smtClean="0">
                <a:solidFill>
                  <a:srgbClr val="0070C0"/>
                </a:solidFill>
              </a:rPr>
              <a:t>时，累加器应写成</a:t>
            </a:r>
            <a:r>
              <a:rPr lang="zh-CN" altLang="en-US" sz="2000" b="1" dirty="0">
                <a:solidFill>
                  <a:srgbClr val="FF0000"/>
                </a:solidFill>
              </a:rPr>
              <a:t>“</a:t>
            </a:r>
            <a:r>
              <a:rPr lang="en-US" altLang="zh-CN" sz="2000" b="1" dirty="0">
                <a:solidFill>
                  <a:srgbClr val="FF0000"/>
                </a:solidFill>
              </a:rPr>
              <a:t>ACC</a:t>
            </a:r>
            <a:r>
              <a:rPr lang="zh-CN" altLang="en-US" sz="2000" b="1" dirty="0">
                <a:solidFill>
                  <a:srgbClr val="FF0000"/>
                </a:solidFill>
              </a:rPr>
              <a:t>”</a:t>
            </a:r>
            <a:r>
              <a:rPr lang="zh-CN" altLang="en-US" sz="2000" b="1" dirty="0" smtClean="0">
                <a:solidFill>
                  <a:srgbClr val="FF0000"/>
                </a:solidFill>
              </a:rPr>
              <a:t>而不是“</a:t>
            </a:r>
            <a:r>
              <a:rPr lang="en-US" altLang="zh-CN" sz="2000" b="1" dirty="0" smtClean="0">
                <a:solidFill>
                  <a:srgbClr val="FF0000"/>
                </a:solidFill>
              </a:rPr>
              <a:t>A</a:t>
            </a:r>
            <a:r>
              <a:rPr lang="zh-CN" altLang="en-US" sz="2000" b="1" dirty="0" smtClean="0">
                <a:solidFill>
                  <a:srgbClr val="FF0000"/>
                </a:solidFill>
              </a:rPr>
              <a:t>”</a:t>
            </a:r>
            <a:r>
              <a:rPr lang="zh-CN" altLang="en-US" sz="2000" b="1" dirty="0">
                <a:solidFill>
                  <a:srgbClr val="0070C0"/>
                </a:solidFill>
              </a:rPr>
              <a:t>；</a:t>
            </a:r>
            <a:endParaRPr lang="en-US" altLang="zh-CN" sz="2000" b="1" dirty="0">
              <a:solidFill>
                <a:srgbClr val="0070C0"/>
              </a:solidFill>
            </a:endParaRPr>
          </a:p>
          <a:p>
            <a:pPr marL="457200" indent="-457200">
              <a:lnSpc>
                <a:spcPct val="150000"/>
              </a:lnSpc>
              <a:buFontTx/>
              <a:buAutoNum type="arabicPeriod"/>
            </a:pPr>
            <a:r>
              <a:rPr lang="zh-CN" altLang="en-US" sz="2000" b="1" dirty="0">
                <a:solidFill>
                  <a:srgbClr val="0070C0"/>
                </a:solidFill>
              </a:rPr>
              <a:t>当向累加器传送数据时，影响</a:t>
            </a:r>
            <a:r>
              <a:rPr lang="en-US" altLang="zh-CN" sz="2000" b="1" u="sng" dirty="0">
                <a:solidFill>
                  <a:srgbClr val="FF0000"/>
                </a:solidFill>
              </a:rPr>
              <a:t>PSW</a:t>
            </a:r>
            <a:r>
              <a:rPr lang="zh-CN" altLang="en-US" sz="2000" b="1" u="sng" dirty="0">
                <a:solidFill>
                  <a:srgbClr val="FF0000"/>
                </a:solidFill>
              </a:rPr>
              <a:t> 的</a:t>
            </a:r>
            <a:r>
              <a:rPr lang="en-US" altLang="zh-CN" sz="2000" b="1" u="sng" dirty="0">
                <a:solidFill>
                  <a:srgbClr val="FF0000"/>
                </a:solidFill>
              </a:rPr>
              <a:t>P</a:t>
            </a:r>
            <a:r>
              <a:rPr lang="zh-CN" altLang="en-US" sz="2000" b="1" u="sng" dirty="0">
                <a:solidFill>
                  <a:srgbClr val="FF0000"/>
                </a:solidFill>
              </a:rPr>
              <a:t>标志</a:t>
            </a:r>
            <a:r>
              <a:rPr lang="zh-CN" altLang="en-US" sz="2000" b="1" dirty="0">
                <a:solidFill>
                  <a:srgbClr val="0070C0"/>
                </a:solidFill>
              </a:rPr>
              <a:t>，除了用</a:t>
            </a:r>
            <a:r>
              <a:rPr lang="en-US" altLang="zh-CN" sz="2000" b="1" dirty="0">
                <a:solidFill>
                  <a:srgbClr val="0070C0"/>
                </a:solidFill>
              </a:rPr>
              <a:t>POP</a:t>
            </a:r>
            <a:r>
              <a:rPr lang="zh-CN" altLang="en-US" sz="2000" b="1" dirty="0">
                <a:solidFill>
                  <a:srgbClr val="0070C0"/>
                </a:solidFill>
              </a:rPr>
              <a:t>或</a:t>
            </a:r>
            <a:r>
              <a:rPr lang="en-US" altLang="zh-CN" sz="2000" b="1" dirty="0">
                <a:solidFill>
                  <a:srgbClr val="0070C0"/>
                </a:solidFill>
              </a:rPr>
              <a:t>MOV </a:t>
            </a:r>
            <a:r>
              <a:rPr lang="zh-CN" altLang="en-US" sz="2000" b="1" dirty="0">
                <a:solidFill>
                  <a:srgbClr val="0070C0"/>
                </a:solidFill>
              </a:rPr>
              <a:t>指令将数据传送到</a:t>
            </a:r>
            <a:r>
              <a:rPr lang="en-US" altLang="zh-CN" sz="2000" b="1" dirty="0">
                <a:solidFill>
                  <a:srgbClr val="0070C0"/>
                </a:solidFill>
              </a:rPr>
              <a:t>PSW</a:t>
            </a:r>
            <a:r>
              <a:rPr lang="zh-CN" altLang="en-US" sz="2000" b="1" dirty="0">
                <a:solidFill>
                  <a:srgbClr val="0070C0"/>
                </a:solidFill>
              </a:rPr>
              <a:t>外，传送操作一般不影响标志位</a:t>
            </a:r>
            <a:r>
              <a:rPr lang="zh-CN" altLang="en-US" sz="2000" b="1" dirty="0" smtClean="0">
                <a:solidFill>
                  <a:srgbClr val="0070C0"/>
                </a:solidFill>
              </a:rPr>
              <a:t>。</a:t>
            </a:r>
            <a:endParaRPr lang="en-US" altLang="zh-CN" sz="2000" b="1" dirty="0">
              <a:solidFill>
                <a:srgbClr val="0070C0"/>
              </a:solidFill>
            </a:endParaRPr>
          </a:p>
        </p:txBody>
      </p:sp>
      <p:sp>
        <p:nvSpPr>
          <p:cNvPr id="6" name="标题 1"/>
          <p:cNvSpPr>
            <a:spLocks noGrp="1"/>
          </p:cNvSpPr>
          <p:nvPr>
            <p:ph type="title"/>
          </p:nvPr>
        </p:nvSpPr>
        <p:spPr>
          <a:xfrm>
            <a:off x="12955" y="116632"/>
            <a:ext cx="4824536" cy="566145"/>
          </a:xfrm>
          <a:noFill/>
          <a:ln>
            <a:noFill/>
          </a:ln>
        </p:spPr>
        <p:style>
          <a:lnRef idx="1">
            <a:schemeClr val="accent5"/>
          </a:lnRef>
          <a:fillRef idx="2">
            <a:schemeClr val="accent5"/>
          </a:fillRef>
          <a:effectRef idx="1">
            <a:schemeClr val="accent5"/>
          </a:effectRef>
          <a:fontRef idx="minor">
            <a:schemeClr val="dk1"/>
          </a:fontRef>
        </p:style>
        <p:txBody>
          <a:bodyPr/>
          <a:lstStyle/>
          <a:p>
            <a:pPr algn="l"/>
            <a:r>
              <a:rPr lang="zh-CN" altLang="en-US" sz="3600" b="1" dirty="0" smtClean="0"/>
              <a:t>数据传送类指令小结</a:t>
            </a:r>
            <a:endParaRPr lang="zh-CN" altLang="en-US" sz="3600" b="1" dirty="0"/>
          </a:p>
        </p:txBody>
      </p:sp>
    </p:spTree>
    <p:extLst>
      <p:ext uri="{BB962C8B-B14F-4D97-AF65-F5344CB8AC3E}">
        <p14:creationId xmlns:p14="http://schemas.microsoft.com/office/powerpoint/2010/main" xmlns="" val="412440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barn(inVertical)">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1000"/>
                                        <p:tgtEl>
                                          <p:spTgt spid="5">
                                            <p:txEl>
                                              <p:pRg st="1" end="1"/>
                                            </p:txEl>
                                          </p:spTgt>
                                        </p:tgtEl>
                                      </p:cBhvr>
                                    </p:animEffect>
                                    <p:anim calcmode="lin" valueType="num">
                                      <p:cBhvr>
                                        <p:cTn id="2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fade">
                                      <p:cBhvr>
                                        <p:cTn id="29" dur="1000"/>
                                        <p:tgtEl>
                                          <p:spTgt spid="5">
                                            <p:txEl>
                                              <p:pRg st="2" end="2"/>
                                            </p:txEl>
                                          </p:spTgt>
                                        </p:tgtEl>
                                      </p:cBhvr>
                                    </p:animEffect>
                                    <p:anim calcmode="lin" valueType="num">
                                      <p:cBhvr>
                                        <p:cTn id="3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5">
                                            <p:txEl>
                                              <p:pRg st="3" end="3"/>
                                            </p:txEl>
                                          </p:spTgt>
                                        </p:tgtEl>
                                        <p:attrNameLst>
                                          <p:attrName>style.visibility</p:attrName>
                                        </p:attrNameLst>
                                      </p:cBhvr>
                                      <p:to>
                                        <p:strVal val="visible"/>
                                      </p:to>
                                    </p:set>
                                    <p:animEffect transition="in" filter="fade">
                                      <p:cBhvr>
                                        <p:cTn id="36" dur="1000"/>
                                        <p:tgtEl>
                                          <p:spTgt spid="5">
                                            <p:txEl>
                                              <p:pRg st="3" end="3"/>
                                            </p:txEl>
                                          </p:spTgt>
                                        </p:tgtEl>
                                      </p:cBhvr>
                                    </p:animEffect>
                                    <p:anim calcmode="lin" valueType="num">
                                      <p:cBhvr>
                                        <p:cTn id="3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452" y="0"/>
            <a:ext cx="8229600" cy="792088"/>
          </a:xfrm>
        </p:spPr>
        <p:txBody>
          <a:bodyPr/>
          <a:lstStyle/>
          <a:p>
            <a:pPr algn="l"/>
            <a:r>
              <a:rPr lang="en-US" altLang="zh-CN" sz="2800" b="1" dirty="0">
                <a:solidFill>
                  <a:srgbClr val="FF0000"/>
                </a:solidFill>
                <a:latin typeface="宋体" pitchFamily="2" charset="-122"/>
              </a:rPr>
              <a:t>4</a:t>
            </a:r>
            <a:r>
              <a:rPr lang="zh-CN" altLang="en-US" sz="2800" b="1" dirty="0" smtClean="0">
                <a:solidFill>
                  <a:srgbClr val="FF0000"/>
                </a:solidFill>
                <a:latin typeface="宋体" pitchFamily="2" charset="-122"/>
              </a:rPr>
              <a:t>.</a:t>
            </a:r>
            <a:r>
              <a:rPr lang="en-US" altLang="zh-CN" sz="2800" b="1" dirty="0" smtClean="0">
                <a:solidFill>
                  <a:srgbClr val="FF0000"/>
                </a:solidFill>
                <a:latin typeface="宋体" pitchFamily="2" charset="-122"/>
              </a:rPr>
              <a:t>5</a:t>
            </a:r>
            <a:r>
              <a:rPr lang="zh-CN" altLang="en-US" sz="2800" b="1" dirty="0" smtClean="0">
                <a:solidFill>
                  <a:srgbClr val="FF0000"/>
                </a:solidFill>
                <a:latin typeface="宋体" pitchFamily="2" charset="-122"/>
              </a:rPr>
              <a:t>  逻辑操作类指令</a:t>
            </a:r>
            <a:endParaRPr lang="zh-CN" altLang="en-US" sz="2800" dirty="0"/>
          </a:p>
        </p:txBody>
      </p:sp>
      <p:pic>
        <p:nvPicPr>
          <p:cNvPr id="276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476672"/>
            <a:ext cx="5048524" cy="31631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7652"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3600" y="3789040"/>
            <a:ext cx="5174793" cy="28900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7653" name="Picture 5"/>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375900" y="774386"/>
            <a:ext cx="3682386" cy="25202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7654" name="Picture 6"/>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408393" y="4319809"/>
            <a:ext cx="3598768" cy="19003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92255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30447"/>
            <a:ext cx="8229600" cy="792088"/>
          </a:xfrm>
        </p:spPr>
        <p:txBody>
          <a:bodyPr/>
          <a:lstStyle/>
          <a:p>
            <a:pPr algn="l"/>
            <a:r>
              <a:rPr lang="en-US" altLang="zh-CN" sz="3600" b="1" dirty="0">
                <a:solidFill>
                  <a:srgbClr val="FF0000"/>
                </a:solidFill>
                <a:latin typeface="宋体" pitchFamily="2" charset="-122"/>
              </a:rPr>
              <a:t>4</a:t>
            </a:r>
            <a:r>
              <a:rPr lang="zh-CN" altLang="en-US" sz="3600" b="1" dirty="0" smtClean="0">
                <a:solidFill>
                  <a:srgbClr val="FF0000"/>
                </a:solidFill>
                <a:latin typeface="宋体" pitchFamily="2" charset="-122"/>
              </a:rPr>
              <a:t>.</a:t>
            </a:r>
            <a:r>
              <a:rPr lang="en-US" altLang="zh-CN" sz="3600" b="1" dirty="0" smtClean="0">
                <a:solidFill>
                  <a:srgbClr val="FF0000"/>
                </a:solidFill>
                <a:latin typeface="宋体" pitchFamily="2" charset="-122"/>
              </a:rPr>
              <a:t>6</a:t>
            </a:r>
            <a:r>
              <a:rPr lang="zh-CN" altLang="en-US" sz="3600" b="1" dirty="0" smtClean="0">
                <a:solidFill>
                  <a:srgbClr val="FF0000"/>
                </a:solidFill>
                <a:latin typeface="宋体" pitchFamily="2" charset="-122"/>
              </a:rPr>
              <a:t>  算术运算类指令</a:t>
            </a:r>
            <a:endParaRPr lang="zh-CN" altLang="en-US" sz="3600" dirty="0"/>
          </a:p>
        </p:txBody>
      </p:sp>
      <p:sp>
        <p:nvSpPr>
          <p:cNvPr id="5" name="矩形 4"/>
          <p:cNvSpPr/>
          <p:nvPr/>
        </p:nvSpPr>
        <p:spPr>
          <a:xfrm>
            <a:off x="218008" y="998984"/>
            <a:ext cx="1734770" cy="461665"/>
          </a:xfrm>
          <a:prstGeom prst="rect">
            <a:avLst/>
          </a:prstGeom>
        </p:spPr>
        <p:txBody>
          <a:bodyPr wrap="none">
            <a:spAutoFit/>
          </a:bodyPr>
          <a:lstStyle/>
          <a:p>
            <a:pPr algn="ctr"/>
            <a:r>
              <a:rPr lang="en-US" altLang="zh-CN" sz="2400" b="1" dirty="0" smtClean="0">
                <a:solidFill>
                  <a:srgbClr val="7030A0"/>
                </a:solidFill>
                <a:latin typeface="+mj-ea"/>
              </a:rPr>
              <a:t>1. </a:t>
            </a:r>
            <a:r>
              <a:rPr lang="zh-CN" altLang="en-US" sz="2400" b="1" dirty="0" smtClean="0">
                <a:solidFill>
                  <a:srgbClr val="7030A0"/>
                </a:solidFill>
                <a:latin typeface="+mj-ea"/>
              </a:rPr>
              <a:t>加法指令</a:t>
            </a:r>
            <a:endParaRPr lang="zh-CN" altLang="en-US" sz="2400" b="1" dirty="0">
              <a:solidFill>
                <a:srgbClr val="7030A0"/>
              </a:solidFill>
              <a:latin typeface="+mj-ea"/>
            </a:endParaRPr>
          </a:p>
        </p:txBody>
      </p:sp>
      <p:graphicFrame>
        <p:nvGraphicFramePr>
          <p:cNvPr id="6" name="表格 5"/>
          <p:cNvGraphicFramePr>
            <a:graphicFrameLocks noGrp="1"/>
          </p:cNvGraphicFramePr>
          <p:nvPr>
            <p:extLst>
              <p:ext uri="{D42A27DB-BD31-4B8C-83A1-F6EECF244321}">
                <p14:modId xmlns:p14="http://schemas.microsoft.com/office/powerpoint/2010/main" xmlns="" val="2227584394"/>
              </p:ext>
            </p:extLst>
          </p:nvPr>
        </p:nvGraphicFramePr>
        <p:xfrm>
          <a:off x="118559" y="1503040"/>
          <a:ext cx="4104456" cy="2286000"/>
        </p:xfrm>
        <a:graphic>
          <a:graphicData uri="http://schemas.openxmlformats.org/drawingml/2006/table">
            <a:tbl>
              <a:tblPr firstRow="1" bandRow="1">
                <a:tableStyleId>{2D5ABB26-0587-4C30-8999-92F81FD0307C}</a:tableStyleId>
              </a:tblPr>
              <a:tblGrid>
                <a:gridCol w="1554158"/>
                <a:gridCol w="2550298"/>
              </a:tblGrid>
              <a:tr h="432049">
                <a:tc>
                  <a:txBody>
                    <a:bodyPr/>
                    <a:lstStyle/>
                    <a:p>
                      <a:pPr marL="0" algn="ctr" defTabSz="914400" rtl="0" eaLnBrk="1" latinLnBrk="0" hangingPunct="1">
                        <a:lnSpc>
                          <a:spcPct val="150000"/>
                        </a:lnSpc>
                      </a:pPr>
                      <a:r>
                        <a:rPr lang="zh-CN" altLang="en-US" sz="1600" kern="1200" dirty="0" smtClean="0"/>
                        <a:t>助记符</a:t>
                      </a:r>
                      <a:endParaRPr lang="zh-CN" altLang="en-US" sz="1600" b="1"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ct val="150000"/>
                        </a:lnSpc>
                      </a:pPr>
                      <a:r>
                        <a:rPr lang="zh-CN" altLang="en-US" sz="1600" kern="1200" dirty="0" smtClean="0"/>
                        <a:t>功能说明</a:t>
                      </a:r>
                      <a:endParaRPr lang="zh-CN" altLang="en-US" sz="1600" b="1"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6936">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1600" kern="1200" dirty="0" smtClean="0"/>
                        <a:t>ADD A, #data</a:t>
                      </a:r>
                      <a:endParaRPr lang="zh-CN" altLang="en-US" sz="16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1600" kern="1200" dirty="0" smtClean="0"/>
                        <a:t> (A)←(A)+#data</a:t>
                      </a:r>
                      <a:endParaRPr lang="zh-CN" altLang="en-US" sz="16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1600" kern="1200" dirty="0" smtClean="0"/>
                        <a:t>ADD A, direct</a:t>
                      </a:r>
                      <a:endParaRPr lang="zh-CN" altLang="en-US" sz="16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1600" kern="1200" dirty="0" smtClean="0"/>
                        <a:t> (A)←(A)+(direct)</a:t>
                      </a:r>
                      <a:endParaRPr lang="zh-CN" altLang="en-US" sz="16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1600" kern="1200" dirty="0" smtClean="0"/>
                        <a:t>ADD A, @</a:t>
                      </a:r>
                      <a:r>
                        <a:rPr lang="en-US" altLang="zh-CN" sz="1600" kern="1200" dirty="0" err="1" smtClean="0"/>
                        <a:t>Ri</a:t>
                      </a:r>
                      <a:endParaRPr lang="zh-CN" altLang="en-US" sz="16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1600" kern="1200" dirty="0" smtClean="0"/>
                        <a:t> (A)←(A)+((</a:t>
                      </a:r>
                      <a:r>
                        <a:rPr lang="en-US" altLang="zh-CN" sz="1600" kern="1200" dirty="0" err="1" smtClean="0"/>
                        <a:t>Ri</a:t>
                      </a:r>
                      <a:r>
                        <a:rPr lang="en-US" altLang="zh-CN" sz="1600" kern="1200" dirty="0" smtClean="0"/>
                        <a:t>))</a:t>
                      </a:r>
                      <a:endParaRPr lang="zh-CN" altLang="en-US" sz="16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3752">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1600" kern="1200" dirty="0" smtClean="0"/>
                        <a:t>ADD A, </a:t>
                      </a:r>
                      <a:r>
                        <a:rPr lang="en-US" altLang="zh-CN" sz="1600" kern="1200" dirty="0" err="1" smtClean="0"/>
                        <a:t>Rn</a:t>
                      </a:r>
                      <a:endParaRPr lang="zh-CN" altLang="en-US" sz="16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1600" kern="1200" dirty="0" smtClean="0"/>
                        <a:t> (A)←(A)+(</a:t>
                      </a:r>
                      <a:r>
                        <a:rPr lang="en-US" altLang="zh-CN" sz="1600" kern="1200" dirty="0" err="1" smtClean="0"/>
                        <a:t>Rn</a:t>
                      </a:r>
                      <a:r>
                        <a:rPr lang="en-US" altLang="zh-CN" sz="1600" kern="1200" dirty="0" smtClean="0"/>
                        <a:t>)</a:t>
                      </a:r>
                      <a:endParaRPr lang="zh-CN" altLang="en-US" sz="16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286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418787" y="2626127"/>
            <a:ext cx="4102994" cy="23418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矩形 6"/>
          <p:cNvSpPr/>
          <p:nvPr/>
        </p:nvSpPr>
        <p:spPr>
          <a:xfrm>
            <a:off x="107504" y="3879304"/>
            <a:ext cx="2662908" cy="461665"/>
          </a:xfrm>
          <a:prstGeom prst="rect">
            <a:avLst/>
          </a:prstGeom>
        </p:spPr>
        <p:txBody>
          <a:bodyPr wrap="none">
            <a:spAutoFit/>
          </a:bodyPr>
          <a:lstStyle/>
          <a:p>
            <a:pPr algn="ctr"/>
            <a:r>
              <a:rPr lang="en-US" altLang="zh-CN" sz="2400" b="1" dirty="0">
                <a:solidFill>
                  <a:srgbClr val="7030A0"/>
                </a:solidFill>
                <a:latin typeface="+mj-ea"/>
              </a:rPr>
              <a:t>2. </a:t>
            </a:r>
            <a:r>
              <a:rPr lang="zh-CN" altLang="en-US" sz="2400" b="1" dirty="0">
                <a:solidFill>
                  <a:srgbClr val="7030A0"/>
                </a:solidFill>
                <a:latin typeface="+mj-ea"/>
              </a:rPr>
              <a:t>带进位加法指令</a:t>
            </a:r>
          </a:p>
        </p:txBody>
      </p:sp>
      <p:graphicFrame>
        <p:nvGraphicFramePr>
          <p:cNvPr id="9" name="表格 8"/>
          <p:cNvGraphicFramePr>
            <a:graphicFrameLocks noGrp="1"/>
          </p:cNvGraphicFramePr>
          <p:nvPr>
            <p:extLst>
              <p:ext uri="{D42A27DB-BD31-4B8C-83A1-F6EECF244321}">
                <p14:modId xmlns:p14="http://schemas.microsoft.com/office/powerpoint/2010/main" xmlns="" val="1359427897"/>
              </p:ext>
            </p:extLst>
          </p:nvPr>
        </p:nvGraphicFramePr>
        <p:xfrm>
          <a:off x="107504" y="4455368"/>
          <a:ext cx="4181799" cy="2286000"/>
        </p:xfrm>
        <a:graphic>
          <a:graphicData uri="http://schemas.openxmlformats.org/drawingml/2006/table">
            <a:tbl>
              <a:tblPr firstRow="1" bandRow="1">
                <a:tableStyleId>{2D5ABB26-0587-4C30-8999-92F81FD0307C}</a:tableStyleId>
              </a:tblPr>
              <a:tblGrid>
                <a:gridCol w="1656939"/>
                <a:gridCol w="2524860"/>
              </a:tblGrid>
              <a:tr h="145421">
                <a:tc>
                  <a:txBody>
                    <a:bodyPr/>
                    <a:lstStyle/>
                    <a:p>
                      <a:pPr marL="0" algn="ctr" defTabSz="914400" rtl="0" eaLnBrk="1" latinLnBrk="0" hangingPunct="1">
                        <a:lnSpc>
                          <a:spcPct val="150000"/>
                        </a:lnSpc>
                      </a:pPr>
                      <a:r>
                        <a:rPr lang="zh-CN" altLang="en-US" sz="1600" kern="1200" dirty="0" smtClean="0"/>
                        <a:t>助记符</a:t>
                      </a:r>
                      <a:endParaRPr lang="zh-CN" altLang="en-US" sz="1600" b="1"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ct val="150000"/>
                        </a:lnSpc>
                      </a:pPr>
                      <a:r>
                        <a:rPr lang="zh-CN" altLang="en-US" sz="1600" kern="1200" dirty="0" smtClean="0"/>
                        <a:t>功能说明</a:t>
                      </a:r>
                      <a:endParaRPr lang="zh-CN" altLang="en-US" sz="1600" b="1"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6936">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1600" kern="1200" dirty="0" smtClean="0"/>
                        <a:t>ADDC  A, #data</a:t>
                      </a:r>
                      <a:endParaRPr lang="zh-CN" altLang="en-US" sz="16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1600" kern="1200" dirty="0" smtClean="0"/>
                        <a:t> (A)←(A)+#data+(C)</a:t>
                      </a:r>
                      <a:endParaRPr lang="zh-CN" altLang="en-US" sz="16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1600" kern="1200" dirty="0" smtClean="0"/>
                        <a:t>ADDC  A, direct</a:t>
                      </a:r>
                      <a:endParaRPr lang="zh-CN" altLang="en-US" sz="16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1600" kern="1200" dirty="0" smtClean="0"/>
                        <a:t> (A)←(A)+(direct) +(C)</a:t>
                      </a:r>
                      <a:endParaRPr lang="zh-CN" altLang="en-US" sz="16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1600" kern="1200" dirty="0" smtClean="0"/>
                        <a:t>ADDC  A, @</a:t>
                      </a:r>
                      <a:r>
                        <a:rPr lang="en-US" altLang="zh-CN" sz="1600" kern="1200" dirty="0" err="1" smtClean="0"/>
                        <a:t>Ri</a:t>
                      </a:r>
                      <a:endParaRPr lang="zh-CN" altLang="en-US" sz="16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1600" kern="1200" dirty="0" smtClean="0"/>
                        <a:t> (A)←(A)+((</a:t>
                      </a:r>
                      <a:r>
                        <a:rPr lang="en-US" altLang="zh-CN" sz="1600" kern="1200" dirty="0" err="1" smtClean="0"/>
                        <a:t>Ri</a:t>
                      </a:r>
                      <a:r>
                        <a:rPr lang="en-US" altLang="zh-CN" sz="1600" kern="1200" dirty="0" smtClean="0"/>
                        <a:t>)) +(C)</a:t>
                      </a:r>
                      <a:endParaRPr lang="zh-CN" altLang="en-US" sz="16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3752">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1600" kern="1200" dirty="0" smtClean="0"/>
                        <a:t>ADDC A, </a:t>
                      </a:r>
                      <a:r>
                        <a:rPr lang="en-US" altLang="zh-CN" sz="1600" kern="1200" dirty="0" err="1" smtClean="0"/>
                        <a:t>Rn</a:t>
                      </a:r>
                      <a:endParaRPr lang="zh-CN" altLang="en-US" sz="16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1600" kern="1200" dirty="0" smtClean="0"/>
                        <a:t> (A)←(A)+(</a:t>
                      </a:r>
                      <a:r>
                        <a:rPr lang="en-US" altLang="zh-CN" sz="1600" kern="1200" dirty="0" err="1" smtClean="0"/>
                        <a:t>Rn</a:t>
                      </a:r>
                      <a:r>
                        <a:rPr lang="en-US" altLang="zh-CN" sz="1600" kern="1200" dirty="0" smtClean="0"/>
                        <a:t>) +(C)</a:t>
                      </a:r>
                      <a:endParaRPr lang="zh-CN" altLang="en-US" sz="16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276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388982" y="5085184"/>
            <a:ext cx="4320989" cy="16343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7651"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452979" y="850698"/>
            <a:ext cx="4691021" cy="18179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942854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ircle(in)">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504" y="116632"/>
            <a:ext cx="3073277" cy="523220"/>
          </a:xfrm>
          <a:prstGeom prst="rect">
            <a:avLst/>
          </a:prstGeom>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r>
              <a:rPr lang="en-US" altLang="zh-CN" sz="2800" b="1" dirty="0" smtClean="0">
                <a:solidFill>
                  <a:srgbClr val="7030A0"/>
                </a:solidFill>
                <a:latin typeface="+mj-ea"/>
              </a:rPr>
              <a:t>3. </a:t>
            </a:r>
            <a:r>
              <a:rPr lang="zh-CN" altLang="en-US" sz="2800" b="1" dirty="0" smtClean="0">
                <a:solidFill>
                  <a:srgbClr val="7030A0"/>
                </a:solidFill>
                <a:latin typeface="+mj-ea"/>
              </a:rPr>
              <a:t>带借位减法指令</a:t>
            </a:r>
            <a:endParaRPr lang="zh-CN" altLang="en-US" sz="2800" b="1" dirty="0">
              <a:solidFill>
                <a:srgbClr val="7030A0"/>
              </a:solidFill>
              <a:latin typeface="+mj-ea"/>
            </a:endParaRPr>
          </a:p>
        </p:txBody>
      </p:sp>
      <p:graphicFrame>
        <p:nvGraphicFramePr>
          <p:cNvPr id="5" name="表格 4"/>
          <p:cNvGraphicFramePr>
            <a:graphicFrameLocks noGrp="1"/>
          </p:cNvGraphicFramePr>
          <p:nvPr>
            <p:extLst>
              <p:ext uri="{D42A27DB-BD31-4B8C-83A1-F6EECF244321}">
                <p14:modId xmlns:p14="http://schemas.microsoft.com/office/powerpoint/2010/main" xmlns="" val="3047078369"/>
              </p:ext>
            </p:extLst>
          </p:nvPr>
        </p:nvGraphicFramePr>
        <p:xfrm>
          <a:off x="239502" y="1031568"/>
          <a:ext cx="4189376" cy="2286000"/>
        </p:xfrm>
        <a:graphic>
          <a:graphicData uri="http://schemas.openxmlformats.org/drawingml/2006/table">
            <a:tbl>
              <a:tblPr firstRow="1" bandRow="1">
                <a:tableStyleId>{2D5ABB26-0587-4C30-8999-92F81FD0307C}</a:tableStyleId>
              </a:tblPr>
              <a:tblGrid>
                <a:gridCol w="1787720"/>
                <a:gridCol w="2401656"/>
              </a:tblGrid>
              <a:tr h="432048">
                <a:tc>
                  <a:txBody>
                    <a:bodyPr/>
                    <a:lstStyle/>
                    <a:p>
                      <a:pPr marL="0" algn="ctr" defTabSz="914400" rtl="0" eaLnBrk="1" latinLnBrk="0" hangingPunct="1">
                        <a:lnSpc>
                          <a:spcPct val="150000"/>
                        </a:lnSpc>
                      </a:pPr>
                      <a:r>
                        <a:rPr lang="zh-CN" altLang="en-US" sz="1600" kern="1200" dirty="0" smtClean="0"/>
                        <a:t>助记符</a:t>
                      </a:r>
                      <a:endParaRPr lang="zh-CN" altLang="en-US" sz="1600" b="1"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ct val="150000"/>
                        </a:lnSpc>
                      </a:pPr>
                      <a:r>
                        <a:rPr lang="zh-CN" altLang="en-US" sz="1600" kern="1200" dirty="0" smtClean="0"/>
                        <a:t>功能说明</a:t>
                      </a:r>
                      <a:endParaRPr lang="zh-CN" altLang="en-US" sz="1600" b="1"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6936">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1600" kern="1200" dirty="0" smtClean="0"/>
                        <a:t>SUBB</a:t>
                      </a:r>
                      <a:r>
                        <a:rPr lang="en-US" altLang="zh-CN" sz="1600" kern="1200" baseline="0" dirty="0" smtClean="0"/>
                        <a:t>  </a:t>
                      </a:r>
                      <a:r>
                        <a:rPr lang="en-US" altLang="zh-CN" sz="1600" kern="1200" dirty="0" smtClean="0"/>
                        <a:t>A, #data</a:t>
                      </a:r>
                      <a:endParaRPr lang="zh-CN" altLang="en-US" sz="16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1600" kern="1200" dirty="0" smtClean="0"/>
                        <a:t> (A)←(A)-#data- (C)</a:t>
                      </a:r>
                      <a:endParaRPr lang="zh-CN" altLang="en-US" sz="16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1600" kern="1200" dirty="0" smtClean="0"/>
                        <a:t>SUBB</a:t>
                      </a:r>
                      <a:r>
                        <a:rPr lang="en-US" altLang="zh-CN" sz="1600" kern="1200" baseline="0" dirty="0" smtClean="0"/>
                        <a:t> </a:t>
                      </a:r>
                      <a:r>
                        <a:rPr lang="en-US" altLang="zh-CN" sz="1600" kern="1200" dirty="0" smtClean="0"/>
                        <a:t>  A, direct</a:t>
                      </a:r>
                      <a:endParaRPr lang="zh-CN" altLang="en-US" sz="16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1600" kern="1200" dirty="0" smtClean="0"/>
                        <a:t> (A)←(A)-(direct) - (C)</a:t>
                      </a:r>
                      <a:endParaRPr lang="zh-CN" altLang="en-US" sz="16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1600" kern="1200" dirty="0" smtClean="0"/>
                        <a:t>SUBB</a:t>
                      </a:r>
                      <a:r>
                        <a:rPr lang="en-US" altLang="zh-CN" sz="1600" kern="1200" baseline="0" dirty="0" smtClean="0"/>
                        <a:t> </a:t>
                      </a:r>
                      <a:r>
                        <a:rPr lang="en-US" altLang="zh-CN" sz="1600" kern="1200" dirty="0" smtClean="0"/>
                        <a:t>  A, @</a:t>
                      </a:r>
                      <a:r>
                        <a:rPr lang="en-US" altLang="zh-CN" sz="1600" kern="1200" dirty="0" err="1" smtClean="0"/>
                        <a:t>Ri</a:t>
                      </a:r>
                      <a:endParaRPr lang="zh-CN" altLang="en-US" sz="16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1600" kern="1200" dirty="0" smtClean="0"/>
                        <a:t> (A)←(A)-((</a:t>
                      </a:r>
                      <a:r>
                        <a:rPr lang="en-US" altLang="zh-CN" sz="1600" kern="1200" dirty="0" err="1" smtClean="0"/>
                        <a:t>Ri</a:t>
                      </a:r>
                      <a:r>
                        <a:rPr lang="en-US" altLang="zh-CN" sz="1600" kern="1200" dirty="0" smtClean="0"/>
                        <a:t>)) - (C)</a:t>
                      </a:r>
                      <a:endParaRPr lang="zh-CN" altLang="en-US" sz="16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3752">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1600" kern="1200" dirty="0" smtClean="0"/>
                        <a:t>SUBB</a:t>
                      </a:r>
                      <a:r>
                        <a:rPr lang="en-US" altLang="zh-CN" sz="1600" kern="1200" baseline="0" dirty="0" smtClean="0"/>
                        <a:t>  </a:t>
                      </a:r>
                      <a:r>
                        <a:rPr lang="en-US" altLang="zh-CN" sz="1600" kern="1200" dirty="0" smtClean="0"/>
                        <a:t> A, </a:t>
                      </a:r>
                      <a:r>
                        <a:rPr lang="en-US" altLang="zh-CN" sz="1600" kern="1200" dirty="0" err="1" smtClean="0"/>
                        <a:t>Rn</a:t>
                      </a:r>
                      <a:endParaRPr lang="zh-CN" altLang="en-US" sz="16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zh-CN" sz="1600" kern="1200" dirty="0" smtClean="0"/>
                        <a:t> (A)←(A)-(</a:t>
                      </a:r>
                      <a:r>
                        <a:rPr lang="en-US" altLang="zh-CN" sz="1600" kern="1200" dirty="0" err="1" smtClean="0"/>
                        <a:t>Rn</a:t>
                      </a:r>
                      <a:r>
                        <a:rPr lang="en-US" altLang="zh-CN" sz="1600" kern="1200" dirty="0" smtClean="0"/>
                        <a:t>) -</a:t>
                      </a:r>
                      <a:r>
                        <a:rPr lang="en-US" altLang="zh-CN" sz="1600" kern="1200" baseline="0" dirty="0" smtClean="0"/>
                        <a:t> </a:t>
                      </a:r>
                      <a:r>
                        <a:rPr lang="en-US" altLang="zh-CN" sz="1600" kern="1200" dirty="0" smtClean="0"/>
                        <a:t>(C)</a:t>
                      </a:r>
                      <a:endParaRPr lang="zh-CN" altLang="en-US" sz="16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23818" y="3861048"/>
            <a:ext cx="4716016" cy="1754326"/>
          </a:xfrm>
          <a:prstGeom prst="rect">
            <a:avLst/>
          </a:prstGeom>
          <a:noFill/>
        </p:spPr>
        <p:txBody>
          <a:bodyPr wrap="square" rtlCol="0">
            <a:spAutoFit/>
          </a:bodyPr>
          <a:lstStyle/>
          <a:p>
            <a:pPr marL="342900" indent="-342900">
              <a:lnSpc>
                <a:spcPct val="120000"/>
              </a:lnSpc>
              <a:buFont typeface="Arial" pitchFamily="34" charset="0"/>
              <a:buChar char="•"/>
            </a:pPr>
            <a:r>
              <a:rPr lang="zh-CN" altLang="en-US" b="1" u="sng" dirty="0" smtClean="0">
                <a:solidFill>
                  <a:srgbClr val="FF0000"/>
                </a:solidFill>
              </a:rPr>
              <a:t>若为无符号数：</a:t>
            </a:r>
            <a:r>
              <a:rPr lang="zh-CN" altLang="en-US" dirty="0" smtClean="0"/>
              <a:t>当减数大于被减数时，即产生借位，</a:t>
            </a:r>
            <a:r>
              <a:rPr lang="en-US" altLang="zh-CN" dirty="0" smtClean="0"/>
              <a:t>CY=1</a:t>
            </a:r>
            <a:r>
              <a:rPr lang="zh-CN" altLang="en-US" dirty="0" smtClean="0"/>
              <a:t>；</a:t>
            </a:r>
            <a:endParaRPr lang="en-US" altLang="zh-CN" dirty="0" smtClean="0"/>
          </a:p>
          <a:p>
            <a:pPr marL="342900" indent="-342900">
              <a:lnSpc>
                <a:spcPct val="120000"/>
              </a:lnSpc>
              <a:buFont typeface="Arial" pitchFamily="34" charset="0"/>
              <a:buChar char="•"/>
            </a:pPr>
            <a:r>
              <a:rPr lang="zh-CN" altLang="en-US" b="1" u="sng" dirty="0">
                <a:solidFill>
                  <a:srgbClr val="FF0000"/>
                </a:solidFill>
              </a:rPr>
              <a:t>若</a:t>
            </a:r>
            <a:r>
              <a:rPr lang="zh-CN" altLang="en-US" b="1" u="sng" dirty="0" smtClean="0">
                <a:solidFill>
                  <a:srgbClr val="FF0000"/>
                </a:solidFill>
              </a:rPr>
              <a:t>为有符号数：</a:t>
            </a:r>
            <a:r>
              <a:rPr lang="zh-CN" altLang="en-US" dirty="0" smtClean="0"/>
              <a:t>当减数</a:t>
            </a:r>
            <a:r>
              <a:rPr lang="zh-CN" altLang="en-US" dirty="0"/>
              <a:t>与</a:t>
            </a:r>
            <a:r>
              <a:rPr lang="zh-CN" altLang="en-US" dirty="0" smtClean="0"/>
              <a:t>被减数</a:t>
            </a:r>
            <a:r>
              <a:rPr lang="zh-CN" altLang="en-US" b="1" u="sng" dirty="0" smtClean="0">
                <a:solidFill>
                  <a:srgbClr val="0070C0"/>
                </a:solidFill>
              </a:rPr>
              <a:t>符合相异</a:t>
            </a:r>
            <a:r>
              <a:rPr lang="zh-CN" altLang="en-US" dirty="0" smtClean="0"/>
              <a:t>时，且</a:t>
            </a:r>
            <a:r>
              <a:rPr lang="zh-CN" altLang="en-US" b="1" u="sng" dirty="0">
                <a:solidFill>
                  <a:srgbClr val="0070C0"/>
                </a:solidFill>
              </a:rPr>
              <a:t>差与减数同号时</a:t>
            </a:r>
            <a:r>
              <a:rPr lang="zh-CN" altLang="en-US" dirty="0" smtClean="0"/>
              <a:t>，表示发生了溢出，</a:t>
            </a:r>
            <a:r>
              <a:rPr lang="en-US" altLang="zh-CN" dirty="0" smtClean="0"/>
              <a:t>OV=1</a:t>
            </a:r>
            <a:r>
              <a:rPr lang="zh-CN" altLang="en-US" dirty="0" smtClean="0"/>
              <a:t>；其余情况均未发生溢出，</a:t>
            </a:r>
            <a:r>
              <a:rPr lang="en-US" altLang="zh-CN" dirty="0" smtClean="0"/>
              <a:t>OV=0</a:t>
            </a:r>
            <a:r>
              <a:rPr lang="zh-CN" altLang="en-US" dirty="0" smtClean="0"/>
              <a:t>。</a:t>
            </a:r>
            <a:endParaRPr lang="en-US" altLang="zh-CN" dirty="0" smtClean="0"/>
          </a:p>
        </p:txBody>
      </p:sp>
      <p:pic>
        <p:nvPicPr>
          <p:cNvPr id="28675"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499992" y="1518238"/>
            <a:ext cx="4770439" cy="30694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768873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arn(inVertic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arn(inVertical)">
                                      <p:cBhvr>
                                        <p:cTn id="1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8966" y="257849"/>
            <a:ext cx="3257622" cy="523220"/>
          </a:xfrm>
          <a:prstGeom prst="rect">
            <a:avLst/>
          </a:prstGeom>
        </p:spPr>
        <p:txBody>
          <a:bodyPr wrap="none">
            <a:spAutoFit/>
          </a:bodyPr>
          <a:lstStyle/>
          <a:p>
            <a:pPr algn="ctr"/>
            <a:r>
              <a:rPr lang="en-US" altLang="zh-CN" sz="2800" b="1" dirty="0" smtClean="0">
                <a:solidFill>
                  <a:srgbClr val="7030A0"/>
                </a:solidFill>
                <a:latin typeface="+mj-ea"/>
              </a:rPr>
              <a:t>4.6.2  </a:t>
            </a:r>
            <a:r>
              <a:rPr lang="zh-CN" altLang="en-US" sz="2800" b="1" dirty="0" smtClean="0">
                <a:solidFill>
                  <a:srgbClr val="7030A0"/>
                </a:solidFill>
                <a:latin typeface="+mj-ea"/>
              </a:rPr>
              <a:t>乘除运算指令</a:t>
            </a:r>
            <a:endParaRPr lang="zh-CN" altLang="en-US" sz="2800" b="1" dirty="0">
              <a:solidFill>
                <a:srgbClr val="7030A0"/>
              </a:solidFill>
              <a:latin typeface="+mj-ea"/>
            </a:endParaRPr>
          </a:p>
        </p:txBody>
      </p:sp>
      <p:sp>
        <p:nvSpPr>
          <p:cNvPr id="6" name="TextBox 5"/>
          <p:cNvSpPr txBox="1"/>
          <p:nvPr/>
        </p:nvSpPr>
        <p:spPr>
          <a:xfrm>
            <a:off x="88966" y="980728"/>
            <a:ext cx="1988045" cy="523220"/>
          </a:xfrm>
          <a:prstGeom prst="rect">
            <a:avLst/>
          </a:prstGeom>
          <a:noFill/>
        </p:spPr>
        <p:txBody>
          <a:bodyPr wrap="none" rtlCol="0">
            <a:spAutoFit/>
          </a:bodyPr>
          <a:lstStyle/>
          <a:p>
            <a:r>
              <a:rPr lang="en-US" altLang="zh-CN" sz="2800" b="1" dirty="0" smtClean="0">
                <a:solidFill>
                  <a:srgbClr val="002060"/>
                </a:solidFill>
              </a:rPr>
              <a:t>1. </a:t>
            </a:r>
            <a:r>
              <a:rPr lang="zh-CN" altLang="en-US" sz="2800" b="1" dirty="0" smtClean="0">
                <a:solidFill>
                  <a:srgbClr val="002060"/>
                </a:solidFill>
              </a:rPr>
              <a:t>乘法指令</a:t>
            </a:r>
            <a:endParaRPr lang="zh-CN" altLang="en-US" sz="2800" b="1" dirty="0">
              <a:solidFill>
                <a:srgbClr val="002060"/>
              </a:solidFill>
            </a:endParaRPr>
          </a:p>
        </p:txBody>
      </p:sp>
      <p:sp>
        <p:nvSpPr>
          <p:cNvPr id="7" name="矩形 6"/>
          <p:cNvSpPr/>
          <p:nvPr/>
        </p:nvSpPr>
        <p:spPr>
          <a:xfrm>
            <a:off x="2627784" y="1209367"/>
            <a:ext cx="1835759" cy="830997"/>
          </a:xfrm>
          <a:prstGeom prst="rect">
            <a:avLst/>
          </a:prstGeom>
        </p:spPr>
        <p:txBody>
          <a:bodyPr wrap="none">
            <a:spAutoFit/>
          </a:bodyPr>
          <a:lstStyle/>
          <a:p>
            <a:pPr fontAlgn="auto">
              <a:lnSpc>
                <a:spcPct val="150000"/>
              </a:lnSpc>
              <a:spcBef>
                <a:spcPts val="0"/>
              </a:spcBef>
              <a:spcAft>
                <a:spcPts val="0"/>
              </a:spcAft>
              <a:defRPr/>
            </a:pPr>
            <a:r>
              <a:rPr lang="en-US" altLang="zh-CN" sz="3200" b="1" dirty="0" smtClean="0">
                <a:solidFill>
                  <a:srgbClr val="FF0000"/>
                </a:solidFill>
              </a:rPr>
              <a:t>MUL    AB</a:t>
            </a:r>
            <a:endParaRPr lang="zh-CN" altLang="en-US" sz="3200" b="1" dirty="0">
              <a:solidFill>
                <a:srgbClr val="FF0000"/>
              </a:solidFill>
            </a:endParaRPr>
          </a:p>
        </p:txBody>
      </p:sp>
      <p:sp>
        <p:nvSpPr>
          <p:cNvPr id="8" name="TextBox 7"/>
          <p:cNvSpPr txBox="1"/>
          <p:nvPr/>
        </p:nvSpPr>
        <p:spPr>
          <a:xfrm>
            <a:off x="87930" y="1843296"/>
            <a:ext cx="8430154" cy="1477328"/>
          </a:xfrm>
          <a:prstGeom prst="rect">
            <a:avLst/>
          </a:prstGeom>
          <a:noFill/>
        </p:spPr>
        <p:txBody>
          <a:bodyPr wrap="square" rtlCol="0">
            <a:spAutoFit/>
          </a:bodyPr>
          <a:lstStyle/>
          <a:p>
            <a:pPr marL="342900" indent="-342900">
              <a:lnSpc>
                <a:spcPct val="150000"/>
              </a:lnSpc>
              <a:buFont typeface="Arial" pitchFamily="34" charset="0"/>
              <a:buChar char="•"/>
            </a:pPr>
            <a:r>
              <a:rPr lang="en-US" altLang="zh-CN" sz="2000" b="1" dirty="0" smtClean="0">
                <a:solidFill>
                  <a:srgbClr val="0070C0"/>
                </a:solidFill>
              </a:rPr>
              <a:t>8</a:t>
            </a:r>
            <a:r>
              <a:rPr lang="zh-CN" altLang="en-US" sz="2000" b="1" dirty="0" smtClean="0">
                <a:solidFill>
                  <a:srgbClr val="0070C0"/>
                </a:solidFill>
              </a:rPr>
              <a:t>位</a:t>
            </a:r>
            <a:r>
              <a:rPr lang="zh-CN" altLang="en-US" sz="2000" b="1" u="sng" dirty="0" smtClean="0">
                <a:solidFill>
                  <a:srgbClr val="FF0000"/>
                </a:solidFill>
              </a:rPr>
              <a:t>无符号乘法</a:t>
            </a:r>
            <a:r>
              <a:rPr lang="zh-CN" altLang="en-US" sz="2000" b="1" dirty="0" smtClean="0">
                <a:solidFill>
                  <a:srgbClr val="0070C0"/>
                </a:solidFill>
              </a:rPr>
              <a:t>，</a:t>
            </a:r>
            <a:r>
              <a:rPr lang="en-US" altLang="zh-CN" sz="2000" b="1" dirty="0" smtClean="0">
                <a:solidFill>
                  <a:srgbClr val="0070C0"/>
                </a:solidFill>
              </a:rPr>
              <a:t>16</a:t>
            </a:r>
            <a:r>
              <a:rPr lang="zh-CN" altLang="en-US" sz="2000" b="1" dirty="0" smtClean="0">
                <a:solidFill>
                  <a:srgbClr val="0070C0"/>
                </a:solidFill>
              </a:rPr>
              <a:t>位积的</a:t>
            </a:r>
            <a:r>
              <a:rPr lang="zh-CN" altLang="en-US" sz="2000" b="1" u="sng" dirty="0">
                <a:solidFill>
                  <a:srgbClr val="FF0000"/>
                </a:solidFill>
              </a:rPr>
              <a:t>低</a:t>
            </a:r>
            <a:r>
              <a:rPr lang="en-US" altLang="zh-CN" sz="2000" b="1" u="sng" dirty="0">
                <a:solidFill>
                  <a:srgbClr val="FF0000"/>
                </a:solidFill>
              </a:rPr>
              <a:t>8</a:t>
            </a:r>
            <a:r>
              <a:rPr lang="zh-CN" altLang="en-US" sz="2000" b="1" u="sng" dirty="0">
                <a:solidFill>
                  <a:srgbClr val="FF0000"/>
                </a:solidFill>
              </a:rPr>
              <a:t>位在Ａ中</a:t>
            </a:r>
            <a:r>
              <a:rPr lang="zh-CN" altLang="en-US" sz="2000" b="1" dirty="0" smtClean="0">
                <a:solidFill>
                  <a:srgbClr val="0070C0"/>
                </a:solidFill>
              </a:rPr>
              <a:t>，</a:t>
            </a:r>
            <a:r>
              <a:rPr lang="zh-CN" altLang="en-US" sz="2000" b="1" u="sng" dirty="0">
                <a:solidFill>
                  <a:srgbClr val="FF0000"/>
                </a:solidFill>
              </a:rPr>
              <a:t>高８位在</a:t>
            </a:r>
            <a:r>
              <a:rPr lang="en-US" altLang="zh-CN" sz="2000" b="1" u="sng" dirty="0">
                <a:solidFill>
                  <a:srgbClr val="FF0000"/>
                </a:solidFill>
              </a:rPr>
              <a:t>B</a:t>
            </a:r>
            <a:r>
              <a:rPr lang="zh-CN" altLang="en-US" sz="2000" b="1" u="sng" dirty="0">
                <a:solidFill>
                  <a:srgbClr val="FF0000"/>
                </a:solidFill>
              </a:rPr>
              <a:t>中</a:t>
            </a:r>
            <a:r>
              <a:rPr lang="zh-CN" altLang="en-US" sz="2000" b="1" dirty="0" smtClean="0">
                <a:solidFill>
                  <a:srgbClr val="0070C0"/>
                </a:solidFill>
              </a:rPr>
              <a:t>；</a:t>
            </a:r>
            <a:endParaRPr lang="en-US" altLang="zh-CN" sz="2000" b="1" dirty="0" smtClean="0">
              <a:solidFill>
                <a:srgbClr val="0070C0"/>
              </a:solidFill>
            </a:endParaRPr>
          </a:p>
          <a:p>
            <a:pPr marL="342900" indent="-342900">
              <a:lnSpc>
                <a:spcPct val="150000"/>
              </a:lnSpc>
              <a:buFont typeface="Arial" pitchFamily="34" charset="0"/>
              <a:buChar char="•"/>
            </a:pPr>
            <a:r>
              <a:rPr lang="en-US" altLang="zh-CN" sz="2000" b="1" dirty="0" smtClean="0">
                <a:solidFill>
                  <a:srgbClr val="0070C0"/>
                </a:solidFill>
              </a:rPr>
              <a:t>OV</a:t>
            </a:r>
            <a:r>
              <a:rPr lang="zh-CN" altLang="en-US" sz="2000" b="1" dirty="0" smtClean="0">
                <a:solidFill>
                  <a:srgbClr val="0070C0"/>
                </a:solidFill>
              </a:rPr>
              <a:t>：</a:t>
            </a:r>
            <a:r>
              <a:rPr lang="zh-CN" altLang="en-US" sz="2000" b="1" dirty="0" smtClean="0">
                <a:solidFill>
                  <a:srgbClr val="FF0000"/>
                </a:solidFill>
              </a:rPr>
              <a:t>若积大于</a:t>
            </a:r>
            <a:r>
              <a:rPr lang="en-US" altLang="zh-CN" sz="2000" b="1" dirty="0" smtClean="0">
                <a:solidFill>
                  <a:srgbClr val="FF0000"/>
                </a:solidFill>
              </a:rPr>
              <a:t>255</a:t>
            </a:r>
            <a:r>
              <a:rPr lang="zh-CN" altLang="en-US" sz="2000" b="1" dirty="0" smtClean="0">
                <a:solidFill>
                  <a:srgbClr val="0070C0"/>
                </a:solidFill>
              </a:rPr>
              <a:t>，溢出标志位置</a:t>
            </a:r>
            <a:r>
              <a:rPr lang="en-US" altLang="zh-CN" sz="2000" b="1" dirty="0" smtClean="0">
                <a:solidFill>
                  <a:srgbClr val="0070C0"/>
                </a:solidFill>
              </a:rPr>
              <a:t>1</a:t>
            </a:r>
            <a:r>
              <a:rPr lang="zh-CN" altLang="en-US" sz="2000" b="1" dirty="0" smtClean="0">
                <a:solidFill>
                  <a:srgbClr val="0070C0"/>
                </a:solidFill>
              </a:rPr>
              <a:t>，否则为</a:t>
            </a:r>
            <a:r>
              <a:rPr lang="en-US" altLang="zh-CN" sz="2000" b="1" dirty="0" smtClean="0">
                <a:solidFill>
                  <a:srgbClr val="0070C0"/>
                </a:solidFill>
              </a:rPr>
              <a:t>0</a:t>
            </a:r>
            <a:r>
              <a:rPr lang="zh-CN" altLang="en-US" sz="2000" b="1" dirty="0" smtClean="0">
                <a:solidFill>
                  <a:srgbClr val="0070C0"/>
                </a:solidFill>
              </a:rPr>
              <a:t>；</a:t>
            </a:r>
            <a:endParaRPr lang="en-US" altLang="zh-CN" sz="2000" b="1" dirty="0" smtClean="0">
              <a:solidFill>
                <a:srgbClr val="0070C0"/>
              </a:solidFill>
            </a:endParaRPr>
          </a:p>
          <a:p>
            <a:pPr marL="342900" indent="-342900">
              <a:lnSpc>
                <a:spcPct val="150000"/>
              </a:lnSpc>
              <a:buFont typeface="Arial" pitchFamily="34" charset="0"/>
              <a:buChar char="•"/>
            </a:pPr>
            <a:r>
              <a:rPr lang="en-US" altLang="zh-CN" sz="2000" b="1" dirty="0" smtClean="0">
                <a:solidFill>
                  <a:srgbClr val="0070C0"/>
                </a:solidFill>
              </a:rPr>
              <a:t>CY</a:t>
            </a:r>
            <a:r>
              <a:rPr lang="zh-CN" altLang="en-US" sz="2000" b="1" dirty="0" smtClean="0">
                <a:solidFill>
                  <a:srgbClr val="0070C0"/>
                </a:solidFill>
              </a:rPr>
              <a:t>：运算结果总使得</a:t>
            </a:r>
            <a:r>
              <a:rPr lang="en-US" altLang="zh-CN" sz="2000" b="1" dirty="0" smtClean="0">
                <a:solidFill>
                  <a:srgbClr val="0070C0"/>
                </a:solidFill>
              </a:rPr>
              <a:t>CY</a:t>
            </a:r>
            <a:r>
              <a:rPr lang="zh-CN" altLang="en-US" sz="2000" b="1" dirty="0" smtClean="0">
                <a:solidFill>
                  <a:srgbClr val="0070C0"/>
                </a:solidFill>
              </a:rPr>
              <a:t>清</a:t>
            </a:r>
            <a:r>
              <a:rPr lang="en-US" altLang="zh-CN" sz="2000" b="1" dirty="0" smtClean="0">
                <a:solidFill>
                  <a:srgbClr val="0070C0"/>
                </a:solidFill>
              </a:rPr>
              <a:t>0</a:t>
            </a:r>
            <a:r>
              <a:rPr lang="zh-CN" altLang="en-US" sz="2000" b="1" dirty="0" smtClean="0">
                <a:solidFill>
                  <a:srgbClr val="0070C0"/>
                </a:solidFill>
              </a:rPr>
              <a:t>。</a:t>
            </a:r>
            <a:endParaRPr lang="zh-CN" altLang="en-US" sz="2000" b="1" dirty="0">
              <a:solidFill>
                <a:srgbClr val="0070C0"/>
              </a:solidFill>
            </a:endParaRPr>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55576" y="3501008"/>
            <a:ext cx="6561922" cy="33569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764841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470" y="188640"/>
            <a:ext cx="1988045" cy="523220"/>
          </a:xfrm>
          <a:prstGeom prst="rect">
            <a:avLst/>
          </a:prstGeom>
          <a:noFill/>
        </p:spPr>
        <p:txBody>
          <a:bodyPr wrap="none" rtlCol="0">
            <a:spAutoFit/>
          </a:bodyPr>
          <a:lstStyle/>
          <a:p>
            <a:r>
              <a:rPr lang="en-US" altLang="zh-CN" sz="2800" b="1" dirty="0" smtClean="0">
                <a:solidFill>
                  <a:srgbClr val="002060"/>
                </a:solidFill>
              </a:rPr>
              <a:t>2. </a:t>
            </a:r>
            <a:r>
              <a:rPr lang="zh-CN" altLang="en-US" sz="2800" b="1" dirty="0">
                <a:solidFill>
                  <a:srgbClr val="002060"/>
                </a:solidFill>
              </a:rPr>
              <a:t>除法</a:t>
            </a:r>
            <a:r>
              <a:rPr lang="zh-CN" altLang="en-US" sz="2800" b="1" dirty="0" smtClean="0">
                <a:solidFill>
                  <a:srgbClr val="002060"/>
                </a:solidFill>
              </a:rPr>
              <a:t>指令</a:t>
            </a:r>
            <a:endParaRPr lang="zh-CN" altLang="en-US" sz="2800" b="1" dirty="0">
              <a:solidFill>
                <a:srgbClr val="002060"/>
              </a:solidFill>
            </a:endParaRPr>
          </a:p>
        </p:txBody>
      </p:sp>
      <p:sp>
        <p:nvSpPr>
          <p:cNvPr id="5" name="矩形 4"/>
          <p:cNvSpPr/>
          <p:nvPr/>
        </p:nvSpPr>
        <p:spPr>
          <a:xfrm>
            <a:off x="3635896" y="671632"/>
            <a:ext cx="1645002" cy="830997"/>
          </a:xfrm>
          <a:prstGeom prst="rect">
            <a:avLst/>
          </a:prstGeom>
        </p:spPr>
        <p:txBody>
          <a:bodyPr wrap="none">
            <a:spAutoFit/>
          </a:bodyPr>
          <a:lstStyle/>
          <a:p>
            <a:pPr fontAlgn="auto">
              <a:lnSpc>
                <a:spcPct val="150000"/>
              </a:lnSpc>
              <a:spcBef>
                <a:spcPts val="0"/>
              </a:spcBef>
              <a:spcAft>
                <a:spcPts val="0"/>
              </a:spcAft>
              <a:defRPr/>
            </a:pPr>
            <a:r>
              <a:rPr lang="en-US" altLang="zh-CN" sz="3200" b="1" dirty="0" smtClean="0">
                <a:solidFill>
                  <a:srgbClr val="FF0000"/>
                </a:solidFill>
              </a:rPr>
              <a:t>DIV    AB</a:t>
            </a:r>
            <a:endParaRPr lang="zh-CN" altLang="en-US" sz="3200" b="1" dirty="0">
              <a:solidFill>
                <a:srgbClr val="FF0000"/>
              </a:solidFill>
            </a:endParaRPr>
          </a:p>
        </p:txBody>
      </p:sp>
      <p:sp>
        <p:nvSpPr>
          <p:cNvPr id="6" name="TextBox 5"/>
          <p:cNvSpPr txBox="1"/>
          <p:nvPr/>
        </p:nvSpPr>
        <p:spPr>
          <a:xfrm>
            <a:off x="-33529" y="1340768"/>
            <a:ext cx="8430154" cy="1878784"/>
          </a:xfrm>
          <a:prstGeom prst="rect">
            <a:avLst/>
          </a:prstGeom>
          <a:noFill/>
        </p:spPr>
        <p:txBody>
          <a:bodyPr wrap="square" rtlCol="0">
            <a:spAutoFit/>
          </a:bodyPr>
          <a:lstStyle/>
          <a:p>
            <a:pPr marL="342900" indent="-342900">
              <a:lnSpc>
                <a:spcPct val="150000"/>
              </a:lnSpc>
              <a:buFont typeface="Arial" pitchFamily="34" charset="0"/>
              <a:buChar char="•"/>
            </a:pPr>
            <a:r>
              <a:rPr lang="zh-CN" altLang="en-US" sz="2000" dirty="0" smtClean="0">
                <a:solidFill>
                  <a:srgbClr val="002060"/>
                </a:solidFill>
              </a:rPr>
              <a:t>本指令实现</a:t>
            </a:r>
            <a:r>
              <a:rPr lang="en-US" altLang="zh-CN" sz="2000" dirty="0" smtClean="0">
                <a:solidFill>
                  <a:srgbClr val="002060"/>
                </a:solidFill>
              </a:rPr>
              <a:t>8</a:t>
            </a:r>
            <a:r>
              <a:rPr lang="zh-CN" altLang="en-US" sz="2000" dirty="0" smtClean="0">
                <a:solidFill>
                  <a:srgbClr val="002060"/>
                </a:solidFill>
              </a:rPr>
              <a:t>位无符号除法：累加器</a:t>
            </a:r>
            <a:r>
              <a:rPr lang="en-US" altLang="zh-CN" sz="2000" dirty="0" smtClean="0">
                <a:solidFill>
                  <a:srgbClr val="002060"/>
                </a:solidFill>
              </a:rPr>
              <a:t>A</a:t>
            </a:r>
            <a:r>
              <a:rPr lang="zh-CN" altLang="en-US" sz="2000" dirty="0" smtClean="0">
                <a:solidFill>
                  <a:srgbClr val="002060"/>
                </a:solidFill>
              </a:rPr>
              <a:t>中的</a:t>
            </a:r>
            <a:r>
              <a:rPr lang="en-US" altLang="zh-CN" sz="2000" dirty="0" smtClean="0">
                <a:solidFill>
                  <a:srgbClr val="002060"/>
                </a:solidFill>
              </a:rPr>
              <a:t>8</a:t>
            </a:r>
            <a:r>
              <a:rPr lang="zh-CN" altLang="en-US" sz="2000" dirty="0" smtClean="0">
                <a:solidFill>
                  <a:srgbClr val="002060"/>
                </a:solidFill>
              </a:rPr>
              <a:t>位无符号整数除以寄存器</a:t>
            </a:r>
            <a:r>
              <a:rPr lang="en-US" altLang="zh-CN" sz="2000" dirty="0" smtClean="0">
                <a:solidFill>
                  <a:srgbClr val="002060"/>
                </a:solidFill>
              </a:rPr>
              <a:t>B</a:t>
            </a:r>
            <a:r>
              <a:rPr lang="zh-CN" altLang="en-US" sz="2000" dirty="0" smtClean="0">
                <a:solidFill>
                  <a:srgbClr val="002060"/>
                </a:solidFill>
              </a:rPr>
              <a:t>中的</a:t>
            </a:r>
            <a:r>
              <a:rPr lang="en-US" altLang="zh-CN" sz="2000" dirty="0" smtClean="0">
                <a:solidFill>
                  <a:srgbClr val="002060"/>
                </a:solidFill>
              </a:rPr>
              <a:t>8</a:t>
            </a:r>
            <a:r>
              <a:rPr lang="zh-CN" altLang="en-US" sz="2000" dirty="0" smtClean="0">
                <a:solidFill>
                  <a:srgbClr val="002060"/>
                </a:solidFill>
              </a:rPr>
              <a:t>位无符号整数；</a:t>
            </a:r>
            <a:endParaRPr lang="en-US" altLang="zh-CN" sz="2000" dirty="0" smtClean="0">
              <a:solidFill>
                <a:srgbClr val="002060"/>
              </a:solidFill>
            </a:endParaRPr>
          </a:p>
          <a:p>
            <a:pPr marL="342900" indent="-342900">
              <a:lnSpc>
                <a:spcPct val="150000"/>
              </a:lnSpc>
              <a:buFont typeface="Arial" pitchFamily="34" charset="0"/>
              <a:buChar char="•"/>
            </a:pPr>
            <a:r>
              <a:rPr lang="zh-CN" altLang="en-US" sz="2000" b="1" u="sng" dirty="0" smtClean="0">
                <a:solidFill>
                  <a:srgbClr val="FF0000"/>
                </a:solidFill>
              </a:rPr>
              <a:t>商</a:t>
            </a:r>
            <a:r>
              <a:rPr lang="zh-CN" altLang="en-US" sz="2000" dirty="0" smtClean="0">
                <a:solidFill>
                  <a:srgbClr val="002060"/>
                </a:solidFill>
              </a:rPr>
              <a:t>放在累加器</a:t>
            </a:r>
            <a:r>
              <a:rPr lang="zh-CN" altLang="en-US" sz="2000" b="1" u="sng" dirty="0">
                <a:solidFill>
                  <a:srgbClr val="FF0000"/>
                </a:solidFill>
              </a:rPr>
              <a:t>Ａ</a:t>
            </a:r>
            <a:r>
              <a:rPr lang="zh-CN" altLang="en-US" sz="2000" dirty="0" smtClean="0">
                <a:solidFill>
                  <a:srgbClr val="002060"/>
                </a:solidFill>
              </a:rPr>
              <a:t>中，</a:t>
            </a:r>
            <a:r>
              <a:rPr lang="zh-CN" altLang="en-US" sz="2000" b="1" u="sng" dirty="0" smtClean="0">
                <a:solidFill>
                  <a:srgbClr val="FF0000"/>
                </a:solidFill>
              </a:rPr>
              <a:t>余数</a:t>
            </a:r>
            <a:r>
              <a:rPr lang="zh-CN" altLang="en-US" sz="2000" dirty="0" smtClean="0">
                <a:solidFill>
                  <a:srgbClr val="002060"/>
                </a:solidFill>
              </a:rPr>
              <a:t>放在寄存器</a:t>
            </a:r>
            <a:r>
              <a:rPr lang="en-US" altLang="zh-CN" sz="2000" b="1" u="sng" dirty="0">
                <a:solidFill>
                  <a:srgbClr val="FF0000"/>
                </a:solidFill>
              </a:rPr>
              <a:t>B</a:t>
            </a:r>
            <a:r>
              <a:rPr lang="zh-CN" altLang="en-US" sz="2000" dirty="0" smtClean="0">
                <a:solidFill>
                  <a:srgbClr val="002060"/>
                </a:solidFill>
              </a:rPr>
              <a:t>中；</a:t>
            </a:r>
            <a:endParaRPr lang="en-US" altLang="zh-CN" sz="2000" dirty="0" smtClean="0">
              <a:solidFill>
                <a:srgbClr val="002060"/>
              </a:solidFill>
            </a:endParaRPr>
          </a:p>
          <a:p>
            <a:pPr marL="342900" indent="-342900">
              <a:lnSpc>
                <a:spcPct val="150000"/>
              </a:lnSpc>
              <a:buFont typeface="Arial" pitchFamily="34" charset="0"/>
              <a:buChar char="•"/>
            </a:pPr>
            <a:r>
              <a:rPr lang="en-US" altLang="zh-CN" sz="2000" dirty="0" smtClean="0">
                <a:solidFill>
                  <a:srgbClr val="002060"/>
                </a:solidFill>
              </a:rPr>
              <a:t>OV</a:t>
            </a:r>
            <a:r>
              <a:rPr lang="zh-CN" altLang="en-US" sz="2000" dirty="0" smtClean="0">
                <a:solidFill>
                  <a:srgbClr val="002060"/>
                </a:solidFill>
              </a:rPr>
              <a:t>：清</a:t>
            </a:r>
            <a:r>
              <a:rPr lang="en-US" altLang="zh-CN" sz="2000" dirty="0" smtClean="0">
                <a:solidFill>
                  <a:srgbClr val="002060"/>
                </a:solidFill>
              </a:rPr>
              <a:t>0</a:t>
            </a:r>
            <a:r>
              <a:rPr lang="zh-CN" altLang="en-US" sz="2000" dirty="0" smtClean="0">
                <a:solidFill>
                  <a:srgbClr val="002060"/>
                </a:solidFill>
              </a:rPr>
              <a:t>；</a:t>
            </a:r>
            <a:r>
              <a:rPr lang="en-US" altLang="zh-CN" sz="2000" dirty="0" smtClean="0">
                <a:solidFill>
                  <a:srgbClr val="002060"/>
                </a:solidFill>
              </a:rPr>
              <a:t>CY</a:t>
            </a:r>
            <a:r>
              <a:rPr lang="zh-CN" altLang="en-US" sz="2000" dirty="0" smtClean="0">
                <a:solidFill>
                  <a:srgbClr val="002060"/>
                </a:solidFill>
              </a:rPr>
              <a:t>： 清</a:t>
            </a:r>
            <a:r>
              <a:rPr lang="en-US" altLang="zh-CN" sz="2000" dirty="0" smtClean="0">
                <a:solidFill>
                  <a:srgbClr val="002060"/>
                </a:solidFill>
              </a:rPr>
              <a:t>0</a:t>
            </a:r>
            <a:r>
              <a:rPr lang="zh-CN" altLang="en-US" sz="2000" dirty="0" smtClean="0">
                <a:solidFill>
                  <a:srgbClr val="002060"/>
                </a:solidFill>
              </a:rPr>
              <a:t>。</a:t>
            </a:r>
            <a:endParaRPr lang="zh-CN" altLang="en-US" sz="2000" dirty="0">
              <a:solidFill>
                <a:srgbClr val="002060"/>
              </a:solidFill>
            </a:endParaRPr>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99918" y="3501008"/>
            <a:ext cx="5972393" cy="29684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0191610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027" y="0"/>
            <a:ext cx="3796232" cy="523220"/>
          </a:xfrm>
          <a:prstGeom prst="rect">
            <a:avLst/>
          </a:prstGeom>
        </p:spPr>
        <p:txBody>
          <a:bodyPr wrap="none">
            <a:spAutoFit/>
          </a:bodyPr>
          <a:lstStyle/>
          <a:p>
            <a:pPr algn="ctr"/>
            <a:r>
              <a:rPr lang="en-US" altLang="zh-CN" sz="2800" b="1" dirty="0" smtClean="0">
                <a:solidFill>
                  <a:srgbClr val="7030A0"/>
                </a:solidFill>
                <a:latin typeface="+mj-ea"/>
              </a:rPr>
              <a:t>4.6.3 </a:t>
            </a:r>
            <a:r>
              <a:rPr lang="zh-CN" altLang="en-US" sz="2800" b="1" dirty="0" smtClean="0">
                <a:solidFill>
                  <a:srgbClr val="7030A0"/>
                </a:solidFill>
                <a:latin typeface="+mj-ea"/>
              </a:rPr>
              <a:t>增量、减量指令</a:t>
            </a:r>
            <a:endParaRPr lang="zh-CN" altLang="en-US" sz="2800" b="1" dirty="0">
              <a:solidFill>
                <a:srgbClr val="7030A0"/>
              </a:solidFill>
              <a:latin typeface="+mj-ea"/>
            </a:endParaRPr>
          </a:p>
        </p:txBody>
      </p:sp>
      <p:graphicFrame>
        <p:nvGraphicFramePr>
          <p:cNvPr id="5" name="表格 4"/>
          <p:cNvGraphicFramePr>
            <a:graphicFrameLocks noGrp="1"/>
          </p:cNvGraphicFramePr>
          <p:nvPr>
            <p:extLst>
              <p:ext uri="{D42A27DB-BD31-4B8C-83A1-F6EECF244321}">
                <p14:modId xmlns:p14="http://schemas.microsoft.com/office/powerpoint/2010/main" xmlns="" val="2100230673"/>
              </p:ext>
            </p:extLst>
          </p:nvPr>
        </p:nvGraphicFramePr>
        <p:xfrm>
          <a:off x="193844" y="1124744"/>
          <a:ext cx="4320480" cy="2400328"/>
        </p:xfrm>
        <a:graphic>
          <a:graphicData uri="http://schemas.openxmlformats.org/drawingml/2006/table">
            <a:tbl>
              <a:tblPr firstRow="1" bandRow="1">
                <a:tableStyleId>{2D5ABB26-0587-4C30-8999-92F81FD0307C}</a:tableStyleId>
              </a:tblPr>
              <a:tblGrid>
                <a:gridCol w="1495605"/>
                <a:gridCol w="2824875"/>
              </a:tblGrid>
              <a:tr h="432048">
                <a:tc>
                  <a:txBody>
                    <a:bodyPr/>
                    <a:lstStyle/>
                    <a:p>
                      <a:pPr marL="0" algn="ctr" defTabSz="914400" rtl="0" eaLnBrk="1" latinLnBrk="0" hangingPunct="1">
                        <a:lnSpc>
                          <a:spcPct val="150000"/>
                        </a:lnSpc>
                      </a:pPr>
                      <a:r>
                        <a:rPr lang="zh-CN" altLang="en-US" sz="1600" kern="1200" dirty="0" smtClean="0"/>
                        <a:t>助记符</a:t>
                      </a:r>
                      <a:endParaRPr lang="zh-CN" altLang="en-US" sz="1600" b="1"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ct val="150000"/>
                        </a:lnSpc>
                      </a:pPr>
                      <a:r>
                        <a:rPr lang="zh-CN" altLang="en-US" sz="1600" kern="1200" dirty="0" smtClean="0"/>
                        <a:t>功能说明</a:t>
                      </a:r>
                      <a:endParaRPr lang="zh-CN" altLang="en-US" sz="1600" b="1"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6936">
                <a:tc>
                  <a:txBody>
                    <a:bodyPr/>
                    <a:lstStyle/>
                    <a:p>
                      <a:pPr marL="0" marR="0" indent="0" algn="l" defTabSz="914400" rtl="0" eaLnBrk="1" fontAlgn="auto" latinLnBrk="0" hangingPunct="1">
                        <a:lnSpc>
                          <a:spcPct val="120000"/>
                        </a:lnSpc>
                        <a:spcBef>
                          <a:spcPts val="0"/>
                        </a:spcBef>
                        <a:spcAft>
                          <a:spcPts val="0"/>
                        </a:spcAft>
                        <a:buClrTx/>
                        <a:buSzTx/>
                        <a:buFontTx/>
                        <a:buNone/>
                        <a:tabLst/>
                        <a:defRPr/>
                      </a:pPr>
                      <a:r>
                        <a:rPr lang="en-US" altLang="zh-CN" sz="1600" kern="1200" dirty="0" smtClean="0"/>
                        <a:t>INC     A</a:t>
                      </a:r>
                      <a:endParaRPr lang="zh-CN" altLang="en-US" sz="16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20000"/>
                        </a:lnSpc>
                        <a:spcBef>
                          <a:spcPts val="0"/>
                        </a:spcBef>
                        <a:spcAft>
                          <a:spcPts val="0"/>
                        </a:spcAft>
                        <a:buClrTx/>
                        <a:buSzTx/>
                        <a:buFontTx/>
                        <a:buNone/>
                        <a:tabLst/>
                        <a:defRPr/>
                      </a:pPr>
                      <a:r>
                        <a:rPr lang="en-US" altLang="zh-CN" sz="1600" kern="1200" dirty="0" smtClean="0"/>
                        <a:t>(A)←(A)+1</a:t>
                      </a:r>
                      <a:endParaRPr lang="zh-CN" altLang="en-US" sz="16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indent="0" algn="l" defTabSz="914400" rtl="0" eaLnBrk="1" fontAlgn="auto" latinLnBrk="0" hangingPunct="1">
                        <a:lnSpc>
                          <a:spcPct val="120000"/>
                        </a:lnSpc>
                        <a:spcBef>
                          <a:spcPts val="0"/>
                        </a:spcBef>
                        <a:spcAft>
                          <a:spcPts val="0"/>
                        </a:spcAft>
                        <a:buClrTx/>
                        <a:buSzTx/>
                        <a:buFontTx/>
                        <a:buNone/>
                        <a:tabLst/>
                        <a:defRPr/>
                      </a:pPr>
                      <a:r>
                        <a:rPr lang="en-US" altLang="zh-CN" sz="1600" kern="1200" dirty="0" smtClean="0"/>
                        <a:t>INC     direct</a:t>
                      </a:r>
                      <a:endParaRPr lang="zh-CN" altLang="en-US" sz="16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20000"/>
                        </a:lnSpc>
                        <a:spcBef>
                          <a:spcPts val="0"/>
                        </a:spcBef>
                        <a:spcAft>
                          <a:spcPts val="0"/>
                        </a:spcAft>
                        <a:buClrTx/>
                        <a:buSzTx/>
                        <a:buFontTx/>
                        <a:buNone/>
                        <a:tabLst/>
                        <a:defRPr/>
                      </a:pPr>
                      <a:r>
                        <a:rPr lang="en-US" altLang="zh-CN" sz="1600" kern="1200" dirty="0" smtClean="0"/>
                        <a:t>(direct)←(direct)+1</a:t>
                      </a:r>
                      <a:endParaRPr lang="zh-CN" altLang="en-US" sz="16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indent="0" algn="l" defTabSz="914400" rtl="0" eaLnBrk="1" fontAlgn="auto" latinLnBrk="0" hangingPunct="1">
                        <a:lnSpc>
                          <a:spcPct val="120000"/>
                        </a:lnSpc>
                        <a:spcBef>
                          <a:spcPts val="0"/>
                        </a:spcBef>
                        <a:spcAft>
                          <a:spcPts val="0"/>
                        </a:spcAft>
                        <a:buClrTx/>
                        <a:buSzTx/>
                        <a:buFontTx/>
                        <a:buNone/>
                        <a:tabLst/>
                        <a:defRPr/>
                      </a:pPr>
                      <a:r>
                        <a:rPr lang="en-US" altLang="zh-CN" sz="1600" kern="1200" dirty="0" smtClean="0"/>
                        <a:t>INC</a:t>
                      </a:r>
                      <a:r>
                        <a:rPr lang="en-US" altLang="zh-CN" sz="1600" kern="1200" baseline="0" dirty="0" smtClean="0"/>
                        <a:t>    @</a:t>
                      </a:r>
                      <a:r>
                        <a:rPr lang="en-US" altLang="zh-CN" sz="1600" kern="1200" baseline="0" dirty="0" err="1" smtClean="0"/>
                        <a:t>Ri</a:t>
                      </a:r>
                      <a:endParaRPr lang="zh-CN" altLang="en-US" sz="16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20000"/>
                        </a:lnSpc>
                        <a:spcBef>
                          <a:spcPts val="0"/>
                        </a:spcBef>
                        <a:spcAft>
                          <a:spcPts val="0"/>
                        </a:spcAft>
                        <a:buClrTx/>
                        <a:buSzTx/>
                        <a:buFontTx/>
                        <a:buNone/>
                        <a:tabLst/>
                        <a:defRPr/>
                      </a:pPr>
                      <a:r>
                        <a:rPr lang="en-US" altLang="zh-CN" sz="1600" kern="1200" dirty="0" smtClean="0"/>
                        <a:t>((</a:t>
                      </a:r>
                      <a:r>
                        <a:rPr lang="en-US" altLang="zh-CN" sz="1600" kern="1200" dirty="0" err="1" smtClean="0"/>
                        <a:t>Ri</a:t>
                      </a:r>
                      <a:r>
                        <a:rPr lang="en-US" altLang="zh-CN" sz="1600" kern="1200" dirty="0" smtClean="0"/>
                        <a:t>))←((</a:t>
                      </a:r>
                      <a:r>
                        <a:rPr lang="en-US" altLang="zh-CN" sz="1600" kern="1200" dirty="0" err="1" smtClean="0"/>
                        <a:t>Ri</a:t>
                      </a:r>
                      <a:r>
                        <a:rPr lang="en-US" altLang="zh-CN" sz="1600" kern="1200" dirty="0" smtClean="0"/>
                        <a:t>))+1</a:t>
                      </a:r>
                      <a:endParaRPr lang="zh-CN" altLang="en-US" sz="16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3752">
                <a:tc>
                  <a:txBody>
                    <a:bodyPr/>
                    <a:lstStyle/>
                    <a:p>
                      <a:pPr marL="0" marR="0" indent="0" algn="l" defTabSz="914400" rtl="0" eaLnBrk="1" fontAlgn="auto" latinLnBrk="0" hangingPunct="1">
                        <a:lnSpc>
                          <a:spcPct val="120000"/>
                        </a:lnSpc>
                        <a:spcBef>
                          <a:spcPts val="0"/>
                        </a:spcBef>
                        <a:spcAft>
                          <a:spcPts val="0"/>
                        </a:spcAft>
                        <a:buClrTx/>
                        <a:buSzTx/>
                        <a:buFontTx/>
                        <a:buNone/>
                        <a:tabLst/>
                        <a:defRPr/>
                      </a:pPr>
                      <a:r>
                        <a:rPr lang="en-US" altLang="zh-CN" sz="1600" kern="1200" dirty="0" smtClean="0"/>
                        <a:t>INC</a:t>
                      </a:r>
                      <a:r>
                        <a:rPr lang="en-US" altLang="zh-CN" sz="1600" kern="1200" baseline="0" dirty="0" smtClean="0"/>
                        <a:t>    Rn</a:t>
                      </a:r>
                      <a:endParaRPr lang="zh-CN" altLang="en-US" sz="16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20000"/>
                        </a:lnSpc>
                        <a:spcBef>
                          <a:spcPts val="0"/>
                        </a:spcBef>
                        <a:spcAft>
                          <a:spcPts val="0"/>
                        </a:spcAft>
                        <a:buClrTx/>
                        <a:buSzTx/>
                        <a:buFontTx/>
                        <a:buNone/>
                        <a:tabLst/>
                        <a:defRPr/>
                      </a:pPr>
                      <a:r>
                        <a:rPr lang="en-US" altLang="zh-CN" sz="1600" kern="1200" dirty="0" smtClean="0"/>
                        <a:t>(Rn)←(Rn)+1</a:t>
                      </a:r>
                      <a:endParaRPr lang="zh-CN" altLang="en-US" sz="16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3752">
                <a:tc>
                  <a:txBody>
                    <a:bodyPr/>
                    <a:lstStyle/>
                    <a:p>
                      <a:pPr marL="0" marR="0" indent="0" algn="l" defTabSz="914400" rtl="0" eaLnBrk="1" fontAlgn="auto" latinLnBrk="0" hangingPunct="1">
                        <a:lnSpc>
                          <a:spcPct val="120000"/>
                        </a:lnSpc>
                        <a:spcBef>
                          <a:spcPts val="0"/>
                        </a:spcBef>
                        <a:spcAft>
                          <a:spcPts val="0"/>
                        </a:spcAft>
                        <a:buClrTx/>
                        <a:buSzTx/>
                        <a:buFontTx/>
                        <a:buNone/>
                        <a:tabLst/>
                        <a:defRPr/>
                      </a:pPr>
                      <a:r>
                        <a:rPr lang="en-US" altLang="zh-CN" sz="1600" kern="1200" dirty="0" smtClean="0"/>
                        <a:t>INC    DPTR</a:t>
                      </a:r>
                      <a:endParaRPr lang="zh-CN" altLang="en-US" sz="16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20000"/>
                        </a:lnSpc>
                        <a:spcBef>
                          <a:spcPts val="0"/>
                        </a:spcBef>
                        <a:spcAft>
                          <a:spcPts val="0"/>
                        </a:spcAft>
                        <a:buClrTx/>
                        <a:buSzTx/>
                        <a:buFontTx/>
                        <a:buNone/>
                        <a:tabLst/>
                        <a:defRPr/>
                      </a:pPr>
                      <a:r>
                        <a:rPr lang="en-US" altLang="zh-CN" sz="1600" kern="1200" dirty="0" smtClean="0"/>
                        <a:t>(DPTR)←(DPTR)+1</a:t>
                      </a:r>
                      <a:endParaRPr lang="zh-CN" altLang="en-US" sz="16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174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61634" y="1346913"/>
            <a:ext cx="4629667" cy="1800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7" name="表格 6"/>
          <p:cNvGraphicFramePr>
            <a:graphicFrameLocks noGrp="1"/>
          </p:cNvGraphicFramePr>
          <p:nvPr>
            <p:extLst>
              <p:ext uri="{D42A27DB-BD31-4B8C-83A1-F6EECF244321}">
                <p14:modId xmlns:p14="http://schemas.microsoft.com/office/powerpoint/2010/main" xmlns="" val="1524434710"/>
              </p:ext>
            </p:extLst>
          </p:nvPr>
        </p:nvGraphicFramePr>
        <p:xfrm>
          <a:off x="178725" y="4309065"/>
          <a:ext cx="4505615" cy="2063136"/>
        </p:xfrm>
        <a:graphic>
          <a:graphicData uri="http://schemas.openxmlformats.org/drawingml/2006/table">
            <a:tbl>
              <a:tblPr firstRow="1" bandRow="1">
                <a:tableStyleId>{2D5ABB26-0587-4C30-8999-92F81FD0307C}</a:tableStyleId>
              </a:tblPr>
              <a:tblGrid>
                <a:gridCol w="1912888"/>
                <a:gridCol w="2592727"/>
              </a:tblGrid>
              <a:tr h="504056">
                <a:tc>
                  <a:txBody>
                    <a:bodyPr/>
                    <a:lstStyle/>
                    <a:p>
                      <a:pPr marL="0" algn="ctr" defTabSz="914400" rtl="0" eaLnBrk="1" latinLnBrk="0" hangingPunct="1">
                        <a:lnSpc>
                          <a:spcPct val="150000"/>
                        </a:lnSpc>
                      </a:pPr>
                      <a:r>
                        <a:rPr lang="zh-CN" altLang="en-US" sz="1600" kern="1200" dirty="0" smtClean="0"/>
                        <a:t>助记符</a:t>
                      </a:r>
                      <a:endParaRPr lang="zh-CN" altLang="en-US" sz="1600" b="1"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ct val="150000"/>
                        </a:lnSpc>
                      </a:pPr>
                      <a:r>
                        <a:rPr lang="zh-CN" altLang="en-US" sz="1600" kern="1200" dirty="0" smtClean="0"/>
                        <a:t>功能说明</a:t>
                      </a:r>
                      <a:endParaRPr lang="zh-CN" altLang="en-US" sz="1600" b="1"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6936">
                <a:tc>
                  <a:txBody>
                    <a:bodyPr/>
                    <a:lstStyle/>
                    <a:p>
                      <a:pPr marL="0" marR="0" indent="0" algn="l" defTabSz="914400" rtl="0" eaLnBrk="1" fontAlgn="auto" latinLnBrk="0" hangingPunct="1">
                        <a:lnSpc>
                          <a:spcPct val="120000"/>
                        </a:lnSpc>
                        <a:spcBef>
                          <a:spcPts val="0"/>
                        </a:spcBef>
                        <a:spcAft>
                          <a:spcPts val="0"/>
                        </a:spcAft>
                        <a:buClrTx/>
                        <a:buSzTx/>
                        <a:buFontTx/>
                        <a:buNone/>
                        <a:tabLst/>
                        <a:defRPr/>
                      </a:pPr>
                      <a:r>
                        <a:rPr lang="en-US" altLang="zh-CN" sz="1600" kern="1200" dirty="0" smtClean="0"/>
                        <a:t>DEC     A</a:t>
                      </a:r>
                      <a:endParaRPr lang="zh-CN" altLang="en-US" sz="16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20000"/>
                        </a:lnSpc>
                        <a:spcBef>
                          <a:spcPts val="0"/>
                        </a:spcBef>
                        <a:spcAft>
                          <a:spcPts val="0"/>
                        </a:spcAft>
                        <a:buClrTx/>
                        <a:buSzTx/>
                        <a:buFontTx/>
                        <a:buNone/>
                        <a:tabLst/>
                        <a:defRPr/>
                      </a:pPr>
                      <a:r>
                        <a:rPr lang="en-US" altLang="zh-CN" sz="1600" kern="1200" dirty="0" smtClean="0"/>
                        <a:t>(A)←(A)-1</a:t>
                      </a:r>
                      <a:endParaRPr lang="zh-CN" altLang="en-US" sz="16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indent="0" algn="l" defTabSz="914400" rtl="0" eaLnBrk="1" fontAlgn="auto" latinLnBrk="0" hangingPunct="1">
                        <a:lnSpc>
                          <a:spcPct val="120000"/>
                        </a:lnSpc>
                        <a:spcBef>
                          <a:spcPts val="0"/>
                        </a:spcBef>
                        <a:spcAft>
                          <a:spcPts val="0"/>
                        </a:spcAft>
                        <a:buClrTx/>
                        <a:buSzTx/>
                        <a:buFontTx/>
                        <a:buNone/>
                        <a:tabLst/>
                        <a:defRPr/>
                      </a:pPr>
                      <a:r>
                        <a:rPr lang="en-US" altLang="zh-CN" sz="1600" kern="1200" dirty="0" smtClean="0"/>
                        <a:t>DEC   direct</a:t>
                      </a:r>
                      <a:endParaRPr lang="zh-CN" altLang="en-US" sz="16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20000"/>
                        </a:lnSpc>
                        <a:spcBef>
                          <a:spcPts val="0"/>
                        </a:spcBef>
                        <a:spcAft>
                          <a:spcPts val="0"/>
                        </a:spcAft>
                        <a:buClrTx/>
                        <a:buSzTx/>
                        <a:buFontTx/>
                        <a:buNone/>
                        <a:tabLst/>
                        <a:defRPr/>
                      </a:pPr>
                      <a:r>
                        <a:rPr lang="en-US" altLang="zh-CN" sz="1600" kern="1200" dirty="0" smtClean="0"/>
                        <a:t>(direct)←(direct)-1</a:t>
                      </a:r>
                      <a:endParaRPr lang="zh-CN" altLang="en-US" sz="16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indent="0" algn="l" defTabSz="914400" rtl="0" eaLnBrk="1" fontAlgn="auto" latinLnBrk="0" hangingPunct="1">
                        <a:lnSpc>
                          <a:spcPct val="120000"/>
                        </a:lnSpc>
                        <a:spcBef>
                          <a:spcPts val="0"/>
                        </a:spcBef>
                        <a:spcAft>
                          <a:spcPts val="0"/>
                        </a:spcAft>
                        <a:buClrTx/>
                        <a:buSzTx/>
                        <a:buFontTx/>
                        <a:buNone/>
                        <a:tabLst/>
                        <a:defRPr/>
                      </a:pPr>
                      <a:r>
                        <a:rPr lang="en-US" altLang="zh-CN" sz="1600" kern="1200" dirty="0" smtClean="0"/>
                        <a:t>DEC</a:t>
                      </a:r>
                      <a:r>
                        <a:rPr lang="en-US" altLang="zh-CN" sz="1600" kern="1200" baseline="0" dirty="0" smtClean="0"/>
                        <a:t>   @</a:t>
                      </a:r>
                      <a:r>
                        <a:rPr lang="en-US" altLang="zh-CN" sz="1600" kern="1200" baseline="0" dirty="0" err="1" smtClean="0"/>
                        <a:t>Ri</a:t>
                      </a:r>
                      <a:endParaRPr lang="zh-CN" altLang="en-US" sz="16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20000"/>
                        </a:lnSpc>
                        <a:spcBef>
                          <a:spcPts val="0"/>
                        </a:spcBef>
                        <a:spcAft>
                          <a:spcPts val="0"/>
                        </a:spcAft>
                        <a:buClrTx/>
                        <a:buSzTx/>
                        <a:buFontTx/>
                        <a:buNone/>
                        <a:tabLst/>
                        <a:defRPr/>
                      </a:pPr>
                      <a:r>
                        <a:rPr lang="en-US" altLang="zh-CN" sz="1600" kern="1200" dirty="0" smtClean="0"/>
                        <a:t>((</a:t>
                      </a:r>
                      <a:r>
                        <a:rPr lang="en-US" altLang="zh-CN" sz="1600" kern="1200" dirty="0" err="1" smtClean="0"/>
                        <a:t>Ri</a:t>
                      </a:r>
                      <a:r>
                        <a:rPr lang="en-US" altLang="zh-CN" sz="1600" kern="1200" dirty="0" smtClean="0"/>
                        <a:t>))←((</a:t>
                      </a:r>
                      <a:r>
                        <a:rPr lang="en-US" altLang="zh-CN" sz="1600" kern="1200" dirty="0" err="1" smtClean="0"/>
                        <a:t>Ri</a:t>
                      </a:r>
                      <a:r>
                        <a:rPr lang="en-US" altLang="zh-CN" sz="1600" kern="1200" dirty="0" smtClean="0"/>
                        <a:t>))-1</a:t>
                      </a:r>
                      <a:endParaRPr lang="zh-CN" altLang="en-US" sz="16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3752">
                <a:tc>
                  <a:txBody>
                    <a:bodyPr/>
                    <a:lstStyle/>
                    <a:p>
                      <a:pPr marL="0" marR="0" indent="0" algn="l" defTabSz="914400" rtl="0" eaLnBrk="1" fontAlgn="auto" latinLnBrk="0" hangingPunct="1">
                        <a:lnSpc>
                          <a:spcPct val="120000"/>
                        </a:lnSpc>
                        <a:spcBef>
                          <a:spcPts val="0"/>
                        </a:spcBef>
                        <a:spcAft>
                          <a:spcPts val="0"/>
                        </a:spcAft>
                        <a:buClrTx/>
                        <a:buSzTx/>
                        <a:buFontTx/>
                        <a:buNone/>
                        <a:tabLst/>
                        <a:defRPr/>
                      </a:pPr>
                      <a:r>
                        <a:rPr lang="en-US" altLang="zh-CN" sz="1600" kern="1200" dirty="0" smtClean="0"/>
                        <a:t>DEC</a:t>
                      </a:r>
                      <a:r>
                        <a:rPr lang="en-US" altLang="zh-CN" sz="1600" kern="1200" baseline="0" dirty="0" smtClean="0"/>
                        <a:t>   Rn</a:t>
                      </a:r>
                      <a:endParaRPr lang="zh-CN" altLang="en-US" sz="16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20000"/>
                        </a:lnSpc>
                        <a:spcBef>
                          <a:spcPts val="0"/>
                        </a:spcBef>
                        <a:spcAft>
                          <a:spcPts val="0"/>
                        </a:spcAft>
                        <a:buClrTx/>
                        <a:buSzTx/>
                        <a:buFontTx/>
                        <a:buNone/>
                        <a:tabLst/>
                        <a:defRPr/>
                      </a:pPr>
                      <a:r>
                        <a:rPr lang="en-US" altLang="zh-CN" sz="1600" kern="1200" dirty="0" smtClean="0"/>
                        <a:t>(Rn)←(</a:t>
                      </a:r>
                      <a:r>
                        <a:rPr lang="en-US" altLang="zh-CN" sz="1600" kern="1200" dirty="0" err="1" smtClean="0"/>
                        <a:t>Rn</a:t>
                      </a:r>
                      <a:r>
                        <a:rPr lang="en-US" altLang="zh-CN" sz="1600" kern="1200" dirty="0" smtClean="0"/>
                        <a:t>)-1</a:t>
                      </a:r>
                      <a:endParaRPr lang="zh-CN" altLang="en-US" sz="1600" kern="1200" dirty="0" smtClean="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矩形 8"/>
          <p:cNvSpPr/>
          <p:nvPr/>
        </p:nvSpPr>
        <p:spPr>
          <a:xfrm>
            <a:off x="380216" y="3805009"/>
            <a:ext cx="1907894" cy="400110"/>
          </a:xfrm>
          <a:prstGeom prst="rect">
            <a:avLst/>
          </a:prstGeom>
        </p:spPr>
        <p:txBody>
          <a:bodyPr wrap="none">
            <a:spAutoFit/>
          </a:bodyPr>
          <a:lstStyle/>
          <a:p>
            <a:pPr algn="ctr"/>
            <a:r>
              <a:rPr lang="en-US" altLang="zh-CN" sz="2000" b="1" dirty="0" smtClean="0">
                <a:solidFill>
                  <a:srgbClr val="7030A0"/>
                </a:solidFill>
                <a:latin typeface="+mj-ea"/>
              </a:rPr>
              <a:t>2. </a:t>
            </a:r>
            <a:r>
              <a:rPr lang="zh-CN" altLang="en-US" sz="2000" b="1" dirty="0" smtClean="0">
                <a:solidFill>
                  <a:srgbClr val="7030A0"/>
                </a:solidFill>
                <a:latin typeface="+mj-ea"/>
              </a:rPr>
              <a:t>减量指令</a:t>
            </a:r>
            <a:r>
              <a:rPr lang="en-US" altLang="zh-CN" sz="2000" b="1" dirty="0" smtClean="0">
                <a:solidFill>
                  <a:srgbClr val="7030A0"/>
                </a:solidFill>
                <a:latin typeface="+mj-ea"/>
              </a:rPr>
              <a:t>DEC</a:t>
            </a:r>
            <a:endParaRPr lang="zh-CN" altLang="en-US" sz="2000" b="1" dirty="0">
              <a:solidFill>
                <a:srgbClr val="7030A0"/>
              </a:solidFill>
              <a:latin typeface="+mj-ea"/>
            </a:endParaRPr>
          </a:p>
        </p:txBody>
      </p:sp>
      <p:sp>
        <p:nvSpPr>
          <p:cNvPr id="11" name="矩形 10"/>
          <p:cNvSpPr/>
          <p:nvPr/>
        </p:nvSpPr>
        <p:spPr>
          <a:xfrm>
            <a:off x="455157" y="564649"/>
            <a:ext cx="1478289" cy="400110"/>
          </a:xfrm>
          <a:prstGeom prst="rect">
            <a:avLst/>
          </a:prstGeom>
        </p:spPr>
        <p:txBody>
          <a:bodyPr wrap="none">
            <a:spAutoFit/>
          </a:bodyPr>
          <a:lstStyle/>
          <a:p>
            <a:pPr algn="ctr"/>
            <a:r>
              <a:rPr lang="en-US" altLang="zh-CN" sz="2000" b="1" dirty="0">
                <a:solidFill>
                  <a:srgbClr val="7030A0"/>
                </a:solidFill>
                <a:latin typeface="+mj-ea"/>
              </a:rPr>
              <a:t>1. </a:t>
            </a:r>
            <a:r>
              <a:rPr lang="zh-CN" altLang="en-US" sz="2000" b="1" dirty="0">
                <a:solidFill>
                  <a:srgbClr val="7030A0"/>
                </a:solidFill>
                <a:latin typeface="+mj-ea"/>
              </a:rPr>
              <a:t>增量指令</a:t>
            </a:r>
          </a:p>
        </p:txBody>
      </p:sp>
      <p:pic>
        <p:nvPicPr>
          <p:cNvPr id="276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16016" y="4005064"/>
            <a:ext cx="3854418" cy="23881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415871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332"/>
            <a:ext cx="5141151" cy="654410"/>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sz="2800" dirty="0">
                <a:solidFill>
                  <a:srgbClr val="FF0000"/>
                </a:solidFill>
              </a:rPr>
              <a:t>掌握微型计算机的组成、</a:t>
            </a:r>
            <a:r>
              <a:rPr lang="zh-CN" altLang="en-US" sz="2800" dirty="0" smtClean="0">
                <a:solidFill>
                  <a:srgbClr val="FF0000"/>
                </a:solidFill>
              </a:rPr>
              <a:t>分类</a:t>
            </a:r>
            <a:endParaRPr lang="en-US" altLang="zh-CN" sz="2800" dirty="0">
              <a:solidFill>
                <a:srgbClr val="FF0000"/>
              </a:solidFill>
            </a:endParaRPr>
          </a:p>
        </p:txBody>
      </p:sp>
      <p:sp>
        <p:nvSpPr>
          <p:cNvPr id="7" name="TextBox 6"/>
          <p:cNvSpPr txBox="1"/>
          <p:nvPr/>
        </p:nvSpPr>
        <p:spPr>
          <a:xfrm>
            <a:off x="12013" y="3164541"/>
            <a:ext cx="1980029" cy="523220"/>
          </a:xfrm>
          <a:prstGeom prst="rect">
            <a:avLst/>
          </a:prstGeom>
          <a:noFill/>
        </p:spPr>
        <p:txBody>
          <a:bodyPr wrap="none" rtlCol="0">
            <a:spAutoFit/>
          </a:bodyPr>
          <a:lstStyle/>
          <a:p>
            <a:r>
              <a:rPr lang="zh-CN" altLang="en-US" sz="2800" b="1" dirty="0" smtClean="0">
                <a:solidFill>
                  <a:srgbClr val="7030A0"/>
                </a:solidFill>
              </a:rPr>
              <a:t>微型计算机</a:t>
            </a:r>
            <a:endParaRPr lang="zh-CN" altLang="en-US" sz="2800" b="1" dirty="0">
              <a:solidFill>
                <a:srgbClr val="7030A0"/>
              </a:solidFill>
            </a:endParaRPr>
          </a:p>
        </p:txBody>
      </p:sp>
      <p:sp>
        <p:nvSpPr>
          <p:cNvPr id="8" name="左大括号 7"/>
          <p:cNvSpPr/>
          <p:nvPr/>
        </p:nvSpPr>
        <p:spPr>
          <a:xfrm>
            <a:off x="1955724" y="1697959"/>
            <a:ext cx="431731" cy="3456384"/>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2440030" y="1436349"/>
            <a:ext cx="2805576" cy="523220"/>
          </a:xfrm>
          <a:prstGeom prst="rect">
            <a:avLst/>
          </a:prstGeom>
          <a:solidFill>
            <a:srgbClr val="0070C0"/>
          </a:solidFill>
        </p:spPr>
        <p:txBody>
          <a:bodyPr wrap="none" rtlCol="0">
            <a:spAutoFit/>
          </a:bodyPr>
          <a:lstStyle/>
          <a:p>
            <a:r>
              <a:rPr lang="zh-CN" altLang="en-US" sz="2800" b="1" dirty="0" smtClean="0">
                <a:solidFill>
                  <a:schemeClr val="bg1"/>
                </a:solidFill>
              </a:rPr>
              <a:t>中央处理器</a:t>
            </a:r>
            <a:r>
              <a:rPr lang="en-US" altLang="zh-CN" sz="2800" b="1" dirty="0" smtClean="0">
                <a:solidFill>
                  <a:schemeClr val="bg1"/>
                </a:solidFill>
              </a:rPr>
              <a:t>(CPU)</a:t>
            </a:r>
            <a:endParaRPr lang="zh-CN" altLang="en-US" sz="2800" b="1" dirty="0">
              <a:solidFill>
                <a:schemeClr val="bg1"/>
              </a:solidFill>
            </a:endParaRPr>
          </a:p>
        </p:txBody>
      </p:sp>
      <p:sp>
        <p:nvSpPr>
          <p:cNvPr id="10" name="TextBox 9"/>
          <p:cNvSpPr txBox="1"/>
          <p:nvPr/>
        </p:nvSpPr>
        <p:spPr>
          <a:xfrm>
            <a:off x="2406963" y="3137911"/>
            <a:ext cx="1261884" cy="523220"/>
          </a:xfrm>
          <a:prstGeom prst="rect">
            <a:avLst/>
          </a:prstGeom>
          <a:solidFill>
            <a:srgbClr val="FFC000"/>
          </a:solidFill>
        </p:spPr>
        <p:txBody>
          <a:bodyPr wrap="none" rtlCol="0">
            <a:spAutoFit/>
          </a:bodyPr>
          <a:lstStyle/>
          <a:p>
            <a:r>
              <a:rPr lang="zh-CN" altLang="en-US" sz="2800" b="1" dirty="0" smtClean="0">
                <a:solidFill>
                  <a:schemeClr val="bg1"/>
                </a:solidFill>
              </a:rPr>
              <a:t>存储器</a:t>
            </a:r>
            <a:endParaRPr lang="zh-CN" altLang="en-US" sz="2800" b="1" dirty="0">
              <a:solidFill>
                <a:schemeClr val="bg1"/>
              </a:solidFill>
            </a:endParaRPr>
          </a:p>
        </p:txBody>
      </p:sp>
      <p:sp>
        <p:nvSpPr>
          <p:cNvPr id="11" name="TextBox 10"/>
          <p:cNvSpPr txBox="1"/>
          <p:nvPr/>
        </p:nvSpPr>
        <p:spPr>
          <a:xfrm>
            <a:off x="2440030" y="4631123"/>
            <a:ext cx="2478564" cy="523220"/>
          </a:xfrm>
          <a:prstGeom prst="rect">
            <a:avLst/>
          </a:prstGeom>
          <a:solidFill>
            <a:srgbClr val="C00000"/>
          </a:solidFill>
        </p:spPr>
        <p:txBody>
          <a:bodyPr wrap="none" rtlCol="0">
            <a:spAutoFit/>
          </a:bodyPr>
          <a:lstStyle/>
          <a:p>
            <a:r>
              <a:rPr lang="zh-CN" altLang="en-US" sz="2800" b="1" dirty="0" smtClean="0">
                <a:solidFill>
                  <a:schemeClr val="bg1"/>
                </a:solidFill>
              </a:rPr>
              <a:t>输入</a:t>
            </a:r>
            <a:r>
              <a:rPr lang="en-US" altLang="zh-CN" sz="2800" b="1" dirty="0" smtClean="0">
                <a:solidFill>
                  <a:schemeClr val="bg1"/>
                </a:solidFill>
              </a:rPr>
              <a:t>/</a:t>
            </a:r>
            <a:r>
              <a:rPr lang="zh-CN" altLang="en-US" sz="2800" b="1" dirty="0" smtClean="0">
                <a:solidFill>
                  <a:schemeClr val="bg1"/>
                </a:solidFill>
              </a:rPr>
              <a:t>输出接口</a:t>
            </a:r>
            <a:endParaRPr lang="zh-CN" altLang="en-US" sz="2800" b="1" dirty="0">
              <a:solidFill>
                <a:schemeClr val="bg1"/>
              </a:solidFill>
            </a:endParaRPr>
          </a:p>
        </p:txBody>
      </p:sp>
      <p:sp>
        <p:nvSpPr>
          <p:cNvPr id="12" name="左大括号 11"/>
          <p:cNvSpPr/>
          <p:nvPr/>
        </p:nvSpPr>
        <p:spPr>
          <a:xfrm>
            <a:off x="5272081" y="1008919"/>
            <a:ext cx="431731" cy="1378079"/>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TextBox 12"/>
          <p:cNvSpPr txBox="1"/>
          <p:nvPr/>
        </p:nvSpPr>
        <p:spPr>
          <a:xfrm>
            <a:off x="5670116" y="913129"/>
            <a:ext cx="1112805" cy="461665"/>
          </a:xfrm>
          <a:prstGeom prst="rect">
            <a:avLst/>
          </a:prstGeom>
          <a:noFill/>
        </p:spPr>
        <p:txBody>
          <a:bodyPr wrap="none" rtlCol="0">
            <a:spAutoFit/>
          </a:bodyPr>
          <a:lstStyle/>
          <a:p>
            <a:r>
              <a:rPr lang="zh-CN" altLang="en-US" sz="2400" b="1" dirty="0">
                <a:solidFill>
                  <a:srgbClr val="002060"/>
                </a:solidFill>
              </a:rPr>
              <a:t>运算器</a:t>
            </a:r>
          </a:p>
        </p:txBody>
      </p:sp>
      <p:sp>
        <p:nvSpPr>
          <p:cNvPr id="14" name="TextBox 13"/>
          <p:cNvSpPr txBox="1"/>
          <p:nvPr/>
        </p:nvSpPr>
        <p:spPr>
          <a:xfrm>
            <a:off x="5677956" y="1970147"/>
            <a:ext cx="1112805" cy="461665"/>
          </a:xfrm>
          <a:prstGeom prst="rect">
            <a:avLst/>
          </a:prstGeom>
          <a:noFill/>
        </p:spPr>
        <p:txBody>
          <a:bodyPr wrap="none" rtlCol="0">
            <a:spAutoFit/>
          </a:bodyPr>
          <a:lstStyle/>
          <a:p>
            <a:r>
              <a:rPr lang="zh-CN" altLang="en-US" sz="2400" b="1" dirty="0" smtClean="0">
                <a:solidFill>
                  <a:srgbClr val="002060"/>
                </a:solidFill>
              </a:rPr>
              <a:t>控制器</a:t>
            </a:r>
            <a:endParaRPr lang="zh-CN" altLang="en-US" sz="2400" b="1" dirty="0">
              <a:solidFill>
                <a:srgbClr val="002060"/>
              </a:solidFill>
            </a:endParaRPr>
          </a:p>
        </p:txBody>
      </p:sp>
      <p:sp>
        <p:nvSpPr>
          <p:cNvPr id="15" name="左大括号 14"/>
          <p:cNvSpPr/>
          <p:nvPr/>
        </p:nvSpPr>
        <p:spPr>
          <a:xfrm>
            <a:off x="3683096" y="2699903"/>
            <a:ext cx="431731" cy="1378079"/>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TextBox 15"/>
          <p:cNvSpPr txBox="1"/>
          <p:nvPr/>
        </p:nvSpPr>
        <p:spPr>
          <a:xfrm>
            <a:off x="4115144" y="2638001"/>
            <a:ext cx="5018105" cy="461665"/>
          </a:xfrm>
          <a:prstGeom prst="rect">
            <a:avLst/>
          </a:prstGeom>
          <a:noFill/>
        </p:spPr>
        <p:txBody>
          <a:bodyPr wrap="none" rtlCol="0">
            <a:spAutoFit/>
          </a:bodyPr>
          <a:lstStyle/>
          <a:p>
            <a:r>
              <a:rPr lang="zh-CN" altLang="en-US" sz="2400" b="1" dirty="0" smtClean="0">
                <a:solidFill>
                  <a:schemeClr val="accent6">
                    <a:lumMod val="75000"/>
                  </a:schemeClr>
                </a:solidFill>
              </a:rPr>
              <a:t>程序存储器</a:t>
            </a:r>
            <a:r>
              <a:rPr lang="en-US" altLang="zh-CN" sz="2400" b="1" dirty="0">
                <a:solidFill>
                  <a:schemeClr val="accent6">
                    <a:lumMod val="75000"/>
                  </a:schemeClr>
                </a:solidFill>
              </a:rPr>
              <a:t> </a:t>
            </a:r>
            <a:r>
              <a:rPr lang="en-US" altLang="zh-CN" sz="2400" b="1" dirty="0" smtClean="0">
                <a:solidFill>
                  <a:schemeClr val="accent6">
                    <a:lumMod val="75000"/>
                  </a:schemeClr>
                </a:solidFill>
              </a:rPr>
              <a:t>(ROM</a:t>
            </a:r>
            <a:r>
              <a:rPr lang="zh-CN" altLang="en-US" sz="2400" b="1" dirty="0" smtClean="0">
                <a:solidFill>
                  <a:schemeClr val="accent6">
                    <a:lumMod val="75000"/>
                  </a:schemeClr>
                </a:solidFill>
              </a:rPr>
              <a:t>、</a:t>
            </a:r>
            <a:r>
              <a:rPr lang="en-US" altLang="zh-CN" sz="2400" b="1" dirty="0" smtClean="0">
                <a:solidFill>
                  <a:schemeClr val="accent6">
                    <a:lumMod val="75000"/>
                  </a:schemeClr>
                </a:solidFill>
              </a:rPr>
              <a:t>EPROM</a:t>
            </a:r>
            <a:r>
              <a:rPr lang="zh-CN" altLang="en-US" sz="2400" b="1" dirty="0" smtClean="0">
                <a:solidFill>
                  <a:schemeClr val="accent6">
                    <a:lumMod val="75000"/>
                  </a:schemeClr>
                </a:solidFill>
              </a:rPr>
              <a:t>、</a:t>
            </a:r>
            <a:r>
              <a:rPr lang="en-US" altLang="zh-CN" sz="2400" b="1" dirty="0" smtClean="0">
                <a:solidFill>
                  <a:schemeClr val="accent6">
                    <a:lumMod val="75000"/>
                  </a:schemeClr>
                </a:solidFill>
              </a:rPr>
              <a:t>FLASH)</a:t>
            </a:r>
            <a:endParaRPr lang="zh-CN" altLang="en-US" sz="2400" b="1" dirty="0">
              <a:solidFill>
                <a:schemeClr val="accent6">
                  <a:lumMod val="75000"/>
                </a:schemeClr>
              </a:solidFill>
            </a:endParaRPr>
          </a:p>
        </p:txBody>
      </p:sp>
      <p:sp>
        <p:nvSpPr>
          <p:cNvPr id="17" name="TextBox 16"/>
          <p:cNvSpPr txBox="1"/>
          <p:nvPr/>
        </p:nvSpPr>
        <p:spPr>
          <a:xfrm>
            <a:off x="4122984" y="3695019"/>
            <a:ext cx="2552302" cy="461665"/>
          </a:xfrm>
          <a:prstGeom prst="rect">
            <a:avLst/>
          </a:prstGeom>
          <a:noFill/>
        </p:spPr>
        <p:txBody>
          <a:bodyPr wrap="none" rtlCol="0">
            <a:spAutoFit/>
          </a:bodyPr>
          <a:lstStyle/>
          <a:p>
            <a:r>
              <a:rPr lang="zh-CN" altLang="en-US" sz="2400" b="1" dirty="0" smtClean="0">
                <a:solidFill>
                  <a:schemeClr val="accent6">
                    <a:lumMod val="75000"/>
                  </a:schemeClr>
                </a:solidFill>
              </a:rPr>
              <a:t>数据存储器</a:t>
            </a:r>
            <a:r>
              <a:rPr lang="en-US" altLang="zh-CN" sz="2400" b="1" dirty="0" smtClean="0">
                <a:solidFill>
                  <a:schemeClr val="accent6">
                    <a:lumMod val="75000"/>
                  </a:schemeClr>
                </a:solidFill>
              </a:rPr>
              <a:t>(RAM)</a:t>
            </a:r>
            <a:endParaRPr lang="zh-CN" altLang="en-US" sz="2400" b="1" dirty="0">
              <a:solidFill>
                <a:schemeClr val="accent6">
                  <a:lumMod val="75000"/>
                </a:schemeClr>
              </a:solidFill>
            </a:endParaRPr>
          </a:p>
        </p:txBody>
      </p:sp>
      <p:sp>
        <p:nvSpPr>
          <p:cNvPr id="18" name="左大括号 17"/>
          <p:cNvSpPr/>
          <p:nvPr/>
        </p:nvSpPr>
        <p:spPr>
          <a:xfrm>
            <a:off x="4916470" y="4399313"/>
            <a:ext cx="431731" cy="1378079"/>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a:p>
        </p:txBody>
      </p:sp>
      <p:sp>
        <p:nvSpPr>
          <p:cNvPr id="19" name="TextBox 18"/>
          <p:cNvSpPr txBox="1"/>
          <p:nvPr/>
        </p:nvSpPr>
        <p:spPr>
          <a:xfrm>
            <a:off x="5287534" y="4230382"/>
            <a:ext cx="3453061" cy="461665"/>
          </a:xfrm>
          <a:prstGeom prst="rect">
            <a:avLst/>
          </a:prstGeom>
          <a:noFill/>
        </p:spPr>
        <p:txBody>
          <a:bodyPr wrap="none" rtlCol="0">
            <a:spAutoFit/>
          </a:bodyPr>
          <a:lstStyle/>
          <a:p>
            <a:r>
              <a:rPr lang="zh-CN" altLang="en-US" sz="2400" b="1" dirty="0" smtClean="0">
                <a:solidFill>
                  <a:schemeClr val="accent2">
                    <a:lumMod val="75000"/>
                  </a:schemeClr>
                </a:solidFill>
              </a:rPr>
              <a:t>模拟量输入</a:t>
            </a:r>
            <a:r>
              <a:rPr lang="en-US" altLang="zh-CN" sz="2400" b="1" dirty="0" smtClean="0">
                <a:solidFill>
                  <a:schemeClr val="accent2">
                    <a:lumMod val="75000"/>
                  </a:schemeClr>
                </a:solidFill>
              </a:rPr>
              <a:t>/</a:t>
            </a:r>
            <a:r>
              <a:rPr lang="zh-CN" altLang="en-US" sz="2400" b="1" dirty="0" smtClean="0">
                <a:solidFill>
                  <a:schemeClr val="accent2">
                    <a:lumMod val="75000"/>
                  </a:schemeClr>
                </a:solidFill>
              </a:rPr>
              <a:t>输出</a:t>
            </a:r>
            <a:r>
              <a:rPr lang="en-US" altLang="zh-CN" sz="2400" b="1" dirty="0" smtClean="0">
                <a:solidFill>
                  <a:schemeClr val="accent2">
                    <a:lumMod val="75000"/>
                  </a:schemeClr>
                </a:solidFill>
              </a:rPr>
              <a:t>(AI</a:t>
            </a:r>
            <a:r>
              <a:rPr lang="en-US" altLang="zh-CN" sz="2400" b="1" dirty="0">
                <a:solidFill>
                  <a:schemeClr val="accent2">
                    <a:lumMod val="75000"/>
                  </a:schemeClr>
                </a:solidFill>
              </a:rPr>
              <a:t>/</a:t>
            </a:r>
            <a:r>
              <a:rPr lang="en-US" altLang="zh-CN" sz="2400" b="1" dirty="0" smtClean="0">
                <a:solidFill>
                  <a:schemeClr val="accent2">
                    <a:lumMod val="75000"/>
                  </a:schemeClr>
                </a:solidFill>
              </a:rPr>
              <a:t>AO)</a:t>
            </a:r>
            <a:endParaRPr lang="zh-CN" altLang="en-US" sz="2400" b="1" dirty="0">
              <a:solidFill>
                <a:schemeClr val="accent2">
                  <a:lumMod val="75000"/>
                </a:schemeClr>
              </a:solidFill>
            </a:endParaRPr>
          </a:p>
        </p:txBody>
      </p:sp>
      <p:sp>
        <p:nvSpPr>
          <p:cNvPr id="20" name="TextBox 19"/>
          <p:cNvSpPr txBox="1"/>
          <p:nvPr/>
        </p:nvSpPr>
        <p:spPr>
          <a:xfrm>
            <a:off x="5306679" y="5315727"/>
            <a:ext cx="3486852" cy="461665"/>
          </a:xfrm>
          <a:prstGeom prst="rect">
            <a:avLst/>
          </a:prstGeom>
          <a:noFill/>
        </p:spPr>
        <p:txBody>
          <a:bodyPr wrap="none" rtlCol="0">
            <a:spAutoFit/>
          </a:bodyPr>
          <a:lstStyle/>
          <a:p>
            <a:r>
              <a:rPr lang="zh-CN" altLang="en-US" sz="2400" b="1" dirty="0">
                <a:solidFill>
                  <a:schemeClr val="accent2">
                    <a:lumMod val="75000"/>
                  </a:schemeClr>
                </a:solidFill>
              </a:rPr>
              <a:t>开关</a:t>
            </a:r>
            <a:r>
              <a:rPr lang="zh-CN" altLang="en-US" sz="2400" b="1" dirty="0" smtClean="0">
                <a:solidFill>
                  <a:schemeClr val="accent2">
                    <a:lumMod val="75000"/>
                  </a:schemeClr>
                </a:solidFill>
              </a:rPr>
              <a:t>量输入</a:t>
            </a:r>
            <a:r>
              <a:rPr lang="en-US" altLang="zh-CN" sz="2400" b="1" dirty="0" smtClean="0">
                <a:solidFill>
                  <a:schemeClr val="accent2">
                    <a:lumMod val="75000"/>
                  </a:schemeClr>
                </a:solidFill>
              </a:rPr>
              <a:t>/</a:t>
            </a:r>
            <a:r>
              <a:rPr lang="zh-CN" altLang="en-US" sz="2400" b="1" dirty="0" smtClean="0">
                <a:solidFill>
                  <a:schemeClr val="accent2">
                    <a:lumMod val="75000"/>
                  </a:schemeClr>
                </a:solidFill>
              </a:rPr>
              <a:t>输出</a:t>
            </a:r>
            <a:r>
              <a:rPr lang="en-US" altLang="zh-CN" sz="2400" b="1" dirty="0" smtClean="0">
                <a:solidFill>
                  <a:schemeClr val="accent2">
                    <a:lumMod val="75000"/>
                  </a:schemeClr>
                </a:solidFill>
              </a:rPr>
              <a:t>(DI/DO)</a:t>
            </a:r>
            <a:endParaRPr lang="zh-CN" altLang="en-US" sz="2400" b="1" dirty="0">
              <a:solidFill>
                <a:schemeClr val="accent2">
                  <a:lumMod val="75000"/>
                </a:schemeClr>
              </a:solidFill>
            </a:endParaRPr>
          </a:p>
        </p:txBody>
      </p:sp>
    </p:spTree>
    <p:extLst>
      <p:ext uri="{BB962C8B-B14F-4D97-AF65-F5344CB8AC3E}">
        <p14:creationId xmlns:p14="http://schemas.microsoft.com/office/powerpoint/2010/main" xmlns="" val="491872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1+#ppt_w/2"/>
                                          </p:val>
                                        </p:tav>
                                        <p:tav tm="100000">
                                          <p:val>
                                            <p:strVal val="#ppt_x"/>
                                          </p:val>
                                        </p:tav>
                                      </p:tavLst>
                                    </p:anim>
                                    <p:anim calcmode="lin" valueType="num">
                                      <p:cBhvr additive="base">
                                        <p:cTn id="27" dur="500" fill="hold"/>
                                        <p:tgtEl>
                                          <p:spTgt spid="12"/>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1+#ppt_w/2"/>
                                          </p:val>
                                        </p:tav>
                                        <p:tav tm="100000">
                                          <p:val>
                                            <p:strVal val="#ppt_x"/>
                                          </p:val>
                                        </p:tav>
                                      </p:tavLst>
                                    </p:anim>
                                    <p:anim calcmode="lin" valueType="num">
                                      <p:cBhvr additive="base">
                                        <p:cTn id="31" dur="500" fill="hold"/>
                                        <p:tgtEl>
                                          <p:spTgt spid="13"/>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additive="base">
                                        <p:cTn id="40" dur="500" fill="hold"/>
                                        <p:tgtEl>
                                          <p:spTgt spid="15"/>
                                        </p:tgtEl>
                                        <p:attrNameLst>
                                          <p:attrName>ppt_x</p:attrName>
                                        </p:attrNameLst>
                                      </p:cBhvr>
                                      <p:tavLst>
                                        <p:tav tm="0">
                                          <p:val>
                                            <p:strVal val="#ppt_x"/>
                                          </p:val>
                                        </p:tav>
                                        <p:tav tm="100000">
                                          <p:val>
                                            <p:strVal val="#ppt_x"/>
                                          </p:val>
                                        </p:tav>
                                      </p:tavLst>
                                    </p:anim>
                                    <p:anim calcmode="lin" valueType="num">
                                      <p:cBhvr additive="base">
                                        <p:cTn id="41" dur="500" fill="hold"/>
                                        <p:tgtEl>
                                          <p:spTgt spid="15"/>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500" fill="hold"/>
                                        <p:tgtEl>
                                          <p:spTgt spid="16"/>
                                        </p:tgtEl>
                                        <p:attrNameLst>
                                          <p:attrName>ppt_x</p:attrName>
                                        </p:attrNameLst>
                                      </p:cBhvr>
                                      <p:tavLst>
                                        <p:tav tm="0">
                                          <p:val>
                                            <p:strVal val="#ppt_x"/>
                                          </p:val>
                                        </p:tav>
                                        <p:tav tm="100000">
                                          <p:val>
                                            <p:strVal val="#ppt_x"/>
                                          </p:val>
                                        </p:tav>
                                      </p:tavLst>
                                    </p:anim>
                                    <p:anim calcmode="lin" valueType="num">
                                      <p:cBhvr additive="base">
                                        <p:cTn id="45" dur="500" fill="hold"/>
                                        <p:tgtEl>
                                          <p:spTgt spid="16"/>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ppt_x"/>
                                          </p:val>
                                        </p:tav>
                                        <p:tav tm="100000">
                                          <p:val>
                                            <p:strVal val="#ppt_x"/>
                                          </p:val>
                                        </p:tav>
                                      </p:tavLst>
                                    </p:anim>
                                    <p:anim calcmode="lin" valueType="num">
                                      <p:cBhvr additive="base">
                                        <p:cTn id="4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500" fill="hold"/>
                                        <p:tgtEl>
                                          <p:spTgt spid="18"/>
                                        </p:tgtEl>
                                        <p:attrNameLst>
                                          <p:attrName>ppt_x</p:attrName>
                                        </p:attrNameLst>
                                      </p:cBhvr>
                                      <p:tavLst>
                                        <p:tav tm="0">
                                          <p:val>
                                            <p:strVal val="#ppt_x"/>
                                          </p:val>
                                        </p:tav>
                                        <p:tav tm="100000">
                                          <p:val>
                                            <p:strVal val="#ppt_x"/>
                                          </p:val>
                                        </p:tav>
                                      </p:tavLst>
                                    </p:anim>
                                    <p:anim calcmode="lin" valueType="num">
                                      <p:cBhvr additive="base">
                                        <p:cTn id="55" dur="500" fill="hold"/>
                                        <p:tgtEl>
                                          <p:spTgt spid="18"/>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anim calcmode="lin" valueType="num">
                                      <p:cBhvr additive="base">
                                        <p:cTn id="58" dur="500" fill="hold"/>
                                        <p:tgtEl>
                                          <p:spTgt spid="19"/>
                                        </p:tgtEl>
                                        <p:attrNameLst>
                                          <p:attrName>ppt_x</p:attrName>
                                        </p:attrNameLst>
                                      </p:cBhvr>
                                      <p:tavLst>
                                        <p:tav tm="0">
                                          <p:val>
                                            <p:strVal val="#ppt_x"/>
                                          </p:val>
                                        </p:tav>
                                        <p:tav tm="100000">
                                          <p:val>
                                            <p:strVal val="#ppt_x"/>
                                          </p:val>
                                        </p:tav>
                                      </p:tavLst>
                                    </p:anim>
                                    <p:anim calcmode="lin" valueType="num">
                                      <p:cBhvr additive="base">
                                        <p:cTn id="59" dur="500" fill="hold"/>
                                        <p:tgtEl>
                                          <p:spTgt spid="19"/>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20"/>
                                        </p:tgtEl>
                                        <p:attrNameLst>
                                          <p:attrName>style.visibility</p:attrName>
                                        </p:attrNameLst>
                                      </p:cBhvr>
                                      <p:to>
                                        <p:strVal val="visible"/>
                                      </p:to>
                                    </p:set>
                                    <p:anim calcmode="lin" valueType="num">
                                      <p:cBhvr additive="base">
                                        <p:cTn id="62" dur="500" fill="hold"/>
                                        <p:tgtEl>
                                          <p:spTgt spid="20"/>
                                        </p:tgtEl>
                                        <p:attrNameLst>
                                          <p:attrName>ppt_x</p:attrName>
                                        </p:attrNameLst>
                                      </p:cBhvr>
                                      <p:tavLst>
                                        <p:tav tm="0">
                                          <p:val>
                                            <p:strVal val="#ppt_x"/>
                                          </p:val>
                                        </p:tav>
                                        <p:tav tm="100000">
                                          <p:val>
                                            <p:strVal val="#ppt_x"/>
                                          </p:val>
                                        </p:tav>
                                      </p:tavLst>
                                    </p:anim>
                                    <p:anim calcmode="lin" valueType="num">
                                      <p:cBhvr additive="base">
                                        <p:cTn id="6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0" grpId="0" animBg="1"/>
      <p:bldP spid="11" grpId="0" animBg="1"/>
      <p:bldP spid="12" grpId="0" animBg="1"/>
      <p:bldP spid="13" grpId="0"/>
      <p:bldP spid="14" grpId="0"/>
      <p:bldP spid="15" grpId="0" animBg="1"/>
      <p:bldP spid="16" grpId="0"/>
      <p:bldP spid="17" grpId="0"/>
      <p:bldP spid="18" grpId="0" animBg="1"/>
      <p:bldP spid="19" grpId="0"/>
      <p:bldP spid="2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16632"/>
            <a:ext cx="4338047" cy="523220"/>
          </a:xfrm>
          <a:prstGeom prst="rect">
            <a:avLst/>
          </a:prstGeom>
        </p:spPr>
        <p:txBody>
          <a:bodyPr wrap="none">
            <a:spAutoFit/>
          </a:bodyPr>
          <a:lstStyle/>
          <a:p>
            <a:pPr algn="ctr"/>
            <a:r>
              <a:rPr lang="en-US" altLang="zh-CN" sz="2800" b="1" dirty="0" smtClean="0">
                <a:solidFill>
                  <a:srgbClr val="7030A0"/>
                </a:solidFill>
                <a:latin typeface="+mj-ea"/>
              </a:rPr>
              <a:t>4.6.4 </a:t>
            </a:r>
            <a:r>
              <a:rPr lang="zh-CN" altLang="en-US" sz="2800" b="1" dirty="0" smtClean="0">
                <a:solidFill>
                  <a:srgbClr val="7030A0"/>
                </a:solidFill>
                <a:latin typeface="+mj-ea"/>
              </a:rPr>
              <a:t>二</a:t>
            </a:r>
            <a:r>
              <a:rPr lang="en-US" altLang="zh-CN" sz="2800" b="1" dirty="0" smtClean="0">
                <a:solidFill>
                  <a:srgbClr val="7030A0"/>
                </a:solidFill>
                <a:latin typeface="+mj-ea"/>
              </a:rPr>
              <a:t>-</a:t>
            </a:r>
            <a:r>
              <a:rPr lang="zh-CN" altLang="en-US" sz="2800" b="1" dirty="0" smtClean="0">
                <a:solidFill>
                  <a:srgbClr val="7030A0"/>
                </a:solidFill>
                <a:latin typeface="+mj-ea"/>
              </a:rPr>
              <a:t>十进制调整指令</a:t>
            </a:r>
            <a:endParaRPr lang="zh-CN" altLang="en-US" sz="2800" b="1" dirty="0">
              <a:solidFill>
                <a:srgbClr val="7030A0"/>
              </a:solidFill>
              <a:latin typeface="+mj-ea"/>
            </a:endParaRPr>
          </a:p>
        </p:txBody>
      </p:sp>
      <p:sp>
        <p:nvSpPr>
          <p:cNvPr id="5" name="TextBox 4"/>
          <p:cNvSpPr txBox="1"/>
          <p:nvPr/>
        </p:nvSpPr>
        <p:spPr>
          <a:xfrm>
            <a:off x="3663348" y="973908"/>
            <a:ext cx="1475532" cy="523220"/>
          </a:xfrm>
          <a:prstGeom prst="rect">
            <a:avLst/>
          </a:prstGeom>
          <a:noFill/>
        </p:spPr>
        <p:txBody>
          <a:bodyPr wrap="none" rtlCol="0">
            <a:spAutoFit/>
          </a:bodyPr>
          <a:lstStyle/>
          <a:p>
            <a:r>
              <a:rPr lang="en-US" altLang="zh-CN" sz="2800" b="1" dirty="0" smtClean="0">
                <a:solidFill>
                  <a:srgbClr val="FF0000"/>
                </a:solidFill>
              </a:rPr>
              <a:t>DA      A</a:t>
            </a:r>
            <a:endParaRPr lang="zh-CN" altLang="en-US" sz="2800" b="1" dirty="0">
              <a:solidFill>
                <a:srgbClr val="FF0000"/>
              </a:solidFill>
            </a:endParaRPr>
          </a:p>
        </p:txBody>
      </p:sp>
      <p:sp>
        <p:nvSpPr>
          <p:cNvPr id="6" name="TextBox 5"/>
          <p:cNvSpPr txBox="1"/>
          <p:nvPr/>
        </p:nvSpPr>
        <p:spPr>
          <a:xfrm>
            <a:off x="-22615" y="1410679"/>
            <a:ext cx="9173368" cy="2400657"/>
          </a:xfrm>
          <a:prstGeom prst="rect">
            <a:avLst/>
          </a:prstGeom>
          <a:noFill/>
        </p:spPr>
        <p:txBody>
          <a:bodyPr wrap="square" rtlCol="0">
            <a:spAutoFit/>
          </a:bodyPr>
          <a:lstStyle/>
          <a:p>
            <a:pPr marL="457200" indent="-457200">
              <a:lnSpc>
                <a:spcPct val="150000"/>
              </a:lnSpc>
              <a:buAutoNum type="arabicPeriod"/>
            </a:pPr>
            <a:r>
              <a:rPr lang="zh-CN" altLang="en-US" sz="2000" b="1" u="sng" dirty="0" smtClean="0">
                <a:solidFill>
                  <a:schemeClr val="accent6"/>
                </a:solidFill>
              </a:rPr>
              <a:t>累加器型</a:t>
            </a:r>
            <a:r>
              <a:rPr lang="en-US" altLang="zh-CN" sz="2000" dirty="0" smtClean="0"/>
              <a:t>,</a:t>
            </a:r>
            <a:r>
              <a:rPr lang="zh-CN" altLang="en-US" sz="2000" dirty="0" smtClean="0"/>
              <a:t>指令的操作数必须存放在累加器中</a:t>
            </a:r>
            <a:r>
              <a:rPr lang="en-US" altLang="zh-CN" sz="2000" dirty="0" smtClean="0"/>
              <a:t>,</a:t>
            </a:r>
            <a:r>
              <a:rPr lang="zh-CN" altLang="en-US" sz="2000" dirty="0" smtClean="0"/>
              <a:t>目的操作数即为源操作数</a:t>
            </a:r>
            <a:r>
              <a:rPr lang="en-US" altLang="zh-CN" sz="2000" dirty="0" smtClean="0"/>
              <a:t>;</a:t>
            </a:r>
          </a:p>
          <a:p>
            <a:pPr marL="457200" indent="-457200">
              <a:lnSpc>
                <a:spcPct val="150000"/>
              </a:lnSpc>
              <a:buAutoNum type="arabicPeriod"/>
            </a:pPr>
            <a:r>
              <a:rPr lang="zh-CN" altLang="en-US" sz="2000" dirty="0" smtClean="0">
                <a:solidFill>
                  <a:srgbClr val="002060"/>
                </a:solidFill>
              </a:rPr>
              <a:t>若</a:t>
            </a:r>
            <a:r>
              <a:rPr lang="en-US" altLang="zh-CN" sz="2000" dirty="0" smtClean="0">
                <a:solidFill>
                  <a:srgbClr val="002060"/>
                </a:solidFill>
              </a:rPr>
              <a:t>A</a:t>
            </a:r>
            <a:r>
              <a:rPr lang="en-US" altLang="zh-CN" sz="2000" baseline="-25000" dirty="0" smtClean="0">
                <a:solidFill>
                  <a:srgbClr val="002060"/>
                </a:solidFill>
              </a:rPr>
              <a:t>3-0</a:t>
            </a:r>
            <a:r>
              <a:rPr lang="en-US" altLang="zh-CN" sz="2000" dirty="0" smtClean="0">
                <a:solidFill>
                  <a:srgbClr val="002060"/>
                </a:solidFill>
              </a:rPr>
              <a:t>&gt;9</a:t>
            </a:r>
            <a:r>
              <a:rPr lang="zh-CN" altLang="en-US" sz="2000" dirty="0" smtClean="0">
                <a:solidFill>
                  <a:srgbClr val="002060"/>
                </a:solidFill>
              </a:rPr>
              <a:t>或</a:t>
            </a:r>
            <a:r>
              <a:rPr lang="en-US" altLang="zh-CN" sz="2000" dirty="0" smtClean="0">
                <a:solidFill>
                  <a:srgbClr val="002060"/>
                </a:solidFill>
              </a:rPr>
              <a:t>AC=1</a:t>
            </a:r>
            <a:r>
              <a:rPr lang="zh-CN" altLang="en-US" sz="2000" dirty="0" smtClean="0">
                <a:solidFill>
                  <a:srgbClr val="002060"/>
                </a:solidFill>
              </a:rPr>
              <a:t>，则</a:t>
            </a:r>
            <a:r>
              <a:rPr lang="en-US" altLang="zh-CN" sz="2000" dirty="0">
                <a:solidFill>
                  <a:srgbClr val="002060"/>
                </a:solidFill>
              </a:rPr>
              <a:t>A</a:t>
            </a:r>
            <a:r>
              <a:rPr lang="en-US" altLang="zh-CN" sz="2000" baseline="-25000" dirty="0">
                <a:solidFill>
                  <a:srgbClr val="002060"/>
                </a:solidFill>
              </a:rPr>
              <a:t>3-0</a:t>
            </a:r>
            <a:r>
              <a:rPr lang="en-US" altLang="zh-CN" sz="2000" dirty="0" smtClean="0">
                <a:solidFill>
                  <a:srgbClr val="002060"/>
                </a:solidFill>
              </a:rPr>
              <a:t>←A</a:t>
            </a:r>
            <a:r>
              <a:rPr lang="en-US" altLang="zh-CN" sz="2000" baseline="-25000" dirty="0" smtClean="0">
                <a:solidFill>
                  <a:srgbClr val="002060"/>
                </a:solidFill>
              </a:rPr>
              <a:t>3-0</a:t>
            </a:r>
            <a:r>
              <a:rPr lang="en-US" altLang="zh-CN" sz="2000" dirty="0" smtClean="0">
                <a:solidFill>
                  <a:srgbClr val="002060"/>
                </a:solidFill>
              </a:rPr>
              <a:t>+06H</a:t>
            </a:r>
            <a:r>
              <a:rPr lang="zh-CN" altLang="en-US" sz="2000" dirty="0" smtClean="0">
                <a:solidFill>
                  <a:srgbClr val="002060"/>
                </a:solidFill>
              </a:rPr>
              <a:t>；</a:t>
            </a:r>
            <a:endParaRPr lang="en-US" altLang="zh-CN" sz="2000" dirty="0" smtClean="0">
              <a:solidFill>
                <a:srgbClr val="002060"/>
              </a:solidFill>
            </a:endParaRPr>
          </a:p>
          <a:p>
            <a:pPr marL="457200" indent="-457200">
              <a:lnSpc>
                <a:spcPct val="150000"/>
              </a:lnSpc>
              <a:buFontTx/>
              <a:buAutoNum type="arabicPeriod"/>
            </a:pPr>
            <a:r>
              <a:rPr lang="zh-CN" altLang="en-US" sz="2000" dirty="0" smtClean="0">
                <a:solidFill>
                  <a:srgbClr val="002060"/>
                </a:solidFill>
              </a:rPr>
              <a:t>若</a:t>
            </a:r>
            <a:r>
              <a:rPr lang="en-US" altLang="zh-CN" sz="2000" dirty="0" smtClean="0">
                <a:solidFill>
                  <a:srgbClr val="002060"/>
                </a:solidFill>
              </a:rPr>
              <a:t>A</a:t>
            </a:r>
            <a:r>
              <a:rPr lang="en-US" altLang="zh-CN" sz="2000" baseline="-25000" dirty="0" smtClean="0">
                <a:solidFill>
                  <a:srgbClr val="002060"/>
                </a:solidFill>
              </a:rPr>
              <a:t>7-4</a:t>
            </a:r>
            <a:r>
              <a:rPr lang="en-US" altLang="zh-CN" sz="2000" dirty="0" smtClean="0">
                <a:solidFill>
                  <a:srgbClr val="002060"/>
                </a:solidFill>
              </a:rPr>
              <a:t>&gt;9</a:t>
            </a:r>
            <a:r>
              <a:rPr lang="zh-CN" altLang="en-US" sz="2000" dirty="0" smtClean="0">
                <a:solidFill>
                  <a:srgbClr val="002060"/>
                </a:solidFill>
              </a:rPr>
              <a:t>或</a:t>
            </a:r>
            <a:r>
              <a:rPr lang="en-US" altLang="zh-CN" sz="2000" dirty="0">
                <a:solidFill>
                  <a:srgbClr val="002060"/>
                </a:solidFill>
              </a:rPr>
              <a:t>CY</a:t>
            </a:r>
            <a:r>
              <a:rPr lang="en-US" altLang="zh-CN" sz="2000" dirty="0" smtClean="0">
                <a:solidFill>
                  <a:srgbClr val="002060"/>
                </a:solidFill>
              </a:rPr>
              <a:t>=1</a:t>
            </a:r>
            <a:r>
              <a:rPr lang="zh-CN" altLang="en-US" sz="2000" dirty="0">
                <a:solidFill>
                  <a:srgbClr val="002060"/>
                </a:solidFill>
              </a:rPr>
              <a:t>，则</a:t>
            </a:r>
            <a:r>
              <a:rPr lang="en-US" altLang="zh-CN" sz="2000" dirty="0" smtClean="0">
                <a:solidFill>
                  <a:srgbClr val="002060"/>
                </a:solidFill>
              </a:rPr>
              <a:t>A</a:t>
            </a:r>
            <a:r>
              <a:rPr lang="en-US" altLang="zh-CN" sz="2000" baseline="-25000" dirty="0" smtClean="0">
                <a:solidFill>
                  <a:srgbClr val="002060"/>
                </a:solidFill>
              </a:rPr>
              <a:t>7-4</a:t>
            </a:r>
            <a:r>
              <a:rPr lang="en-US" altLang="zh-CN" sz="2000" dirty="0" smtClean="0">
                <a:solidFill>
                  <a:srgbClr val="002060"/>
                </a:solidFill>
              </a:rPr>
              <a:t>←A</a:t>
            </a:r>
            <a:r>
              <a:rPr lang="en-US" altLang="zh-CN" sz="2000" baseline="-25000" dirty="0" smtClean="0">
                <a:solidFill>
                  <a:srgbClr val="002060"/>
                </a:solidFill>
              </a:rPr>
              <a:t>7-4</a:t>
            </a:r>
            <a:r>
              <a:rPr lang="en-US" altLang="zh-CN" sz="2000" dirty="0" smtClean="0">
                <a:solidFill>
                  <a:srgbClr val="002060"/>
                </a:solidFill>
              </a:rPr>
              <a:t>+60H</a:t>
            </a:r>
            <a:r>
              <a:rPr lang="zh-CN" altLang="en-US" sz="2000" dirty="0" smtClean="0">
                <a:solidFill>
                  <a:srgbClr val="002060"/>
                </a:solidFill>
              </a:rPr>
              <a:t>；</a:t>
            </a:r>
            <a:endParaRPr lang="en-US" altLang="zh-CN" sz="2000" dirty="0" smtClean="0">
              <a:solidFill>
                <a:srgbClr val="002060"/>
              </a:solidFill>
            </a:endParaRPr>
          </a:p>
          <a:p>
            <a:pPr marL="457200" indent="-457200">
              <a:lnSpc>
                <a:spcPct val="150000"/>
              </a:lnSpc>
              <a:buFontTx/>
              <a:buAutoNum type="arabicPeriod"/>
            </a:pPr>
            <a:r>
              <a:rPr lang="zh-CN" altLang="en-US" sz="2000" dirty="0" smtClean="0">
                <a:solidFill>
                  <a:srgbClr val="002060"/>
                </a:solidFill>
              </a:rPr>
              <a:t>若同时满足</a:t>
            </a:r>
            <a:r>
              <a:rPr lang="en-US" altLang="zh-CN" sz="2000" dirty="0" smtClean="0">
                <a:solidFill>
                  <a:srgbClr val="002060"/>
                </a:solidFill>
              </a:rPr>
              <a:t>1</a:t>
            </a:r>
            <a:r>
              <a:rPr lang="zh-CN" altLang="en-US" sz="2000" dirty="0" smtClean="0">
                <a:solidFill>
                  <a:srgbClr val="002060"/>
                </a:solidFill>
              </a:rPr>
              <a:t>、</a:t>
            </a:r>
            <a:r>
              <a:rPr lang="en-US" altLang="zh-CN" sz="2000" dirty="0" smtClean="0">
                <a:solidFill>
                  <a:srgbClr val="002060"/>
                </a:solidFill>
              </a:rPr>
              <a:t>2</a:t>
            </a:r>
            <a:r>
              <a:rPr lang="zh-CN" altLang="en-US" sz="2000" dirty="0" smtClean="0">
                <a:solidFill>
                  <a:srgbClr val="002060"/>
                </a:solidFill>
              </a:rPr>
              <a:t>条件或</a:t>
            </a:r>
            <a:r>
              <a:rPr lang="en-US" altLang="zh-CN" sz="2000" dirty="0" smtClean="0">
                <a:solidFill>
                  <a:srgbClr val="002060"/>
                </a:solidFill>
              </a:rPr>
              <a:t>A</a:t>
            </a:r>
            <a:r>
              <a:rPr lang="en-US" altLang="zh-CN" sz="2000" baseline="-25000" dirty="0" smtClean="0">
                <a:solidFill>
                  <a:srgbClr val="002060"/>
                </a:solidFill>
              </a:rPr>
              <a:t>7-4</a:t>
            </a:r>
            <a:r>
              <a:rPr lang="en-US" altLang="zh-CN" sz="2000" dirty="0" smtClean="0">
                <a:solidFill>
                  <a:srgbClr val="002060"/>
                </a:solidFill>
              </a:rPr>
              <a:t>=9</a:t>
            </a:r>
            <a:r>
              <a:rPr lang="zh-CN" altLang="en-US" sz="2000" dirty="0" smtClean="0">
                <a:solidFill>
                  <a:srgbClr val="002060"/>
                </a:solidFill>
              </a:rPr>
              <a:t>且低</a:t>
            </a:r>
            <a:r>
              <a:rPr lang="en-US" altLang="zh-CN" sz="2000" dirty="0" smtClean="0">
                <a:solidFill>
                  <a:srgbClr val="002060"/>
                </a:solidFill>
              </a:rPr>
              <a:t>4</a:t>
            </a:r>
            <a:r>
              <a:rPr lang="zh-CN" altLang="en-US" sz="2000" dirty="0" smtClean="0">
                <a:solidFill>
                  <a:srgbClr val="002060"/>
                </a:solidFill>
              </a:rPr>
              <a:t>位修正有进位，则</a:t>
            </a:r>
            <a:r>
              <a:rPr lang="en-US" altLang="zh-CN" sz="2000" dirty="0">
                <a:solidFill>
                  <a:srgbClr val="002060"/>
                </a:solidFill>
              </a:rPr>
              <a:t>A</a:t>
            </a:r>
            <a:r>
              <a:rPr lang="en-US" altLang="zh-CN" sz="2000" baseline="-25000" dirty="0">
                <a:solidFill>
                  <a:srgbClr val="002060"/>
                </a:solidFill>
              </a:rPr>
              <a:t>7-4</a:t>
            </a:r>
            <a:r>
              <a:rPr lang="en-US" altLang="zh-CN" sz="2000" dirty="0">
                <a:solidFill>
                  <a:srgbClr val="002060"/>
                </a:solidFill>
              </a:rPr>
              <a:t>←</a:t>
            </a:r>
            <a:r>
              <a:rPr lang="en-US" altLang="zh-CN" sz="2000" dirty="0" smtClean="0">
                <a:solidFill>
                  <a:srgbClr val="002060"/>
                </a:solidFill>
              </a:rPr>
              <a:t>A</a:t>
            </a:r>
            <a:r>
              <a:rPr lang="en-US" altLang="zh-CN" sz="2000" baseline="-25000" dirty="0" smtClean="0">
                <a:solidFill>
                  <a:srgbClr val="002060"/>
                </a:solidFill>
              </a:rPr>
              <a:t>7-4</a:t>
            </a:r>
            <a:r>
              <a:rPr lang="en-US" altLang="zh-CN" sz="2000" dirty="0" smtClean="0">
                <a:solidFill>
                  <a:srgbClr val="002060"/>
                </a:solidFill>
              </a:rPr>
              <a:t>+66H</a:t>
            </a:r>
            <a:r>
              <a:rPr lang="zh-CN" altLang="en-US" sz="2000" dirty="0" smtClean="0">
                <a:solidFill>
                  <a:srgbClr val="002060"/>
                </a:solidFill>
              </a:rPr>
              <a:t>；</a:t>
            </a:r>
            <a:endParaRPr lang="en-US" altLang="zh-CN" sz="2000" dirty="0" smtClean="0">
              <a:solidFill>
                <a:srgbClr val="002060"/>
              </a:solidFill>
            </a:endParaRPr>
          </a:p>
          <a:p>
            <a:pPr marL="457200" indent="-457200">
              <a:lnSpc>
                <a:spcPct val="150000"/>
              </a:lnSpc>
              <a:buFontTx/>
              <a:buAutoNum type="arabicPeriod"/>
            </a:pPr>
            <a:r>
              <a:rPr lang="en-US" altLang="zh-CN" sz="2000" dirty="0" smtClean="0">
                <a:solidFill>
                  <a:srgbClr val="002060"/>
                </a:solidFill>
              </a:rPr>
              <a:t>DA</a:t>
            </a:r>
            <a:r>
              <a:rPr lang="zh-CN" altLang="en-US" sz="2000" dirty="0" smtClean="0">
                <a:solidFill>
                  <a:srgbClr val="002060"/>
                </a:solidFill>
              </a:rPr>
              <a:t>指令必须跟在</a:t>
            </a:r>
            <a:r>
              <a:rPr lang="zh-CN" altLang="en-US" sz="2000" b="1" u="sng" dirty="0" smtClean="0">
                <a:solidFill>
                  <a:srgbClr val="FF0000"/>
                </a:solidFill>
              </a:rPr>
              <a:t>加法指令后使用</a:t>
            </a:r>
            <a:r>
              <a:rPr lang="zh-CN" altLang="en-US" sz="2000" dirty="0" smtClean="0">
                <a:solidFill>
                  <a:srgbClr val="002060"/>
                </a:solidFill>
              </a:rPr>
              <a:t>。</a:t>
            </a:r>
            <a:endParaRPr lang="en-US" altLang="zh-CN" sz="2000" dirty="0" smtClean="0">
              <a:solidFill>
                <a:srgbClr val="002060"/>
              </a:solidFill>
            </a:endParaRPr>
          </a:p>
        </p:txBody>
      </p:sp>
      <p:pic>
        <p:nvPicPr>
          <p:cNvPr id="27651"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27584" y="4005064"/>
            <a:ext cx="7848605" cy="22119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6418860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15201" y="31494"/>
            <a:ext cx="8229600"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b="1" dirty="0">
                <a:solidFill>
                  <a:srgbClr val="FF0000"/>
                </a:solidFill>
                <a:latin typeface="宋体" pitchFamily="2" charset="-122"/>
              </a:rPr>
              <a:t>4</a:t>
            </a:r>
            <a:r>
              <a:rPr lang="zh-CN" altLang="en-US" sz="3600" b="1" dirty="0" smtClean="0">
                <a:solidFill>
                  <a:srgbClr val="FF0000"/>
                </a:solidFill>
                <a:latin typeface="宋体" pitchFamily="2" charset="-122"/>
              </a:rPr>
              <a:t>.</a:t>
            </a:r>
            <a:r>
              <a:rPr lang="en-US" altLang="zh-CN" sz="3600" b="1" dirty="0" smtClean="0">
                <a:solidFill>
                  <a:srgbClr val="FF0000"/>
                </a:solidFill>
                <a:latin typeface="宋体" pitchFamily="2" charset="-122"/>
              </a:rPr>
              <a:t>7</a:t>
            </a:r>
            <a:r>
              <a:rPr lang="zh-CN" altLang="en-US" sz="3600" b="1" dirty="0" smtClean="0">
                <a:solidFill>
                  <a:srgbClr val="FF0000"/>
                </a:solidFill>
                <a:latin typeface="宋体" pitchFamily="2" charset="-122"/>
              </a:rPr>
              <a:t>  位操作指令</a:t>
            </a:r>
            <a:endParaRPr lang="zh-CN" altLang="en-US" sz="3600" dirty="0"/>
          </a:p>
        </p:txBody>
      </p:sp>
      <p:graphicFrame>
        <p:nvGraphicFramePr>
          <p:cNvPr id="5" name="表格 4"/>
          <p:cNvGraphicFramePr>
            <a:graphicFrameLocks noGrp="1"/>
          </p:cNvGraphicFramePr>
          <p:nvPr>
            <p:extLst>
              <p:ext uri="{D42A27DB-BD31-4B8C-83A1-F6EECF244321}">
                <p14:modId xmlns:p14="http://schemas.microsoft.com/office/powerpoint/2010/main" xmlns="" val="1702302814"/>
              </p:ext>
            </p:extLst>
          </p:nvPr>
        </p:nvGraphicFramePr>
        <p:xfrm>
          <a:off x="144016" y="1340768"/>
          <a:ext cx="8892480" cy="4450080"/>
        </p:xfrm>
        <a:graphic>
          <a:graphicData uri="http://schemas.openxmlformats.org/drawingml/2006/table">
            <a:tbl>
              <a:tblPr firstRow="1" bandRow="1">
                <a:tableStyleId>{5C22544A-7EE6-4342-B048-85BDC9FD1C3A}</a:tableStyleId>
              </a:tblPr>
              <a:tblGrid>
                <a:gridCol w="1630288"/>
                <a:gridCol w="1259768"/>
                <a:gridCol w="998376"/>
                <a:gridCol w="1656184"/>
                <a:gridCol w="3347864"/>
              </a:tblGrid>
              <a:tr h="370840">
                <a:tc>
                  <a:txBody>
                    <a:bodyPr/>
                    <a:lstStyle/>
                    <a:p>
                      <a:pPr algn="ctr"/>
                      <a:r>
                        <a:rPr lang="zh-CN" altLang="en-US" sz="1600" dirty="0" smtClean="0">
                          <a:solidFill>
                            <a:srgbClr val="002060"/>
                          </a:solidFill>
                        </a:rPr>
                        <a:t>操作</a:t>
                      </a:r>
                      <a:endParaRPr lang="zh-CN" altLang="en-US" sz="16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smtClean="0">
                          <a:solidFill>
                            <a:srgbClr val="002060"/>
                          </a:solidFill>
                        </a:rPr>
                        <a:t>功能</a:t>
                      </a:r>
                      <a:endParaRPr lang="zh-CN" altLang="en-US" sz="16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smtClean="0">
                          <a:solidFill>
                            <a:srgbClr val="002060"/>
                          </a:solidFill>
                        </a:rPr>
                        <a:t>助记符</a:t>
                      </a:r>
                      <a:endParaRPr lang="zh-CN" altLang="en-US" sz="16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smtClean="0">
                          <a:solidFill>
                            <a:srgbClr val="002060"/>
                          </a:solidFill>
                        </a:rPr>
                        <a:t>操作数</a:t>
                      </a:r>
                      <a:endParaRPr lang="zh-CN" altLang="en-US" sz="16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smtClean="0">
                          <a:solidFill>
                            <a:srgbClr val="002060"/>
                          </a:solidFill>
                        </a:rPr>
                        <a:t>备注</a:t>
                      </a:r>
                      <a:endParaRPr lang="zh-CN" altLang="en-US" sz="16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l"/>
                      <a:r>
                        <a:rPr lang="zh-CN" altLang="en-US" sz="1600" dirty="0" smtClean="0">
                          <a:solidFill>
                            <a:srgbClr val="002060"/>
                          </a:solidFill>
                        </a:rPr>
                        <a:t>位传送</a:t>
                      </a:r>
                      <a:endParaRPr lang="zh-CN" altLang="en-US" sz="16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zh-CN" altLang="en-US" sz="16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zh-CN" sz="1600" b="1" smtClean="0">
                          <a:solidFill>
                            <a:srgbClr val="0070C0"/>
                          </a:solidFill>
                        </a:rPr>
                        <a:t>MOV</a:t>
                      </a:r>
                      <a:endParaRPr lang="zh-CN" altLang="en-US" sz="16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zh-CN" sz="1600" dirty="0" smtClean="0">
                          <a:solidFill>
                            <a:srgbClr val="002060"/>
                          </a:solidFill>
                        </a:rPr>
                        <a:t>C, bit </a:t>
                      </a:r>
                      <a:r>
                        <a:rPr lang="zh-CN" altLang="en-US" sz="1600" dirty="0" smtClean="0">
                          <a:solidFill>
                            <a:srgbClr val="002060"/>
                          </a:solidFill>
                        </a:rPr>
                        <a:t>或</a:t>
                      </a:r>
                      <a:r>
                        <a:rPr lang="en-US" altLang="zh-CN" sz="1600" dirty="0" smtClean="0">
                          <a:solidFill>
                            <a:srgbClr val="002060"/>
                          </a:solidFill>
                        </a:rPr>
                        <a:t>bit, C</a:t>
                      </a:r>
                      <a:endParaRPr lang="zh-CN" altLang="en-US" sz="16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1600" dirty="0" smtClean="0">
                          <a:solidFill>
                            <a:srgbClr val="002060"/>
                          </a:solidFill>
                        </a:rPr>
                        <a:t>源地址和目的地址可转换</a:t>
                      </a:r>
                      <a:endParaRPr lang="zh-CN" altLang="en-US" sz="16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rowSpan="3">
                  <a:txBody>
                    <a:bodyPr/>
                    <a:lstStyle/>
                    <a:p>
                      <a:pPr algn="l"/>
                      <a:endParaRPr lang="en-US" altLang="zh-CN" sz="1600" dirty="0" smtClean="0">
                        <a:solidFill>
                          <a:srgbClr val="002060"/>
                        </a:solidFill>
                      </a:endParaRPr>
                    </a:p>
                    <a:p>
                      <a:pPr algn="l"/>
                      <a:r>
                        <a:rPr lang="zh-CN" altLang="en-US" sz="1600" dirty="0" smtClean="0">
                          <a:solidFill>
                            <a:srgbClr val="002060"/>
                          </a:solidFill>
                        </a:rPr>
                        <a:t>位状态控制</a:t>
                      </a:r>
                      <a:endParaRPr lang="zh-CN" altLang="en-US" sz="16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1600" dirty="0" smtClean="0">
                          <a:solidFill>
                            <a:srgbClr val="002060"/>
                          </a:solidFill>
                        </a:rPr>
                        <a:t>清零</a:t>
                      </a:r>
                      <a:endParaRPr lang="zh-CN" altLang="en-US" sz="16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zh-CN" sz="1600" b="1" dirty="0" smtClean="0">
                          <a:solidFill>
                            <a:srgbClr val="0070C0"/>
                          </a:solidFill>
                        </a:rPr>
                        <a:t>CLR</a:t>
                      </a:r>
                      <a:endParaRPr lang="zh-CN" altLang="en-US" sz="16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gn="l"/>
                      <a:endParaRPr lang="en-US" altLang="zh-CN" sz="1600" dirty="0" smtClean="0">
                        <a:solidFill>
                          <a:srgbClr val="002060"/>
                        </a:solidFill>
                      </a:endParaRPr>
                    </a:p>
                    <a:p>
                      <a:pPr algn="l"/>
                      <a:r>
                        <a:rPr lang="en-US" altLang="zh-CN" sz="1600" dirty="0" smtClean="0">
                          <a:solidFill>
                            <a:srgbClr val="002060"/>
                          </a:solidFill>
                        </a:rPr>
                        <a:t>C</a:t>
                      </a:r>
                      <a:r>
                        <a:rPr lang="zh-CN" altLang="en-US" sz="1600" dirty="0" smtClean="0">
                          <a:solidFill>
                            <a:srgbClr val="002060"/>
                          </a:solidFill>
                        </a:rPr>
                        <a:t>或</a:t>
                      </a:r>
                      <a:r>
                        <a:rPr lang="en-US" altLang="zh-CN" sz="1600" dirty="0" smtClean="0">
                          <a:solidFill>
                            <a:srgbClr val="002060"/>
                          </a:solidFill>
                        </a:rPr>
                        <a:t>bit</a:t>
                      </a:r>
                      <a:endParaRPr lang="zh-CN" altLang="en-US" sz="16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gn="l"/>
                      <a:endParaRPr lang="en-US" altLang="zh-CN" sz="1600" dirty="0" smtClean="0">
                        <a:solidFill>
                          <a:srgbClr val="002060"/>
                        </a:solidFill>
                      </a:endParaRPr>
                    </a:p>
                    <a:p>
                      <a:pPr algn="l"/>
                      <a:r>
                        <a:rPr lang="en-US" altLang="zh-CN" sz="1600" dirty="0" smtClean="0">
                          <a:solidFill>
                            <a:srgbClr val="002060"/>
                          </a:solidFill>
                        </a:rPr>
                        <a:t>bit </a:t>
                      </a:r>
                      <a:r>
                        <a:rPr lang="zh-CN" altLang="en-US" sz="1600" dirty="0" smtClean="0">
                          <a:solidFill>
                            <a:srgbClr val="002060"/>
                          </a:solidFill>
                        </a:rPr>
                        <a:t>表示直接寻址位</a:t>
                      </a:r>
                      <a:endParaRPr lang="zh-CN" altLang="en-US" sz="16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vMerge="1">
                  <a:txBody>
                    <a:bodyPr/>
                    <a:lstStyle/>
                    <a:p>
                      <a:pPr algn="ctr"/>
                      <a:endParaRPr lang="zh-CN" altLang="en-US" sz="2000" dirty="0"/>
                    </a:p>
                  </a:txBody>
                  <a:tcPr/>
                </a:tc>
                <a:tc>
                  <a:txBody>
                    <a:bodyPr/>
                    <a:lstStyle/>
                    <a:p>
                      <a:pPr algn="l"/>
                      <a:r>
                        <a:rPr lang="zh-CN" altLang="en-US" sz="1600" dirty="0" smtClean="0">
                          <a:solidFill>
                            <a:srgbClr val="002060"/>
                          </a:solidFill>
                        </a:rPr>
                        <a:t>取反</a:t>
                      </a:r>
                      <a:endParaRPr lang="zh-CN" altLang="en-US" sz="16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zh-CN" sz="1600" b="1" dirty="0" smtClean="0">
                          <a:solidFill>
                            <a:srgbClr val="0070C0"/>
                          </a:solidFill>
                        </a:rPr>
                        <a:t>CPL</a:t>
                      </a:r>
                      <a:endParaRPr lang="zh-CN" altLang="en-US" sz="16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zh-CN" altLang="en-US" sz="2000" dirty="0"/>
                    </a:p>
                  </a:txBody>
                  <a:tcPr/>
                </a:tc>
                <a:tc vMerge="1">
                  <a:txBody>
                    <a:bodyPr/>
                    <a:lstStyle/>
                    <a:p>
                      <a:pPr algn="ctr"/>
                      <a:endParaRPr lang="zh-CN" altLang="en-US" sz="2000" dirty="0"/>
                    </a:p>
                  </a:txBody>
                  <a:tcPr/>
                </a:tc>
              </a:tr>
              <a:tr h="370840">
                <a:tc vMerge="1">
                  <a:txBody>
                    <a:bodyPr/>
                    <a:lstStyle/>
                    <a:p>
                      <a:pPr algn="ctr"/>
                      <a:endParaRPr lang="zh-CN" altLang="en-US" sz="2000" dirty="0"/>
                    </a:p>
                  </a:txBody>
                  <a:tcPr/>
                </a:tc>
                <a:tc>
                  <a:txBody>
                    <a:bodyPr/>
                    <a:lstStyle/>
                    <a:p>
                      <a:pPr algn="l"/>
                      <a:r>
                        <a:rPr lang="zh-CN" altLang="en-US" sz="1600" dirty="0" smtClean="0">
                          <a:solidFill>
                            <a:srgbClr val="002060"/>
                          </a:solidFill>
                        </a:rPr>
                        <a:t>置位</a:t>
                      </a:r>
                      <a:endParaRPr lang="zh-CN" altLang="en-US" sz="16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zh-CN" sz="1600" b="1" dirty="0" smtClean="0">
                          <a:solidFill>
                            <a:srgbClr val="0070C0"/>
                          </a:solidFill>
                        </a:rPr>
                        <a:t>SETB</a:t>
                      </a:r>
                      <a:endParaRPr lang="zh-CN" altLang="en-US" sz="16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zh-CN" altLang="en-US" sz="2000" dirty="0"/>
                    </a:p>
                  </a:txBody>
                  <a:tcPr/>
                </a:tc>
                <a:tc vMerge="1">
                  <a:txBody>
                    <a:bodyPr/>
                    <a:lstStyle/>
                    <a:p>
                      <a:pPr algn="ctr"/>
                      <a:endParaRPr lang="zh-CN" altLang="en-US" sz="2000" dirty="0"/>
                    </a:p>
                  </a:txBody>
                  <a:tcPr/>
                </a:tc>
              </a:tr>
              <a:tr h="370840">
                <a:tc rowSpan="2">
                  <a:txBody>
                    <a:bodyPr/>
                    <a:lstStyle/>
                    <a:p>
                      <a:pPr algn="l"/>
                      <a:r>
                        <a:rPr lang="zh-CN" altLang="en-US" sz="1600" dirty="0" smtClean="0">
                          <a:solidFill>
                            <a:srgbClr val="002060"/>
                          </a:solidFill>
                        </a:rPr>
                        <a:t>位逻辑操作</a:t>
                      </a:r>
                      <a:endParaRPr lang="zh-CN" altLang="en-US" sz="16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en-US" sz="1600" dirty="0" smtClean="0">
                          <a:solidFill>
                            <a:srgbClr val="002060"/>
                          </a:solidFill>
                        </a:rPr>
                        <a:t>与</a:t>
                      </a:r>
                      <a:endParaRPr lang="zh-CN" altLang="en-US" sz="16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zh-CN" sz="1600" b="1" dirty="0" smtClean="0">
                          <a:solidFill>
                            <a:srgbClr val="0070C0"/>
                          </a:solidFill>
                        </a:rPr>
                        <a:t>ANL</a:t>
                      </a:r>
                      <a:endParaRPr lang="zh-CN" altLang="en-US" sz="16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rgbClr val="002060"/>
                          </a:solidFill>
                        </a:rPr>
                        <a:t>C</a:t>
                      </a:r>
                      <a:r>
                        <a:rPr lang="zh-CN" altLang="en-US" sz="1600" dirty="0" smtClean="0">
                          <a:solidFill>
                            <a:srgbClr val="002060"/>
                          </a:solidFill>
                        </a:rPr>
                        <a:t>或</a:t>
                      </a:r>
                      <a:r>
                        <a:rPr lang="en-US" altLang="zh-CN" sz="1600" dirty="0" smtClean="0">
                          <a:solidFill>
                            <a:srgbClr val="002060"/>
                          </a:solidFill>
                        </a:rPr>
                        <a:t>bit</a:t>
                      </a:r>
                      <a:endParaRPr lang="zh-CN" altLang="en-US" sz="1600" dirty="0" smtClean="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l"/>
                      <a:endParaRPr lang="zh-CN" altLang="en-US" sz="16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vMerge="1">
                  <a:txBody>
                    <a:bodyPr/>
                    <a:lstStyle/>
                    <a:p>
                      <a:pPr algn="ctr"/>
                      <a:endParaRPr lang="zh-CN" altLang="en-US" sz="2000" dirty="0"/>
                    </a:p>
                  </a:txBody>
                  <a:tcPr/>
                </a:tc>
                <a:tc>
                  <a:txBody>
                    <a:bodyPr/>
                    <a:lstStyle/>
                    <a:p>
                      <a:pPr algn="l"/>
                      <a:r>
                        <a:rPr lang="zh-CN" altLang="en-US" sz="1600" dirty="0" smtClean="0">
                          <a:solidFill>
                            <a:srgbClr val="002060"/>
                          </a:solidFill>
                        </a:rPr>
                        <a:t>或</a:t>
                      </a:r>
                      <a:endParaRPr lang="zh-CN" altLang="en-US" sz="16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zh-CN" sz="1600" b="1" dirty="0" smtClean="0">
                          <a:solidFill>
                            <a:srgbClr val="0070C0"/>
                          </a:solidFill>
                        </a:rPr>
                        <a:t>ORL</a:t>
                      </a:r>
                      <a:endParaRPr lang="zh-CN" altLang="en-US" sz="16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zh-CN" altLang="en-US" sz="16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zh-CN" altLang="en-US" sz="2000" dirty="0"/>
                    </a:p>
                  </a:txBody>
                  <a:tcPr/>
                </a:tc>
              </a:tr>
              <a:tr h="370840">
                <a:tc rowSpan="5">
                  <a:txBody>
                    <a:bodyPr/>
                    <a:lstStyle/>
                    <a:p>
                      <a:pPr algn="l"/>
                      <a:endParaRPr lang="en-US" altLang="zh-CN" sz="1600" dirty="0" smtClean="0">
                        <a:solidFill>
                          <a:srgbClr val="002060"/>
                        </a:solidFill>
                      </a:endParaRPr>
                    </a:p>
                    <a:p>
                      <a:pPr algn="l"/>
                      <a:endParaRPr lang="en-US" altLang="zh-CN" sz="1600" dirty="0" smtClean="0">
                        <a:solidFill>
                          <a:srgbClr val="002060"/>
                        </a:solidFill>
                      </a:endParaRPr>
                    </a:p>
                    <a:p>
                      <a:pPr algn="l"/>
                      <a:endParaRPr lang="en-US" altLang="zh-CN" sz="1600" dirty="0" smtClean="0">
                        <a:solidFill>
                          <a:srgbClr val="002060"/>
                        </a:solidFill>
                      </a:endParaRPr>
                    </a:p>
                    <a:p>
                      <a:pPr algn="l"/>
                      <a:r>
                        <a:rPr lang="zh-CN" altLang="en-US" sz="1600" dirty="0" smtClean="0">
                          <a:solidFill>
                            <a:srgbClr val="002060"/>
                          </a:solidFill>
                        </a:rPr>
                        <a:t>位跳转</a:t>
                      </a:r>
                      <a:endParaRPr lang="zh-CN" altLang="en-US" sz="16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l"/>
                      <a:r>
                        <a:rPr lang="zh-CN" altLang="en-US" sz="1600" dirty="0" smtClean="0">
                          <a:solidFill>
                            <a:srgbClr val="002060"/>
                          </a:solidFill>
                        </a:rPr>
                        <a:t>判</a:t>
                      </a:r>
                      <a:r>
                        <a:rPr lang="en-US" altLang="zh-CN" sz="1600" dirty="0" smtClean="0">
                          <a:solidFill>
                            <a:srgbClr val="002060"/>
                          </a:solidFill>
                        </a:rPr>
                        <a:t>C</a:t>
                      </a:r>
                      <a:r>
                        <a:rPr lang="zh-CN" altLang="en-US" sz="1600" dirty="0" smtClean="0">
                          <a:solidFill>
                            <a:srgbClr val="002060"/>
                          </a:solidFill>
                        </a:rPr>
                        <a:t>转移</a:t>
                      </a:r>
                      <a:endParaRPr lang="zh-CN" altLang="en-US" sz="16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zh-CN" sz="1600" b="1" dirty="0" smtClean="0">
                          <a:solidFill>
                            <a:srgbClr val="0070C0"/>
                          </a:solidFill>
                        </a:rPr>
                        <a:t>JC</a:t>
                      </a:r>
                      <a:endParaRPr lang="zh-CN" altLang="en-US" sz="16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l"/>
                      <a:r>
                        <a:rPr lang="en-US" altLang="zh-CN" sz="1600" dirty="0" err="1" smtClean="0">
                          <a:solidFill>
                            <a:srgbClr val="002060"/>
                          </a:solidFill>
                        </a:rPr>
                        <a:t>rel</a:t>
                      </a:r>
                      <a:endParaRPr lang="zh-CN" altLang="en-US" sz="16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l"/>
                      <a:endParaRPr lang="zh-CN" altLang="en-US" sz="16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vMerge="1">
                  <a:txBody>
                    <a:bodyPr/>
                    <a:lstStyle/>
                    <a:p>
                      <a:pPr algn="ctr"/>
                      <a:endParaRPr lang="zh-CN" altLang="en-US" sz="2000" dirty="0"/>
                    </a:p>
                  </a:txBody>
                  <a:tcPr/>
                </a:tc>
                <a:tc vMerge="1">
                  <a:txBody>
                    <a:bodyPr/>
                    <a:lstStyle/>
                    <a:p>
                      <a:pPr algn="ctr"/>
                      <a:endParaRPr lang="zh-CN" altLang="en-US" sz="2000" dirty="0"/>
                    </a:p>
                  </a:txBody>
                  <a:tcPr/>
                </a:tc>
                <a:tc>
                  <a:txBody>
                    <a:bodyPr/>
                    <a:lstStyle/>
                    <a:p>
                      <a:pPr algn="l"/>
                      <a:r>
                        <a:rPr lang="en-US" altLang="zh-CN" sz="1600" b="1" dirty="0" smtClean="0">
                          <a:solidFill>
                            <a:srgbClr val="0070C0"/>
                          </a:solidFill>
                        </a:rPr>
                        <a:t>JNC</a:t>
                      </a:r>
                      <a:endParaRPr lang="zh-CN" altLang="en-US" sz="16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zh-CN" altLang="en-US" sz="2000" dirty="0"/>
                    </a:p>
                  </a:txBody>
                  <a:tcPr/>
                </a:tc>
                <a:tc vMerge="1">
                  <a:txBody>
                    <a:bodyPr/>
                    <a:lstStyle/>
                    <a:p>
                      <a:pPr algn="ctr"/>
                      <a:endParaRPr lang="zh-CN" altLang="en-US" sz="2000" dirty="0"/>
                    </a:p>
                  </a:txBody>
                  <a:tcPr/>
                </a:tc>
              </a:tr>
              <a:tr h="370840">
                <a:tc vMerge="1">
                  <a:txBody>
                    <a:bodyPr/>
                    <a:lstStyle/>
                    <a:p>
                      <a:pPr algn="ctr"/>
                      <a:endParaRPr lang="zh-CN" altLang="en-US" sz="2000" dirty="0"/>
                    </a:p>
                  </a:txBody>
                  <a:tcPr/>
                </a:tc>
                <a:tc rowSpan="3">
                  <a:txBody>
                    <a:bodyPr/>
                    <a:lstStyle/>
                    <a:p>
                      <a:pPr algn="l"/>
                      <a:endParaRPr lang="en-US" altLang="zh-CN" sz="1600" dirty="0" smtClean="0">
                        <a:solidFill>
                          <a:srgbClr val="002060"/>
                        </a:solidFill>
                      </a:endParaRPr>
                    </a:p>
                    <a:p>
                      <a:pPr algn="l"/>
                      <a:r>
                        <a:rPr lang="zh-CN" altLang="en-US" sz="1600" dirty="0" smtClean="0">
                          <a:solidFill>
                            <a:srgbClr val="002060"/>
                          </a:solidFill>
                        </a:rPr>
                        <a:t>判直接寻址位转移</a:t>
                      </a:r>
                      <a:endParaRPr lang="zh-CN" altLang="en-US" sz="16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zh-CN" sz="1600" b="1" dirty="0" smtClean="0">
                          <a:solidFill>
                            <a:srgbClr val="0070C0"/>
                          </a:solidFill>
                        </a:rPr>
                        <a:t>JB</a:t>
                      </a:r>
                      <a:endParaRPr lang="zh-CN" altLang="en-US" sz="16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gn="l"/>
                      <a:endParaRPr lang="en-US" altLang="zh-CN" sz="1600" dirty="0" smtClean="0">
                        <a:solidFill>
                          <a:srgbClr val="002060"/>
                        </a:solidFill>
                      </a:endParaRPr>
                    </a:p>
                    <a:p>
                      <a:pPr algn="l"/>
                      <a:r>
                        <a:rPr lang="en-US" altLang="zh-CN" sz="1600" dirty="0" smtClean="0">
                          <a:solidFill>
                            <a:srgbClr val="002060"/>
                          </a:solidFill>
                        </a:rPr>
                        <a:t>bit,</a:t>
                      </a:r>
                      <a:r>
                        <a:rPr lang="en-US" altLang="zh-CN" sz="1600" baseline="0" dirty="0" smtClean="0">
                          <a:solidFill>
                            <a:srgbClr val="002060"/>
                          </a:solidFill>
                        </a:rPr>
                        <a:t> </a:t>
                      </a:r>
                      <a:r>
                        <a:rPr lang="en-US" altLang="zh-CN" sz="1600" baseline="0" dirty="0" err="1" smtClean="0">
                          <a:solidFill>
                            <a:srgbClr val="002060"/>
                          </a:solidFill>
                        </a:rPr>
                        <a:t>rel</a:t>
                      </a:r>
                      <a:r>
                        <a:rPr lang="en-US" altLang="zh-CN" sz="1600" baseline="0" dirty="0" smtClean="0">
                          <a:solidFill>
                            <a:srgbClr val="002060"/>
                          </a:solidFill>
                        </a:rPr>
                        <a:t> </a:t>
                      </a:r>
                      <a:endParaRPr lang="zh-CN" altLang="en-US" sz="16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l"/>
                      <a:r>
                        <a:rPr lang="en-US" altLang="zh-CN" sz="1600" dirty="0" smtClean="0">
                          <a:solidFill>
                            <a:srgbClr val="002060"/>
                          </a:solidFill>
                        </a:rPr>
                        <a:t>JNB</a:t>
                      </a:r>
                      <a:r>
                        <a:rPr lang="zh-CN" altLang="en-US" sz="1600" dirty="0" smtClean="0">
                          <a:solidFill>
                            <a:srgbClr val="002060"/>
                          </a:solidFill>
                        </a:rPr>
                        <a:t>为</a:t>
                      </a:r>
                      <a:r>
                        <a:rPr lang="en-US" altLang="zh-CN" sz="1600" dirty="0" smtClean="0">
                          <a:solidFill>
                            <a:srgbClr val="002060"/>
                          </a:solidFill>
                        </a:rPr>
                        <a:t>”0”</a:t>
                      </a:r>
                      <a:r>
                        <a:rPr lang="zh-CN" altLang="en-US" sz="1600" dirty="0" smtClean="0">
                          <a:solidFill>
                            <a:srgbClr val="002060"/>
                          </a:solidFill>
                        </a:rPr>
                        <a:t>转移，</a:t>
                      </a:r>
                      <a:r>
                        <a:rPr lang="en-US" altLang="zh-CN" sz="1600" dirty="0" smtClean="0">
                          <a:solidFill>
                            <a:srgbClr val="002060"/>
                          </a:solidFill>
                        </a:rPr>
                        <a:t>JB</a:t>
                      </a:r>
                      <a:r>
                        <a:rPr lang="zh-CN" altLang="en-US" sz="1600" dirty="0" smtClean="0">
                          <a:solidFill>
                            <a:srgbClr val="002060"/>
                          </a:solidFill>
                        </a:rPr>
                        <a:t>为</a:t>
                      </a:r>
                      <a:r>
                        <a:rPr lang="en-US" altLang="zh-CN" sz="1600" dirty="0" smtClean="0">
                          <a:solidFill>
                            <a:srgbClr val="002060"/>
                          </a:solidFill>
                        </a:rPr>
                        <a:t>”1”</a:t>
                      </a:r>
                      <a:r>
                        <a:rPr lang="zh-CN" altLang="en-US" sz="1600" dirty="0" smtClean="0">
                          <a:solidFill>
                            <a:srgbClr val="002060"/>
                          </a:solidFill>
                        </a:rPr>
                        <a:t>转移</a:t>
                      </a:r>
                      <a:endParaRPr lang="zh-CN" altLang="en-US" sz="16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vMerge="1">
                  <a:txBody>
                    <a:bodyPr/>
                    <a:lstStyle/>
                    <a:p>
                      <a:pPr algn="ctr"/>
                      <a:endParaRPr lang="zh-CN" altLang="en-US" sz="2000" dirty="0"/>
                    </a:p>
                  </a:txBody>
                  <a:tcPr/>
                </a:tc>
                <a:tc vMerge="1">
                  <a:txBody>
                    <a:bodyPr/>
                    <a:lstStyle/>
                    <a:p>
                      <a:pPr algn="ctr"/>
                      <a:endParaRPr lang="zh-CN" altLang="en-US" sz="2000" dirty="0"/>
                    </a:p>
                  </a:txBody>
                  <a:tcPr/>
                </a:tc>
                <a:tc>
                  <a:txBody>
                    <a:bodyPr/>
                    <a:lstStyle/>
                    <a:p>
                      <a:pPr algn="l"/>
                      <a:r>
                        <a:rPr lang="en-US" altLang="zh-CN" sz="1600" b="1" dirty="0" smtClean="0">
                          <a:solidFill>
                            <a:srgbClr val="0070C0"/>
                          </a:solidFill>
                        </a:rPr>
                        <a:t>JNB</a:t>
                      </a:r>
                      <a:endParaRPr lang="zh-CN" altLang="en-US" sz="16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zh-CN" altLang="en-US" sz="2000" dirty="0"/>
                    </a:p>
                  </a:txBody>
                  <a:tcPr/>
                </a:tc>
                <a:tc vMerge="1">
                  <a:txBody>
                    <a:bodyPr/>
                    <a:lstStyle/>
                    <a:p>
                      <a:pPr algn="ctr"/>
                      <a:endParaRPr lang="zh-CN" altLang="en-US" sz="2000" dirty="0"/>
                    </a:p>
                  </a:txBody>
                  <a:tcPr/>
                </a:tc>
              </a:tr>
              <a:tr h="370840">
                <a:tc vMerge="1">
                  <a:txBody>
                    <a:bodyPr/>
                    <a:lstStyle/>
                    <a:p>
                      <a:pPr algn="ctr"/>
                      <a:endParaRPr lang="zh-CN" altLang="en-US" sz="2000" dirty="0"/>
                    </a:p>
                  </a:txBody>
                  <a:tcPr/>
                </a:tc>
                <a:tc vMerge="1">
                  <a:txBody>
                    <a:bodyPr/>
                    <a:lstStyle/>
                    <a:p>
                      <a:pPr algn="ctr"/>
                      <a:endParaRPr lang="zh-CN" altLang="en-US" sz="2000" dirty="0"/>
                    </a:p>
                  </a:txBody>
                  <a:tcPr/>
                </a:tc>
                <a:tc>
                  <a:txBody>
                    <a:bodyPr/>
                    <a:lstStyle/>
                    <a:p>
                      <a:pPr algn="l"/>
                      <a:r>
                        <a:rPr lang="en-US" altLang="zh-CN" sz="1600" b="1" dirty="0" smtClean="0">
                          <a:solidFill>
                            <a:srgbClr val="0070C0"/>
                          </a:solidFill>
                        </a:rPr>
                        <a:t>JBC</a:t>
                      </a:r>
                      <a:endParaRPr lang="zh-CN" altLang="en-US" sz="16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zh-CN" alt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rgbClr val="002060"/>
                          </a:solidFill>
                        </a:rPr>
                        <a:t>寻地址位</a:t>
                      </a:r>
                      <a:r>
                        <a:rPr lang="en-US" altLang="zh-CN" sz="1600" dirty="0" smtClean="0">
                          <a:solidFill>
                            <a:srgbClr val="002060"/>
                          </a:solidFill>
                        </a:rPr>
                        <a:t>1</a:t>
                      </a:r>
                      <a:r>
                        <a:rPr lang="zh-CN" altLang="en-US" sz="1600" dirty="0" smtClean="0">
                          <a:solidFill>
                            <a:srgbClr val="002060"/>
                          </a:solidFill>
                        </a:rPr>
                        <a:t>转移并清</a:t>
                      </a:r>
                      <a:r>
                        <a:rPr lang="en-US" altLang="zh-CN" sz="1600" dirty="0" smtClean="0">
                          <a:solidFill>
                            <a:srgbClr val="002060"/>
                          </a:solidFill>
                        </a:rPr>
                        <a:t>0</a:t>
                      </a:r>
                      <a:r>
                        <a:rPr lang="zh-CN" altLang="en-US" sz="1600" dirty="0" smtClean="0">
                          <a:solidFill>
                            <a:srgbClr val="002060"/>
                          </a:solidFill>
                        </a:rPr>
                        <a:t>该位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xmlns="" val="37719033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1698" y="44624"/>
            <a:ext cx="8229600"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b="1" dirty="0">
                <a:solidFill>
                  <a:srgbClr val="FF0000"/>
                </a:solidFill>
                <a:latin typeface="宋体" pitchFamily="2" charset="-122"/>
              </a:rPr>
              <a:t>4</a:t>
            </a:r>
            <a:r>
              <a:rPr lang="zh-CN" altLang="en-US" sz="3600" b="1" dirty="0" smtClean="0">
                <a:solidFill>
                  <a:srgbClr val="FF0000"/>
                </a:solidFill>
                <a:latin typeface="宋体" pitchFamily="2" charset="-122"/>
              </a:rPr>
              <a:t>.</a:t>
            </a:r>
            <a:r>
              <a:rPr lang="en-US" altLang="zh-CN" sz="3600" b="1" dirty="0" smtClean="0">
                <a:solidFill>
                  <a:srgbClr val="FF0000"/>
                </a:solidFill>
                <a:latin typeface="宋体" pitchFamily="2" charset="-122"/>
              </a:rPr>
              <a:t>8</a:t>
            </a:r>
            <a:r>
              <a:rPr lang="zh-CN" altLang="en-US" sz="3600" b="1" dirty="0" smtClean="0">
                <a:solidFill>
                  <a:srgbClr val="FF0000"/>
                </a:solidFill>
                <a:latin typeface="宋体" pitchFamily="2" charset="-122"/>
              </a:rPr>
              <a:t>  </a:t>
            </a:r>
            <a:r>
              <a:rPr lang="zh-CN" altLang="en-US" sz="3600" b="1" dirty="0">
                <a:solidFill>
                  <a:srgbClr val="FF0000"/>
                </a:solidFill>
                <a:latin typeface="宋体" pitchFamily="2" charset="-122"/>
              </a:rPr>
              <a:t>控制转移类指令</a:t>
            </a:r>
            <a:endParaRPr lang="zh-CN" altLang="en-US" sz="3600" dirty="0"/>
          </a:p>
        </p:txBody>
      </p:sp>
      <p:pic>
        <p:nvPicPr>
          <p:cNvPr id="28675"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836712"/>
            <a:ext cx="8901113" cy="2384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8676"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87624" y="3356992"/>
            <a:ext cx="6261132" cy="33210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6311664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4099" y="905746"/>
            <a:ext cx="2196435" cy="461665"/>
          </a:xfrm>
          <a:prstGeom prst="rect">
            <a:avLst/>
          </a:prstGeom>
          <a:noFill/>
        </p:spPr>
        <p:txBody>
          <a:bodyPr wrap="none" rtlCol="0">
            <a:spAutoFit/>
          </a:bodyPr>
          <a:lstStyle/>
          <a:p>
            <a:r>
              <a:rPr lang="en-US" altLang="zh-CN" sz="2400" b="1" dirty="0" smtClean="0">
                <a:solidFill>
                  <a:srgbClr val="7030A0"/>
                </a:solidFill>
              </a:rPr>
              <a:t>1</a:t>
            </a:r>
            <a:r>
              <a:rPr lang="zh-CN" altLang="en-US" sz="2400" b="1" dirty="0" smtClean="0">
                <a:solidFill>
                  <a:srgbClr val="7030A0"/>
                </a:solidFill>
              </a:rPr>
              <a:t>）长转移指令</a:t>
            </a:r>
            <a:endParaRPr lang="zh-CN" altLang="en-US" sz="2400" b="1" dirty="0">
              <a:solidFill>
                <a:srgbClr val="7030A0"/>
              </a:solidFill>
            </a:endParaRPr>
          </a:p>
        </p:txBody>
      </p:sp>
      <p:sp>
        <p:nvSpPr>
          <p:cNvPr id="3" name="TextBox 2"/>
          <p:cNvSpPr txBox="1"/>
          <p:nvPr/>
        </p:nvSpPr>
        <p:spPr>
          <a:xfrm>
            <a:off x="1656693" y="1467000"/>
            <a:ext cx="2767681" cy="584775"/>
          </a:xfrm>
          <a:prstGeom prst="rect">
            <a:avLst/>
          </a:prstGeom>
          <a:noFill/>
        </p:spPr>
        <p:txBody>
          <a:bodyPr wrap="none" rtlCol="0">
            <a:spAutoFit/>
          </a:bodyPr>
          <a:lstStyle>
            <a:defPPr>
              <a:defRPr lang="zh-CN"/>
            </a:defPPr>
            <a:lvl1pPr>
              <a:defRPr sz="3200" b="1">
                <a:solidFill>
                  <a:srgbClr val="00B0F0"/>
                </a:solidFill>
              </a:defRPr>
            </a:lvl1pPr>
          </a:lstStyle>
          <a:p>
            <a:r>
              <a:rPr lang="en-US" altLang="zh-CN" dirty="0" smtClean="0">
                <a:solidFill>
                  <a:schemeClr val="tx1"/>
                </a:solidFill>
              </a:rPr>
              <a:t>LJMP  addr16</a:t>
            </a:r>
            <a:endParaRPr lang="zh-CN" altLang="en-US" dirty="0">
              <a:solidFill>
                <a:schemeClr val="tx1"/>
              </a:solidFill>
            </a:endParaRPr>
          </a:p>
        </p:txBody>
      </p:sp>
      <p:sp>
        <p:nvSpPr>
          <p:cNvPr id="4" name="TextBox 3"/>
          <p:cNvSpPr txBox="1"/>
          <p:nvPr/>
        </p:nvSpPr>
        <p:spPr>
          <a:xfrm>
            <a:off x="4474637" y="1528553"/>
            <a:ext cx="2401619" cy="461665"/>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zh-CN" altLang="en-US" sz="2400" b="1" dirty="0" smtClean="0"/>
              <a:t>； </a:t>
            </a:r>
            <a:r>
              <a:rPr lang="en-US" altLang="zh-CN" sz="2400" b="1" dirty="0" smtClean="0"/>
              <a:t>(</a:t>
            </a:r>
            <a:r>
              <a:rPr lang="en-US" altLang="zh-CN" sz="2400" b="1" dirty="0"/>
              <a:t>PC) </a:t>
            </a:r>
            <a:r>
              <a:rPr lang="en-US" altLang="zh-CN" sz="2400" b="1" dirty="0" smtClean="0"/>
              <a:t>←</a:t>
            </a:r>
            <a:r>
              <a:rPr lang="en-US" altLang="zh-CN" sz="2400" b="1" dirty="0"/>
              <a:t> </a:t>
            </a:r>
            <a:r>
              <a:rPr lang="en-US" altLang="zh-CN" sz="2400" b="1" dirty="0" smtClean="0"/>
              <a:t>addr16</a:t>
            </a:r>
            <a:endParaRPr lang="zh-CN" altLang="en-US" sz="2400" b="1" dirty="0"/>
          </a:p>
        </p:txBody>
      </p:sp>
      <p:sp>
        <p:nvSpPr>
          <p:cNvPr id="5" name="TextBox 4"/>
          <p:cNvSpPr txBox="1"/>
          <p:nvPr/>
        </p:nvSpPr>
        <p:spPr>
          <a:xfrm>
            <a:off x="851244" y="2161690"/>
            <a:ext cx="2505814" cy="461665"/>
          </a:xfrm>
          <a:prstGeom prst="rect">
            <a:avLst/>
          </a:prstGeom>
          <a:noFill/>
        </p:spPr>
        <p:txBody>
          <a:bodyPr wrap="none" rtlCol="0">
            <a:spAutoFit/>
          </a:bodyPr>
          <a:lstStyle/>
          <a:p>
            <a:r>
              <a:rPr lang="en-US" altLang="zh-CN" sz="2400" b="1" dirty="0" smtClean="0">
                <a:solidFill>
                  <a:srgbClr val="7030A0"/>
                </a:solidFill>
              </a:rPr>
              <a:t>2</a:t>
            </a:r>
            <a:r>
              <a:rPr lang="zh-CN" altLang="en-US" sz="2400" b="1" dirty="0" smtClean="0">
                <a:solidFill>
                  <a:srgbClr val="7030A0"/>
                </a:solidFill>
              </a:rPr>
              <a:t>）</a:t>
            </a:r>
            <a:r>
              <a:rPr lang="zh-CN" altLang="en-US" sz="2400" b="1" dirty="0">
                <a:solidFill>
                  <a:srgbClr val="7030A0"/>
                </a:solidFill>
              </a:rPr>
              <a:t>绝对</a:t>
            </a:r>
            <a:r>
              <a:rPr lang="zh-CN" altLang="en-US" sz="2400" b="1" dirty="0" smtClean="0">
                <a:solidFill>
                  <a:srgbClr val="7030A0"/>
                </a:solidFill>
              </a:rPr>
              <a:t>转移指令</a:t>
            </a:r>
            <a:endParaRPr lang="zh-CN" altLang="en-US" sz="2400" b="1" dirty="0">
              <a:solidFill>
                <a:srgbClr val="7030A0"/>
              </a:solidFill>
            </a:endParaRPr>
          </a:p>
        </p:txBody>
      </p:sp>
      <p:sp>
        <p:nvSpPr>
          <p:cNvPr id="6" name="TextBox 5"/>
          <p:cNvSpPr txBox="1"/>
          <p:nvPr/>
        </p:nvSpPr>
        <p:spPr>
          <a:xfrm>
            <a:off x="1669698" y="2623355"/>
            <a:ext cx="2799741" cy="584775"/>
          </a:xfrm>
          <a:prstGeom prst="rect">
            <a:avLst/>
          </a:prstGeom>
          <a:noFill/>
        </p:spPr>
        <p:txBody>
          <a:bodyPr wrap="none" rtlCol="0">
            <a:spAutoFit/>
          </a:bodyPr>
          <a:lstStyle>
            <a:defPPr>
              <a:defRPr lang="zh-CN"/>
            </a:defPPr>
            <a:lvl1pPr>
              <a:defRPr sz="3200" b="1">
                <a:solidFill>
                  <a:srgbClr val="00B0F0"/>
                </a:solidFill>
              </a:defRPr>
            </a:lvl1pPr>
          </a:lstStyle>
          <a:p>
            <a:r>
              <a:rPr lang="en-US" altLang="zh-CN" dirty="0" smtClean="0">
                <a:solidFill>
                  <a:schemeClr val="tx1"/>
                </a:solidFill>
              </a:rPr>
              <a:t>AJMP  addr11</a:t>
            </a:r>
            <a:endParaRPr lang="zh-CN" altLang="en-US" dirty="0">
              <a:solidFill>
                <a:schemeClr val="tx1"/>
              </a:solidFill>
            </a:endParaRPr>
          </a:p>
        </p:txBody>
      </p:sp>
      <p:sp>
        <p:nvSpPr>
          <p:cNvPr id="7" name="TextBox 6"/>
          <p:cNvSpPr txBox="1"/>
          <p:nvPr/>
        </p:nvSpPr>
        <p:spPr>
          <a:xfrm>
            <a:off x="4474637" y="2684909"/>
            <a:ext cx="2401619" cy="461665"/>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zh-CN" altLang="en-US" sz="2400" b="1" dirty="0" smtClean="0"/>
              <a:t>； </a:t>
            </a:r>
            <a:r>
              <a:rPr lang="en-US" altLang="zh-CN" sz="2400" b="1" dirty="0" smtClean="0"/>
              <a:t>(</a:t>
            </a:r>
            <a:r>
              <a:rPr lang="en-US" altLang="zh-CN" sz="2400" b="1" dirty="0"/>
              <a:t>PC) </a:t>
            </a:r>
            <a:r>
              <a:rPr lang="en-US" altLang="zh-CN" sz="2400" b="1" dirty="0" smtClean="0"/>
              <a:t>←</a:t>
            </a:r>
            <a:r>
              <a:rPr lang="en-US" altLang="zh-CN" sz="2400" b="1" dirty="0"/>
              <a:t> </a:t>
            </a:r>
            <a:r>
              <a:rPr lang="en-US" altLang="zh-CN" sz="2400" b="1" dirty="0" smtClean="0"/>
              <a:t>addr16</a:t>
            </a:r>
            <a:endParaRPr lang="zh-CN" altLang="en-US" sz="2400" b="1" dirty="0"/>
          </a:p>
        </p:txBody>
      </p:sp>
      <p:sp>
        <p:nvSpPr>
          <p:cNvPr id="8" name="TextBox 7"/>
          <p:cNvSpPr txBox="1"/>
          <p:nvPr/>
        </p:nvSpPr>
        <p:spPr>
          <a:xfrm>
            <a:off x="877938" y="3386393"/>
            <a:ext cx="2815194" cy="461665"/>
          </a:xfrm>
          <a:prstGeom prst="rect">
            <a:avLst/>
          </a:prstGeom>
          <a:noFill/>
        </p:spPr>
        <p:txBody>
          <a:bodyPr wrap="none" rtlCol="0">
            <a:spAutoFit/>
          </a:bodyPr>
          <a:lstStyle/>
          <a:p>
            <a:r>
              <a:rPr lang="en-US" altLang="zh-CN" sz="2400" b="1" dirty="0" smtClean="0">
                <a:solidFill>
                  <a:srgbClr val="7030A0"/>
                </a:solidFill>
              </a:rPr>
              <a:t>3</a:t>
            </a:r>
            <a:r>
              <a:rPr lang="zh-CN" altLang="en-US" sz="2400" b="1" dirty="0" smtClean="0">
                <a:solidFill>
                  <a:srgbClr val="7030A0"/>
                </a:solidFill>
              </a:rPr>
              <a:t>）相对短转移指令</a:t>
            </a:r>
            <a:endParaRPr lang="zh-CN" altLang="en-US" sz="2400" b="1" dirty="0">
              <a:solidFill>
                <a:srgbClr val="7030A0"/>
              </a:solidFill>
            </a:endParaRPr>
          </a:p>
        </p:txBody>
      </p:sp>
      <p:sp>
        <p:nvSpPr>
          <p:cNvPr id="9" name="TextBox 8"/>
          <p:cNvSpPr txBox="1"/>
          <p:nvPr/>
        </p:nvSpPr>
        <p:spPr>
          <a:xfrm>
            <a:off x="1762219" y="3971168"/>
            <a:ext cx="1930913" cy="584775"/>
          </a:xfrm>
          <a:prstGeom prst="rect">
            <a:avLst/>
          </a:prstGeom>
          <a:noFill/>
        </p:spPr>
        <p:txBody>
          <a:bodyPr wrap="none" rtlCol="0">
            <a:spAutoFit/>
          </a:bodyPr>
          <a:lstStyle>
            <a:defPPr>
              <a:defRPr lang="zh-CN"/>
            </a:defPPr>
            <a:lvl1pPr>
              <a:defRPr sz="3200" b="1">
                <a:solidFill>
                  <a:srgbClr val="00B0F0"/>
                </a:solidFill>
              </a:defRPr>
            </a:lvl1pPr>
          </a:lstStyle>
          <a:p>
            <a:r>
              <a:rPr lang="en-US" altLang="zh-CN" dirty="0" smtClean="0">
                <a:solidFill>
                  <a:schemeClr val="tx1"/>
                </a:solidFill>
              </a:rPr>
              <a:t>SJMP  </a:t>
            </a:r>
            <a:r>
              <a:rPr lang="en-US" altLang="zh-CN" dirty="0" err="1" smtClean="0">
                <a:solidFill>
                  <a:schemeClr val="tx1"/>
                </a:solidFill>
              </a:rPr>
              <a:t>rel</a:t>
            </a:r>
            <a:endParaRPr lang="zh-CN" altLang="en-US" dirty="0">
              <a:solidFill>
                <a:schemeClr val="tx1"/>
              </a:solidFill>
            </a:endParaRPr>
          </a:p>
        </p:txBody>
      </p:sp>
      <p:sp>
        <p:nvSpPr>
          <p:cNvPr id="10" name="TextBox 9"/>
          <p:cNvSpPr txBox="1"/>
          <p:nvPr/>
        </p:nvSpPr>
        <p:spPr>
          <a:xfrm>
            <a:off x="4163612" y="3852929"/>
            <a:ext cx="2560060" cy="830997"/>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zh-CN" altLang="en-US" sz="2400" b="1" dirty="0" smtClean="0"/>
              <a:t>； </a:t>
            </a:r>
            <a:r>
              <a:rPr lang="en-US" altLang="zh-CN" sz="2400" b="1" dirty="0" smtClean="0"/>
              <a:t>(</a:t>
            </a:r>
            <a:r>
              <a:rPr lang="en-US" altLang="zh-CN" sz="2400" b="1" dirty="0"/>
              <a:t>PC) </a:t>
            </a:r>
            <a:r>
              <a:rPr lang="en-US" altLang="zh-CN" sz="2400" b="1" dirty="0" smtClean="0"/>
              <a:t>←</a:t>
            </a:r>
            <a:r>
              <a:rPr lang="en-US" altLang="zh-CN" sz="2400" b="1" dirty="0"/>
              <a:t> (PC) </a:t>
            </a:r>
            <a:r>
              <a:rPr lang="en-US" altLang="zh-CN" sz="2400" b="1" dirty="0" smtClean="0"/>
              <a:t>+2</a:t>
            </a:r>
          </a:p>
          <a:p>
            <a:r>
              <a:rPr lang="en-US" altLang="zh-CN" sz="2400" b="1" dirty="0" smtClean="0"/>
              <a:t>;    </a:t>
            </a:r>
            <a:r>
              <a:rPr lang="en-US" altLang="zh-CN" sz="2400" b="1" dirty="0"/>
              <a:t>(PC) ← (PC) </a:t>
            </a:r>
            <a:r>
              <a:rPr lang="en-US" altLang="zh-CN" sz="2400" b="1" dirty="0" smtClean="0"/>
              <a:t>+</a:t>
            </a:r>
            <a:r>
              <a:rPr lang="en-US" altLang="zh-CN" sz="2400" b="1" dirty="0" err="1" smtClean="0"/>
              <a:t>rel</a:t>
            </a:r>
            <a:endParaRPr lang="en-US" altLang="zh-CN" sz="2400" b="1" dirty="0"/>
          </a:p>
        </p:txBody>
      </p:sp>
      <p:sp>
        <p:nvSpPr>
          <p:cNvPr id="11" name="TextBox 10"/>
          <p:cNvSpPr txBox="1"/>
          <p:nvPr/>
        </p:nvSpPr>
        <p:spPr>
          <a:xfrm>
            <a:off x="0" y="116632"/>
            <a:ext cx="2811988" cy="461665"/>
          </a:xfrm>
          <a:prstGeom prst="rect">
            <a:avLst/>
          </a:prstGeom>
          <a:noFill/>
        </p:spPr>
        <p:txBody>
          <a:bodyPr wrap="none" rtlCol="0">
            <a:spAutoFit/>
          </a:bodyPr>
          <a:lstStyle/>
          <a:p>
            <a:r>
              <a:rPr lang="en-US" altLang="zh-CN" sz="2400" b="1" dirty="0" smtClean="0">
                <a:solidFill>
                  <a:srgbClr val="7030A0"/>
                </a:solidFill>
              </a:rPr>
              <a:t>1.1 </a:t>
            </a:r>
            <a:r>
              <a:rPr lang="zh-CN" altLang="en-US" sz="2400" b="1" dirty="0" smtClean="0">
                <a:solidFill>
                  <a:srgbClr val="7030A0"/>
                </a:solidFill>
              </a:rPr>
              <a:t>无条件转移指令</a:t>
            </a:r>
            <a:endParaRPr lang="zh-CN" altLang="en-US" sz="2400" b="1" dirty="0">
              <a:solidFill>
                <a:srgbClr val="7030A0"/>
              </a:solidFill>
            </a:endParaRPr>
          </a:p>
        </p:txBody>
      </p:sp>
      <p:sp>
        <p:nvSpPr>
          <p:cNvPr id="12" name="TextBox 11"/>
          <p:cNvSpPr txBox="1"/>
          <p:nvPr/>
        </p:nvSpPr>
        <p:spPr>
          <a:xfrm>
            <a:off x="893982" y="4682793"/>
            <a:ext cx="2505814" cy="461665"/>
          </a:xfrm>
          <a:prstGeom prst="rect">
            <a:avLst/>
          </a:prstGeom>
          <a:noFill/>
        </p:spPr>
        <p:txBody>
          <a:bodyPr wrap="none" rtlCol="0">
            <a:spAutoFit/>
          </a:bodyPr>
          <a:lstStyle/>
          <a:p>
            <a:r>
              <a:rPr lang="en-US" altLang="zh-CN" sz="2400" b="1" dirty="0" smtClean="0">
                <a:solidFill>
                  <a:srgbClr val="7030A0"/>
                </a:solidFill>
              </a:rPr>
              <a:t>4</a:t>
            </a:r>
            <a:r>
              <a:rPr lang="zh-CN" altLang="en-US" sz="2400" b="1" dirty="0" smtClean="0">
                <a:solidFill>
                  <a:srgbClr val="7030A0"/>
                </a:solidFill>
              </a:rPr>
              <a:t>）间接转移指令</a:t>
            </a:r>
            <a:endParaRPr lang="zh-CN" altLang="en-US" sz="2400" b="1" dirty="0">
              <a:solidFill>
                <a:srgbClr val="7030A0"/>
              </a:solidFill>
            </a:endParaRPr>
          </a:p>
        </p:txBody>
      </p:sp>
      <p:sp>
        <p:nvSpPr>
          <p:cNvPr id="13" name="矩形 12"/>
          <p:cNvSpPr/>
          <p:nvPr/>
        </p:nvSpPr>
        <p:spPr>
          <a:xfrm>
            <a:off x="1762219" y="5367826"/>
            <a:ext cx="3134769" cy="584775"/>
          </a:xfrm>
          <a:prstGeom prst="rect">
            <a:avLst/>
          </a:prstGeom>
          <a:noFill/>
        </p:spPr>
        <p:txBody>
          <a:bodyPr wrap="none" rtlCol="0">
            <a:spAutoFit/>
          </a:bodyPr>
          <a:lstStyle/>
          <a:p>
            <a:r>
              <a:rPr lang="en-US" altLang="zh-CN" sz="3200" b="1" dirty="0"/>
              <a:t>JMP   @A+DPTR</a:t>
            </a:r>
            <a:endParaRPr lang="zh-CN" altLang="en-US" sz="3200" b="1" dirty="0"/>
          </a:p>
        </p:txBody>
      </p:sp>
    </p:spTree>
    <p:extLst>
      <p:ext uri="{BB962C8B-B14F-4D97-AF65-F5344CB8AC3E}">
        <p14:creationId xmlns:p14="http://schemas.microsoft.com/office/powerpoint/2010/main" xmlns="" val="19755965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10434"/>
            <a:ext cx="2696572" cy="492443"/>
          </a:xfrm>
          <a:prstGeom prst="rect">
            <a:avLst/>
          </a:prstGeom>
          <a:noFill/>
        </p:spPr>
        <p:txBody>
          <a:bodyPr wrap="none" rtlCol="0">
            <a:spAutoFit/>
          </a:bodyPr>
          <a:lstStyle/>
          <a:p>
            <a:r>
              <a:rPr lang="en-US" altLang="zh-CN" sz="2600" b="1" dirty="0" smtClean="0">
                <a:solidFill>
                  <a:srgbClr val="7030A0"/>
                </a:solidFill>
              </a:rPr>
              <a:t>1.2 </a:t>
            </a:r>
            <a:r>
              <a:rPr lang="zh-CN" altLang="en-US" sz="2600" b="1" dirty="0" smtClean="0">
                <a:solidFill>
                  <a:srgbClr val="7030A0"/>
                </a:solidFill>
              </a:rPr>
              <a:t>条件转移指令</a:t>
            </a:r>
            <a:endParaRPr lang="zh-CN" altLang="en-US" sz="2600" b="1" dirty="0">
              <a:solidFill>
                <a:srgbClr val="7030A0"/>
              </a:solidFill>
            </a:endParaRPr>
          </a:p>
        </p:txBody>
      </p:sp>
      <p:sp>
        <p:nvSpPr>
          <p:cNvPr id="5" name="TextBox 4"/>
          <p:cNvSpPr txBox="1"/>
          <p:nvPr/>
        </p:nvSpPr>
        <p:spPr>
          <a:xfrm>
            <a:off x="228398" y="728196"/>
            <a:ext cx="3449983" cy="461665"/>
          </a:xfrm>
          <a:prstGeom prst="rect">
            <a:avLst/>
          </a:prstGeom>
          <a:noFill/>
        </p:spPr>
        <p:txBody>
          <a:bodyPr wrap="none" rtlCol="0">
            <a:spAutoFit/>
          </a:bodyPr>
          <a:lstStyle>
            <a:defPPr>
              <a:defRPr lang="zh-CN"/>
            </a:defPPr>
            <a:lvl1pPr>
              <a:defRPr sz="2400" b="1">
                <a:solidFill>
                  <a:srgbClr val="7030A0"/>
                </a:solidFill>
              </a:defRPr>
            </a:lvl1pPr>
          </a:lstStyle>
          <a:p>
            <a:r>
              <a:rPr lang="en-US" altLang="zh-CN" dirty="0"/>
              <a:t>1)  </a:t>
            </a:r>
            <a:r>
              <a:rPr lang="zh-CN" altLang="en-US" dirty="0"/>
              <a:t>累加器判零转移指令</a:t>
            </a:r>
          </a:p>
        </p:txBody>
      </p:sp>
      <p:sp>
        <p:nvSpPr>
          <p:cNvPr id="6" name="TextBox 5"/>
          <p:cNvSpPr txBox="1"/>
          <p:nvPr/>
        </p:nvSpPr>
        <p:spPr>
          <a:xfrm>
            <a:off x="1664009" y="1219704"/>
            <a:ext cx="1292341" cy="461665"/>
          </a:xfrm>
          <a:prstGeom prst="rect">
            <a:avLst/>
          </a:prstGeom>
          <a:noFill/>
        </p:spPr>
        <p:txBody>
          <a:bodyPr wrap="none" rtlCol="0">
            <a:spAutoFit/>
          </a:bodyPr>
          <a:lstStyle>
            <a:defPPr>
              <a:defRPr lang="zh-CN"/>
            </a:defPPr>
            <a:lvl1pPr>
              <a:defRPr sz="3200" b="1">
                <a:solidFill>
                  <a:srgbClr val="00B0F0"/>
                </a:solidFill>
              </a:defRPr>
            </a:lvl1pPr>
          </a:lstStyle>
          <a:p>
            <a:r>
              <a:rPr lang="en-US" altLang="zh-CN" sz="2400" b="0" dirty="0">
                <a:solidFill>
                  <a:schemeClr val="tx1"/>
                </a:solidFill>
              </a:rPr>
              <a:t>JZ  </a:t>
            </a:r>
            <a:r>
              <a:rPr lang="en-US" altLang="zh-CN" sz="2400" b="0" dirty="0" err="1">
                <a:solidFill>
                  <a:schemeClr val="tx1"/>
                </a:solidFill>
              </a:rPr>
              <a:t>rel</a:t>
            </a:r>
            <a:r>
              <a:rPr lang="en-US" altLang="zh-CN" sz="2400" b="0" dirty="0">
                <a:solidFill>
                  <a:schemeClr val="tx1"/>
                </a:solidFill>
              </a:rPr>
              <a:t>  </a:t>
            </a:r>
            <a:endParaRPr lang="zh-CN" altLang="en-US" sz="2400" b="0" dirty="0">
              <a:solidFill>
                <a:schemeClr val="tx1"/>
              </a:solidFill>
            </a:endParaRPr>
          </a:p>
        </p:txBody>
      </p:sp>
      <p:sp>
        <p:nvSpPr>
          <p:cNvPr id="7" name="矩形 6"/>
          <p:cNvSpPr/>
          <p:nvPr/>
        </p:nvSpPr>
        <p:spPr>
          <a:xfrm>
            <a:off x="3493561" y="1189861"/>
            <a:ext cx="2335896" cy="461665"/>
          </a:xfrm>
          <a:prstGeom prst="rect">
            <a:avLst/>
          </a:prstGeom>
          <a:noFill/>
        </p:spPr>
        <p:txBody>
          <a:bodyPr wrap="none">
            <a:spAutoFit/>
          </a:bodyPr>
          <a:lstStyle/>
          <a:p>
            <a:pPr algn="ctr" fontAlgn="auto">
              <a:spcBef>
                <a:spcPts val="0"/>
              </a:spcBef>
              <a:spcAft>
                <a:spcPts val="0"/>
              </a:spcAft>
            </a:pPr>
            <a:r>
              <a:rPr lang="en-US" altLang="zh-CN" sz="2400" dirty="0" smtClean="0"/>
              <a:t>;</a:t>
            </a:r>
            <a:r>
              <a:rPr lang="zh-CN" altLang="en-US" sz="2400" dirty="0" smtClean="0"/>
              <a:t>累加器为</a:t>
            </a:r>
            <a:r>
              <a:rPr lang="en-US" altLang="zh-CN" sz="2400" dirty="0" smtClean="0"/>
              <a:t>0</a:t>
            </a:r>
            <a:r>
              <a:rPr lang="zh-CN" altLang="en-US" sz="2400" dirty="0" smtClean="0"/>
              <a:t>转移</a:t>
            </a:r>
            <a:endParaRPr lang="en-US" altLang="zh-CN" sz="2400" dirty="0"/>
          </a:p>
        </p:txBody>
      </p:sp>
      <p:sp>
        <p:nvSpPr>
          <p:cNvPr id="8" name="TextBox 7"/>
          <p:cNvSpPr txBox="1"/>
          <p:nvPr/>
        </p:nvSpPr>
        <p:spPr>
          <a:xfrm>
            <a:off x="1596550" y="1700807"/>
            <a:ext cx="1497526" cy="461665"/>
          </a:xfrm>
          <a:prstGeom prst="rect">
            <a:avLst/>
          </a:prstGeom>
          <a:noFill/>
        </p:spPr>
        <p:txBody>
          <a:bodyPr wrap="none" rtlCol="0">
            <a:spAutoFit/>
          </a:bodyPr>
          <a:lstStyle>
            <a:defPPr>
              <a:defRPr lang="zh-CN"/>
            </a:defPPr>
            <a:lvl1pPr>
              <a:defRPr sz="3200" b="1">
                <a:solidFill>
                  <a:srgbClr val="00B0F0"/>
                </a:solidFill>
              </a:defRPr>
            </a:lvl1pPr>
          </a:lstStyle>
          <a:p>
            <a:r>
              <a:rPr lang="en-US" altLang="zh-CN" sz="2400" b="0" dirty="0" smtClean="0">
                <a:solidFill>
                  <a:schemeClr val="tx1"/>
                </a:solidFill>
              </a:rPr>
              <a:t>JNZ  </a:t>
            </a:r>
            <a:r>
              <a:rPr lang="en-US" altLang="zh-CN" sz="2400" b="0" dirty="0" err="1">
                <a:solidFill>
                  <a:schemeClr val="tx1"/>
                </a:solidFill>
              </a:rPr>
              <a:t>rel</a:t>
            </a:r>
            <a:r>
              <a:rPr lang="en-US" altLang="zh-CN" sz="2400" b="0" dirty="0">
                <a:solidFill>
                  <a:schemeClr val="tx1"/>
                </a:solidFill>
              </a:rPr>
              <a:t>  </a:t>
            </a:r>
            <a:endParaRPr lang="zh-CN" altLang="en-US" sz="2400" b="0" dirty="0">
              <a:solidFill>
                <a:schemeClr val="tx1"/>
              </a:solidFill>
            </a:endParaRPr>
          </a:p>
        </p:txBody>
      </p:sp>
      <p:sp>
        <p:nvSpPr>
          <p:cNvPr id="9" name="矩形 8"/>
          <p:cNvSpPr/>
          <p:nvPr/>
        </p:nvSpPr>
        <p:spPr>
          <a:xfrm>
            <a:off x="3503329" y="1670964"/>
            <a:ext cx="2645276" cy="461665"/>
          </a:xfrm>
          <a:prstGeom prst="rect">
            <a:avLst/>
          </a:prstGeom>
          <a:noFill/>
        </p:spPr>
        <p:txBody>
          <a:bodyPr wrap="none">
            <a:spAutoFit/>
          </a:bodyPr>
          <a:lstStyle/>
          <a:p>
            <a:pPr algn="ctr" fontAlgn="auto">
              <a:spcBef>
                <a:spcPts val="0"/>
              </a:spcBef>
              <a:spcAft>
                <a:spcPts val="0"/>
              </a:spcAft>
            </a:pPr>
            <a:r>
              <a:rPr lang="en-US" altLang="zh-CN" sz="2400" dirty="0" smtClean="0"/>
              <a:t>;</a:t>
            </a:r>
            <a:r>
              <a:rPr lang="zh-CN" altLang="en-US" sz="2400" dirty="0" smtClean="0"/>
              <a:t>累加器不为</a:t>
            </a:r>
            <a:r>
              <a:rPr lang="en-US" altLang="zh-CN" sz="2400" dirty="0" smtClean="0"/>
              <a:t>0</a:t>
            </a:r>
            <a:r>
              <a:rPr lang="zh-CN" altLang="en-US" sz="2400" dirty="0" smtClean="0"/>
              <a:t>转移</a:t>
            </a:r>
            <a:endParaRPr lang="en-US" altLang="zh-CN" sz="2400" dirty="0"/>
          </a:p>
        </p:txBody>
      </p:sp>
      <p:sp>
        <p:nvSpPr>
          <p:cNvPr id="10" name="TextBox 9"/>
          <p:cNvSpPr txBox="1"/>
          <p:nvPr/>
        </p:nvSpPr>
        <p:spPr>
          <a:xfrm>
            <a:off x="266197" y="2265314"/>
            <a:ext cx="6641626" cy="461665"/>
          </a:xfrm>
          <a:prstGeom prst="rect">
            <a:avLst/>
          </a:prstGeom>
          <a:noFill/>
        </p:spPr>
        <p:txBody>
          <a:bodyPr wrap="none" rtlCol="0">
            <a:spAutoFit/>
          </a:bodyPr>
          <a:lstStyle>
            <a:defPPr>
              <a:defRPr lang="zh-CN"/>
            </a:defPPr>
            <a:lvl1pPr>
              <a:defRPr sz="2400" b="1">
                <a:solidFill>
                  <a:srgbClr val="7030A0"/>
                </a:solidFill>
              </a:defRPr>
            </a:lvl1pPr>
          </a:lstStyle>
          <a:p>
            <a:r>
              <a:rPr lang="en-US" altLang="zh-CN" dirty="0" smtClean="0"/>
              <a:t>2)  </a:t>
            </a:r>
            <a:r>
              <a:rPr lang="zh-CN" altLang="en-US" dirty="0" smtClean="0"/>
              <a:t>比较转移指令</a:t>
            </a:r>
            <a:r>
              <a:rPr lang="en-US" altLang="zh-CN" dirty="0" smtClean="0"/>
              <a:t>(Compare and Jump if Not Equal)</a:t>
            </a:r>
            <a:endParaRPr lang="zh-CN" altLang="en-US" dirty="0"/>
          </a:p>
        </p:txBody>
      </p:sp>
      <p:sp>
        <p:nvSpPr>
          <p:cNvPr id="12" name="TextBox 11"/>
          <p:cNvSpPr txBox="1"/>
          <p:nvPr/>
        </p:nvSpPr>
        <p:spPr>
          <a:xfrm>
            <a:off x="1684109" y="2726979"/>
            <a:ext cx="4464496" cy="1569660"/>
          </a:xfrm>
          <a:prstGeom prst="rect">
            <a:avLst/>
          </a:prstGeom>
          <a:noFill/>
          <a:ln>
            <a:noFill/>
          </a:ln>
        </p:spPr>
        <p:txBody>
          <a:bodyPr wrap="square" rtlCol="0">
            <a:spAutoFit/>
          </a:bodyPr>
          <a:lstStyle/>
          <a:p>
            <a:r>
              <a:rPr lang="en-US" altLang="zh-CN" sz="2400" dirty="0" smtClean="0"/>
              <a:t>CJNE  A, #data,  </a:t>
            </a:r>
            <a:r>
              <a:rPr lang="en-US" altLang="zh-CN" sz="2400" dirty="0" err="1" smtClean="0"/>
              <a:t>rel</a:t>
            </a:r>
            <a:endParaRPr lang="en-US" altLang="zh-CN" sz="2400" dirty="0" smtClean="0"/>
          </a:p>
          <a:p>
            <a:r>
              <a:rPr lang="en-US" altLang="zh-CN" sz="2400" dirty="0"/>
              <a:t>CJNE  A, </a:t>
            </a:r>
            <a:r>
              <a:rPr lang="en-US" altLang="zh-CN" sz="2400" dirty="0" smtClean="0"/>
              <a:t>direct,  </a:t>
            </a:r>
            <a:r>
              <a:rPr lang="en-US" altLang="zh-CN" sz="2400" dirty="0" err="1"/>
              <a:t>rel</a:t>
            </a:r>
            <a:endParaRPr lang="en-US" altLang="zh-CN" sz="2400" dirty="0"/>
          </a:p>
          <a:p>
            <a:r>
              <a:rPr lang="en-US" altLang="zh-CN" sz="2400" dirty="0"/>
              <a:t>CJNE  </a:t>
            </a:r>
            <a:r>
              <a:rPr lang="en-US" altLang="zh-CN" sz="2400" dirty="0" smtClean="0"/>
              <a:t>@</a:t>
            </a:r>
            <a:r>
              <a:rPr lang="en-US" altLang="zh-CN" sz="2400" dirty="0" err="1" smtClean="0"/>
              <a:t>Ri</a:t>
            </a:r>
            <a:r>
              <a:rPr lang="en-US" altLang="zh-CN" sz="2400" dirty="0" smtClean="0"/>
              <a:t>, </a:t>
            </a:r>
            <a:r>
              <a:rPr lang="en-US" altLang="zh-CN" sz="2400" dirty="0"/>
              <a:t>#data,  </a:t>
            </a:r>
            <a:r>
              <a:rPr lang="en-US" altLang="zh-CN" sz="2400" dirty="0" err="1"/>
              <a:t>rel</a:t>
            </a:r>
            <a:endParaRPr lang="en-US" altLang="zh-CN" sz="2400" dirty="0"/>
          </a:p>
          <a:p>
            <a:r>
              <a:rPr lang="en-US" altLang="zh-CN" sz="2400" dirty="0"/>
              <a:t>CJNE  </a:t>
            </a:r>
            <a:r>
              <a:rPr lang="en-US" altLang="zh-CN" sz="2400" dirty="0" err="1" smtClean="0"/>
              <a:t>Rn</a:t>
            </a:r>
            <a:r>
              <a:rPr lang="en-US" altLang="zh-CN" sz="2400" dirty="0" smtClean="0"/>
              <a:t>, </a:t>
            </a:r>
            <a:r>
              <a:rPr lang="en-US" altLang="zh-CN" sz="2400" dirty="0"/>
              <a:t>#data,  </a:t>
            </a:r>
            <a:r>
              <a:rPr lang="en-US" altLang="zh-CN" sz="2400" dirty="0" err="1" smtClean="0"/>
              <a:t>rel</a:t>
            </a:r>
            <a:endParaRPr lang="en-US" altLang="zh-CN" sz="2400" dirty="0"/>
          </a:p>
        </p:txBody>
      </p:sp>
      <p:sp>
        <p:nvSpPr>
          <p:cNvPr id="11" name="TextBox 10"/>
          <p:cNvSpPr txBox="1"/>
          <p:nvPr/>
        </p:nvSpPr>
        <p:spPr>
          <a:xfrm>
            <a:off x="290465" y="4472185"/>
            <a:ext cx="6831935" cy="461665"/>
          </a:xfrm>
          <a:prstGeom prst="rect">
            <a:avLst/>
          </a:prstGeom>
          <a:noFill/>
        </p:spPr>
        <p:txBody>
          <a:bodyPr wrap="none" rtlCol="0">
            <a:spAutoFit/>
          </a:bodyPr>
          <a:lstStyle>
            <a:defPPr>
              <a:defRPr lang="zh-CN"/>
            </a:defPPr>
            <a:lvl1pPr>
              <a:defRPr sz="2400" b="1">
                <a:solidFill>
                  <a:srgbClr val="7030A0"/>
                </a:solidFill>
              </a:defRPr>
            </a:lvl1pPr>
          </a:lstStyle>
          <a:p>
            <a:r>
              <a:rPr lang="en-US" altLang="zh-CN" dirty="0" smtClean="0"/>
              <a:t>3)  </a:t>
            </a:r>
            <a:r>
              <a:rPr lang="zh-CN" altLang="en-US" dirty="0" smtClean="0"/>
              <a:t>循环转移指令</a:t>
            </a:r>
            <a:r>
              <a:rPr lang="en-US" altLang="zh-CN" dirty="0" smtClean="0"/>
              <a:t>(Decrement and Jump if Not Zero )</a:t>
            </a:r>
            <a:endParaRPr lang="zh-CN" altLang="en-US" dirty="0"/>
          </a:p>
        </p:txBody>
      </p:sp>
      <p:sp>
        <p:nvSpPr>
          <p:cNvPr id="2" name="矩形 1"/>
          <p:cNvSpPr/>
          <p:nvPr/>
        </p:nvSpPr>
        <p:spPr>
          <a:xfrm>
            <a:off x="1684109" y="5076256"/>
            <a:ext cx="4572000" cy="830997"/>
          </a:xfrm>
          <a:prstGeom prst="rect">
            <a:avLst/>
          </a:prstGeom>
          <a:noFill/>
          <a:ln>
            <a:noFill/>
          </a:ln>
        </p:spPr>
        <p:txBody>
          <a:bodyPr wrap="square" rtlCol="0">
            <a:spAutoFit/>
          </a:bodyPr>
          <a:lstStyle/>
          <a:p>
            <a:r>
              <a:rPr lang="en-US" altLang="zh-CN" sz="2400" dirty="0"/>
              <a:t>DJNZ   direct, </a:t>
            </a:r>
            <a:r>
              <a:rPr lang="en-US" altLang="zh-CN" sz="2400" dirty="0" err="1"/>
              <a:t>rel</a:t>
            </a:r>
            <a:endParaRPr lang="en-US" altLang="zh-CN" sz="2400" dirty="0"/>
          </a:p>
          <a:p>
            <a:r>
              <a:rPr lang="en-US" altLang="zh-CN" sz="2400" dirty="0"/>
              <a:t>DJNZ   Rn,      </a:t>
            </a:r>
            <a:r>
              <a:rPr lang="en-US" altLang="zh-CN" sz="2400" dirty="0" err="1"/>
              <a:t>rel</a:t>
            </a:r>
            <a:endParaRPr lang="en-US" altLang="zh-CN" sz="2400" dirty="0"/>
          </a:p>
        </p:txBody>
      </p:sp>
    </p:spTree>
    <p:extLst>
      <p:ext uri="{BB962C8B-B14F-4D97-AF65-F5344CB8AC3E}">
        <p14:creationId xmlns:p14="http://schemas.microsoft.com/office/powerpoint/2010/main" xmlns="" val="21765026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16" y="188640"/>
            <a:ext cx="4152099" cy="523220"/>
          </a:xfrm>
          <a:prstGeom prst="rect">
            <a:avLst/>
          </a:prstGeom>
          <a:noFill/>
        </p:spPr>
        <p:txBody>
          <a:bodyPr wrap="none" rtlCol="0">
            <a:spAutoFit/>
          </a:bodyPr>
          <a:lstStyle/>
          <a:p>
            <a:r>
              <a:rPr lang="en-US" altLang="zh-CN" sz="2800" b="1" dirty="0" smtClean="0">
                <a:solidFill>
                  <a:srgbClr val="002060"/>
                </a:solidFill>
              </a:rPr>
              <a:t>2. </a:t>
            </a:r>
            <a:r>
              <a:rPr lang="zh-CN" altLang="en-US" sz="2800" b="1" dirty="0" smtClean="0">
                <a:solidFill>
                  <a:srgbClr val="002060"/>
                </a:solidFill>
              </a:rPr>
              <a:t>子程序调用和返回指令</a:t>
            </a:r>
            <a:endParaRPr lang="zh-CN" altLang="en-US" sz="2800" b="1" dirty="0">
              <a:solidFill>
                <a:srgbClr val="002060"/>
              </a:solidFill>
            </a:endParaRPr>
          </a:p>
        </p:txBody>
      </p:sp>
      <p:sp>
        <p:nvSpPr>
          <p:cNvPr id="5" name="TextBox 4"/>
          <p:cNvSpPr txBox="1"/>
          <p:nvPr/>
        </p:nvSpPr>
        <p:spPr>
          <a:xfrm>
            <a:off x="0" y="836712"/>
            <a:ext cx="2121093" cy="461665"/>
          </a:xfrm>
          <a:prstGeom prst="rect">
            <a:avLst/>
          </a:prstGeom>
          <a:noFill/>
        </p:spPr>
        <p:txBody>
          <a:bodyPr wrap="none" rtlCol="0">
            <a:spAutoFit/>
          </a:bodyPr>
          <a:lstStyle>
            <a:defPPr>
              <a:defRPr lang="zh-CN"/>
            </a:defPPr>
            <a:lvl1pPr>
              <a:defRPr sz="2400" b="1">
                <a:solidFill>
                  <a:srgbClr val="7030A0"/>
                </a:solidFill>
              </a:defRPr>
            </a:lvl1pPr>
          </a:lstStyle>
          <a:p>
            <a:r>
              <a:rPr lang="en-US" altLang="zh-CN" dirty="0"/>
              <a:t>1)  </a:t>
            </a:r>
            <a:r>
              <a:rPr lang="zh-CN" altLang="en-US" dirty="0" smtClean="0"/>
              <a:t>长调用指令</a:t>
            </a:r>
            <a:endParaRPr lang="zh-CN" altLang="en-US" dirty="0"/>
          </a:p>
        </p:txBody>
      </p:sp>
      <p:sp>
        <p:nvSpPr>
          <p:cNvPr id="6" name="TextBox 5"/>
          <p:cNvSpPr txBox="1"/>
          <p:nvPr/>
        </p:nvSpPr>
        <p:spPr>
          <a:xfrm>
            <a:off x="294915" y="1298377"/>
            <a:ext cx="2529737" cy="461665"/>
          </a:xfrm>
          <a:prstGeom prst="rect">
            <a:avLst/>
          </a:prstGeom>
          <a:noFill/>
        </p:spPr>
        <p:txBody>
          <a:bodyPr wrap="square" rtlCol="0">
            <a:spAutoFit/>
          </a:bodyPr>
          <a:lstStyle>
            <a:defPPr>
              <a:defRPr lang="zh-CN"/>
            </a:defPPr>
            <a:lvl1pPr>
              <a:defRPr sz="3200" b="1">
                <a:solidFill>
                  <a:srgbClr val="00B0F0"/>
                </a:solidFill>
              </a:defRPr>
            </a:lvl1pPr>
          </a:lstStyle>
          <a:p>
            <a:r>
              <a:rPr lang="en-US" altLang="zh-CN" sz="2400" dirty="0" smtClean="0">
                <a:solidFill>
                  <a:schemeClr val="tx1"/>
                </a:solidFill>
              </a:rPr>
              <a:t>LCALL    addr16</a:t>
            </a:r>
            <a:endParaRPr lang="zh-CN" altLang="en-US" sz="2400" dirty="0">
              <a:solidFill>
                <a:schemeClr val="tx1"/>
              </a:solidFill>
            </a:endParaRPr>
          </a:p>
        </p:txBody>
      </p:sp>
      <p:pic>
        <p:nvPicPr>
          <p:cNvPr id="276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824" y="1920268"/>
            <a:ext cx="3691122" cy="1842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TextBox 7"/>
          <p:cNvSpPr txBox="1"/>
          <p:nvPr/>
        </p:nvSpPr>
        <p:spPr>
          <a:xfrm>
            <a:off x="5436096" y="1298195"/>
            <a:ext cx="2476768" cy="461665"/>
          </a:xfrm>
          <a:prstGeom prst="rect">
            <a:avLst/>
          </a:prstGeom>
          <a:noFill/>
        </p:spPr>
        <p:txBody>
          <a:bodyPr wrap="square" rtlCol="0">
            <a:spAutoFit/>
          </a:bodyPr>
          <a:lstStyle>
            <a:defPPr>
              <a:defRPr lang="zh-CN"/>
            </a:defPPr>
            <a:lvl1pPr>
              <a:defRPr sz="2400" b="1"/>
            </a:lvl1pPr>
          </a:lstStyle>
          <a:p>
            <a:r>
              <a:rPr lang="en-US" altLang="zh-CN" dirty="0"/>
              <a:t>ACALL    addr11</a:t>
            </a:r>
            <a:endParaRPr lang="zh-CN" altLang="en-US" dirty="0"/>
          </a:p>
        </p:txBody>
      </p:sp>
      <p:sp>
        <p:nvSpPr>
          <p:cNvPr id="9" name="TextBox 8"/>
          <p:cNvSpPr txBox="1"/>
          <p:nvPr/>
        </p:nvSpPr>
        <p:spPr>
          <a:xfrm>
            <a:off x="5304423" y="836529"/>
            <a:ext cx="2430474" cy="461665"/>
          </a:xfrm>
          <a:prstGeom prst="rect">
            <a:avLst/>
          </a:prstGeom>
          <a:noFill/>
        </p:spPr>
        <p:txBody>
          <a:bodyPr wrap="none" rtlCol="0">
            <a:spAutoFit/>
          </a:bodyPr>
          <a:lstStyle>
            <a:defPPr>
              <a:defRPr lang="zh-CN"/>
            </a:defPPr>
            <a:lvl1pPr>
              <a:defRPr sz="2400" b="1">
                <a:solidFill>
                  <a:srgbClr val="7030A0"/>
                </a:solidFill>
              </a:defRPr>
            </a:lvl1pPr>
          </a:lstStyle>
          <a:p>
            <a:r>
              <a:rPr lang="en-US" altLang="zh-CN" dirty="0" smtClean="0"/>
              <a:t>2)  </a:t>
            </a:r>
            <a:r>
              <a:rPr lang="zh-CN" altLang="en-US" dirty="0" smtClean="0"/>
              <a:t>绝对调用指令</a:t>
            </a:r>
            <a:endParaRPr lang="zh-CN" altLang="en-US" dirty="0"/>
          </a:p>
        </p:txBody>
      </p:sp>
      <p:pic>
        <p:nvPicPr>
          <p:cNvPr id="2765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68943" y="1771800"/>
            <a:ext cx="4011074" cy="21392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1" name="TextBox 10"/>
          <p:cNvSpPr txBox="1"/>
          <p:nvPr/>
        </p:nvSpPr>
        <p:spPr>
          <a:xfrm>
            <a:off x="65671" y="3762631"/>
            <a:ext cx="1811714" cy="461665"/>
          </a:xfrm>
          <a:prstGeom prst="rect">
            <a:avLst/>
          </a:prstGeom>
          <a:noFill/>
        </p:spPr>
        <p:txBody>
          <a:bodyPr wrap="none" rtlCol="0">
            <a:spAutoFit/>
          </a:bodyPr>
          <a:lstStyle>
            <a:defPPr>
              <a:defRPr lang="zh-CN"/>
            </a:defPPr>
            <a:lvl1pPr>
              <a:defRPr sz="2400" b="1">
                <a:solidFill>
                  <a:srgbClr val="7030A0"/>
                </a:solidFill>
              </a:defRPr>
            </a:lvl1pPr>
          </a:lstStyle>
          <a:p>
            <a:r>
              <a:rPr lang="en-US" altLang="zh-CN" dirty="0" smtClean="0"/>
              <a:t>3)  </a:t>
            </a:r>
            <a:r>
              <a:rPr lang="zh-CN" altLang="en-US" dirty="0"/>
              <a:t>返回</a:t>
            </a:r>
            <a:r>
              <a:rPr lang="zh-CN" altLang="en-US" dirty="0" smtClean="0"/>
              <a:t>指令</a:t>
            </a:r>
            <a:endParaRPr lang="zh-CN" altLang="en-US" dirty="0"/>
          </a:p>
        </p:txBody>
      </p:sp>
      <p:sp>
        <p:nvSpPr>
          <p:cNvPr id="12" name="TextBox 11"/>
          <p:cNvSpPr txBox="1"/>
          <p:nvPr/>
        </p:nvSpPr>
        <p:spPr>
          <a:xfrm>
            <a:off x="660465" y="4365104"/>
            <a:ext cx="734496" cy="461665"/>
          </a:xfrm>
          <a:prstGeom prst="rect">
            <a:avLst/>
          </a:prstGeom>
          <a:noFill/>
        </p:spPr>
        <p:txBody>
          <a:bodyPr wrap="square" rtlCol="0">
            <a:spAutoFit/>
          </a:bodyPr>
          <a:lstStyle>
            <a:defPPr>
              <a:defRPr lang="zh-CN"/>
            </a:defPPr>
            <a:lvl1pPr>
              <a:defRPr sz="2400" b="1"/>
            </a:lvl1pPr>
          </a:lstStyle>
          <a:p>
            <a:r>
              <a:rPr lang="en-US" altLang="zh-CN" dirty="0"/>
              <a:t>RET</a:t>
            </a:r>
            <a:endParaRPr lang="zh-CN" altLang="en-US" dirty="0"/>
          </a:p>
        </p:txBody>
      </p:sp>
      <p:pic>
        <p:nvPicPr>
          <p:cNvPr id="27652"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7541" y="4894539"/>
            <a:ext cx="3809852" cy="1708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4" name="TextBox 13"/>
          <p:cNvSpPr txBox="1"/>
          <p:nvPr/>
        </p:nvSpPr>
        <p:spPr>
          <a:xfrm>
            <a:off x="4528409" y="4238329"/>
            <a:ext cx="2430474" cy="461665"/>
          </a:xfrm>
          <a:prstGeom prst="rect">
            <a:avLst/>
          </a:prstGeom>
          <a:noFill/>
        </p:spPr>
        <p:txBody>
          <a:bodyPr wrap="none" rtlCol="0">
            <a:spAutoFit/>
          </a:bodyPr>
          <a:lstStyle>
            <a:defPPr>
              <a:defRPr lang="zh-CN"/>
            </a:defPPr>
            <a:lvl1pPr>
              <a:defRPr sz="2400" b="1">
                <a:solidFill>
                  <a:srgbClr val="7030A0"/>
                </a:solidFill>
              </a:defRPr>
            </a:lvl1pPr>
          </a:lstStyle>
          <a:p>
            <a:r>
              <a:rPr lang="en-US" altLang="zh-CN" dirty="0" smtClean="0"/>
              <a:t>1)  </a:t>
            </a:r>
            <a:r>
              <a:rPr lang="zh-CN" altLang="en-US" dirty="0" smtClean="0"/>
              <a:t>中断返回指令</a:t>
            </a:r>
            <a:endParaRPr lang="zh-CN" altLang="en-US" dirty="0"/>
          </a:p>
        </p:txBody>
      </p:sp>
      <p:sp>
        <p:nvSpPr>
          <p:cNvPr id="15" name="TextBox 14"/>
          <p:cNvSpPr txBox="1"/>
          <p:nvPr/>
        </p:nvSpPr>
        <p:spPr>
          <a:xfrm>
            <a:off x="5277109" y="4810679"/>
            <a:ext cx="819455" cy="461665"/>
          </a:xfrm>
          <a:prstGeom prst="rect">
            <a:avLst/>
          </a:prstGeom>
          <a:noFill/>
        </p:spPr>
        <p:txBody>
          <a:bodyPr wrap="square" rtlCol="0">
            <a:spAutoFit/>
          </a:bodyPr>
          <a:lstStyle>
            <a:defPPr>
              <a:defRPr lang="zh-CN"/>
            </a:defPPr>
            <a:lvl1pPr>
              <a:defRPr sz="2400" b="1"/>
            </a:lvl1pPr>
          </a:lstStyle>
          <a:p>
            <a:r>
              <a:rPr lang="en-US" altLang="zh-CN" dirty="0"/>
              <a:t>RETI</a:t>
            </a:r>
            <a:endParaRPr lang="zh-CN" altLang="en-US" dirty="0"/>
          </a:p>
        </p:txBody>
      </p:sp>
      <p:sp>
        <p:nvSpPr>
          <p:cNvPr id="16" name="TextBox 15"/>
          <p:cNvSpPr txBox="1"/>
          <p:nvPr/>
        </p:nvSpPr>
        <p:spPr>
          <a:xfrm>
            <a:off x="4639711" y="5324552"/>
            <a:ext cx="2121093" cy="461665"/>
          </a:xfrm>
          <a:prstGeom prst="rect">
            <a:avLst/>
          </a:prstGeom>
          <a:noFill/>
        </p:spPr>
        <p:txBody>
          <a:bodyPr wrap="none" rtlCol="0">
            <a:spAutoFit/>
          </a:bodyPr>
          <a:lstStyle>
            <a:defPPr>
              <a:defRPr lang="zh-CN"/>
            </a:defPPr>
            <a:lvl1pPr>
              <a:defRPr sz="2400" b="1">
                <a:solidFill>
                  <a:srgbClr val="7030A0"/>
                </a:solidFill>
              </a:defRPr>
            </a:lvl1pPr>
          </a:lstStyle>
          <a:p>
            <a:r>
              <a:rPr lang="en-US" altLang="zh-CN" dirty="0" smtClean="0"/>
              <a:t>2)  </a:t>
            </a:r>
            <a:r>
              <a:rPr lang="zh-CN" altLang="en-US" dirty="0" smtClean="0"/>
              <a:t>空操作指令</a:t>
            </a:r>
            <a:endParaRPr lang="zh-CN" altLang="en-US" dirty="0"/>
          </a:p>
        </p:txBody>
      </p:sp>
      <p:sp>
        <p:nvSpPr>
          <p:cNvPr id="17" name="TextBox 16"/>
          <p:cNvSpPr txBox="1"/>
          <p:nvPr/>
        </p:nvSpPr>
        <p:spPr>
          <a:xfrm>
            <a:off x="5395887" y="5963234"/>
            <a:ext cx="760144" cy="461665"/>
          </a:xfrm>
          <a:prstGeom prst="rect">
            <a:avLst/>
          </a:prstGeom>
          <a:noFill/>
        </p:spPr>
        <p:txBody>
          <a:bodyPr wrap="none" rtlCol="0">
            <a:spAutoFit/>
          </a:bodyPr>
          <a:lstStyle>
            <a:defPPr>
              <a:defRPr lang="zh-CN"/>
            </a:defPPr>
            <a:lvl1pPr>
              <a:defRPr sz="3200" b="1">
                <a:solidFill>
                  <a:srgbClr val="00B0F0"/>
                </a:solidFill>
              </a:defRPr>
            </a:lvl1pPr>
          </a:lstStyle>
          <a:p>
            <a:r>
              <a:rPr lang="en-US" altLang="zh-CN" sz="2400" b="0" dirty="0" smtClean="0">
                <a:solidFill>
                  <a:schemeClr val="tx1"/>
                </a:solidFill>
              </a:rPr>
              <a:t>NOP</a:t>
            </a:r>
            <a:endParaRPr lang="zh-CN" altLang="en-US" sz="2400" b="0" dirty="0">
              <a:solidFill>
                <a:schemeClr val="tx1"/>
              </a:solidFill>
            </a:endParaRPr>
          </a:p>
        </p:txBody>
      </p:sp>
      <p:sp>
        <p:nvSpPr>
          <p:cNvPr id="18" name="矩形 17"/>
          <p:cNvSpPr/>
          <p:nvPr/>
        </p:nvSpPr>
        <p:spPr>
          <a:xfrm>
            <a:off x="6760804" y="5906035"/>
            <a:ext cx="2383196"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;(PC)←(PC)+1</a:t>
            </a:r>
            <a:endParaRPr lang="zh-CN" altLang="en-US" sz="2400" dirty="0">
              <a:solidFill>
                <a:schemeClr val="tx1"/>
              </a:solidFill>
            </a:endParaRPr>
          </a:p>
        </p:txBody>
      </p:sp>
    </p:spTree>
    <p:extLst>
      <p:ext uri="{BB962C8B-B14F-4D97-AF65-F5344CB8AC3E}">
        <p14:creationId xmlns:p14="http://schemas.microsoft.com/office/powerpoint/2010/main" xmlns="" val="364820065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985" y="0"/>
            <a:ext cx="9252520" cy="914400"/>
          </a:xfrm>
          <a:effectLst/>
        </p:spPr>
        <p:txBody>
          <a:bodyPr vert="horz" lIns="91440" tIns="45720" rIns="91440" bIns="45720" rtlCol="0" anchor="t" anchorCtr="0">
            <a:noAutofit/>
          </a:bodyPr>
          <a:lstStyle/>
          <a:p>
            <a:pPr marL="0" indent="0">
              <a:buNone/>
            </a:pPr>
            <a:r>
              <a:rPr lang="zh-CN" altLang="en-US" sz="3600" dirty="0"/>
              <a:t>第五章	汇编语言程序设计</a:t>
            </a:r>
          </a:p>
        </p:txBody>
      </p:sp>
      <p:sp>
        <p:nvSpPr>
          <p:cNvPr id="5" name="内容占位符 2"/>
          <p:cNvSpPr>
            <a:spLocks noGrp="1"/>
          </p:cNvSpPr>
          <p:nvPr>
            <p:ph sz="quarter" idx="13"/>
          </p:nvPr>
        </p:nvSpPr>
        <p:spPr>
          <a:xfrm>
            <a:off x="323528" y="1844824"/>
            <a:ext cx="8291264" cy="1656184"/>
          </a:xfrm>
        </p:spPr>
        <p:txBody>
          <a:bodyPr>
            <a:noAutofit/>
          </a:bodyPr>
          <a:lstStyle/>
          <a:p>
            <a:pPr>
              <a:lnSpc>
                <a:spcPct val="150000"/>
              </a:lnSpc>
              <a:spcBef>
                <a:spcPts val="0"/>
              </a:spcBef>
            </a:pPr>
            <a:r>
              <a:rPr lang="en-US" altLang="zh-CN" sz="2800" dirty="0" smtClean="0"/>
              <a:t>5.1</a:t>
            </a:r>
            <a:r>
              <a:rPr lang="zh-CN" altLang="en-US" sz="2800" dirty="0"/>
              <a:t>汇编语言程序设计基础</a:t>
            </a:r>
            <a:r>
              <a:rPr lang="zh-CN" altLang="en-US" sz="2800" dirty="0" smtClean="0"/>
              <a:t>知识；</a:t>
            </a:r>
            <a:endParaRPr lang="en-US" altLang="zh-CN" sz="2800" dirty="0" smtClean="0"/>
          </a:p>
          <a:p>
            <a:pPr>
              <a:lnSpc>
                <a:spcPct val="150000"/>
              </a:lnSpc>
              <a:spcBef>
                <a:spcPts val="0"/>
              </a:spcBef>
            </a:pPr>
            <a:r>
              <a:rPr lang="en-US" altLang="zh-CN" sz="2800" dirty="0" smtClean="0"/>
              <a:t>5.2</a:t>
            </a:r>
            <a:r>
              <a:rPr lang="zh-CN" altLang="en-US" sz="2800" dirty="0"/>
              <a:t>汇编语言程序设计举例 。</a:t>
            </a:r>
            <a:endParaRPr lang="en-US" altLang="zh-CN" sz="2800" dirty="0" smtClean="0"/>
          </a:p>
        </p:txBody>
      </p:sp>
    </p:spTree>
    <p:extLst>
      <p:ext uri="{BB962C8B-B14F-4D97-AF65-F5344CB8AC3E}">
        <p14:creationId xmlns:p14="http://schemas.microsoft.com/office/powerpoint/2010/main" xmlns="" val="187195597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323528" y="0"/>
            <a:ext cx="8229600" cy="1143000"/>
          </a:xfrm>
        </p:spPr>
        <p:txBody>
          <a:bodyPr/>
          <a:lstStyle/>
          <a:p>
            <a:pPr marL="0" indent="0">
              <a:buNone/>
            </a:pPr>
            <a:r>
              <a:rPr lang="zh-CN" altLang="en-US" dirty="0" smtClean="0"/>
              <a:t>复习重点</a:t>
            </a:r>
            <a:endParaRPr lang="zh-CN" altLang="en-US" dirty="0"/>
          </a:p>
        </p:txBody>
      </p:sp>
      <p:sp>
        <p:nvSpPr>
          <p:cNvPr id="5" name="内容占位符 2"/>
          <p:cNvSpPr>
            <a:spLocks noGrp="1"/>
          </p:cNvSpPr>
          <p:nvPr>
            <p:ph sz="quarter" idx="13"/>
          </p:nvPr>
        </p:nvSpPr>
        <p:spPr>
          <a:xfrm>
            <a:off x="18328" y="1988840"/>
            <a:ext cx="9144000" cy="1584175"/>
          </a:xfrm>
        </p:spPr>
        <p:txBody>
          <a:bodyPr>
            <a:noAutofit/>
          </a:bodyPr>
          <a:lstStyle/>
          <a:p>
            <a:pPr>
              <a:lnSpc>
                <a:spcPct val="150000"/>
              </a:lnSpc>
            </a:pPr>
            <a:r>
              <a:rPr lang="zh-CN" altLang="en-US" sz="2800" dirty="0" smtClean="0"/>
              <a:t>熟悉</a:t>
            </a:r>
            <a:r>
              <a:rPr lang="en-US" altLang="zh-CN" sz="2800" dirty="0" smtClean="0"/>
              <a:t>8051</a:t>
            </a:r>
            <a:r>
              <a:rPr lang="zh-CN" altLang="en-US" sz="2800" dirty="0" smtClean="0"/>
              <a:t>的伪指令；</a:t>
            </a:r>
            <a:endParaRPr lang="en-US" altLang="zh-CN" sz="2800" dirty="0" smtClean="0"/>
          </a:p>
          <a:p>
            <a:pPr>
              <a:lnSpc>
                <a:spcPct val="150000"/>
              </a:lnSpc>
            </a:pPr>
            <a:r>
              <a:rPr lang="zh-CN" altLang="en-US" sz="2800" dirty="0" smtClean="0"/>
              <a:t>掌握汇编语言的程序设计方法。</a:t>
            </a:r>
            <a:endParaRPr lang="zh-CN" altLang="en-US" sz="2800" dirty="0"/>
          </a:p>
        </p:txBody>
      </p:sp>
    </p:spTree>
    <p:extLst>
      <p:ext uri="{BB962C8B-B14F-4D97-AF65-F5344CB8AC3E}">
        <p14:creationId xmlns:p14="http://schemas.microsoft.com/office/powerpoint/2010/main" xmlns="" val="300105833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16632"/>
            <a:ext cx="2326278" cy="461665"/>
          </a:xfrm>
          <a:prstGeom prst="rect">
            <a:avLst/>
          </a:prstGeom>
          <a:noFill/>
        </p:spPr>
        <p:txBody>
          <a:bodyPr wrap="none" rtlCol="0">
            <a:spAutoFit/>
          </a:bodyPr>
          <a:lstStyle/>
          <a:p>
            <a:pPr marL="285750" indent="-285750">
              <a:buFont typeface="Wingdings" pitchFamily="2" charset="2"/>
              <a:buChar char="Ø"/>
            </a:pPr>
            <a:r>
              <a:rPr lang="en-US" altLang="zh-CN" sz="2400" dirty="0" smtClean="0"/>
              <a:t>8051</a:t>
            </a:r>
            <a:r>
              <a:rPr lang="zh-CN" altLang="en-US" sz="2400" dirty="0" smtClean="0"/>
              <a:t>伪指令表</a:t>
            </a:r>
            <a:endParaRPr lang="zh-CN" altLang="en-US" sz="2400" dirty="0"/>
          </a:p>
        </p:txBody>
      </p:sp>
      <p:pic>
        <p:nvPicPr>
          <p:cNvPr id="286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825" y="908720"/>
            <a:ext cx="4248078" cy="30464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8675"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283968" y="2852936"/>
            <a:ext cx="4828902" cy="32037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67541712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6BC79B1-821D-4A35-AA18-28BFEA215665}" type="slidenum">
              <a:rPr lang="zh-CN" altLang="en-US" smtClean="0"/>
              <a:pPr>
                <a:defRPr/>
              </a:pPr>
              <a:t>59</a:t>
            </a:fld>
            <a:endParaRPr lang="zh-CN" altLang="en-US" dirty="0"/>
          </a:p>
        </p:txBody>
      </p:sp>
      <p:sp>
        <p:nvSpPr>
          <p:cNvPr id="5" name="矩形 4"/>
          <p:cNvSpPr/>
          <p:nvPr/>
        </p:nvSpPr>
        <p:spPr>
          <a:xfrm>
            <a:off x="56490" y="908"/>
            <a:ext cx="7918385" cy="1938992"/>
          </a:xfrm>
          <a:prstGeom prst="rect">
            <a:avLst/>
          </a:prstGeom>
        </p:spPr>
        <p:txBody>
          <a:bodyPr wrap="square">
            <a:spAutoFit/>
          </a:bodyPr>
          <a:lstStyle/>
          <a:p>
            <a:r>
              <a:rPr lang="zh-CN" altLang="en-US" sz="2400" b="1" dirty="0">
                <a:solidFill>
                  <a:srgbClr val="FF0000"/>
                </a:solidFill>
              </a:rPr>
              <a:t>习题</a:t>
            </a:r>
            <a:r>
              <a:rPr lang="en-US" altLang="zh-CN" sz="2400" b="1" dirty="0">
                <a:solidFill>
                  <a:srgbClr val="FF0000"/>
                </a:solidFill>
              </a:rPr>
              <a:t>1</a:t>
            </a:r>
            <a:r>
              <a:rPr lang="zh-CN" altLang="en-US" sz="2400" b="1" dirty="0">
                <a:solidFill>
                  <a:srgbClr val="FF0000"/>
                </a:solidFill>
              </a:rPr>
              <a:t>： </a:t>
            </a:r>
            <a:r>
              <a:rPr lang="zh-CN" altLang="en-US" sz="2400" dirty="0"/>
              <a:t>若</a:t>
            </a:r>
            <a:r>
              <a:rPr lang="en-US" altLang="zh-CN" sz="2400" dirty="0"/>
              <a:t>PSW=00, </a:t>
            </a:r>
            <a:r>
              <a:rPr lang="zh-CN" altLang="en-US" sz="2400" dirty="0"/>
              <a:t>执行</a:t>
            </a:r>
            <a:r>
              <a:rPr lang="zh-CN" altLang="en-US" sz="2400" dirty="0" smtClean="0"/>
              <a:t>下列带符号运算程序</a:t>
            </a:r>
            <a:r>
              <a:rPr lang="zh-CN" altLang="en-US" sz="2400" dirty="0"/>
              <a:t>后</a:t>
            </a:r>
            <a:r>
              <a:rPr lang="en-US" altLang="zh-CN" sz="2400" dirty="0"/>
              <a:t>,PSW</a:t>
            </a:r>
            <a:r>
              <a:rPr lang="zh-CN" altLang="en-US" sz="2400" dirty="0"/>
              <a:t>的各位状态如何</a:t>
            </a:r>
            <a:r>
              <a:rPr lang="en-US" altLang="zh-CN" sz="2400" dirty="0"/>
              <a:t>?</a:t>
            </a:r>
          </a:p>
          <a:p>
            <a:r>
              <a:rPr lang="en-US" altLang="zh-CN" sz="2400" dirty="0"/>
              <a:t>                        MOV  A,#0FBH</a:t>
            </a:r>
          </a:p>
          <a:p>
            <a:r>
              <a:rPr lang="en-US" altLang="zh-CN" sz="2400" dirty="0"/>
              <a:t>                        MOV  PSW,#10H</a:t>
            </a:r>
          </a:p>
          <a:p>
            <a:r>
              <a:rPr lang="en-US" altLang="zh-CN" sz="2400" dirty="0"/>
              <a:t>                        ADD  A,#7FH				</a:t>
            </a:r>
          </a:p>
        </p:txBody>
      </p:sp>
      <p:pic>
        <p:nvPicPr>
          <p:cNvPr id="6" name="图片 5"/>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88024" y="965760"/>
            <a:ext cx="3960440" cy="974140"/>
          </a:xfrm>
          <a:prstGeom prst="rect">
            <a:avLst/>
          </a:prstGeom>
          <a:noFill/>
        </p:spPr>
      </p:pic>
      <p:graphicFrame>
        <p:nvGraphicFramePr>
          <p:cNvPr id="9" name="表格 8"/>
          <p:cNvGraphicFramePr>
            <a:graphicFrameLocks noGrp="1"/>
          </p:cNvGraphicFramePr>
          <p:nvPr>
            <p:extLst>
              <p:ext uri="{D42A27DB-BD31-4B8C-83A1-F6EECF244321}">
                <p14:modId xmlns:p14="http://schemas.microsoft.com/office/powerpoint/2010/main" xmlns="" val="2902030770"/>
              </p:ext>
            </p:extLst>
          </p:nvPr>
        </p:nvGraphicFramePr>
        <p:xfrm>
          <a:off x="1402625" y="3577501"/>
          <a:ext cx="4572000" cy="792480"/>
        </p:xfrm>
        <a:graphic>
          <a:graphicData uri="http://schemas.openxmlformats.org/drawingml/2006/table">
            <a:tbl>
              <a:tblPr firstRow="1" bandRow="1">
                <a:tableStyleId>{2D5ABB26-0587-4C30-8999-92F81FD0307C}</a:tableStyleId>
              </a:tblPr>
              <a:tblGrid>
                <a:gridCol w="571500"/>
                <a:gridCol w="571500"/>
                <a:gridCol w="571500"/>
                <a:gridCol w="571500"/>
                <a:gridCol w="571500"/>
                <a:gridCol w="571500"/>
                <a:gridCol w="571500"/>
                <a:gridCol w="571500"/>
              </a:tblGrid>
              <a:tr h="396240">
                <a:tc>
                  <a:txBody>
                    <a:bodyPr/>
                    <a:lstStyle/>
                    <a:p>
                      <a:r>
                        <a:rPr lang="en-US" altLang="zh-CN" sz="2000" kern="1200" dirty="0" smtClean="0">
                          <a:effectLst/>
                        </a:rPr>
                        <a:t>CY</a:t>
                      </a:r>
                      <a:endParaRPr lang="zh-CN" altLang="en-US" sz="2000"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kern="1200" dirty="0" smtClean="0">
                          <a:effectLst/>
                        </a:rPr>
                        <a:t>AC</a:t>
                      </a:r>
                      <a:endParaRPr lang="zh-CN" altLang="en-US" sz="2000"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dirty="0" smtClean="0"/>
                        <a:t>F0</a:t>
                      </a:r>
                      <a:endParaRPr lang="zh-CN" altLang="en-US" sz="2000"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dirty="0" smtClean="0"/>
                        <a:t>RS1</a:t>
                      </a:r>
                      <a:endParaRPr lang="zh-CN" altLang="en-US" sz="2000"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dirty="0" smtClean="0"/>
                        <a:t>RS0</a:t>
                      </a:r>
                      <a:endParaRPr lang="zh-CN" altLang="en-US" sz="2000"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altLang="zh-CN" sz="2000" kern="1200" dirty="0" smtClean="0"/>
                        <a:t>OV</a:t>
                      </a:r>
                      <a:endParaRPr lang="zh-CN" altLang="en-US" sz="2000" kern="1200" dirty="0">
                        <a:solidFill>
                          <a:schemeClr val="tx1"/>
                        </a:solidFill>
                        <a:latin typeface="+mn-lt"/>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altLang="zh-CN" sz="2000" kern="1200" dirty="0" smtClean="0">
                          <a:solidFill>
                            <a:schemeClr val="tx1"/>
                          </a:solidFill>
                          <a:latin typeface="+mn-lt"/>
                          <a:ea typeface="+mn-ea"/>
                          <a:cs typeface="+mn-cs"/>
                        </a:rPr>
                        <a:t>--</a:t>
                      </a:r>
                      <a:endParaRPr lang="zh-CN" altLang="en-US" sz="2000" kern="1200" dirty="0">
                        <a:solidFill>
                          <a:schemeClr val="tx1"/>
                        </a:solidFill>
                        <a:latin typeface="+mn-lt"/>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altLang="zh-CN" sz="2000" kern="1200" dirty="0" smtClean="0">
                          <a:solidFill>
                            <a:schemeClr val="tx1"/>
                          </a:solidFill>
                          <a:latin typeface="+mn-lt"/>
                          <a:ea typeface="+mn-ea"/>
                          <a:cs typeface="+mn-cs"/>
                        </a:rPr>
                        <a:t>P</a:t>
                      </a:r>
                      <a:endParaRPr lang="zh-CN" altLang="en-US" sz="2000" kern="1200" dirty="0">
                        <a:solidFill>
                          <a:schemeClr val="tx1"/>
                        </a:solidFill>
                        <a:latin typeface="+mn-lt"/>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altLang="zh-CN" sz="2000" dirty="0" smtClean="0"/>
                        <a:t>1</a:t>
                      </a:r>
                      <a:endParaRPr lang="zh-CN" altLang="en-US" sz="2000"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dirty="0" smtClean="0"/>
                        <a:t>1</a:t>
                      </a:r>
                      <a:endParaRPr lang="zh-CN" altLang="en-US" sz="2000"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dirty="0" smtClean="0"/>
                        <a:t>0</a:t>
                      </a:r>
                      <a:endParaRPr lang="zh-CN" altLang="en-US" sz="2000"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dirty="0" smtClean="0"/>
                        <a:t>1</a:t>
                      </a:r>
                      <a:endParaRPr lang="zh-CN" altLang="en-US" sz="2000"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dirty="0" smtClean="0"/>
                        <a:t>0</a:t>
                      </a:r>
                      <a:endParaRPr lang="zh-CN" altLang="en-US" sz="2000" dirty="0">
                        <a:solidFill>
                          <a:schemeClr val="tx1"/>
                        </a:solidFill>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altLang="zh-CN" sz="2000" kern="1200" dirty="0" smtClean="0"/>
                        <a:t>0</a:t>
                      </a:r>
                      <a:endParaRPr lang="zh-CN" altLang="en-US" sz="2000" kern="1200" dirty="0">
                        <a:solidFill>
                          <a:schemeClr val="tx1"/>
                        </a:solidFill>
                        <a:latin typeface="+mn-lt"/>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altLang="zh-CN" sz="2000" kern="1200" dirty="0" smtClean="0">
                          <a:solidFill>
                            <a:schemeClr val="tx1"/>
                          </a:solidFill>
                          <a:latin typeface="+mn-lt"/>
                          <a:ea typeface="+mn-ea"/>
                          <a:cs typeface="+mn-cs"/>
                        </a:rPr>
                        <a:t>0</a:t>
                      </a:r>
                      <a:endParaRPr lang="zh-CN" altLang="en-US" sz="2000" kern="1200" dirty="0">
                        <a:solidFill>
                          <a:schemeClr val="tx1"/>
                        </a:solidFill>
                        <a:latin typeface="+mn-lt"/>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altLang="zh-CN" sz="2000" kern="1200" dirty="0" smtClean="0">
                          <a:solidFill>
                            <a:schemeClr val="tx1"/>
                          </a:solidFill>
                          <a:latin typeface="+mn-lt"/>
                          <a:ea typeface="+mn-ea"/>
                          <a:cs typeface="+mn-cs"/>
                        </a:rPr>
                        <a:t>1</a:t>
                      </a:r>
                      <a:endParaRPr lang="zh-CN" altLang="en-US" sz="2000" kern="1200" dirty="0">
                        <a:solidFill>
                          <a:schemeClr val="tx1"/>
                        </a:solidFill>
                        <a:latin typeface="+mn-lt"/>
                        <a:ea typeface="+mn-ea"/>
                        <a:cs typeface="+mn-cs"/>
                      </a:endParaRPr>
                    </a:p>
                  </a:txBody>
                  <a:tcPr marL="685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17615209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332"/>
            <a:ext cx="5141151" cy="654410"/>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sz="2800" dirty="0">
                <a:solidFill>
                  <a:srgbClr val="FF0000"/>
                </a:solidFill>
              </a:rPr>
              <a:t>掌握微型计算机的组成、</a:t>
            </a:r>
            <a:r>
              <a:rPr lang="zh-CN" altLang="en-US" sz="2800" dirty="0" smtClean="0">
                <a:solidFill>
                  <a:srgbClr val="FF0000"/>
                </a:solidFill>
              </a:rPr>
              <a:t>分类</a:t>
            </a:r>
            <a:endParaRPr lang="en-US" altLang="zh-CN" sz="2800" dirty="0">
              <a:solidFill>
                <a:srgbClr val="FF0000"/>
              </a:solidFill>
            </a:endParaRPr>
          </a:p>
        </p:txBody>
      </p:sp>
      <p:sp>
        <p:nvSpPr>
          <p:cNvPr id="5" name="Rectangle 4"/>
          <p:cNvSpPr txBox="1">
            <a:spLocks noChangeArrowheads="1"/>
          </p:cNvSpPr>
          <p:nvPr/>
        </p:nvSpPr>
        <p:spPr>
          <a:xfrm>
            <a:off x="31159" y="1210779"/>
            <a:ext cx="5737199" cy="215623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10000"/>
              </a:lnSpc>
              <a:spcBef>
                <a:spcPts val="0"/>
              </a:spcBef>
              <a:spcAft>
                <a:spcPts val="0"/>
              </a:spcAft>
            </a:pPr>
            <a:r>
              <a:rPr lang="zh-CN" altLang="en-US" sz="2400" dirty="0" smtClean="0">
                <a:latin typeface="宋体" charset="-122"/>
              </a:rPr>
              <a:t>4位微型计算机 </a:t>
            </a:r>
          </a:p>
          <a:p>
            <a:pPr fontAlgn="auto">
              <a:lnSpc>
                <a:spcPct val="110000"/>
              </a:lnSpc>
              <a:spcBef>
                <a:spcPts val="0"/>
              </a:spcBef>
              <a:spcAft>
                <a:spcPts val="0"/>
              </a:spcAft>
            </a:pPr>
            <a:r>
              <a:rPr lang="zh-CN" altLang="en-US" sz="2400" dirty="0" smtClean="0">
                <a:latin typeface="宋体" charset="-122"/>
              </a:rPr>
              <a:t>8位微型计算机 </a:t>
            </a:r>
          </a:p>
          <a:p>
            <a:pPr fontAlgn="auto">
              <a:lnSpc>
                <a:spcPct val="110000"/>
              </a:lnSpc>
              <a:spcBef>
                <a:spcPts val="0"/>
              </a:spcBef>
              <a:spcAft>
                <a:spcPts val="0"/>
              </a:spcAft>
            </a:pPr>
            <a:r>
              <a:rPr lang="zh-CN" altLang="en-US" sz="2400" dirty="0" smtClean="0">
                <a:latin typeface="宋体" charset="-122"/>
              </a:rPr>
              <a:t>16位微型计算机 </a:t>
            </a:r>
          </a:p>
          <a:p>
            <a:pPr fontAlgn="auto">
              <a:lnSpc>
                <a:spcPct val="110000"/>
              </a:lnSpc>
              <a:spcBef>
                <a:spcPts val="0"/>
              </a:spcBef>
              <a:spcAft>
                <a:spcPts val="0"/>
              </a:spcAft>
            </a:pPr>
            <a:r>
              <a:rPr lang="zh-CN" altLang="en-US" sz="2400" dirty="0" smtClean="0">
                <a:latin typeface="宋体" charset="-122"/>
              </a:rPr>
              <a:t>32位微型计算机 </a:t>
            </a:r>
          </a:p>
          <a:p>
            <a:pPr fontAlgn="auto">
              <a:lnSpc>
                <a:spcPct val="110000"/>
              </a:lnSpc>
              <a:spcBef>
                <a:spcPts val="0"/>
              </a:spcBef>
              <a:spcAft>
                <a:spcPts val="0"/>
              </a:spcAft>
            </a:pPr>
            <a:r>
              <a:rPr lang="zh-CN" altLang="en-US" sz="2400" dirty="0" smtClean="0">
                <a:latin typeface="宋体" charset="-122"/>
              </a:rPr>
              <a:t>64位微型计算机 </a:t>
            </a:r>
          </a:p>
        </p:txBody>
      </p:sp>
      <p:sp>
        <p:nvSpPr>
          <p:cNvPr id="6" name="Rectangle 5"/>
          <p:cNvSpPr>
            <a:spLocks noChangeArrowheads="1"/>
          </p:cNvSpPr>
          <p:nvPr/>
        </p:nvSpPr>
        <p:spPr bwMode="auto">
          <a:xfrm>
            <a:off x="-28718" y="656742"/>
            <a:ext cx="6300788" cy="5540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accent2"/>
                </a:solidFill>
                <a:miter lim="800000"/>
                <a:headEnd/>
                <a:tailEnd/>
              </a14:hiddenLine>
            </a:ext>
            <a:ext uri="{AF507438-7753-43E0-B8FC-AC1667EBCBE1}">
              <a14:hiddenEffects xmlns:a14="http://schemas.microsoft.com/office/drawing/2010/main" xmlns="">
                <a:effectLst>
                  <a:outerShdw dist="81320" dir="2319588" algn="ctr" rotWithShape="0">
                    <a:srgbClr val="808080"/>
                  </a:outerShdw>
                </a:effectLst>
              </a14:hiddenEffects>
            </a:ext>
          </a:extLst>
        </p:spPr>
        <p:txBody>
          <a:bodyPr/>
          <a:lstStyle/>
          <a:p>
            <a:pPr marL="342900" indent="-342900">
              <a:spcBef>
                <a:spcPct val="60000"/>
              </a:spcBef>
              <a:buClr>
                <a:schemeClr val="tx1"/>
              </a:buClr>
              <a:defRPr/>
            </a:pPr>
            <a:r>
              <a:rPr lang="zh-CN" altLang="en-US" sz="2800" b="1" dirty="0">
                <a:solidFill>
                  <a:srgbClr val="00B050"/>
                </a:solidFill>
                <a:latin typeface="宋体" charset="-122"/>
              </a:rPr>
              <a:t>1．按</a:t>
            </a:r>
            <a:r>
              <a:rPr lang="zh-CN" altLang="en-US" sz="2800" b="1" dirty="0" smtClean="0">
                <a:solidFill>
                  <a:srgbClr val="00B050"/>
                </a:solidFill>
                <a:latin typeface="宋体" charset="-122"/>
              </a:rPr>
              <a:t>微处理器</a:t>
            </a:r>
            <a:r>
              <a:rPr lang="zh-CN" altLang="en-US" sz="2800" b="1" u="sng" dirty="0" smtClean="0">
                <a:solidFill>
                  <a:srgbClr val="FF0000"/>
                </a:solidFill>
                <a:latin typeface="宋体" charset="-122"/>
              </a:rPr>
              <a:t>字长</a:t>
            </a:r>
            <a:r>
              <a:rPr lang="zh-CN" altLang="en-US" sz="2800" b="1" dirty="0">
                <a:solidFill>
                  <a:srgbClr val="00B050"/>
                </a:solidFill>
                <a:latin typeface="宋体" charset="-122"/>
              </a:rPr>
              <a:t>分类</a:t>
            </a:r>
          </a:p>
        </p:txBody>
      </p:sp>
      <p:sp>
        <p:nvSpPr>
          <p:cNvPr id="7" name="Rectangle 2"/>
          <p:cNvSpPr>
            <a:spLocks noGrp="1" noChangeArrowheads="1"/>
          </p:cNvSpPr>
          <p:nvPr>
            <p:ph type="title"/>
          </p:nvPr>
        </p:nvSpPr>
        <p:spPr>
          <a:xfrm>
            <a:off x="-28718" y="3573016"/>
            <a:ext cx="6257925" cy="566737"/>
          </a:xfr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accent2"/>
                </a:solidFill>
                <a:miter lim="800000"/>
                <a:headEnd/>
                <a:tailEnd/>
              </a14:hiddenLine>
            </a:ext>
            <a:ext uri="{AF507438-7753-43E0-B8FC-AC1667EBCBE1}">
              <a14:hiddenEffects xmlns:a14="http://schemas.microsoft.com/office/drawing/2010/main" xmlns="">
                <a:effectLst>
                  <a:outerShdw dist="81320" dir="2319588" algn="ctr" rotWithShape="0">
                    <a:srgbClr val="808080"/>
                  </a:outerShdw>
                </a:effectLst>
              </a14:hiddenEffects>
            </a:ext>
          </a:extLst>
        </p:spPr>
        <p:txBody>
          <a:bodyPr/>
          <a:lstStyle/>
          <a:p>
            <a:pPr marL="0" indent="0" algn="l" fontAlgn="base">
              <a:spcBef>
                <a:spcPct val="60000"/>
              </a:spcBef>
              <a:spcAft>
                <a:spcPct val="0"/>
              </a:spcAft>
              <a:buClr>
                <a:schemeClr val="tx1"/>
              </a:buClr>
              <a:buNone/>
            </a:pPr>
            <a:r>
              <a:rPr lang="zh-CN" altLang="en-US" sz="2800" b="1" dirty="0">
                <a:solidFill>
                  <a:srgbClr val="00B050"/>
                </a:solidFill>
                <a:latin typeface="宋体" charset="-122"/>
                <a:ea typeface="宋体" pitchFamily="2" charset="-122"/>
                <a:cs typeface="+mn-cs"/>
              </a:rPr>
              <a:t>2. 按微型计算机的</a:t>
            </a:r>
            <a:r>
              <a:rPr lang="zh-CN" altLang="en-US" sz="2800" b="1" u="sng" dirty="0">
                <a:solidFill>
                  <a:srgbClr val="FF0000"/>
                </a:solidFill>
                <a:latin typeface="宋体" charset="-122"/>
                <a:ea typeface="宋体" pitchFamily="2" charset="-122"/>
                <a:cs typeface="+mn-cs"/>
              </a:rPr>
              <a:t>组装形式</a:t>
            </a:r>
            <a:r>
              <a:rPr lang="zh-CN" altLang="en-US" sz="2800" b="1" dirty="0">
                <a:solidFill>
                  <a:srgbClr val="00B050"/>
                </a:solidFill>
                <a:latin typeface="宋体" charset="-122"/>
                <a:ea typeface="宋体" pitchFamily="2" charset="-122"/>
                <a:cs typeface="+mn-cs"/>
              </a:rPr>
              <a:t>分类 </a:t>
            </a:r>
            <a:br>
              <a:rPr lang="zh-CN" altLang="en-US" sz="2800" b="1" dirty="0">
                <a:solidFill>
                  <a:srgbClr val="00B050"/>
                </a:solidFill>
                <a:latin typeface="宋体" charset="-122"/>
                <a:ea typeface="宋体" pitchFamily="2" charset="-122"/>
                <a:cs typeface="+mn-cs"/>
              </a:rPr>
            </a:br>
            <a:endParaRPr lang="zh-CN" altLang="en-US" sz="2800" b="1" dirty="0">
              <a:solidFill>
                <a:srgbClr val="00B050"/>
              </a:solidFill>
              <a:latin typeface="宋体" charset="-122"/>
              <a:ea typeface="宋体" pitchFamily="2" charset="-122"/>
              <a:cs typeface="+mn-cs"/>
            </a:endParaRPr>
          </a:p>
        </p:txBody>
      </p:sp>
      <p:sp>
        <p:nvSpPr>
          <p:cNvPr id="9" name="Rectangle 4"/>
          <p:cNvSpPr txBox="1">
            <a:spLocks noChangeArrowheads="1"/>
          </p:cNvSpPr>
          <p:nvPr/>
        </p:nvSpPr>
        <p:spPr>
          <a:xfrm>
            <a:off x="121786" y="4293096"/>
            <a:ext cx="7402542" cy="1944216"/>
          </a:xfrm>
          <a:prstGeom prst="rect">
            <a:avLst/>
          </a:prstGeom>
        </p:spPr>
        <p:txBody>
          <a:bodyPr vert="horz" lIns="91440" tIns="45720" rIns="91440" bIns="45720" rtlCol="0">
            <a:normAutofit/>
          </a:bodyPr>
          <a:lstStyle>
            <a:defPPr>
              <a:defRPr lang="zh-CN"/>
            </a:defPPr>
            <a:lvl1pPr marL="342900" indent="-342900" fontAlgn="auto">
              <a:lnSpc>
                <a:spcPct val="110000"/>
              </a:lnSpc>
              <a:spcBef>
                <a:spcPts val="0"/>
              </a:spcBef>
              <a:spcAft>
                <a:spcPts val="0"/>
              </a:spcAft>
              <a:buFont typeface="Arial" panose="020B0604020202020204" pitchFamily="34" charset="0"/>
              <a:buChar char="•"/>
              <a:defRPr sz="2400">
                <a:latin typeface="宋体" charset="-122"/>
              </a:defRPr>
            </a:lvl1pPr>
            <a:lvl2pPr marL="742950" indent="-285750">
              <a:spcBef>
                <a:spcPct val="20000"/>
              </a:spcBef>
              <a:buFont typeface="Arial" panose="020B0604020202020204" pitchFamily="34" charset="0"/>
              <a:buChar char="–"/>
              <a:defRPr sz="2800"/>
            </a:lvl2pPr>
            <a:lvl3pPr marL="1143000" indent="-228600">
              <a:spcBef>
                <a:spcPct val="20000"/>
              </a:spcBef>
              <a:buFont typeface="Arial" panose="020B0604020202020204" pitchFamily="34" charset="0"/>
              <a:buChar char="•"/>
              <a:defRPr sz="24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zh-CN" altLang="en-US" dirty="0" smtClean="0"/>
              <a:t>多</a:t>
            </a:r>
            <a:r>
              <a:rPr lang="zh-CN" altLang="en-US" dirty="0"/>
              <a:t>板微型计算机</a:t>
            </a:r>
            <a:r>
              <a:rPr lang="en-US" altLang="zh-CN" dirty="0"/>
              <a:t>----</a:t>
            </a:r>
            <a:r>
              <a:rPr lang="zh-CN" altLang="en-US" dirty="0"/>
              <a:t>单机系统或系统</a:t>
            </a:r>
            <a:r>
              <a:rPr lang="zh-CN" altLang="en-US" dirty="0" smtClean="0"/>
              <a:t>机</a:t>
            </a:r>
            <a:endParaRPr lang="en-US" altLang="zh-CN" dirty="0" smtClean="0"/>
          </a:p>
          <a:p>
            <a:r>
              <a:rPr lang="zh-CN" altLang="en-US" dirty="0" smtClean="0"/>
              <a:t>单</a:t>
            </a:r>
            <a:r>
              <a:rPr lang="zh-CN" altLang="en-US" dirty="0"/>
              <a:t>板</a:t>
            </a:r>
            <a:r>
              <a:rPr lang="zh-CN" altLang="en-US" dirty="0" smtClean="0"/>
              <a:t>机</a:t>
            </a:r>
            <a:endParaRPr lang="en-US" altLang="zh-CN" dirty="0" smtClean="0"/>
          </a:p>
          <a:p>
            <a:r>
              <a:rPr lang="zh-CN" altLang="en-US" dirty="0"/>
              <a:t>单片机 </a:t>
            </a:r>
            <a:endParaRPr lang="en-US" altLang="zh-CN" dirty="0" smtClean="0"/>
          </a:p>
          <a:p>
            <a:endParaRPr lang="zh-CN" altLang="en-US" dirty="0"/>
          </a:p>
          <a:p>
            <a:endParaRPr lang="zh-CN" altLang="en-US" dirty="0"/>
          </a:p>
        </p:txBody>
      </p:sp>
    </p:spTree>
    <p:extLst>
      <p:ext uri="{BB962C8B-B14F-4D97-AF65-F5344CB8AC3E}">
        <p14:creationId xmlns:p14="http://schemas.microsoft.com/office/powerpoint/2010/main" xmlns="" val="1746275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barn(inVertical)">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barn(inVertical)">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barn(inVertical)">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barn(inVertical)">
                                      <p:cBhvr>
                                        <p:cTn id="32" dur="5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barn(inVertical)">
                                      <p:cBhvr>
                                        <p:cTn id="37" dur="500"/>
                                        <p:tgtEl>
                                          <p:spTgt spid="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arn(inVertical)">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9">
                                            <p:txEl>
                                              <p:pRg st="0" end="0"/>
                                            </p:txEl>
                                          </p:spTgt>
                                        </p:tgtEl>
                                        <p:attrNameLst>
                                          <p:attrName>style.visibility</p:attrName>
                                        </p:attrNameLst>
                                      </p:cBhvr>
                                      <p:to>
                                        <p:strVal val="visible"/>
                                      </p:to>
                                    </p:set>
                                    <p:animEffect transition="in" filter="circle(in)">
                                      <p:cBhvr>
                                        <p:cTn id="47" dur="2000"/>
                                        <p:tgtEl>
                                          <p:spTgt spid="9">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nodeType="clickEffect">
                                  <p:stCondLst>
                                    <p:cond delay="0"/>
                                  </p:stCondLst>
                                  <p:childTnLst>
                                    <p:set>
                                      <p:cBhvr>
                                        <p:cTn id="51" dur="1" fill="hold">
                                          <p:stCondLst>
                                            <p:cond delay="0"/>
                                          </p:stCondLst>
                                        </p:cTn>
                                        <p:tgtEl>
                                          <p:spTgt spid="9">
                                            <p:txEl>
                                              <p:pRg st="1" end="1"/>
                                            </p:txEl>
                                          </p:spTgt>
                                        </p:tgtEl>
                                        <p:attrNameLst>
                                          <p:attrName>style.visibility</p:attrName>
                                        </p:attrNameLst>
                                      </p:cBhvr>
                                      <p:to>
                                        <p:strVal val="visible"/>
                                      </p:to>
                                    </p:set>
                                    <p:animEffect transition="in" filter="circle(in)">
                                      <p:cBhvr>
                                        <p:cTn id="52" dur="2000"/>
                                        <p:tgtEl>
                                          <p:spTgt spid="9">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nodeType="clickEffect">
                                  <p:stCondLst>
                                    <p:cond delay="0"/>
                                  </p:stCondLst>
                                  <p:childTnLst>
                                    <p:set>
                                      <p:cBhvr>
                                        <p:cTn id="56" dur="1" fill="hold">
                                          <p:stCondLst>
                                            <p:cond delay="0"/>
                                          </p:stCondLst>
                                        </p:cTn>
                                        <p:tgtEl>
                                          <p:spTgt spid="9">
                                            <p:txEl>
                                              <p:pRg st="2" end="2"/>
                                            </p:txEl>
                                          </p:spTgt>
                                        </p:tgtEl>
                                        <p:attrNameLst>
                                          <p:attrName>style.visibility</p:attrName>
                                        </p:attrNameLst>
                                      </p:cBhvr>
                                      <p:to>
                                        <p:strVal val="visible"/>
                                      </p:to>
                                    </p:set>
                                    <p:animEffect transition="in" filter="circle(in)">
                                      <p:cBhvr>
                                        <p:cTn id="57" dur="20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26626" y="2003280"/>
            <a:ext cx="3756514" cy="2308324"/>
          </a:xfrm>
          <a:prstGeom prst="rect">
            <a:avLst/>
          </a:prstGeom>
        </p:spPr>
        <p:txBody>
          <a:bodyPr wrap="square">
            <a:spAutoFit/>
          </a:bodyPr>
          <a:lstStyle/>
          <a:p>
            <a:pPr indent="304800" algn="just">
              <a:spcAft>
                <a:spcPts val="0"/>
              </a:spcAft>
            </a:pPr>
            <a:r>
              <a:rPr lang="en-US" altLang="zh-CN" sz="2400" kern="0" dirty="0" smtClean="0">
                <a:latin typeface="Times New Roman" panose="02020603050405020304" pitchFamily="18" charset="0"/>
              </a:rPr>
              <a:t>CLR     C</a:t>
            </a:r>
            <a:endParaRPr lang="zh-CN" altLang="zh-CN" sz="2400" kern="100" dirty="0">
              <a:latin typeface="Times New Roman" panose="02020603050405020304" pitchFamily="18" charset="0"/>
            </a:endParaRPr>
          </a:p>
          <a:p>
            <a:pPr indent="304800" algn="just">
              <a:spcAft>
                <a:spcPts val="0"/>
              </a:spcAft>
            </a:pPr>
            <a:r>
              <a:rPr lang="en-US" altLang="zh-CN" sz="2400" kern="0" dirty="0">
                <a:latin typeface="Times New Roman" panose="02020603050405020304" pitchFamily="18" charset="0"/>
              </a:rPr>
              <a:t>MOV  </a:t>
            </a:r>
            <a:r>
              <a:rPr lang="en-US" altLang="zh-CN" sz="2400" kern="0" dirty="0" smtClean="0">
                <a:latin typeface="Times New Roman" panose="02020603050405020304" pitchFamily="18" charset="0"/>
              </a:rPr>
              <a:t> A</a:t>
            </a:r>
            <a:r>
              <a:rPr lang="zh-CN" altLang="zh-CN" sz="2400" kern="0" dirty="0">
                <a:latin typeface="Times New Roman" panose="02020603050405020304" pitchFamily="18" charset="0"/>
              </a:rPr>
              <a:t>，</a:t>
            </a:r>
            <a:r>
              <a:rPr lang="en-US" altLang="zh-CN" sz="2400" kern="0" dirty="0">
                <a:latin typeface="Times New Roman" panose="02020603050405020304" pitchFamily="18" charset="0"/>
              </a:rPr>
              <a:t>#9AH</a:t>
            </a:r>
            <a:endParaRPr lang="zh-CN" altLang="zh-CN" sz="2400" kern="100" dirty="0">
              <a:latin typeface="Times New Roman" panose="02020603050405020304" pitchFamily="18" charset="0"/>
            </a:endParaRPr>
          </a:p>
          <a:p>
            <a:pPr indent="304800" algn="just">
              <a:spcAft>
                <a:spcPts val="0"/>
              </a:spcAft>
            </a:pPr>
            <a:r>
              <a:rPr lang="en-US" altLang="zh-CN" sz="2400" kern="0" dirty="0">
                <a:latin typeface="Times New Roman" panose="02020603050405020304" pitchFamily="18" charset="0"/>
              </a:rPr>
              <a:t>SUBB  A</a:t>
            </a:r>
            <a:r>
              <a:rPr lang="zh-CN" altLang="zh-CN" sz="2400" kern="0" dirty="0">
                <a:latin typeface="Times New Roman" panose="02020603050405020304" pitchFamily="18" charset="0"/>
              </a:rPr>
              <a:t>，</a:t>
            </a:r>
            <a:r>
              <a:rPr lang="en-US" altLang="zh-CN" sz="2400" kern="0" dirty="0">
                <a:latin typeface="Times New Roman" panose="02020603050405020304" pitchFamily="18" charset="0"/>
              </a:rPr>
              <a:t>60H</a:t>
            </a:r>
            <a:endParaRPr lang="zh-CN" altLang="zh-CN" sz="2400" kern="100" dirty="0">
              <a:latin typeface="Times New Roman" panose="02020603050405020304" pitchFamily="18" charset="0"/>
            </a:endParaRPr>
          </a:p>
          <a:p>
            <a:pPr indent="304800" algn="just">
              <a:spcAft>
                <a:spcPts val="0"/>
              </a:spcAft>
            </a:pPr>
            <a:r>
              <a:rPr lang="en-US" altLang="zh-CN" sz="2400" kern="0" dirty="0">
                <a:latin typeface="Times New Roman" panose="02020603050405020304" pitchFamily="18" charset="0"/>
              </a:rPr>
              <a:t>ADD </a:t>
            </a:r>
            <a:r>
              <a:rPr lang="en-US" altLang="zh-CN" sz="2400" kern="0" dirty="0" smtClean="0">
                <a:latin typeface="Times New Roman" panose="02020603050405020304" pitchFamily="18" charset="0"/>
              </a:rPr>
              <a:t>   A</a:t>
            </a:r>
            <a:r>
              <a:rPr lang="zh-CN" altLang="zh-CN" sz="2400" kern="0" dirty="0">
                <a:latin typeface="Times New Roman" panose="02020603050405020304" pitchFamily="18" charset="0"/>
              </a:rPr>
              <a:t>，</a:t>
            </a:r>
            <a:r>
              <a:rPr lang="en-US" altLang="zh-CN" sz="2400" kern="0" dirty="0">
                <a:latin typeface="Times New Roman" panose="02020603050405020304" pitchFamily="18" charset="0"/>
              </a:rPr>
              <a:t>61H</a:t>
            </a:r>
            <a:endParaRPr lang="zh-CN" altLang="zh-CN" sz="2400" kern="100" dirty="0">
              <a:latin typeface="Times New Roman" panose="02020603050405020304" pitchFamily="18" charset="0"/>
            </a:endParaRPr>
          </a:p>
          <a:p>
            <a:pPr indent="304800" algn="just">
              <a:spcAft>
                <a:spcPts val="0"/>
              </a:spcAft>
            </a:pPr>
            <a:r>
              <a:rPr lang="en-US" altLang="zh-CN" sz="2400" kern="0" dirty="0">
                <a:latin typeface="Times New Roman" panose="02020603050405020304" pitchFamily="18" charset="0"/>
              </a:rPr>
              <a:t>DA  </a:t>
            </a:r>
            <a:r>
              <a:rPr lang="en-US" altLang="zh-CN" sz="2400" kern="0" dirty="0" smtClean="0">
                <a:latin typeface="Times New Roman" panose="02020603050405020304" pitchFamily="18" charset="0"/>
              </a:rPr>
              <a:t>    A</a:t>
            </a:r>
            <a:endParaRPr lang="zh-CN" altLang="zh-CN" sz="2400" kern="100" dirty="0">
              <a:latin typeface="Times New Roman" panose="02020603050405020304" pitchFamily="18" charset="0"/>
            </a:endParaRPr>
          </a:p>
          <a:p>
            <a:pPr indent="304800" algn="just">
              <a:spcAft>
                <a:spcPts val="0"/>
              </a:spcAft>
            </a:pPr>
            <a:r>
              <a:rPr lang="en-US" altLang="zh-CN" sz="2400" kern="0" dirty="0">
                <a:latin typeface="Times New Roman" panose="02020603050405020304" pitchFamily="18" charset="0"/>
              </a:rPr>
              <a:t>MOV  62H</a:t>
            </a:r>
            <a:r>
              <a:rPr lang="zh-CN" altLang="zh-CN" sz="2400" kern="0" dirty="0">
                <a:latin typeface="Times New Roman" panose="02020603050405020304" pitchFamily="18" charset="0"/>
              </a:rPr>
              <a:t>，</a:t>
            </a:r>
            <a:r>
              <a:rPr lang="en-US" altLang="zh-CN" sz="2400" kern="0" dirty="0">
                <a:latin typeface="Times New Roman" panose="02020603050405020304" pitchFamily="18" charset="0"/>
              </a:rPr>
              <a:t>A</a:t>
            </a:r>
            <a:endParaRPr lang="zh-CN" altLang="zh-CN" sz="2400" kern="100" dirty="0">
              <a:latin typeface="Times New Roman" panose="02020603050405020304" pitchFamily="18" charset="0"/>
            </a:endParaRPr>
          </a:p>
        </p:txBody>
      </p:sp>
      <p:sp>
        <p:nvSpPr>
          <p:cNvPr id="6" name="矩形 5"/>
          <p:cNvSpPr/>
          <p:nvPr/>
        </p:nvSpPr>
        <p:spPr>
          <a:xfrm>
            <a:off x="4357686" y="1071546"/>
            <a:ext cx="731290" cy="461665"/>
          </a:xfrm>
          <a:prstGeom prst="rect">
            <a:avLst/>
          </a:prstGeom>
        </p:spPr>
        <p:txBody>
          <a:bodyPr wrap="none">
            <a:spAutoFit/>
          </a:bodyPr>
          <a:lstStyle/>
          <a:p>
            <a:r>
              <a:rPr lang="en-US" altLang="zh-CN" sz="2400" b="1" kern="0" dirty="0" smtClean="0">
                <a:solidFill>
                  <a:srgbClr val="FF0000"/>
                </a:solidFill>
                <a:latin typeface="Times New Roman" panose="02020603050405020304" pitchFamily="18" charset="0"/>
              </a:rPr>
              <a:t>38H</a:t>
            </a:r>
            <a:endParaRPr lang="zh-CN" altLang="en-US" sz="2400" b="1" dirty="0">
              <a:solidFill>
                <a:srgbClr val="FF0000"/>
              </a:solidFill>
            </a:endParaRPr>
          </a:p>
        </p:txBody>
      </p:sp>
      <p:sp>
        <p:nvSpPr>
          <p:cNvPr id="7" name="矩形 6"/>
          <p:cNvSpPr/>
          <p:nvPr/>
        </p:nvSpPr>
        <p:spPr>
          <a:xfrm>
            <a:off x="0" y="214290"/>
            <a:ext cx="4833374" cy="461665"/>
          </a:xfrm>
          <a:prstGeom prst="rect">
            <a:avLst/>
          </a:prstGeom>
        </p:spPr>
        <p:txBody>
          <a:bodyPr wrap="none">
            <a:spAutoFit/>
          </a:bodyPr>
          <a:lstStyle/>
          <a:p>
            <a:pPr algn="just">
              <a:spcAft>
                <a:spcPts val="0"/>
              </a:spcAft>
            </a:pPr>
            <a:r>
              <a:rPr lang="zh-CN" altLang="en-US" sz="2400" b="1" dirty="0" smtClean="0">
                <a:solidFill>
                  <a:srgbClr val="FF0000"/>
                </a:solidFill>
              </a:rPr>
              <a:t>习题</a:t>
            </a:r>
            <a:r>
              <a:rPr lang="en-US" altLang="zh-CN" sz="2400" b="1" dirty="0">
                <a:solidFill>
                  <a:srgbClr val="FF0000"/>
                </a:solidFill>
              </a:rPr>
              <a:t>2</a:t>
            </a:r>
            <a:r>
              <a:rPr lang="zh-CN" altLang="en-US" sz="2400" b="1" dirty="0" smtClean="0">
                <a:solidFill>
                  <a:srgbClr val="FF0000"/>
                </a:solidFill>
              </a:rPr>
              <a:t>：</a:t>
            </a:r>
            <a:r>
              <a:rPr lang="en-US" altLang="zh-CN" sz="2400" kern="0" dirty="0" smtClean="0">
                <a:latin typeface="Times New Roman" panose="02020603050405020304" pitchFamily="18" charset="0"/>
              </a:rPr>
              <a:t>. </a:t>
            </a:r>
            <a:r>
              <a:rPr lang="zh-CN" altLang="zh-CN" sz="2400" kern="0" dirty="0" smtClean="0">
                <a:latin typeface="Times New Roman" panose="02020603050405020304" pitchFamily="18" charset="0"/>
              </a:rPr>
              <a:t>分析下列程序段并回答：</a:t>
            </a:r>
            <a:endParaRPr lang="zh-CN" altLang="zh-CN" sz="2400" kern="100" dirty="0">
              <a:latin typeface="Times New Roman" panose="02020603050405020304" pitchFamily="18" charset="0"/>
            </a:endParaRPr>
          </a:p>
        </p:txBody>
      </p:sp>
      <p:sp>
        <p:nvSpPr>
          <p:cNvPr id="10" name="矩形 9"/>
          <p:cNvSpPr/>
          <p:nvPr/>
        </p:nvSpPr>
        <p:spPr>
          <a:xfrm>
            <a:off x="0" y="857232"/>
            <a:ext cx="7566155" cy="707886"/>
          </a:xfrm>
          <a:prstGeom prst="rect">
            <a:avLst/>
          </a:prstGeom>
        </p:spPr>
        <p:txBody>
          <a:bodyPr wrap="square">
            <a:spAutoFit/>
          </a:bodyPr>
          <a:lstStyle/>
          <a:p>
            <a:pPr algn="just">
              <a:spcAft>
                <a:spcPts val="0"/>
              </a:spcAft>
            </a:pPr>
            <a:r>
              <a:rPr lang="zh-CN" altLang="en-US" sz="2000" kern="0" dirty="0">
                <a:latin typeface="Times New Roman" panose="02020603050405020304" pitchFamily="18" charset="0"/>
              </a:rPr>
              <a:t>现有</a:t>
            </a:r>
            <a:r>
              <a:rPr lang="zh-CN" altLang="en-US" sz="2000" kern="0" dirty="0" smtClean="0">
                <a:latin typeface="Times New Roman" panose="02020603050405020304" pitchFamily="18" charset="0"/>
              </a:rPr>
              <a:t>十进制数以</a:t>
            </a:r>
            <a:r>
              <a:rPr lang="en-US" altLang="zh-CN" sz="2000" kern="0" dirty="0" smtClean="0">
                <a:latin typeface="Times New Roman" panose="02020603050405020304" pitchFamily="18" charset="0"/>
              </a:rPr>
              <a:t>BCD</a:t>
            </a:r>
            <a:r>
              <a:rPr lang="zh-CN" altLang="en-US" sz="2000" kern="0" dirty="0" smtClean="0">
                <a:latin typeface="Times New Roman" panose="02020603050405020304" pitchFamily="18" charset="0"/>
              </a:rPr>
              <a:t>码形式存放在寄存器中，</a:t>
            </a:r>
            <a:r>
              <a:rPr lang="zh-CN" altLang="zh-CN" sz="2000" kern="0" dirty="0" smtClean="0">
                <a:latin typeface="Times New Roman" panose="02020603050405020304" pitchFamily="18" charset="0"/>
              </a:rPr>
              <a:t>初值（</a:t>
            </a:r>
            <a:r>
              <a:rPr lang="en-US" altLang="zh-CN" sz="2000" kern="0" dirty="0" smtClean="0">
                <a:latin typeface="Times New Roman" panose="02020603050405020304" pitchFamily="18" charset="0"/>
              </a:rPr>
              <a:t>60H</a:t>
            </a:r>
            <a:r>
              <a:rPr lang="zh-CN" altLang="zh-CN" sz="2000" kern="0" dirty="0" smtClean="0">
                <a:latin typeface="Times New Roman" panose="02020603050405020304" pitchFamily="18" charset="0"/>
              </a:rPr>
              <a:t>）</a:t>
            </a:r>
            <a:r>
              <a:rPr lang="en-US" altLang="zh-CN" sz="2000" kern="0" dirty="0" smtClean="0">
                <a:latin typeface="Times New Roman" panose="02020603050405020304" pitchFamily="18" charset="0"/>
              </a:rPr>
              <a:t>=23H</a:t>
            </a:r>
            <a:r>
              <a:rPr lang="zh-CN" altLang="zh-CN" sz="2000" kern="0" dirty="0" smtClean="0">
                <a:latin typeface="Times New Roman" panose="02020603050405020304" pitchFamily="18" charset="0"/>
              </a:rPr>
              <a:t>，（</a:t>
            </a:r>
            <a:r>
              <a:rPr lang="en-US" altLang="zh-CN" sz="2000" kern="0" dirty="0" smtClean="0">
                <a:latin typeface="Times New Roman" panose="02020603050405020304" pitchFamily="18" charset="0"/>
              </a:rPr>
              <a:t>61H</a:t>
            </a:r>
            <a:r>
              <a:rPr lang="zh-CN" altLang="zh-CN" sz="2000" kern="0" dirty="0" smtClean="0">
                <a:latin typeface="Times New Roman" panose="02020603050405020304" pitchFamily="18" charset="0"/>
              </a:rPr>
              <a:t>）</a:t>
            </a:r>
            <a:r>
              <a:rPr lang="en-US" altLang="zh-CN" sz="2000" kern="0" dirty="0" smtClean="0">
                <a:latin typeface="Times New Roman" panose="02020603050405020304" pitchFamily="18" charset="0"/>
              </a:rPr>
              <a:t>=61H</a:t>
            </a:r>
            <a:r>
              <a:rPr lang="zh-CN" altLang="zh-CN" sz="2000" kern="0" dirty="0" smtClean="0">
                <a:latin typeface="Times New Roman" panose="02020603050405020304" pitchFamily="18" charset="0"/>
              </a:rPr>
              <a:t>，运行程序后</a:t>
            </a:r>
            <a:r>
              <a:rPr lang="en-US" altLang="zh-CN" sz="2000" kern="0" dirty="0" smtClean="0">
                <a:latin typeface="Times New Roman" panose="02020603050405020304" pitchFamily="18" charset="0"/>
              </a:rPr>
              <a:t>62H</a:t>
            </a:r>
            <a:r>
              <a:rPr lang="zh-CN" altLang="zh-CN" sz="2000" kern="0" dirty="0" smtClean="0">
                <a:latin typeface="Times New Roman" panose="02020603050405020304" pitchFamily="18" charset="0"/>
              </a:rPr>
              <a:t>内容</a:t>
            </a:r>
            <a:r>
              <a:rPr lang="en-US" altLang="zh-CN" sz="2000" kern="0" dirty="0" smtClean="0">
                <a:latin typeface="Times New Roman" panose="02020603050405020304" pitchFamily="18" charset="0"/>
              </a:rPr>
              <a:t>_________</a:t>
            </a:r>
            <a:r>
              <a:rPr lang="zh-CN" altLang="zh-CN" sz="2000" kern="0" dirty="0" smtClean="0">
                <a:latin typeface="Times New Roman" panose="02020603050405020304" pitchFamily="18" charset="0"/>
              </a:rPr>
              <a:t>。</a:t>
            </a:r>
            <a:r>
              <a:rPr lang="en-US" altLang="zh-CN" sz="2000" kern="0" dirty="0" smtClean="0">
                <a:latin typeface="Times New Roman" panose="02020603050405020304" pitchFamily="18" charset="0"/>
              </a:rPr>
              <a:t>          </a:t>
            </a:r>
            <a:endParaRPr lang="zh-CN" altLang="zh-CN" sz="2000" kern="100" dirty="0" smtClean="0">
              <a:latin typeface="Times New Roman" panose="02020603050405020304" pitchFamily="18" charset="0"/>
            </a:endParaRPr>
          </a:p>
        </p:txBody>
      </p:sp>
    </p:spTree>
    <p:extLst>
      <p:ext uri="{BB962C8B-B14F-4D97-AF65-F5344CB8AC3E}">
        <p14:creationId xmlns:p14="http://schemas.microsoft.com/office/powerpoint/2010/main" xmlns="" val="25558795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75656" y="1151101"/>
            <a:ext cx="5192486" cy="4247317"/>
          </a:xfrm>
          <a:prstGeom prst="rect">
            <a:avLst/>
          </a:prstGeom>
        </p:spPr>
        <p:txBody>
          <a:bodyPr wrap="square">
            <a:spAutoFit/>
          </a:bodyPr>
          <a:lstStyle/>
          <a:p>
            <a:pPr algn="just">
              <a:spcAft>
                <a:spcPts val="0"/>
              </a:spcAft>
            </a:pPr>
            <a:r>
              <a:rPr lang="en-US" altLang="zh-CN" b="1" kern="100" dirty="0">
                <a:latin typeface="宋体" panose="02010600030101010101" pitchFamily="2" charset="-122"/>
              </a:rPr>
              <a:t>		</a:t>
            </a:r>
            <a:r>
              <a:rPr lang="en-US" altLang="zh-CN" b="1" kern="100" dirty="0">
                <a:latin typeface="Times New Roman" pitchFamily="18" charset="0"/>
                <a:cs typeface="Times New Roman" pitchFamily="18" charset="0"/>
              </a:rPr>
              <a:t>POP	</a:t>
            </a:r>
            <a:r>
              <a:rPr lang="en-US" altLang="zh-CN" b="1" kern="100" dirty="0" smtClean="0">
                <a:latin typeface="Times New Roman" pitchFamily="18" charset="0"/>
                <a:cs typeface="Times New Roman" pitchFamily="18" charset="0"/>
              </a:rPr>
              <a:t>DPH</a:t>
            </a:r>
            <a:endParaRPr lang="zh-CN" altLang="zh-CN" sz="1200" kern="100" dirty="0">
              <a:latin typeface="Times New Roman" pitchFamily="18" charset="0"/>
              <a:cs typeface="Times New Roman" pitchFamily="18" charset="0"/>
            </a:endParaRPr>
          </a:p>
          <a:p>
            <a:pPr algn="just">
              <a:spcAft>
                <a:spcPts val="0"/>
              </a:spcAft>
            </a:pPr>
            <a:r>
              <a:rPr lang="en-US" altLang="zh-CN" b="1" kern="100" dirty="0">
                <a:latin typeface="Times New Roman" pitchFamily="18" charset="0"/>
                <a:cs typeface="Times New Roman" pitchFamily="18" charset="0"/>
              </a:rPr>
              <a:t>		POP	</a:t>
            </a:r>
            <a:r>
              <a:rPr lang="en-US" altLang="zh-CN" b="1" kern="100" dirty="0" smtClean="0">
                <a:latin typeface="Times New Roman" pitchFamily="18" charset="0"/>
                <a:cs typeface="Times New Roman" pitchFamily="18" charset="0"/>
              </a:rPr>
              <a:t>DPL</a:t>
            </a:r>
            <a:endParaRPr lang="zh-CN" altLang="zh-CN" sz="1200" kern="100" dirty="0">
              <a:latin typeface="Times New Roman" pitchFamily="18" charset="0"/>
              <a:cs typeface="Times New Roman" pitchFamily="18" charset="0"/>
            </a:endParaRPr>
          </a:p>
          <a:p>
            <a:pPr algn="just">
              <a:spcAft>
                <a:spcPts val="0"/>
              </a:spcAft>
            </a:pPr>
            <a:r>
              <a:rPr lang="en-US" altLang="zh-CN" b="1" kern="100" dirty="0">
                <a:latin typeface="Times New Roman" pitchFamily="18" charset="0"/>
                <a:cs typeface="Times New Roman" pitchFamily="18" charset="0"/>
              </a:rPr>
              <a:t>		MOV	DPTR,#4000H</a:t>
            </a:r>
            <a:endParaRPr lang="zh-CN" altLang="zh-CN" sz="1200" kern="100" dirty="0">
              <a:latin typeface="Times New Roman" pitchFamily="18" charset="0"/>
              <a:cs typeface="Times New Roman" pitchFamily="18" charset="0"/>
            </a:endParaRPr>
          </a:p>
          <a:p>
            <a:pPr algn="just">
              <a:spcAft>
                <a:spcPts val="0"/>
              </a:spcAft>
            </a:pPr>
            <a:r>
              <a:rPr lang="en-US" altLang="zh-CN" b="1" kern="100" dirty="0">
                <a:latin typeface="Times New Roman" pitchFamily="18" charset="0"/>
                <a:cs typeface="Times New Roman" pitchFamily="18" charset="0"/>
              </a:rPr>
              <a:t>		RL	</a:t>
            </a:r>
            <a:r>
              <a:rPr lang="en-US" altLang="zh-CN" b="1" kern="100" dirty="0" smtClean="0">
                <a:latin typeface="Times New Roman" pitchFamily="18" charset="0"/>
                <a:cs typeface="Times New Roman" pitchFamily="18" charset="0"/>
              </a:rPr>
              <a:t>A</a:t>
            </a:r>
            <a:endParaRPr lang="zh-CN" altLang="zh-CN" sz="1200" kern="100" dirty="0">
              <a:latin typeface="Times New Roman" pitchFamily="18" charset="0"/>
              <a:cs typeface="Times New Roman" pitchFamily="18" charset="0"/>
            </a:endParaRPr>
          </a:p>
          <a:p>
            <a:pPr algn="just">
              <a:spcAft>
                <a:spcPts val="0"/>
              </a:spcAft>
            </a:pPr>
            <a:r>
              <a:rPr lang="en-US" altLang="zh-CN" b="1" kern="100" dirty="0">
                <a:latin typeface="Times New Roman" pitchFamily="18" charset="0"/>
                <a:cs typeface="Times New Roman" pitchFamily="18" charset="0"/>
              </a:rPr>
              <a:t>		MOV	B,A</a:t>
            </a:r>
            <a:endParaRPr lang="zh-CN" altLang="zh-CN" sz="1200" kern="100" dirty="0">
              <a:latin typeface="Times New Roman" pitchFamily="18" charset="0"/>
              <a:cs typeface="Times New Roman" pitchFamily="18" charset="0"/>
            </a:endParaRPr>
          </a:p>
          <a:p>
            <a:pPr algn="just">
              <a:spcAft>
                <a:spcPts val="0"/>
              </a:spcAft>
            </a:pPr>
            <a:r>
              <a:rPr lang="en-US" altLang="zh-CN" b="1" kern="100" dirty="0">
                <a:latin typeface="Times New Roman" pitchFamily="18" charset="0"/>
                <a:cs typeface="Times New Roman" pitchFamily="18" charset="0"/>
              </a:rPr>
              <a:t>		MOVC	A,@A+DPTR</a:t>
            </a:r>
            <a:endParaRPr lang="zh-CN" altLang="zh-CN" sz="1200" kern="100" dirty="0">
              <a:latin typeface="Times New Roman" pitchFamily="18" charset="0"/>
              <a:cs typeface="Times New Roman" pitchFamily="18" charset="0"/>
            </a:endParaRPr>
          </a:p>
          <a:p>
            <a:pPr algn="just">
              <a:spcAft>
                <a:spcPts val="0"/>
              </a:spcAft>
            </a:pPr>
            <a:r>
              <a:rPr lang="en-US" altLang="zh-CN" b="1" kern="100" dirty="0">
                <a:latin typeface="Times New Roman" pitchFamily="18" charset="0"/>
                <a:cs typeface="Times New Roman" pitchFamily="18" charset="0"/>
              </a:rPr>
              <a:t>		PUSH	A</a:t>
            </a:r>
            <a:endParaRPr lang="zh-CN" altLang="zh-CN" sz="1200" kern="100" dirty="0">
              <a:latin typeface="Times New Roman" pitchFamily="18" charset="0"/>
              <a:cs typeface="Times New Roman" pitchFamily="18" charset="0"/>
            </a:endParaRPr>
          </a:p>
          <a:p>
            <a:pPr algn="just">
              <a:spcAft>
                <a:spcPts val="0"/>
              </a:spcAft>
            </a:pPr>
            <a:r>
              <a:rPr lang="en-US" altLang="zh-CN" b="1" kern="100" dirty="0">
                <a:latin typeface="Times New Roman" pitchFamily="18" charset="0"/>
                <a:cs typeface="Times New Roman" pitchFamily="18" charset="0"/>
              </a:rPr>
              <a:t>		MOV	A,B</a:t>
            </a:r>
            <a:endParaRPr lang="zh-CN" altLang="zh-CN" sz="1200" kern="100" dirty="0">
              <a:latin typeface="Times New Roman" pitchFamily="18" charset="0"/>
              <a:cs typeface="Times New Roman" pitchFamily="18" charset="0"/>
            </a:endParaRPr>
          </a:p>
          <a:p>
            <a:pPr algn="just">
              <a:spcAft>
                <a:spcPts val="0"/>
              </a:spcAft>
            </a:pPr>
            <a:r>
              <a:rPr lang="en-US" altLang="zh-CN" b="1" kern="100" dirty="0">
                <a:latin typeface="Times New Roman" pitchFamily="18" charset="0"/>
                <a:cs typeface="Times New Roman" pitchFamily="18" charset="0"/>
              </a:rPr>
              <a:t>		INC	</a:t>
            </a:r>
            <a:r>
              <a:rPr lang="en-US" altLang="zh-CN" b="1" kern="100" dirty="0" smtClean="0">
                <a:latin typeface="Times New Roman" pitchFamily="18" charset="0"/>
                <a:cs typeface="Times New Roman" pitchFamily="18" charset="0"/>
              </a:rPr>
              <a:t>A</a:t>
            </a:r>
            <a:endParaRPr lang="zh-CN" altLang="zh-CN" sz="1200" kern="100" dirty="0">
              <a:latin typeface="Times New Roman" pitchFamily="18" charset="0"/>
              <a:cs typeface="Times New Roman" pitchFamily="18" charset="0"/>
            </a:endParaRPr>
          </a:p>
          <a:p>
            <a:pPr algn="just">
              <a:spcAft>
                <a:spcPts val="0"/>
              </a:spcAft>
            </a:pPr>
            <a:r>
              <a:rPr lang="en-US" altLang="zh-CN" b="1" kern="100" dirty="0">
                <a:latin typeface="Times New Roman" pitchFamily="18" charset="0"/>
                <a:cs typeface="Times New Roman" pitchFamily="18" charset="0"/>
              </a:rPr>
              <a:t>		MOVC	A,@A+DPTR</a:t>
            </a:r>
            <a:endParaRPr lang="zh-CN" altLang="zh-CN" sz="1200" kern="100" dirty="0">
              <a:latin typeface="Times New Roman" pitchFamily="18" charset="0"/>
              <a:cs typeface="Times New Roman" pitchFamily="18" charset="0"/>
            </a:endParaRPr>
          </a:p>
          <a:p>
            <a:pPr algn="just">
              <a:spcAft>
                <a:spcPts val="0"/>
              </a:spcAft>
            </a:pPr>
            <a:r>
              <a:rPr lang="en-US" altLang="zh-CN" b="1" kern="100" dirty="0">
                <a:latin typeface="Times New Roman" pitchFamily="18" charset="0"/>
                <a:cs typeface="Times New Roman" pitchFamily="18" charset="0"/>
              </a:rPr>
              <a:t>		PUSH	A</a:t>
            </a:r>
            <a:endParaRPr lang="zh-CN" altLang="zh-CN" sz="1200" kern="100" dirty="0">
              <a:latin typeface="Times New Roman" pitchFamily="18" charset="0"/>
              <a:cs typeface="Times New Roman" pitchFamily="18" charset="0"/>
            </a:endParaRPr>
          </a:p>
          <a:p>
            <a:pPr algn="just">
              <a:spcAft>
                <a:spcPts val="0"/>
              </a:spcAft>
            </a:pPr>
            <a:r>
              <a:rPr lang="en-US" altLang="zh-CN" b="1" kern="100" dirty="0">
                <a:latin typeface="Times New Roman" pitchFamily="18" charset="0"/>
                <a:cs typeface="Times New Roman" pitchFamily="18" charset="0"/>
              </a:rPr>
              <a:t>		RET</a:t>
            </a:r>
            <a:endParaRPr lang="zh-CN" altLang="zh-CN" sz="1200" kern="100" dirty="0">
              <a:latin typeface="Times New Roman" pitchFamily="18" charset="0"/>
              <a:cs typeface="Times New Roman" pitchFamily="18" charset="0"/>
            </a:endParaRPr>
          </a:p>
          <a:p>
            <a:pPr algn="just">
              <a:spcAft>
                <a:spcPts val="0"/>
              </a:spcAft>
            </a:pPr>
            <a:r>
              <a:rPr lang="en-US" altLang="zh-CN" b="1" kern="100" dirty="0">
                <a:latin typeface="Times New Roman" pitchFamily="18" charset="0"/>
                <a:cs typeface="Times New Roman" pitchFamily="18" charset="0"/>
              </a:rPr>
              <a:t>		ORG	4000H</a:t>
            </a:r>
            <a:endParaRPr lang="zh-CN" altLang="zh-CN" sz="1200" kern="100" dirty="0">
              <a:latin typeface="Times New Roman" pitchFamily="18" charset="0"/>
              <a:cs typeface="Times New Roman" pitchFamily="18" charset="0"/>
            </a:endParaRPr>
          </a:p>
          <a:p>
            <a:pPr algn="just">
              <a:spcAft>
                <a:spcPts val="0"/>
              </a:spcAft>
            </a:pPr>
            <a:r>
              <a:rPr lang="en-US" altLang="zh-CN" b="1" kern="100" dirty="0">
                <a:latin typeface="Times New Roman" pitchFamily="18" charset="0"/>
                <a:cs typeface="Times New Roman" pitchFamily="18" charset="0"/>
              </a:rPr>
              <a:t>		DB	</a:t>
            </a:r>
            <a:r>
              <a:rPr lang="en-US" altLang="zh-CN" b="1" kern="100" dirty="0" smtClean="0">
                <a:latin typeface="Times New Roman" pitchFamily="18" charset="0"/>
                <a:cs typeface="Times New Roman" pitchFamily="18" charset="0"/>
              </a:rPr>
              <a:t>10H,80H,30H,50H,30H,50H</a:t>
            </a:r>
            <a:endParaRPr lang="zh-CN" altLang="zh-CN" sz="1200" kern="100" dirty="0">
              <a:latin typeface="Times New Roman" pitchFamily="18" charset="0"/>
              <a:cs typeface="Times New Roman" pitchFamily="18" charset="0"/>
            </a:endParaRPr>
          </a:p>
        </p:txBody>
      </p:sp>
      <p:sp>
        <p:nvSpPr>
          <p:cNvPr id="5" name="矩形 4"/>
          <p:cNvSpPr/>
          <p:nvPr/>
        </p:nvSpPr>
        <p:spPr>
          <a:xfrm>
            <a:off x="819187" y="5383509"/>
            <a:ext cx="6498772" cy="646331"/>
          </a:xfrm>
          <a:prstGeom prst="rect">
            <a:avLst/>
          </a:prstGeom>
        </p:spPr>
        <p:txBody>
          <a:bodyPr wrap="square">
            <a:spAutoFit/>
          </a:bodyPr>
          <a:lstStyle/>
          <a:p>
            <a:pPr indent="266700" algn="just">
              <a:spcAft>
                <a:spcPts val="0"/>
              </a:spcAft>
            </a:pPr>
            <a:r>
              <a:rPr lang="zh-CN" altLang="zh-CN" b="1" kern="100" dirty="0">
                <a:solidFill>
                  <a:srgbClr val="FF0000"/>
                </a:solidFill>
                <a:latin typeface="Times New Roman" panose="02020603050405020304" pitchFamily="18" charset="0"/>
              </a:rPr>
              <a:t>答：（</a:t>
            </a:r>
            <a:r>
              <a:rPr lang="en-US" altLang="zh-CN" b="1" kern="100" dirty="0">
                <a:solidFill>
                  <a:srgbClr val="FF0000"/>
                </a:solidFill>
                <a:latin typeface="Times New Roman" panose="02020603050405020304" pitchFamily="18" charset="0"/>
              </a:rPr>
              <a:t>A</a:t>
            </a:r>
            <a:r>
              <a:rPr lang="zh-CN" altLang="zh-CN" b="1" kern="100" dirty="0">
                <a:solidFill>
                  <a:srgbClr val="FF0000"/>
                </a:solidFill>
                <a:latin typeface="Times New Roman" panose="02020603050405020304" pitchFamily="18" charset="0"/>
              </a:rPr>
              <a:t>）</a:t>
            </a:r>
            <a:r>
              <a:rPr lang="en-US" altLang="zh-CN" b="1" kern="100" dirty="0">
                <a:solidFill>
                  <a:srgbClr val="FF0000"/>
                </a:solidFill>
                <a:latin typeface="Times New Roman" panose="02020603050405020304" pitchFamily="18" charset="0"/>
              </a:rPr>
              <a:t>=50H ,  </a:t>
            </a:r>
            <a:r>
              <a:rPr lang="zh-CN" altLang="zh-CN" b="1" kern="100" dirty="0">
                <a:solidFill>
                  <a:srgbClr val="FF0000"/>
                </a:solidFill>
                <a:latin typeface="Times New Roman" panose="02020603050405020304" pitchFamily="18" charset="0"/>
              </a:rPr>
              <a:t>（</a:t>
            </a:r>
            <a:r>
              <a:rPr lang="en-US" altLang="zh-CN" b="1" kern="100" dirty="0">
                <a:solidFill>
                  <a:srgbClr val="FF0000"/>
                </a:solidFill>
                <a:latin typeface="Times New Roman" panose="02020603050405020304" pitchFamily="18" charset="0"/>
              </a:rPr>
              <a:t>SP</a:t>
            </a:r>
            <a:r>
              <a:rPr lang="zh-CN" altLang="zh-CN" b="1" kern="100" dirty="0">
                <a:solidFill>
                  <a:srgbClr val="FF0000"/>
                </a:solidFill>
                <a:latin typeface="Times New Roman" panose="02020603050405020304" pitchFamily="18" charset="0"/>
              </a:rPr>
              <a:t>）</a:t>
            </a:r>
            <a:r>
              <a:rPr lang="en-US" altLang="zh-CN" b="1" kern="100" dirty="0">
                <a:solidFill>
                  <a:srgbClr val="FF0000"/>
                </a:solidFill>
                <a:latin typeface="Times New Roman" panose="02020603050405020304" pitchFamily="18" charset="0"/>
              </a:rPr>
              <a:t>=50H ,   (51H)=30H ,  (52H)=50H ,   </a:t>
            </a:r>
            <a:r>
              <a:rPr lang="zh-CN" altLang="zh-CN" b="1" kern="100" dirty="0">
                <a:solidFill>
                  <a:srgbClr val="FF0000"/>
                </a:solidFill>
                <a:latin typeface="Times New Roman" panose="02020603050405020304" pitchFamily="18" charset="0"/>
              </a:rPr>
              <a:t>（</a:t>
            </a:r>
            <a:r>
              <a:rPr lang="en-US" altLang="zh-CN" b="1" kern="100" dirty="0">
                <a:solidFill>
                  <a:srgbClr val="FF0000"/>
                </a:solidFill>
                <a:latin typeface="Times New Roman" panose="02020603050405020304" pitchFamily="18" charset="0"/>
              </a:rPr>
              <a:t>PC</a:t>
            </a:r>
            <a:r>
              <a:rPr lang="zh-CN" altLang="zh-CN" b="1" kern="100" dirty="0">
                <a:solidFill>
                  <a:srgbClr val="FF0000"/>
                </a:solidFill>
                <a:latin typeface="Times New Roman" panose="02020603050405020304" pitchFamily="18" charset="0"/>
              </a:rPr>
              <a:t>）</a:t>
            </a:r>
            <a:r>
              <a:rPr lang="en-US" altLang="zh-CN" b="1" kern="100" dirty="0">
                <a:solidFill>
                  <a:srgbClr val="FF0000"/>
                </a:solidFill>
                <a:latin typeface="Times New Roman" panose="02020603050405020304" pitchFamily="18" charset="0"/>
              </a:rPr>
              <a:t>=5030H</a:t>
            </a:r>
            <a:endParaRPr lang="zh-CN" altLang="zh-CN" sz="1200" kern="100" dirty="0">
              <a:latin typeface="Times New Roman" panose="02020603050405020304" pitchFamily="18" charset="0"/>
            </a:endParaRPr>
          </a:p>
        </p:txBody>
      </p:sp>
      <p:sp>
        <p:nvSpPr>
          <p:cNvPr id="6" name="矩形 5"/>
          <p:cNvSpPr/>
          <p:nvPr/>
        </p:nvSpPr>
        <p:spPr>
          <a:xfrm>
            <a:off x="-53266" y="67503"/>
            <a:ext cx="8243678" cy="1200329"/>
          </a:xfrm>
          <a:prstGeom prst="rect">
            <a:avLst/>
          </a:prstGeom>
        </p:spPr>
        <p:txBody>
          <a:bodyPr wrap="square">
            <a:spAutoFit/>
          </a:bodyPr>
          <a:lstStyle/>
          <a:p>
            <a:pPr algn="just"/>
            <a:r>
              <a:rPr lang="zh-CN" altLang="en-US" sz="2400" b="1" dirty="0" smtClean="0">
                <a:solidFill>
                  <a:srgbClr val="FF0000"/>
                </a:solidFill>
              </a:rPr>
              <a:t>习题</a:t>
            </a:r>
            <a:r>
              <a:rPr lang="en-US" altLang="zh-CN" sz="2400" b="1" dirty="0" smtClean="0">
                <a:solidFill>
                  <a:srgbClr val="FF0000"/>
                </a:solidFill>
              </a:rPr>
              <a:t>3</a:t>
            </a:r>
            <a:r>
              <a:rPr lang="zh-CN" altLang="en-US" sz="2400" b="1" dirty="0" smtClean="0">
                <a:solidFill>
                  <a:srgbClr val="FF0000"/>
                </a:solidFill>
              </a:rPr>
              <a:t>：</a:t>
            </a:r>
            <a:r>
              <a:rPr lang="zh-CN" altLang="zh-CN" sz="2400" dirty="0" smtClean="0"/>
              <a:t>已知</a:t>
            </a:r>
            <a:r>
              <a:rPr lang="zh-CN" altLang="zh-CN" sz="2400" dirty="0"/>
              <a:t>程序执行前有</a:t>
            </a:r>
            <a:r>
              <a:rPr lang="en-US" altLang="zh-CN" sz="2400" dirty="0"/>
              <a:t>A=02H</a:t>
            </a:r>
            <a:r>
              <a:rPr lang="zh-CN" altLang="zh-CN" sz="2400" dirty="0"/>
              <a:t>，</a:t>
            </a:r>
            <a:r>
              <a:rPr lang="en-US" altLang="zh-CN" sz="2400" dirty="0"/>
              <a:t>SP=52H</a:t>
            </a:r>
            <a:r>
              <a:rPr lang="zh-CN" altLang="zh-CN" sz="2400" dirty="0"/>
              <a:t>，（</a:t>
            </a:r>
            <a:r>
              <a:rPr lang="en-US" altLang="zh-CN" sz="2400" dirty="0"/>
              <a:t>51H</a:t>
            </a:r>
            <a:r>
              <a:rPr lang="zh-CN" altLang="zh-CN" sz="2400" dirty="0"/>
              <a:t>）</a:t>
            </a:r>
            <a:r>
              <a:rPr lang="en-US" altLang="zh-CN" sz="2400" dirty="0"/>
              <a:t>=FFH</a:t>
            </a:r>
            <a:r>
              <a:rPr lang="zh-CN" altLang="zh-CN" sz="2400" dirty="0"/>
              <a:t>，</a:t>
            </a:r>
            <a:r>
              <a:rPr lang="en-US" altLang="zh-CN" sz="2400" dirty="0"/>
              <a:t>(52H)=FFH</a:t>
            </a:r>
            <a:r>
              <a:rPr lang="zh-CN" altLang="zh-CN" sz="2400" dirty="0"/>
              <a:t>。下述程序执行后：请问：</a:t>
            </a:r>
            <a:r>
              <a:rPr lang="en-US" altLang="zh-CN" sz="2400" dirty="0"/>
              <a:t>A=</a:t>
            </a:r>
            <a:r>
              <a:rPr lang="zh-CN" altLang="zh-CN" sz="2400" dirty="0"/>
              <a:t>（ ），</a:t>
            </a:r>
            <a:r>
              <a:rPr lang="en-US" altLang="zh-CN" sz="2400" dirty="0"/>
              <a:t>SP=</a:t>
            </a:r>
            <a:r>
              <a:rPr lang="zh-CN" altLang="zh-CN" sz="2400" dirty="0"/>
              <a:t>（ ），（</a:t>
            </a:r>
            <a:r>
              <a:rPr lang="en-US" altLang="zh-CN" sz="2400" dirty="0"/>
              <a:t>51H</a:t>
            </a:r>
            <a:r>
              <a:rPr lang="zh-CN" altLang="zh-CN" sz="2400" dirty="0"/>
              <a:t>）</a:t>
            </a:r>
            <a:r>
              <a:rPr lang="en-US" altLang="zh-CN" sz="2400" dirty="0"/>
              <a:t>=</a:t>
            </a:r>
            <a:r>
              <a:rPr lang="zh-CN" altLang="zh-CN" sz="2400" dirty="0"/>
              <a:t>（ ），（</a:t>
            </a:r>
            <a:r>
              <a:rPr lang="en-US" altLang="zh-CN" sz="2400" dirty="0"/>
              <a:t>52H</a:t>
            </a:r>
            <a:r>
              <a:rPr lang="zh-CN" altLang="zh-CN" sz="2400" dirty="0"/>
              <a:t>）</a:t>
            </a:r>
            <a:r>
              <a:rPr lang="en-US" altLang="zh-CN" sz="2400" dirty="0"/>
              <a:t>=</a:t>
            </a:r>
            <a:r>
              <a:rPr lang="zh-CN" altLang="zh-CN" sz="2400" dirty="0"/>
              <a:t>（ ），</a:t>
            </a:r>
            <a:r>
              <a:rPr lang="en-US" altLang="zh-CN" sz="2400" dirty="0"/>
              <a:t>PC=</a:t>
            </a:r>
            <a:r>
              <a:rPr lang="zh-CN" altLang="zh-CN" sz="2400" dirty="0"/>
              <a:t>（ ）。</a:t>
            </a:r>
          </a:p>
        </p:txBody>
      </p:sp>
    </p:spTree>
    <p:extLst>
      <p:ext uri="{BB962C8B-B14F-4D97-AF65-F5344CB8AC3E}">
        <p14:creationId xmlns:p14="http://schemas.microsoft.com/office/powerpoint/2010/main" xmlns="" val="303823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6BC79B1-821D-4A35-AA18-28BFEA215665}" type="slidenum">
              <a:rPr lang="zh-CN" altLang="en-US" smtClean="0"/>
              <a:pPr>
                <a:defRPr/>
              </a:pPr>
              <a:t>62</a:t>
            </a:fld>
            <a:endParaRPr lang="zh-CN" altLang="en-US" dirty="0"/>
          </a:p>
        </p:txBody>
      </p:sp>
      <p:sp>
        <p:nvSpPr>
          <p:cNvPr id="7" name="矩形 6"/>
          <p:cNvSpPr/>
          <p:nvPr/>
        </p:nvSpPr>
        <p:spPr>
          <a:xfrm>
            <a:off x="0" y="1"/>
            <a:ext cx="8515350" cy="1200329"/>
          </a:xfrm>
          <a:prstGeom prst="rect">
            <a:avLst/>
          </a:prstGeom>
        </p:spPr>
        <p:txBody>
          <a:bodyPr wrap="square">
            <a:spAutoFit/>
          </a:bodyPr>
          <a:lstStyle/>
          <a:p>
            <a:r>
              <a:rPr lang="zh-CN" altLang="en-US" sz="2400" b="1" dirty="0" smtClean="0">
                <a:solidFill>
                  <a:srgbClr val="FF0000"/>
                </a:solidFill>
              </a:rPr>
              <a:t>习题</a:t>
            </a:r>
            <a:r>
              <a:rPr lang="en-US" altLang="zh-CN" sz="2400" b="1" dirty="0" smtClean="0">
                <a:solidFill>
                  <a:srgbClr val="FF0000"/>
                </a:solidFill>
              </a:rPr>
              <a:t>3: </a:t>
            </a:r>
            <a:r>
              <a:rPr lang="zh-CN" altLang="en-US" sz="2400" dirty="0" smtClean="0"/>
              <a:t>试</a:t>
            </a:r>
            <a:r>
              <a:rPr lang="zh-CN" altLang="en-US" sz="2400" dirty="0"/>
              <a:t>编写程序，查找在内部</a:t>
            </a:r>
            <a:r>
              <a:rPr lang="en-US" altLang="zh-CN" sz="2400" dirty="0"/>
              <a:t>RAM</a:t>
            </a:r>
            <a:r>
              <a:rPr lang="zh-CN" altLang="en-US" sz="2400" dirty="0"/>
              <a:t>的</a:t>
            </a:r>
            <a:r>
              <a:rPr lang="en-US" altLang="zh-CN" sz="2400" dirty="0"/>
              <a:t>30H</a:t>
            </a:r>
            <a:r>
              <a:rPr lang="zh-CN" altLang="en-US" sz="2400" dirty="0"/>
              <a:t>～</a:t>
            </a:r>
            <a:r>
              <a:rPr lang="en-US" altLang="zh-CN" sz="2400" dirty="0"/>
              <a:t>50H</a:t>
            </a:r>
            <a:r>
              <a:rPr lang="zh-CN" altLang="en-US" sz="2400" dirty="0"/>
              <a:t>单元中是否有</a:t>
            </a:r>
            <a:r>
              <a:rPr lang="en-US" altLang="zh-CN" sz="2400" dirty="0"/>
              <a:t>0AAH</a:t>
            </a:r>
            <a:r>
              <a:rPr lang="zh-CN" altLang="en-US" sz="2400" dirty="0"/>
              <a:t>这一数据。若有，则将</a:t>
            </a:r>
            <a:r>
              <a:rPr lang="en-US" altLang="zh-CN" sz="2400" dirty="0"/>
              <a:t>51H</a:t>
            </a:r>
            <a:r>
              <a:rPr lang="zh-CN" altLang="en-US" sz="2400" dirty="0"/>
              <a:t>单元置为“</a:t>
            </a:r>
            <a:r>
              <a:rPr lang="en-US" altLang="zh-CN" sz="2400" dirty="0"/>
              <a:t>01H”</a:t>
            </a:r>
            <a:r>
              <a:rPr lang="zh-CN" altLang="en-US" sz="2400" dirty="0"/>
              <a:t>；若未找到，则将</a:t>
            </a:r>
            <a:r>
              <a:rPr lang="en-US" altLang="zh-CN" sz="2400" dirty="0"/>
              <a:t>51H</a:t>
            </a:r>
            <a:r>
              <a:rPr lang="zh-CN" altLang="en-US" sz="2400" dirty="0"/>
              <a:t>单元置为“</a:t>
            </a:r>
            <a:r>
              <a:rPr lang="en-US" altLang="zh-CN" sz="2400" dirty="0"/>
              <a:t>00H”</a:t>
            </a:r>
            <a:r>
              <a:rPr lang="zh-CN" altLang="en-US" sz="2400" dirty="0"/>
              <a:t>。</a:t>
            </a:r>
          </a:p>
        </p:txBody>
      </p:sp>
      <p:sp>
        <p:nvSpPr>
          <p:cNvPr id="5" name="矩形 4"/>
          <p:cNvSpPr/>
          <p:nvPr/>
        </p:nvSpPr>
        <p:spPr>
          <a:xfrm>
            <a:off x="1438657" y="1496961"/>
            <a:ext cx="5638037" cy="3753400"/>
          </a:xfrm>
          <a:prstGeom prst="rect">
            <a:avLst/>
          </a:prstGeom>
        </p:spPr>
        <p:txBody>
          <a:bodyPr wrap="square">
            <a:spAutoFit/>
          </a:bodyPr>
          <a:lstStyle/>
          <a:p>
            <a:pPr>
              <a:lnSpc>
                <a:spcPct val="120000"/>
              </a:lnSpc>
            </a:pPr>
            <a:r>
              <a:rPr lang="en-US" altLang="zh-CN" sz="2000" dirty="0">
                <a:latin typeface="Times New Roman" panose="02020603050405020304" pitchFamily="18" charset="0"/>
                <a:cs typeface="Times New Roman" panose="02020603050405020304" pitchFamily="18" charset="0"/>
              </a:rPr>
              <a:t>                            START:	MOV	R0,#30H</a:t>
            </a:r>
          </a:p>
          <a:p>
            <a:pPr>
              <a:lnSpc>
                <a:spcPct val="120000"/>
              </a:lnSpc>
            </a:pPr>
            <a:r>
              <a:rPr lang="en-US" altLang="zh-CN" sz="2000" dirty="0">
                <a:latin typeface="Times New Roman" panose="02020603050405020304" pitchFamily="18" charset="0"/>
                <a:cs typeface="Times New Roman" panose="02020603050405020304" pitchFamily="18" charset="0"/>
              </a:rPr>
              <a:t>			MOV	R2,#20H</a:t>
            </a:r>
          </a:p>
          <a:p>
            <a:pPr>
              <a:lnSpc>
                <a:spcPct val="120000"/>
              </a:lnSpc>
            </a:pPr>
            <a:r>
              <a:rPr lang="en-US" altLang="zh-CN" sz="2000" dirty="0">
                <a:latin typeface="Times New Roman" panose="02020603050405020304" pitchFamily="18" charset="0"/>
                <a:cs typeface="Times New Roman" panose="02020603050405020304" pitchFamily="18" charset="0"/>
              </a:rPr>
              <a:t>		LOOP:	MOV	A,@R0</a:t>
            </a:r>
          </a:p>
          <a:p>
            <a:pPr>
              <a:lnSpc>
                <a:spcPct val="120000"/>
              </a:lnSpc>
            </a:pPr>
            <a:r>
              <a:rPr lang="en-US" altLang="zh-CN" sz="2000" dirty="0">
                <a:latin typeface="Times New Roman" panose="02020603050405020304" pitchFamily="18" charset="0"/>
                <a:cs typeface="Times New Roman" panose="02020603050405020304" pitchFamily="18" charset="0"/>
              </a:rPr>
              <a:t>			CJNE	A,#0AAH,NEXT</a:t>
            </a:r>
          </a:p>
          <a:p>
            <a:pPr>
              <a:lnSpc>
                <a:spcPct val="120000"/>
              </a:lnSpc>
            </a:pPr>
            <a:r>
              <a:rPr lang="en-US" altLang="zh-CN" sz="2000" dirty="0">
                <a:latin typeface="Times New Roman" panose="02020603050405020304" pitchFamily="18" charset="0"/>
                <a:cs typeface="Times New Roman" panose="02020603050405020304" pitchFamily="18" charset="0"/>
              </a:rPr>
              <a:t>			MOV	51H,#01H</a:t>
            </a:r>
          </a:p>
          <a:p>
            <a:pPr>
              <a:lnSpc>
                <a:spcPct val="120000"/>
              </a:lnSpc>
            </a:pPr>
            <a:r>
              <a:rPr lang="en-US" altLang="zh-CN" sz="2000" dirty="0">
                <a:latin typeface="Times New Roman" panose="02020603050405020304" pitchFamily="18" charset="0"/>
                <a:cs typeface="Times New Roman" panose="02020603050405020304" pitchFamily="18" charset="0"/>
              </a:rPr>
              <a:t>			LJMP	EXIT</a:t>
            </a:r>
          </a:p>
          <a:p>
            <a:pPr>
              <a:lnSpc>
                <a:spcPct val="120000"/>
              </a:lnSpc>
            </a:pPr>
            <a:r>
              <a:rPr lang="en-US" altLang="zh-CN" sz="2000" dirty="0">
                <a:latin typeface="Times New Roman" panose="02020603050405020304" pitchFamily="18" charset="0"/>
                <a:cs typeface="Times New Roman" panose="02020603050405020304" pitchFamily="18" charset="0"/>
              </a:rPr>
              <a:t>		NEXT:	INC	R0</a:t>
            </a:r>
          </a:p>
          <a:p>
            <a:pPr>
              <a:lnSpc>
                <a:spcPct val="120000"/>
              </a:lnSpc>
            </a:pPr>
            <a:r>
              <a:rPr lang="en-US" altLang="zh-CN" sz="2000" dirty="0">
                <a:latin typeface="Times New Roman" panose="02020603050405020304" pitchFamily="18" charset="0"/>
                <a:cs typeface="Times New Roman" panose="02020603050405020304" pitchFamily="18" charset="0"/>
              </a:rPr>
              <a:t>			DJNZ	R2,LOOP</a:t>
            </a:r>
          </a:p>
          <a:p>
            <a:pPr>
              <a:lnSpc>
                <a:spcPct val="120000"/>
              </a:lnSpc>
            </a:pPr>
            <a:r>
              <a:rPr lang="en-US" altLang="zh-CN" sz="2000" dirty="0">
                <a:latin typeface="Times New Roman" panose="02020603050405020304" pitchFamily="18" charset="0"/>
                <a:cs typeface="Times New Roman" panose="02020603050405020304" pitchFamily="18" charset="0"/>
              </a:rPr>
              <a:t>			MOV	51H,#00H</a:t>
            </a:r>
          </a:p>
          <a:p>
            <a:pPr>
              <a:lnSpc>
                <a:spcPct val="120000"/>
              </a:lnSpc>
            </a:pPr>
            <a:r>
              <a:rPr lang="en-US" altLang="zh-CN" sz="2000" dirty="0">
                <a:latin typeface="Times New Roman" panose="02020603050405020304" pitchFamily="18" charset="0"/>
                <a:cs typeface="Times New Roman" panose="02020603050405020304" pitchFamily="18" charset="0"/>
              </a:rPr>
              <a:t>		EXIT:	RET</a:t>
            </a:r>
          </a:p>
        </p:txBody>
      </p:sp>
    </p:spTree>
    <p:extLst>
      <p:ext uri="{BB962C8B-B14F-4D97-AF65-F5344CB8AC3E}">
        <p14:creationId xmlns:p14="http://schemas.microsoft.com/office/powerpoint/2010/main" xmlns="" val="421487361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33869" y="35263"/>
            <a:ext cx="9252520" cy="914400"/>
          </a:xfrm>
          <a:effectLst/>
        </p:spPr>
        <p:txBody>
          <a:bodyPr vert="horz" lIns="91440" tIns="45720" rIns="91440" bIns="45720" rtlCol="0" anchor="t" anchorCtr="0">
            <a:noAutofit/>
          </a:bodyPr>
          <a:lstStyle/>
          <a:p>
            <a:pPr marL="0" indent="0">
              <a:buNone/>
            </a:pPr>
            <a:r>
              <a:rPr lang="zh-CN" altLang="en-US" sz="3600" dirty="0"/>
              <a:t>第</a:t>
            </a:r>
            <a:r>
              <a:rPr lang="en-US" altLang="zh-CN" sz="3600" dirty="0"/>
              <a:t> 7 </a:t>
            </a:r>
            <a:r>
              <a:rPr lang="zh-CN" altLang="en-US" sz="3600" dirty="0"/>
              <a:t>章	 中 断</a:t>
            </a:r>
          </a:p>
        </p:txBody>
      </p:sp>
      <p:sp>
        <p:nvSpPr>
          <p:cNvPr id="5" name="AutoShape 3">
            <a:hlinkClick r:id="" action="ppaction://noaction" highlightClick="1"/>
          </p:cNvPr>
          <p:cNvSpPr>
            <a:spLocks noChangeArrowheads="1"/>
          </p:cNvSpPr>
          <p:nvPr/>
        </p:nvSpPr>
        <p:spPr bwMode="auto">
          <a:xfrm>
            <a:off x="363829" y="1291268"/>
            <a:ext cx="6243656" cy="512398"/>
          </a:xfrm>
          <a:prstGeom prst="actionButtonBlank">
            <a:avLst/>
          </a:prstGeom>
          <a:noFill/>
          <a:ln>
            <a:noFill/>
          </a:ln>
          <a:effectLst/>
        </p:spPr>
        <p:txBody>
          <a:bodyPr wrap="none" tIns="0" anchor="ctr"/>
          <a:lstStyle/>
          <a:p>
            <a:pPr marL="228600" indent="-182880">
              <a:lnSpc>
                <a:spcPct val="150000"/>
              </a:lnSpc>
              <a:spcAft>
                <a:spcPts val="300"/>
              </a:spcAft>
              <a:buClr>
                <a:schemeClr val="accent6">
                  <a:lumMod val="75000"/>
                </a:schemeClr>
              </a:buClr>
              <a:buSzPct val="130000"/>
              <a:buFont typeface="Georgia" pitchFamily="18" charset="0"/>
              <a:buChar char="*"/>
            </a:pPr>
            <a:r>
              <a:rPr lang="en-US" altLang="zh-CN" sz="2800" dirty="0">
                <a:solidFill>
                  <a:schemeClr val="tx1">
                    <a:lumMod val="75000"/>
                    <a:lumOff val="25000"/>
                  </a:schemeClr>
                </a:solidFill>
              </a:rPr>
              <a:t>7</a:t>
            </a:r>
            <a:r>
              <a:rPr lang="zh-CN" altLang="en-US" sz="2800" dirty="0">
                <a:solidFill>
                  <a:schemeClr val="tx1">
                    <a:lumMod val="75000"/>
                    <a:lumOff val="25000"/>
                  </a:schemeClr>
                </a:solidFill>
              </a:rPr>
              <a:t>.1  中断的概念</a:t>
            </a:r>
          </a:p>
        </p:txBody>
      </p:sp>
      <p:sp>
        <p:nvSpPr>
          <p:cNvPr id="6" name="AutoShape 3">
            <a:hlinkClick r:id="" action="ppaction://noaction" highlightClick="1"/>
          </p:cNvPr>
          <p:cNvSpPr>
            <a:spLocks noChangeArrowheads="1"/>
          </p:cNvSpPr>
          <p:nvPr/>
        </p:nvSpPr>
        <p:spPr bwMode="auto">
          <a:xfrm>
            <a:off x="364347" y="2428623"/>
            <a:ext cx="7020790" cy="512398"/>
          </a:xfrm>
          <a:prstGeom prst="actionButtonBlank">
            <a:avLst/>
          </a:prstGeom>
          <a:noFill/>
          <a:ln>
            <a:noFill/>
          </a:ln>
          <a:effectLst/>
        </p:spPr>
        <p:txBody>
          <a:bodyPr wrap="none" tIns="0" anchor="ctr"/>
          <a:lstStyle/>
          <a:p>
            <a:pPr marL="228600" indent="-182880">
              <a:lnSpc>
                <a:spcPct val="150000"/>
              </a:lnSpc>
              <a:spcAft>
                <a:spcPts val="300"/>
              </a:spcAft>
              <a:buClr>
                <a:schemeClr val="accent6">
                  <a:lumMod val="75000"/>
                </a:schemeClr>
              </a:buClr>
              <a:buSzPct val="130000"/>
              <a:buFont typeface="Georgia" pitchFamily="18" charset="0"/>
              <a:buChar char="*"/>
            </a:pPr>
            <a:r>
              <a:rPr lang="en-US" altLang="zh-CN" sz="2800" dirty="0">
                <a:solidFill>
                  <a:schemeClr val="tx1">
                    <a:lumMod val="75000"/>
                    <a:lumOff val="25000"/>
                  </a:schemeClr>
                </a:solidFill>
              </a:rPr>
              <a:t>7</a:t>
            </a:r>
            <a:r>
              <a:rPr lang="zh-CN" altLang="en-US" sz="2800" dirty="0">
                <a:solidFill>
                  <a:schemeClr val="tx1">
                    <a:lumMod val="75000"/>
                    <a:lumOff val="25000"/>
                  </a:schemeClr>
                </a:solidFill>
              </a:rPr>
              <a:t>.</a:t>
            </a:r>
            <a:r>
              <a:rPr lang="en-US" altLang="zh-CN" sz="2800" dirty="0">
                <a:solidFill>
                  <a:schemeClr val="tx1">
                    <a:lumMod val="75000"/>
                    <a:lumOff val="25000"/>
                  </a:schemeClr>
                </a:solidFill>
              </a:rPr>
              <a:t>2</a:t>
            </a:r>
            <a:r>
              <a:rPr lang="zh-CN" altLang="en-US" sz="2800" dirty="0">
                <a:solidFill>
                  <a:schemeClr val="tx1">
                    <a:lumMod val="75000"/>
                    <a:lumOff val="25000"/>
                  </a:schemeClr>
                </a:solidFill>
              </a:rPr>
              <a:t>  </a:t>
            </a:r>
            <a:r>
              <a:rPr lang="en-US" altLang="zh-CN" sz="2800" dirty="0">
                <a:solidFill>
                  <a:schemeClr val="tx1">
                    <a:lumMod val="75000"/>
                    <a:lumOff val="25000"/>
                  </a:schemeClr>
                </a:solidFill>
              </a:rPr>
              <a:t>8051</a:t>
            </a:r>
            <a:r>
              <a:rPr lang="zh-CN" altLang="en-US" sz="2800" dirty="0">
                <a:solidFill>
                  <a:schemeClr val="tx1">
                    <a:lumMod val="75000"/>
                    <a:lumOff val="25000"/>
                  </a:schemeClr>
                </a:solidFill>
              </a:rPr>
              <a:t>单片机的中断系统及其管理</a:t>
            </a:r>
          </a:p>
        </p:txBody>
      </p:sp>
    </p:spTree>
    <p:extLst>
      <p:ext uri="{BB962C8B-B14F-4D97-AF65-F5344CB8AC3E}">
        <p14:creationId xmlns:p14="http://schemas.microsoft.com/office/powerpoint/2010/main" xmlns="" val="121314226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323528" y="0"/>
            <a:ext cx="8229600" cy="1143000"/>
          </a:xfrm>
        </p:spPr>
        <p:txBody>
          <a:bodyPr/>
          <a:lstStyle/>
          <a:p>
            <a:pPr marL="0" indent="0">
              <a:buNone/>
            </a:pPr>
            <a:r>
              <a:rPr lang="zh-CN" altLang="en-US" dirty="0" smtClean="0"/>
              <a:t>复习重点</a:t>
            </a:r>
            <a:endParaRPr lang="zh-CN" altLang="en-US" dirty="0"/>
          </a:p>
        </p:txBody>
      </p:sp>
      <p:sp>
        <p:nvSpPr>
          <p:cNvPr id="5" name="内容占位符 2"/>
          <p:cNvSpPr>
            <a:spLocks noGrp="1"/>
          </p:cNvSpPr>
          <p:nvPr>
            <p:ph sz="quarter" idx="13"/>
          </p:nvPr>
        </p:nvSpPr>
        <p:spPr>
          <a:xfrm>
            <a:off x="18328" y="1988840"/>
            <a:ext cx="9144000" cy="2232248"/>
          </a:xfrm>
        </p:spPr>
        <p:txBody>
          <a:bodyPr>
            <a:noAutofit/>
          </a:bodyPr>
          <a:lstStyle/>
          <a:p>
            <a:pPr>
              <a:lnSpc>
                <a:spcPct val="150000"/>
              </a:lnSpc>
            </a:pPr>
            <a:r>
              <a:rPr lang="zh-CN" altLang="en-US" sz="2800" dirty="0" smtClean="0"/>
              <a:t>熟悉中断的定义、功能及与子程序调用的区别；</a:t>
            </a:r>
            <a:endParaRPr lang="en-US" altLang="zh-CN" sz="2800" dirty="0" smtClean="0"/>
          </a:p>
          <a:p>
            <a:pPr>
              <a:lnSpc>
                <a:spcPct val="150000"/>
              </a:lnSpc>
            </a:pPr>
            <a:r>
              <a:rPr lang="zh-CN" altLang="en-US" sz="2800" dirty="0" smtClean="0"/>
              <a:t>掌握</a:t>
            </a:r>
            <a:r>
              <a:rPr lang="en-US" altLang="zh-CN" sz="2800" dirty="0" smtClean="0"/>
              <a:t>8051</a:t>
            </a:r>
            <a:r>
              <a:rPr lang="zh-CN" altLang="en-US" sz="2800" dirty="0" smtClean="0"/>
              <a:t>的中断源、</a:t>
            </a:r>
            <a:r>
              <a:rPr lang="en-US" altLang="zh-CN" sz="2800" dirty="0" smtClean="0"/>
              <a:t>TCON</a:t>
            </a:r>
            <a:r>
              <a:rPr lang="zh-CN" altLang="en-US" sz="2800" dirty="0" smtClean="0"/>
              <a:t>、</a:t>
            </a:r>
            <a:r>
              <a:rPr lang="en-US" altLang="zh-CN" sz="2800" dirty="0" smtClean="0"/>
              <a:t>SCON</a:t>
            </a:r>
            <a:r>
              <a:rPr lang="zh-CN" altLang="en-US" sz="2800" dirty="0" smtClean="0"/>
              <a:t>、</a:t>
            </a:r>
            <a:r>
              <a:rPr lang="en-US" altLang="zh-CN" sz="2800" dirty="0" smtClean="0"/>
              <a:t>IE</a:t>
            </a:r>
            <a:r>
              <a:rPr lang="zh-CN" altLang="en-US" sz="2800" dirty="0" smtClean="0"/>
              <a:t>、</a:t>
            </a:r>
            <a:r>
              <a:rPr lang="en-US" altLang="zh-CN" sz="2800" dirty="0" smtClean="0"/>
              <a:t>IP</a:t>
            </a:r>
            <a:r>
              <a:rPr lang="zh-CN" altLang="en-US" sz="2800" dirty="0" smtClean="0"/>
              <a:t>；</a:t>
            </a:r>
            <a:endParaRPr lang="en-US" altLang="zh-CN" sz="2800" dirty="0" smtClean="0"/>
          </a:p>
          <a:p>
            <a:pPr>
              <a:lnSpc>
                <a:spcPct val="150000"/>
              </a:lnSpc>
            </a:pPr>
            <a:r>
              <a:rPr lang="zh-CN" altLang="en-US" sz="2800" dirty="0" smtClean="0"/>
              <a:t>掌握中断程序的设计。</a:t>
            </a:r>
            <a:endParaRPr lang="zh-CN" altLang="en-US" sz="2800" dirty="0"/>
          </a:p>
        </p:txBody>
      </p:sp>
    </p:spTree>
    <p:extLst>
      <p:ext uri="{BB962C8B-B14F-4D97-AF65-F5344CB8AC3E}">
        <p14:creationId xmlns:p14="http://schemas.microsoft.com/office/powerpoint/2010/main" xmlns="" val="398113959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332"/>
            <a:ext cx="7654660" cy="654410"/>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sz="2800" dirty="0">
                <a:solidFill>
                  <a:srgbClr val="FF0000"/>
                </a:solidFill>
              </a:rPr>
              <a:t>熟悉中断的定义、功能及与子程序调用的区别</a:t>
            </a:r>
            <a:endParaRPr lang="en-US" altLang="zh-CN" sz="2800" dirty="0">
              <a:solidFill>
                <a:srgbClr val="FF0000"/>
              </a:solidFill>
            </a:endParaRPr>
          </a:p>
        </p:txBody>
      </p:sp>
      <p:sp>
        <p:nvSpPr>
          <p:cNvPr id="6" name="TextBox 5"/>
          <p:cNvSpPr txBox="1"/>
          <p:nvPr/>
        </p:nvSpPr>
        <p:spPr>
          <a:xfrm>
            <a:off x="27689" y="836712"/>
            <a:ext cx="9007503" cy="1938992"/>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lnSpc>
                <a:spcPct val="150000"/>
              </a:lnSpc>
              <a:buFont typeface="Wingdings" pitchFamily="2" charset="2"/>
              <a:buChar char="Ø"/>
            </a:pPr>
            <a:r>
              <a:rPr lang="zh-CN" altLang="en-US" sz="2000" b="1" dirty="0" smtClean="0">
                <a:solidFill>
                  <a:srgbClr val="FF0000"/>
                </a:solidFill>
              </a:rPr>
              <a:t>定义</a:t>
            </a:r>
            <a:r>
              <a:rPr lang="en-US" altLang="zh-CN" sz="2000" b="1" dirty="0" smtClean="0">
                <a:solidFill>
                  <a:srgbClr val="FF0000"/>
                </a:solidFill>
              </a:rPr>
              <a:t>:</a:t>
            </a:r>
          </a:p>
          <a:p>
            <a:pPr marL="342900" indent="-342900" algn="just">
              <a:lnSpc>
                <a:spcPct val="150000"/>
              </a:lnSpc>
              <a:buAutoNum type="arabicPeriod"/>
            </a:pPr>
            <a:r>
              <a:rPr lang="en-US" altLang="zh-CN" sz="2000" dirty="0" smtClean="0"/>
              <a:t>CPU</a:t>
            </a:r>
            <a:r>
              <a:rPr lang="zh-CN" altLang="en-US" sz="2000" dirty="0" smtClean="0"/>
              <a:t>执行程序过程中，当出现异常事件或某种请求时，</a:t>
            </a:r>
            <a:r>
              <a:rPr lang="en-US" altLang="zh-CN" sz="2000" dirty="0" smtClean="0"/>
              <a:t>CPU</a:t>
            </a:r>
            <a:r>
              <a:rPr lang="zh-CN" altLang="en-US" sz="2000" dirty="0" smtClean="0"/>
              <a:t>暂停正在执行的程序转而执行对该异常事件狐火某种请求的服务程序，处理完毕再回到原断点继续执行原程序</a:t>
            </a:r>
            <a:r>
              <a:rPr lang="zh-CN" altLang="en-US" sz="2000" dirty="0"/>
              <a:t>。</a:t>
            </a:r>
            <a:endParaRPr lang="en-US" altLang="zh-CN" sz="2000" dirty="0" smtClean="0"/>
          </a:p>
        </p:txBody>
      </p:sp>
      <p:sp>
        <p:nvSpPr>
          <p:cNvPr id="7" name="TextBox 6"/>
          <p:cNvSpPr txBox="1"/>
          <p:nvPr/>
        </p:nvSpPr>
        <p:spPr>
          <a:xfrm>
            <a:off x="48109" y="2778241"/>
            <a:ext cx="9007503" cy="1938992"/>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lgn="just">
              <a:lnSpc>
                <a:spcPct val="150000"/>
              </a:lnSpc>
              <a:buFont typeface="Wingdings" pitchFamily="2" charset="2"/>
              <a:buChar char="Ø"/>
            </a:pPr>
            <a:r>
              <a:rPr lang="zh-CN" altLang="en-US" sz="2000" b="1" dirty="0" smtClean="0">
                <a:solidFill>
                  <a:srgbClr val="FF0000"/>
                </a:solidFill>
              </a:rPr>
              <a:t>功 能</a:t>
            </a:r>
            <a:r>
              <a:rPr lang="en-US" altLang="zh-CN" sz="2000" b="1" dirty="0" smtClean="0">
                <a:solidFill>
                  <a:srgbClr val="FF0000"/>
                </a:solidFill>
              </a:rPr>
              <a:t>:</a:t>
            </a:r>
          </a:p>
          <a:p>
            <a:pPr algn="just">
              <a:lnSpc>
                <a:spcPct val="150000"/>
              </a:lnSpc>
            </a:pPr>
            <a:r>
              <a:rPr lang="en-US" altLang="zh-CN" sz="2000" dirty="0" smtClean="0"/>
              <a:t>1.</a:t>
            </a:r>
            <a:r>
              <a:rPr lang="zh-CN" altLang="en-US" sz="2000" dirty="0" smtClean="0"/>
              <a:t>解决快速</a:t>
            </a:r>
            <a:r>
              <a:rPr lang="en-US" altLang="zh-CN" sz="2000" dirty="0" smtClean="0"/>
              <a:t>CPU</a:t>
            </a:r>
            <a:r>
              <a:rPr lang="zh-CN" altLang="en-US" sz="2000" dirty="0" smtClean="0"/>
              <a:t>和慢速外设之间的矛盾，可使</a:t>
            </a:r>
            <a:r>
              <a:rPr lang="en-US" altLang="zh-CN" sz="2000" dirty="0" smtClean="0"/>
              <a:t>CPU</a:t>
            </a:r>
            <a:r>
              <a:rPr lang="zh-CN" altLang="en-US" sz="2000" dirty="0" smtClean="0"/>
              <a:t>和外设并行工作；</a:t>
            </a:r>
            <a:endParaRPr lang="en-US" altLang="zh-CN" sz="2000" dirty="0" smtClean="0"/>
          </a:p>
          <a:p>
            <a:pPr algn="just">
              <a:lnSpc>
                <a:spcPct val="150000"/>
              </a:lnSpc>
            </a:pPr>
            <a:r>
              <a:rPr lang="en-US" altLang="zh-CN" sz="2000" dirty="0" smtClean="0"/>
              <a:t>2. </a:t>
            </a:r>
            <a:r>
              <a:rPr lang="zh-CN" altLang="en-US" sz="2000" dirty="0"/>
              <a:t>可</a:t>
            </a:r>
            <a:r>
              <a:rPr lang="zh-CN" altLang="en-US" sz="2000" dirty="0" smtClean="0"/>
              <a:t>及时处理控制系统中许多随机参数和信息；</a:t>
            </a:r>
            <a:endParaRPr lang="en-US" altLang="zh-CN" sz="2000" dirty="0" smtClean="0"/>
          </a:p>
          <a:p>
            <a:pPr algn="just">
              <a:lnSpc>
                <a:spcPct val="150000"/>
              </a:lnSpc>
            </a:pPr>
            <a:r>
              <a:rPr lang="en-US" altLang="zh-CN" sz="2000" dirty="0" smtClean="0"/>
              <a:t>3. </a:t>
            </a:r>
            <a:r>
              <a:rPr lang="zh-CN" altLang="en-US" sz="2000" dirty="0"/>
              <a:t>具备了处理故障的</a:t>
            </a:r>
            <a:r>
              <a:rPr lang="zh-CN" altLang="en-US" sz="2000" dirty="0" smtClean="0"/>
              <a:t>能力，提高了计算机自身的可靠性。</a:t>
            </a:r>
            <a:endParaRPr lang="en-US" altLang="zh-CN" sz="2000" dirty="0" smtClean="0"/>
          </a:p>
        </p:txBody>
      </p:sp>
      <p:sp>
        <p:nvSpPr>
          <p:cNvPr id="9" name="矩形 8"/>
          <p:cNvSpPr/>
          <p:nvPr/>
        </p:nvSpPr>
        <p:spPr>
          <a:xfrm>
            <a:off x="27564" y="4763585"/>
            <a:ext cx="3464410" cy="553998"/>
          </a:xfrm>
          <a:prstGeom prst="rect">
            <a:avLst/>
          </a:prstGeom>
        </p:spPr>
        <p:txBody>
          <a:bodyPr wrap="none">
            <a:spAutoFit/>
          </a:bodyPr>
          <a:lstStyle/>
          <a:p>
            <a:pPr marL="342900" indent="-342900">
              <a:lnSpc>
                <a:spcPct val="150000"/>
              </a:lnSpc>
              <a:buFont typeface="Wingdings" pitchFamily="2" charset="2"/>
              <a:buChar char="Ø"/>
            </a:pPr>
            <a:r>
              <a:rPr lang="zh-CN" altLang="en-US" sz="2000" b="1" dirty="0" smtClean="0">
                <a:solidFill>
                  <a:srgbClr val="FF0000"/>
                </a:solidFill>
              </a:rPr>
              <a:t>中断与调用子程序的区别</a:t>
            </a:r>
            <a:r>
              <a:rPr lang="en-US" altLang="zh-CN" sz="2000" b="1" dirty="0" smtClean="0">
                <a:solidFill>
                  <a:srgbClr val="FF0000"/>
                </a:solidFill>
              </a:rPr>
              <a:t>:</a:t>
            </a:r>
            <a:endParaRPr lang="en-US" altLang="zh-CN" sz="2000" b="1" dirty="0">
              <a:solidFill>
                <a:srgbClr val="FF0000"/>
              </a:solidFill>
            </a:endParaRPr>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3568" y="5306741"/>
            <a:ext cx="5373497" cy="15512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9196605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098" y="110434"/>
            <a:ext cx="7518405" cy="738664"/>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sz="2800" dirty="0">
                <a:solidFill>
                  <a:srgbClr val="FF0000"/>
                </a:solidFill>
              </a:rPr>
              <a:t>掌握</a:t>
            </a:r>
            <a:r>
              <a:rPr lang="en-US" altLang="zh-CN" sz="2800" dirty="0">
                <a:solidFill>
                  <a:srgbClr val="FF0000"/>
                </a:solidFill>
              </a:rPr>
              <a:t>8051</a:t>
            </a:r>
            <a:r>
              <a:rPr lang="zh-CN" altLang="en-US" sz="2800" dirty="0">
                <a:solidFill>
                  <a:srgbClr val="FF0000"/>
                </a:solidFill>
              </a:rPr>
              <a:t>的中断源、</a:t>
            </a:r>
            <a:r>
              <a:rPr lang="en-US" altLang="zh-CN" sz="2800" dirty="0">
                <a:solidFill>
                  <a:srgbClr val="FF0000"/>
                </a:solidFill>
              </a:rPr>
              <a:t>TCON</a:t>
            </a:r>
            <a:r>
              <a:rPr lang="zh-CN" altLang="en-US" sz="2800" dirty="0">
                <a:solidFill>
                  <a:srgbClr val="FF0000"/>
                </a:solidFill>
              </a:rPr>
              <a:t>、</a:t>
            </a:r>
            <a:r>
              <a:rPr lang="en-US" altLang="zh-CN" sz="2800" dirty="0">
                <a:solidFill>
                  <a:srgbClr val="FF0000"/>
                </a:solidFill>
              </a:rPr>
              <a:t>SCON</a:t>
            </a:r>
            <a:r>
              <a:rPr lang="zh-CN" altLang="en-US" sz="2800" dirty="0">
                <a:solidFill>
                  <a:srgbClr val="FF0000"/>
                </a:solidFill>
              </a:rPr>
              <a:t>、</a:t>
            </a:r>
            <a:r>
              <a:rPr lang="en-US" altLang="zh-CN" sz="2800" dirty="0">
                <a:solidFill>
                  <a:srgbClr val="FF0000"/>
                </a:solidFill>
              </a:rPr>
              <a:t>IE</a:t>
            </a:r>
            <a:r>
              <a:rPr lang="zh-CN" altLang="en-US" sz="2800" dirty="0">
                <a:solidFill>
                  <a:srgbClr val="FF0000"/>
                </a:solidFill>
              </a:rPr>
              <a:t>、</a:t>
            </a:r>
            <a:r>
              <a:rPr lang="en-US" altLang="zh-CN" sz="2800" dirty="0">
                <a:solidFill>
                  <a:srgbClr val="FF0000"/>
                </a:solidFill>
              </a:rPr>
              <a:t>IP</a:t>
            </a:r>
            <a:r>
              <a:rPr lang="zh-CN" altLang="en-US" sz="2800" dirty="0">
                <a:solidFill>
                  <a:srgbClr val="FF0000"/>
                </a:solidFill>
              </a:rPr>
              <a:t>；</a:t>
            </a:r>
            <a:endParaRPr lang="en-US" altLang="zh-CN" sz="2800" dirty="0">
              <a:solidFill>
                <a:srgbClr val="FF0000"/>
              </a:solidFill>
            </a:endParaRPr>
          </a:p>
        </p:txBody>
      </p:sp>
      <p:sp>
        <p:nvSpPr>
          <p:cNvPr id="9" name="TextBox 8"/>
          <p:cNvSpPr txBox="1"/>
          <p:nvPr/>
        </p:nvSpPr>
        <p:spPr>
          <a:xfrm>
            <a:off x="4950" y="998873"/>
            <a:ext cx="2066921" cy="646331"/>
          </a:xfrm>
          <a:prstGeom prst="rect">
            <a:avLst/>
          </a:prstGeom>
          <a:noFill/>
        </p:spPr>
        <p:txBody>
          <a:bodyPr wrap="square" rtlCol="0">
            <a:spAutoFit/>
          </a:bodyPr>
          <a:lstStyle/>
          <a:p>
            <a:pPr marL="285750" indent="-285750">
              <a:lnSpc>
                <a:spcPct val="150000"/>
              </a:lnSpc>
              <a:buFont typeface="Arial" pitchFamily="34" charset="0"/>
              <a:buChar char="•"/>
            </a:pPr>
            <a:r>
              <a:rPr lang="zh-CN" altLang="en-US" sz="2400" b="1" dirty="0">
                <a:solidFill>
                  <a:schemeClr val="accent6">
                    <a:lumMod val="50000"/>
                  </a:schemeClr>
                </a:solidFill>
              </a:rPr>
              <a:t>中断源</a:t>
            </a:r>
            <a:endParaRPr lang="en-US" altLang="zh-CN" sz="2400" b="1" dirty="0" smtClean="0">
              <a:solidFill>
                <a:schemeClr val="accent6">
                  <a:lumMod val="50000"/>
                </a:schemeClr>
              </a:solidFill>
            </a:endParaRPr>
          </a:p>
        </p:txBody>
      </p:sp>
      <p:pic>
        <p:nvPicPr>
          <p:cNvPr id="30723"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9552" y="1988840"/>
            <a:ext cx="7615972" cy="33866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585540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3526" y="677021"/>
            <a:ext cx="9023350" cy="2073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TextBox 7"/>
          <p:cNvSpPr txBox="1"/>
          <p:nvPr/>
        </p:nvSpPr>
        <p:spPr>
          <a:xfrm>
            <a:off x="-17148" y="0"/>
            <a:ext cx="9144000" cy="646331"/>
          </a:xfrm>
          <a:prstGeom prst="rect">
            <a:avLst/>
          </a:prstGeom>
          <a:noFill/>
        </p:spPr>
        <p:txBody>
          <a:bodyPr wrap="square" rtlCol="0">
            <a:spAutoFit/>
          </a:bodyPr>
          <a:lstStyle/>
          <a:p>
            <a:pPr>
              <a:lnSpc>
                <a:spcPct val="150000"/>
              </a:lnSpc>
            </a:pPr>
            <a:r>
              <a:rPr lang="en-US" altLang="zh-CN" sz="2400" b="1" dirty="0" smtClean="0">
                <a:solidFill>
                  <a:schemeClr val="accent6">
                    <a:lumMod val="50000"/>
                  </a:schemeClr>
                </a:solidFill>
              </a:rPr>
              <a:t>1</a:t>
            </a:r>
            <a:r>
              <a:rPr lang="zh-CN" altLang="en-US" sz="2400" b="1" dirty="0" smtClean="0">
                <a:solidFill>
                  <a:schemeClr val="accent6">
                    <a:lumMod val="50000"/>
                  </a:schemeClr>
                </a:solidFill>
              </a:rPr>
              <a:t>）定时</a:t>
            </a:r>
            <a:r>
              <a:rPr lang="en-US" altLang="zh-CN" sz="2400" b="1" dirty="0" smtClean="0">
                <a:solidFill>
                  <a:schemeClr val="accent6">
                    <a:lumMod val="50000"/>
                  </a:schemeClr>
                </a:solidFill>
              </a:rPr>
              <a:t>/</a:t>
            </a:r>
            <a:r>
              <a:rPr lang="zh-CN" altLang="en-US" sz="2400" b="1" dirty="0" smtClean="0">
                <a:solidFill>
                  <a:schemeClr val="accent6">
                    <a:lumMod val="50000"/>
                  </a:schemeClr>
                </a:solidFill>
              </a:rPr>
              <a:t>计数器</a:t>
            </a:r>
            <a:r>
              <a:rPr lang="en-US" altLang="zh-CN" sz="2400" b="1" dirty="0" smtClean="0">
                <a:solidFill>
                  <a:schemeClr val="accent6">
                    <a:lumMod val="50000"/>
                  </a:schemeClr>
                </a:solidFill>
              </a:rPr>
              <a:t>T0</a:t>
            </a:r>
            <a:r>
              <a:rPr lang="zh-CN" altLang="en-US" sz="2400" b="1" dirty="0" smtClean="0">
                <a:solidFill>
                  <a:schemeClr val="accent6">
                    <a:lumMod val="50000"/>
                  </a:schemeClr>
                </a:solidFill>
              </a:rPr>
              <a:t>和</a:t>
            </a:r>
            <a:r>
              <a:rPr lang="en-US" altLang="zh-CN" sz="2400" b="1" dirty="0" smtClean="0">
                <a:solidFill>
                  <a:schemeClr val="accent6">
                    <a:lumMod val="50000"/>
                  </a:schemeClr>
                </a:solidFill>
              </a:rPr>
              <a:t>T1</a:t>
            </a:r>
            <a:r>
              <a:rPr lang="zh-CN" altLang="en-US" sz="2400" b="1" dirty="0" smtClean="0">
                <a:solidFill>
                  <a:schemeClr val="accent6">
                    <a:lumMod val="50000"/>
                  </a:schemeClr>
                </a:solidFill>
              </a:rPr>
              <a:t>的控制寄存器</a:t>
            </a:r>
            <a:r>
              <a:rPr lang="en-US" altLang="zh-CN" sz="2400" b="1" dirty="0" smtClean="0">
                <a:solidFill>
                  <a:schemeClr val="accent6">
                    <a:lumMod val="50000"/>
                  </a:schemeClr>
                </a:solidFill>
              </a:rPr>
              <a:t>TCON(</a:t>
            </a:r>
            <a:r>
              <a:rPr lang="zh-CN" altLang="en-US" sz="2400" b="1" dirty="0" smtClean="0">
                <a:solidFill>
                  <a:schemeClr val="accent6">
                    <a:lumMod val="50000"/>
                  </a:schemeClr>
                </a:solidFill>
              </a:rPr>
              <a:t>地址</a:t>
            </a:r>
            <a:r>
              <a:rPr lang="en-US" altLang="zh-CN" sz="2400" b="1" dirty="0" smtClean="0">
                <a:solidFill>
                  <a:schemeClr val="accent6">
                    <a:lumMod val="50000"/>
                  </a:schemeClr>
                </a:solidFill>
              </a:rPr>
              <a:t>88H)</a:t>
            </a:r>
            <a:endParaRPr lang="en-US" altLang="zh-CN" sz="2400" b="1" dirty="0" smtClean="0">
              <a:solidFill>
                <a:schemeClr val="accent6">
                  <a:lumMod val="50000"/>
                </a:schemeClr>
              </a:solidFill>
              <a:latin typeface="Times New Roman" pitchFamily="18" charset="0"/>
              <a:cs typeface="Times New Roman" pitchFamily="18" charset="0"/>
            </a:endParaRPr>
          </a:p>
        </p:txBody>
      </p:sp>
      <mc:AlternateContent xmlns:mc="http://schemas.openxmlformats.org/markup-compatibility/2006">
        <mc:Choice xmlns:a14="http://schemas.microsoft.com/office/drawing/2010/main" xmlns="" Requires="a14">
          <p:sp>
            <p:nvSpPr>
              <p:cNvPr id="9" name="TextBox 8"/>
              <p:cNvSpPr txBox="1"/>
              <p:nvPr/>
            </p:nvSpPr>
            <p:spPr>
              <a:xfrm>
                <a:off x="611560" y="3212976"/>
                <a:ext cx="7344816" cy="147950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285750" indent="-285750">
                  <a:lnSpc>
                    <a:spcPct val="150000"/>
                  </a:lnSpc>
                  <a:buFont typeface="Arial" panose="020B0604020202020204" pitchFamily="34" charset="0"/>
                  <a:buChar char="•"/>
                </a:pPr>
                <a:r>
                  <a:rPr lang="en-US" altLang="zh-CN" sz="2000" dirty="0" smtClean="0">
                    <a:latin typeface="Times New Roman" pitchFamily="18" charset="0"/>
                    <a:cs typeface="Times New Roman" pitchFamily="18" charset="0"/>
                  </a:rPr>
                  <a:t>T0</a:t>
                </a:r>
                <a:r>
                  <a:rPr lang="zh-CN" altLang="en-US"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 T1</a:t>
                </a:r>
                <a:r>
                  <a:rPr lang="zh-CN" altLang="en-US" sz="2000" dirty="0">
                    <a:latin typeface="Times New Roman" pitchFamily="18" charset="0"/>
                    <a:cs typeface="Times New Roman" pitchFamily="18" charset="0"/>
                  </a:rPr>
                  <a:t>、</a:t>
                </a:r>
                <a14:m>
                  <m:oMath xmlns:m="http://schemas.openxmlformats.org/officeDocument/2006/math">
                    <m:r>
                      <a:rPr lang="en-US" altLang="zh-CN" sz="2000" dirty="0">
                        <a:latin typeface="Cambria Math"/>
                        <a:cs typeface="Times New Roman" pitchFamily="18" charset="0"/>
                      </a:rPr>
                      <m:t> </m:t>
                    </m:r>
                    <m:r>
                      <m:rPr>
                        <m:nor/>
                      </m:rPr>
                      <a:rPr lang="en-US" altLang="zh-CN" sz="2000" dirty="0">
                        <a:latin typeface="Times New Roman" pitchFamily="18" charset="0"/>
                        <a:cs typeface="Times New Roman" pitchFamily="18" charset="0"/>
                      </a:rPr>
                      <m:t> </m:t>
                    </m:r>
                    <m:acc>
                      <m:accPr>
                        <m:chr m:val="̅"/>
                        <m:ctrlPr>
                          <a:rPr lang="zh-CN" altLang="en-US" sz="2000" i="1">
                            <a:latin typeface="Cambria Math"/>
                          </a:rPr>
                        </m:ctrlPr>
                      </m:accPr>
                      <m:e>
                        <m:r>
                          <m:rPr>
                            <m:sty m:val="p"/>
                          </m:rPr>
                          <a:rPr lang="en-US" altLang="zh-CN" sz="2000">
                            <a:latin typeface="Cambria Math"/>
                          </a:rPr>
                          <m:t>INT</m:t>
                        </m:r>
                        <m:r>
                          <a:rPr lang="en-US" altLang="zh-CN" sz="2000">
                            <a:latin typeface="Cambria Math"/>
                          </a:rPr>
                          <m:t>0</m:t>
                        </m:r>
                      </m:e>
                    </m:acc>
                  </m:oMath>
                </a14:m>
                <a:r>
                  <a:rPr lang="zh-CN" altLang="en-US" sz="2000" dirty="0">
                    <a:latin typeface="Times New Roman" pitchFamily="18" charset="0"/>
                    <a:cs typeface="Times New Roman" pitchFamily="18" charset="0"/>
                  </a:rPr>
                  <a:t>、</a:t>
                </a:r>
                <a14:m>
                  <m:oMath xmlns:m="http://schemas.openxmlformats.org/officeDocument/2006/math">
                    <m:acc>
                      <m:accPr>
                        <m:chr m:val="̅"/>
                        <m:ctrlPr>
                          <a:rPr lang="zh-CN" altLang="en-US" sz="2000" i="1">
                            <a:latin typeface="Cambria Math"/>
                          </a:rPr>
                        </m:ctrlPr>
                      </m:accPr>
                      <m:e>
                        <m:r>
                          <m:rPr>
                            <m:sty m:val="p"/>
                          </m:rPr>
                          <a:rPr lang="en-US" altLang="zh-CN" sz="2000">
                            <a:latin typeface="Cambria Math"/>
                          </a:rPr>
                          <m:t>INT</m:t>
                        </m:r>
                        <m:r>
                          <a:rPr lang="en-US" altLang="zh-CN" sz="2000">
                            <a:latin typeface="Cambria Math"/>
                          </a:rPr>
                          <m:t>0</m:t>
                        </m:r>
                      </m:e>
                    </m:acc>
                  </m:oMath>
                </a14:m>
                <a:r>
                  <a:rPr lang="zh-CN" altLang="en-US" sz="2000" dirty="0">
                    <a:latin typeface="Times New Roman" pitchFamily="18" charset="0"/>
                    <a:cs typeface="Times New Roman" pitchFamily="18" charset="0"/>
                  </a:rPr>
                  <a:t>的</a:t>
                </a:r>
                <a:r>
                  <a:rPr lang="zh-CN" altLang="en-US" sz="2000" dirty="0" smtClean="0">
                    <a:latin typeface="Times New Roman" pitchFamily="18" charset="0"/>
                    <a:cs typeface="Times New Roman" pitchFamily="18" charset="0"/>
                  </a:rPr>
                  <a:t>中断请求；</a:t>
                </a:r>
                <a:endParaRPr lang="en-US" altLang="zh-CN" sz="2000" dirty="0" smtClean="0">
                  <a:latin typeface="Times New Roman" pitchFamily="18" charset="0"/>
                  <a:cs typeface="Times New Roman" pitchFamily="18" charset="0"/>
                </a:endParaRPr>
              </a:p>
              <a:p>
                <a:pPr marL="285750" indent="-285750">
                  <a:lnSpc>
                    <a:spcPct val="150000"/>
                  </a:lnSpc>
                  <a:buFont typeface="Arial" panose="020B0604020202020204" pitchFamily="34" charset="0"/>
                  <a:buChar char="•"/>
                </a:pPr>
                <a14:m>
                  <m:oMath xmlns:m="http://schemas.openxmlformats.org/officeDocument/2006/math">
                    <m:acc>
                      <m:accPr>
                        <m:chr m:val="̅"/>
                        <m:ctrlPr>
                          <a:rPr lang="zh-CN" altLang="en-US" sz="2000" i="1">
                            <a:latin typeface="Cambria Math"/>
                          </a:rPr>
                        </m:ctrlPr>
                      </m:accPr>
                      <m:e>
                        <m:r>
                          <m:rPr>
                            <m:sty m:val="p"/>
                          </m:rPr>
                          <a:rPr lang="en-US" altLang="zh-CN" sz="2000">
                            <a:latin typeface="Cambria Math"/>
                          </a:rPr>
                          <m:t>INT</m:t>
                        </m:r>
                        <m:r>
                          <a:rPr lang="en-US" altLang="zh-CN" sz="2000">
                            <a:latin typeface="Cambria Math"/>
                          </a:rPr>
                          <m:t>0</m:t>
                        </m:r>
                      </m:e>
                    </m:acc>
                  </m:oMath>
                </a14:m>
                <a:r>
                  <a:rPr lang="zh-CN" altLang="en-US" sz="2000" dirty="0">
                    <a:latin typeface="Times New Roman" pitchFamily="18" charset="0"/>
                    <a:cs typeface="Times New Roman" pitchFamily="18" charset="0"/>
                  </a:rPr>
                  <a:t>、</a:t>
                </a:r>
                <a14:m>
                  <m:oMath xmlns:m="http://schemas.openxmlformats.org/officeDocument/2006/math">
                    <m:acc>
                      <m:accPr>
                        <m:chr m:val="̅"/>
                        <m:ctrlPr>
                          <a:rPr lang="zh-CN" altLang="en-US" sz="2000" i="1">
                            <a:latin typeface="Cambria Math"/>
                          </a:rPr>
                        </m:ctrlPr>
                      </m:accPr>
                      <m:e>
                        <m:r>
                          <m:rPr>
                            <m:sty m:val="p"/>
                          </m:rPr>
                          <a:rPr lang="en-US" altLang="zh-CN" sz="2000">
                            <a:latin typeface="Cambria Math"/>
                          </a:rPr>
                          <m:t>INT</m:t>
                        </m:r>
                        <m:r>
                          <a:rPr lang="en-US" altLang="zh-CN" sz="2000">
                            <a:latin typeface="Cambria Math"/>
                          </a:rPr>
                          <m:t>0</m:t>
                        </m:r>
                      </m:e>
                    </m:acc>
                  </m:oMath>
                </a14:m>
                <a:r>
                  <a:rPr lang="zh-CN" altLang="en-US" sz="2000" dirty="0">
                    <a:latin typeface="Times New Roman" pitchFamily="18" charset="0"/>
                    <a:cs typeface="Times New Roman" pitchFamily="18" charset="0"/>
                  </a:rPr>
                  <a:t>的触发方式控制位</a:t>
                </a:r>
                <a:r>
                  <a:rPr lang="en-US" altLang="zh-CN" sz="2000" dirty="0">
                    <a:latin typeface="Times New Roman" pitchFamily="18" charset="0"/>
                    <a:cs typeface="Times New Roman" pitchFamily="18" charset="0"/>
                  </a:rPr>
                  <a:t> ( IT0</a:t>
                </a:r>
                <a:r>
                  <a:rPr lang="zh-CN" altLang="en-US"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IT1</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a:t>
                </a:r>
                <a:endParaRPr lang="en-US" altLang="zh-CN" sz="2000" dirty="0" smtClean="0">
                  <a:latin typeface="Times New Roman" pitchFamily="18" charset="0"/>
                  <a:cs typeface="Times New Roman" pitchFamily="18" charset="0"/>
                </a:endParaRPr>
              </a:p>
              <a:p>
                <a:pPr marL="285750" indent="-285750">
                  <a:lnSpc>
                    <a:spcPct val="150000"/>
                  </a:lnSpc>
                  <a:buFont typeface="Arial" panose="020B0604020202020204" pitchFamily="34" charset="0"/>
                  <a:buChar char="•"/>
                </a:pPr>
                <a:r>
                  <a:rPr lang="en-US" altLang="zh-CN" sz="2000" dirty="0" smtClean="0">
                    <a:latin typeface="Times New Roman" pitchFamily="18" charset="0"/>
                    <a:cs typeface="Times New Roman" pitchFamily="18" charset="0"/>
                  </a:rPr>
                  <a:t>T0</a:t>
                </a:r>
                <a:r>
                  <a:rPr lang="zh-CN" altLang="en-US" sz="2000" dirty="0" smtClean="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T1</a:t>
                </a:r>
                <a:r>
                  <a:rPr lang="zh-CN" altLang="en-US" sz="2000" dirty="0" smtClean="0">
                    <a:latin typeface="Times New Roman" pitchFamily="18" charset="0"/>
                    <a:cs typeface="Times New Roman" pitchFamily="18" charset="0"/>
                  </a:rPr>
                  <a:t>工作启动</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停止控制。</a:t>
                </a:r>
                <a:endParaRPr lang="zh-CN" altLang="en-US" sz="2000" dirty="0"/>
              </a:p>
            </p:txBody>
          </p:sp>
        </mc:Choice>
        <mc:Fallback>
          <p:sp>
            <p:nvSpPr>
              <p:cNvPr id="9" name="TextBox 8"/>
              <p:cNvSpPr txBox="1">
                <a:spLocks noRot="1" noChangeAspect="1" noMove="1" noResize="1" noEditPoints="1" noAdjustHandles="1" noChangeArrowheads="1" noChangeShapeType="1" noTextEdit="1"/>
              </p:cNvSpPr>
              <p:nvPr/>
            </p:nvSpPr>
            <p:spPr>
              <a:xfrm>
                <a:off x="611560" y="3212976"/>
                <a:ext cx="7344816" cy="1479508"/>
              </a:xfrm>
              <a:prstGeom prst="rect">
                <a:avLst/>
              </a:prstGeom>
              <a:blipFill rotWithShape="1">
                <a:blip r:embed="rId3"/>
                <a:stretch>
                  <a:fillRect l="-5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328086364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2856" y="900191"/>
            <a:ext cx="8876165" cy="11856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p:cNvSpPr txBox="1"/>
          <p:nvPr/>
        </p:nvSpPr>
        <p:spPr>
          <a:xfrm>
            <a:off x="11386" y="253860"/>
            <a:ext cx="9144000" cy="646331"/>
          </a:xfrm>
          <a:prstGeom prst="rect">
            <a:avLst/>
          </a:prstGeom>
          <a:noFill/>
        </p:spPr>
        <p:txBody>
          <a:bodyPr wrap="square" rtlCol="0">
            <a:spAutoFit/>
          </a:bodyPr>
          <a:lstStyle/>
          <a:p>
            <a:pPr>
              <a:lnSpc>
                <a:spcPct val="150000"/>
              </a:lnSpc>
            </a:pPr>
            <a:r>
              <a:rPr lang="en-US" altLang="zh-CN" sz="2400" b="1" dirty="0" smtClean="0">
                <a:solidFill>
                  <a:schemeClr val="accent6">
                    <a:lumMod val="50000"/>
                  </a:schemeClr>
                </a:solidFill>
              </a:rPr>
              <a:t>2</a:t>
            </a:r>
            <a:r>
              <a:rPr lang="zh-CN" altLang="en-US" sz="2400" b="1" dirty="0" smtClean="0">
                <a:solidFill>
                  <a:schemeClr val="accent6">
                    <a:lumMod val="50000"/>
                  </a:schemeClr>
                </a:solidFill>
              </a:rPr>
              <a:t>） 串行口控制寄存器</a:t>
            </a:r>
            <a:r>
              <a:rPr lang="en-US" altLang="zh-CN" sz="2400" b="1" dirty="0" smtClean="0">
                <a:solidFill>
                  <a:schemeClr val="accent6">
                    <a:lumMod val="50000"/>
                  </a:schemeClr>
                </a:solidFill>
              </a:rPr>
              <a:t>SCON(</a:t>
            </a:r>
            <a:r>
              <a:rPr lang="zh-CN" altLang="en-US" sz="2400" b="1" dirty="0" smtClean="0">
                <a:solidFill>
                  <a:schemeClr val="accent6">
                    <a:lumMod val="50000"/>
                  </a:schemeClr>
                </a:solidFill>
              </a:rPr>
              <a:t>地址</a:t>
            </a:r>
            <a:r>
              <a:rPr lang="en-US" altLang="zh-CN" sz="2400" b="1" dirty="0">
                <a:solidFill>
                  <a:schemeClr val="accent6">
                    <a:lumMod val="50000"/>
                  </a:schemeClr>
                </a:solidFill>
              </a:rPr>
              <a:t>9</a:t>
            </a:r>
            <a:r>
              <a:rPr lang="en-US" altLang="zh-CN" sz="2400" b="1" dirty="0" smtClean="0">
                <a:solidFill>
                  <a:schemeClr val="accent6">
                    <a:lumMod val="50000"/>
                  </a:schemeClr>
                </a:solidFill>
              </a:rPr>
              <a:t>8H)</a:t>
            </a:r>
            <a:endParaRPr lang="en-US" altLang="zh-CN" sz="2400" b="1" dirty="0" smtClean="0">
              <a:solidFill>
                <a:schemeClr val="accent6">
                  <a:lumMod val="50000"/>
                </a:schemeClr>
              </a:solidFill>
              <a:latin typeface="Times New Roman" pitchFamily="18" charset="0"/>
              <a:cs typeface="Times New Roman" pitchFamily="18" charset="0"/>
            </a:endParaRPr>
          </a:p>
        </p:txBody>
      </p:sp>
      <p:sp>
        <p:nvSpPr>
          <p:cNvPr id="84" name="TextBox 83"/>
          <p:cNvSpPr txBox="1"/>
          <p:nvPr/>
        </p:nvSpPr>
        <p:spPr>
          <a:xfrm>
            <a:off x="177176" y="2104781"/>
            <a:ext cx="5279009" cy="430887"/>
          </a:xfrm>
          <a:prstGeom prst="rect">
            <a:avLst/>
          </a:prstGeom>
          <a:noFill/>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sz="2200" dirty="0" smtClean="0"/>
              <a:t>1)  SM</a:t>
            </a:r>
            <a:r>
              <a:rPr lang="en-US" altLang="zh-CN" sz="2200" baseline="-25000" dirty="0" smtClean="0"/>
              <a:t>O</a:t>
            </a:r>
            <a:r>
              <a:rPr lang="zh-CN" altLang="en-US" sz="2200" dirty="0" smtClean="0"/>
              <a:t>、</a:t>
            </a:r>
            <a:r>
              <a:rPr lang="en-US" altLang="zh-CN" sz="2200" dirty="0" smtClean="0"/>
              <a:t>SM</a:t>
            </a:r>
            <a:r>
              <a:rPr lang="en-US" altLang="zh-CN" sz="2200" baseline="-25000" dirty="0" smtClean="0"/>
              <a:t>1</a:t>
            </a:r>
            <a:r>
              <a:rPr lang="zh-CN" altLang="en-US" sz="2200" dirty="0" smtClean="0"/>
              <a:t>：指定串行通信的工作方式</a:t>
            </a:r>
            <a:endParaRPr lang="zh-CN" altLang="en-US" sz="2200" dirty="0"/>
          </a:p>
        </p:txBody>
      </p:sp>
      <p:sp>
        <p:nvSpPr>
          <p:cNvPr id="85" name="TextBox 84"/>
          <p:cNvSpPr txBox="1"/>
          <p:nvPr/>
        </p:nvSpPr>
        <p:spPr>
          <a:xfrm>
            <a:off x="227046" y="4187524"/>
            <a:ext cx="6838732" cy="430887"/>
          </a:xfrm>
          <a:prstGeom prst="rect">
            <a:avLst/>
          </a:prstGeom>
          <a:noFill/>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sz="2200" dirty="0" smtClean="0"/>
              <a:t>2)  SM</a:t>
            </a:r>
            <a:r>
              <a:rPr lang="en-US" altLang="zh-CN" sz="2200" baseline="-25000" dirty="0" smtClean="0"/>
              <a:t>2</a:t>
            </a:r>
            <a:r>
              <a:rPr lang="en-US" altLang="zh-CN" sz="2200" dirty="0" smtClean="0"/>
              <a:t>: </a:t>
            </a:r>
            <a:r>
              <a:rPr lang="zh-CN" altLang="en-US" sz="2200" b="1" u="sng" dirty="0" smtClean="0">
                <a:solidFill>
                  <a:srgbClr val="FF0000"/>
                </a:solidFill>
              </a:rPr>
              <a:t>多机通信控制位</a:t>
            </a:r>
            <a:r>
              <a:rPr lang="en-US" altLang="zh-CN" sz="2200" dirty="0" smtClean="0"/>
              <a:t>----</a:t>
            </a:r>
            <a:r>
              <a:rPr lang="zh-CN" altLang="en-US" sz="2200" dirty="0" smtClean="0"/>
              <a:t>主要用于工作方式</a:t>
            </a:r>
            <a:r>
              <a:rPr lang="en-US" altLang="zh-CN" sz="2200" dirty="0" smtClean="0"/>
              <a:t>2</a:t>
            </a:r>
            <a:r>
              <a:rPr lang="zh-CN" altLang="en-US" sz="2200" dirty="0" smtClean="0"/>
              <a:t>和方式</a:t>
            </a:r>
            <a:r>
              <a:rPr lang="en-US" altLang="zh-CN" sz="2200" dirty="0" smtClean="0"/>
              <a:t>3</a:t>
            </a:r>
            <a:endParaRPr lang="zh-CN" altLang="en-US" sz="2200" dirty="0"/>
          </a:p>
        </p:txBody>
      </p:sp>
      <p:sp>
        <p:nvSpPr>
          <p:cNvPr id="86" name="TextBox 85"/>
          <p:cNvSpPr txBox="1"/>
          <p:nvPr/>
        </p:nvSpPr>
        <p:spPr>
          <a:xfrm>
            <a:off x="227046" y="4762427"/>
            <a:ext cx="3065263" cy="430887"/>
          </a:xfrm>
          <a:prstGeom prst="rect">
            <a:avLst/>
          </a:prstGeom>
          <a:noFill/>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sz="2200" dirty="0" smtClean="0"/>
              <a:t>3)  REN:</a:t>
            </a:r>
            <a:r>
              <a:rPr lang="zh-CN" altLang="en-US" sz="2200" dirty="0" smtClean="0"/>
              <a:t>允许接收控制位</a:t>
            </a:r>
            <a:endParaRPr lang="zh-CN" altLang="en-US" sz="2200" dirty="0"/>
          </a:p>
        </p:txBody>
      </p:sp>
      <p:sp>
        <p:nvSpPr>
          <p:cNvPr id="87" name="TextBox 86"/>
          <p:cNvSpPr txBox="1"/>
          <p:nvPr/>
        </p:nvSpPr>
        <p:spPr>
          <a:xfrm>
            <a:off x="196314" y="5335054"/>
            <a:ext cx="3096120" cy="430887"/>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200" dirty="0" smtClean="0"/>
              <a:t>4)  TB</a:t>
            </a:r>
            <a:r>
              <a:rPr lang="en-US" altLang="zh-CN" sz="2200" baseline="-25000" dirty="0" smtClean="0"/>
              <a:t>8</a:t>
            </a:r>
            <a:r>
              <a:rPr lang="en-US" altLang="zh-CN" sz="2200" dirty="0" smtClean="0"/>
              <a:t>:</a:t>
            </a:r>
            <a:r>
              <a:rPr lang="zh-CN" altLang="en-US" sz="2200" dirty="0" smtClean="0"/>
              <a:t>欲发送的第</a:t>
            </a:r>
            <a:r>
              <a:rPr lang="en-US" altLang="zh-CN" sz="2200" dirty="0" smtClean="0"/>
              <a:t>9</a:t>
            </a:r>
            <a:r>
              <a:rPr lang="zh-CN" altLang="en-US" sz="2200" dirty="0" smtClean="0"/>
              <a:t>位</a:t>
            </a:r>
            <a:endParaRPr lang="zh-CN" altLang="en-US" sz="2200" dirty="0"/>
          </a:p>
        </p:txBody>
      </p:sp>
      <p:sp>
        <p:nvSpPr>
          <p:cNvPr id="88" name="TextBox 87"/>
          <p:cNvSpPr txBox="1"/>
          <p:nvPr/>
        </p:nvSpPr>
        <p:spPr>
          <a:xfrm>
            <a:off x="3646412" y="5335053"/>
            <a:ext cx="3096120" cy="430887"/>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200" dirty="0" smtClean="0"/>
              <a:t>5)  RB</a:t>
            </a:r>
            <a:r>
              <a:rPr lang="en-US" altLang="zh-CN" sz="2200" baseline="-25000" dirty="0" smtClean="0"/>
              <a:t>8</a:t>
            </a:r>
            <a:r>
              <a:rPr lang="en-US" altLang="zh-CN" sz="2200" dirty="0" smtClean="0"/>
              <a:t>:</a:t>
            </a:r>
            <a:r>
              <a:rPr lang="zh-CN" altLang="en-US" sz="2200" dirty="0" smtClean="0"/>
              <a:t>欲接收的第</a:t>
            </a:r>
            <a:r>
              <a:rPr lang="en-US" altLang="zh-CN" sz="2200" dirty="0" smtClean="0"/>
              <a:t>9</a:t>
            </a:r>
            <a:r>
              <a:rPr lang="zh-CN" altLang="en-US" sz="2200" dirty="0" smtClean="0"/>
              <a:t>位</a:t>
            </a:r>
            <a:endParaRPr lang="zh-CN" altLang="en-US" sz="2200" dirty="0"/>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36626" y="2636912"/>
            <a:ext cx="7147742" cy="15626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0" name="TextBox 89"/>
          <p:cNvSpPr txBox="1"/>
          <p:nvPr/>
        </p:nvSpPr>
        <p:spPr>
          <a:xfrm>
            <a:off x="233830" y="6019592"/>
            <a:ext cx="2735044" cy="430887"/>
          </a:xfrm>
          <a:prstGeom prst="rect">
            <a:avLst/>
          </a:prstGeom>
          <a:noFill/>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sz="2200" dirty="0" smtClean="0"/>
              <a:t>6) TI:</a:t>
            </a:r>
            <a:r>
              <a:rPr lang="zh-CN" altLang="en-US" sz="2200" dirty="0" smtClean="0"/>
              <a:t>发送中断标志位</a:t>
            </a:r>
            <a:endParaRPr lang="zh-CN" altLang="en-US" sz="2200" dirty="0"/>
          </a:p>
        </p:txBody>
      </p:sp>
      <p:sp>
        <p:nvSpPr>
          <p:cNvPr id="91" name="TextBox 90"/>
          <p:cNvSpPr txBox="1"/>
          <p:nvPr/>
        </p:nvSpPr>
        <p:spPr>
          <a:xfrm>
            <a:off x="3292309" y="6022449"/>
            <a:ext cx="2751074" cy="430887"/>
          </a:xfrm>
          <a:prstGeom prst="rect">
            <a:avLst/>
          </a:prstGeom>
          <a:noFill/>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sz="2200" dirty="0" smtClean="0"/>
              <a:t>7) RI:</a:t>
            </a:r>
            <a:r>
              <a:rPr lang="zh-CN" altLang="en-US" sz="2200" dirty="0" smtClean="0"/>
              <a:t>接收中断标志位</a:t>
            </a:r>
            <a:endParaRPr lang="zh-CN" altLang="en-US" sz="2200" dirty="0"/>
          </a:p>
        </p:txBody>
      </p:sp>
    </p:spTree>
    <p:extLst>
      <p:ext uri="{BB962C8B-B14F-4D97-AF65-F5344CB8AC3E}">
        <p14:creationId xmlns:p14="http://schemas.microsoft.com/office/powerpoint/2010/main" xmlns="" val="68774214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32656"/>
            <a:ext cx="4499992" cy="646331"/>
          </a:xfrm>
          <a:prstGeom prst="rect">
            <a:avLst/>
          </a:prstGeom>
          <a:noFill/>
        </p:spPr>
        <p:txBody>
          <a:bodyPr wrap="square" rtlCol="0">
            <a:spAutoFit/>
          </a:bodyPr>
          <a:lstStyle>
            <a:defPPr>
              <a:defRPr lang="zh-CN"/>
            </a:defPPr>
            <a:lvl1pPr>
              <a:lnSpc>
                <a:spcPct val="150000"/>
              </a:lnSpc>
              <a:defRPr sz="2400" b="1">
                <a:solidFill>
                  <a:schemeClr val="accent6">
                    <a:lumMod val="50000"/>
                  </a:schemeClr>
                </a:solidFill>
              </a:defRPr>
            </a:lvl1pPr>
          </a:lstStyle>
          <a:p>
            <a:r>
              <a:rPr lang="en-US" altLang="zh-CN" dirty="0" smtClean="0"/>
              <a:t>3</a:t>
            </a:r>
            <a:r>
              <a:rPr lang="zh-CN" altLang="en-US" dirty="0" smtClean="0"/>
              <a:t>）中断</a:t>
            </a:r>
            <a:r>
              <a:rPr lang="zh-CN" altLang="en-US" dirty="0"/>
              <a:t>的开放及</a:t>
            </a:r>
            <a:r>
              <a:rPr lang="zh-CN" altLang="en-US" dirty="0" smtClean="0"/>
              <a:t>禁止寄存器</a:t>
            </a:r>
            <a:endParaRPr lang="zh-CN" altLang="en-US" dirty="0"/>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95709" y="1124745"/>
            <a:ext cx="8494580" cy="18722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TextBox 5"/>
          <p:cNvSpPr txBox="1"/>
          <p:nvPr/>
        </p:nvSpPr>
        <p:spPr>
          <a:xfrm>
            <a:off x="30422" y="2996951"/>
            <a:ext cx="5763116" cy="646331"/>
          </a:xfrm>
          <a:prstGeom prst="rect">
            <a:avLst/>
          </a:prstGeom>
          <a:noFill/>
        </p:spPr>
        <p:txBody>
          <a:bodyPr wrap="square" rtlCol="0">
            <a:spAutoFit/>
          </a:bodyPr>
          <a:lstStyle>
            <a:defPPr>
              <a:defRPr lang="zh-CN"/>
            </a:defPPr>
            <a:lvl1pPr>
              <a:lnSpc>
                <a:spcPct val="150000"/>
              </a:lnSpc>
              <a:defRPr sz="2400" b="1">
                <a:solidFill>
                  <a:schemeClr val="accent6">
                    <a:lumMod val="50000"/>
                  </a:schemeClr>
                </a:solidFill>
              </a:defRPr>
            </a:lvl1pPr>
          </a:lstStyle>
          <a:p>
            <a:r>
              <a:rPr lang="en-US" altLang="zh-CN" dirty="0" smtClean="0"/>
              <a:t>4</a:t>
            </a:r>
            <a:r>
              <a:rPr lang="zh-CN" altLang="en-US" dirty="0" smtClean="0"/>
              <a:t>）</a:t>
            </a:r>
            <a:r>
              <a:rPr lang="zh-CN" altLang="en-US" dirty="0"/>
              <a:t>中断优先级管理寄存器</a:t>
            </a:r>
            <a:r>
              <a:rPr lang="en-US" altLang="zh-CN" dirty="0"/>
              <a:t>IP(</a:t>
            </a:r>
            <a:r>
              <a:rPr lang="zh-CN" altLang="en-US" dirty="0"/>
              <a:t>地址</a:t>
            </a:r>
            <a:r>
              <a:rPr lang="en-US" altLang="zh-CN" dirty="0"/>
              <a:t>98H)</a:t>
            </a:r>
          </a:p>
        </p:txBody>
      </p:sp>
      <p:pic>
        <p:nvPicPr>
          <p:cNvPr id="33795"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96496" y="3933055"/>
            <a:ext cx="8091928" cy="19353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1641941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4624"/>
            <a:ext cx="6936514" cy="738664"/>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sz="2800" dirty="0">
                <a:solidFill>
                  <a:srgbClr val="FF0000"/>
                </a:solidFill>
                <a:latin typeface="微软雅黑" pitchFamily="34" charset="-122"/>
                <a:ea typeface="微软雅黑" pitchFamily="34" charset="-122"/>
              </a:rPr>
              <a:t>掌握单片机的基本定义，了解其发展</a:t>
            </a:r>
            <a:r>
              <a:rPr lang="zh-CN" altLang="en-US" sz="2800" dirty="0" smtClean="0">
                <a:solidFill>
                  <a:srgbClr val="FF0000"/>
                </a:solidFill>
                <a:latin typeface="微软雅黑" pitchFamily="34" charset="-122"/>
                <a:ea typeface="微软雅黑" pitchFamily="34" charset="-122"/>
              </a:rPr>
              <a:t>特点</a:t>
            </a:r>
            <a:endParaRPr lang="en-US" altLang="zh-CN" sz="2800" dirty="0">
              <a:solidFill>
                <a:srgbClr val="FF0000"/>
              </a:solidFill>
              <a:latin typeface="微软雅黑" pitchFamily="34" charset="-122"/>
              <a:ea typeface="微软雅黑" pitchFamily="34" charset="-122"/>
            </a:endParaRPr>
          </a:p>
        </p:txBody>
      </p:sp>
      <p:sp>
        <p:nvSpPr>
          <p:cNvPr id="5" name="Rectangle 4"/>
          <p:cNvSpPr txBox="1">
            <a:spLocks noChangeArrowheads="1"/>
          </p:cNvSpPr>
          <p:nvPr/>
        </p:nvSpPr>
        <p:spPr>
          <a:xfrm>
            <a:off x="-32084" y="749479"/>
            <a:ext cx="8029575" cy="18002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50000"/>
              </a:lnSpc>
              <a:spcAft>
                <a:spcPts val="0"/>
              </a:spcAft>
              <a:buFont typeface="Wingdings" pitchFamily="2" charset="2"/>
              <a:buNone/>
            </a:pPr>
            <a:r>
              <a:rPr lang="zh-CN" altLang="en-US" sz="2400" b="1" dirty="0" smtClean="0">
                <a:latin typeface="微软雅黑" pitchFamily="34" charset="-122"/>
                <a:ea typeface="微软雅黑" pitchFamily="34" charset="-122"/>
              </a:rPr>
              <a:t>（</a:t>
            </a:r>
            <a:r>
              <a:rPr lang="en-US" altLang="zh-CN" sz="2400" b="1" dirty="0" smtClean="0">
                <a:latin typeface="微软雅黑" pitchFamily="34" charset="-122"/>
                <a:ea typeface="微软雅黑" pitchFamily="34" charset="-122"/>
              </a:rPr>
              <a:t>1</a:t>
            </a:r>
            <a:r>
              <a:rPr lang="zh-CN" altLang="en-US" sz="2400" b="1" dirty="0" smtClean="0">
                <a:latin typeface="微软雅黑" pitchFamily="34" charset="-122"/>
                <a:ea typeface="微软雅黑" pitchFamily="34" charset="-122"/>
              </a:rPr>
              <a:t>）单片机定义 </a:t>
            </a:r>
          </a:p>
          <a:p>
            <a:pPr fontAlgn="auto">
              <a:lnSpc>
                <a:spcPct val="150000"/>
              </a:lnSpc>
              <a:spcAft>
                <a:spcPts val="0"/>
              </a:spcAft>
              <a:buFont typeface="Wingdings" pitchFamily="2" charset="2"/>
              <a:buNone/>
            </a:pPr>
            <a:r>
              <a:rPr lang="en-US" altLang="zh-CN" sz="2400" b="1" dirty="0" smtClean="0">
                <a:latin typeface="微软雅黑" pitchFamily="34" charset="-122"/>
                <a:ea typeface="微软雅黑" pitchFamily="34" charset="-122"/>
              </a:rPr>
              <a:t>     CPU</a:t>
            </a:r>
            <a:r>
              <a:rPr lang="zh-CN" altLang="en-US" sz="2400" b="1" dirty="0" smtClean="0">
                <a:latin typeface="微软雅黑" pitchFamily="34" charset="-122"/>
                <a:ea typeface="微软雅黑" pitchFamily="34" charset="-122"/>
              </a:rPr>
              <a:t>、</a:t>
            </a:r>
            <a:r>
              <a:rPr lang="en-US" altLang="zh-CN" sz="2400" b="1" dirty="0" smtClean="0">
                <a:latin typeface="微软雅黑" pitchFamily="34" charset="-122"/>
                <a:ea typeface="微软雅黑" pitchFamily="34" charset="-122"/>
              </a:rPr>
              <a:t>RAM</a:t>
            </a:r>
            <a:r>
              <a:rPr lang="zh-CN" altLang="en-US" sz="2400" b="1" dirty="0" smtClean="0">
                <a:latin typeface="微软雅黑" pitchFamily="34" charset="-122"/>
                <a:ea typeface="微软雅黑" pitchFamily="34" charset="-122"/>
              </a:rPr>
              <a:t>、</a:t>
            </a:r>
            <a:r>
              <a:rPr lang="en-US" altLang="zh-CN" sz="2400" b="1" dirty="0" smtClean="0">
                <a:latin typeface="微软雅黑" pitchFamily="34" charset="-122"/>
                <a:ea typeface="微软雅黑" pitchFamily="34" charset="-122"/>
              </a:rPr>
              <a:t>ROM</a:t>
            </a:r>
            <a:r>
              <a:rPr lang="zh-CN" altLang="en-US" sz="2400" b="1" dirty="0" smtClean="0">
                <a:latin typeface="微软雅黑" pitchFamily="34" charset="-122"/>
                <a:ea typeface="微软雅黑" pitchFamily="34" charset="-122"/>
              </a:rPr>
              <a:t>、</a:t>
            </a:r>
            <a:r>
              <a:rPr lang="en-US" altLang="zh-CN" sz="2400" b="1" dirty="0" smtClean="0">
                <a:latin typeface="微软雅黑" pitchFamily="34" charset="-122"/>
                <a:ea typeface="微软雅黑" pitchFamily="34" charset="-122"/>
              </a:rPr>
              <a:t>I／O</a:t>
            </a:r>
            <a:r>
              <a:rPr lang="zh-CN" altLang="en-US" sz="2400" b="1" dirty="0" smtClean="0">
                <a:latin typeface="微软雅黑" pitchFamily="34" charset="-122"/>
                <a:ea typeface="微软雅黑" pitchFamily="34" charset="-122"/>
              </a:rPr>
              <a:t>接口电路集成在</a:t>
            </a:r>
            <a:r>
              <a:rPr lang="zh-CN" altLang="en-US" sz="2400" b="1" u="sng" dirty="0" smtClean="0">
                <a:solidFill>
                  <a:srgbClr val="FF0000"/>
                </a:solidFill>
                <a:latin typeface="微软雅黑" pitchFamily="34" charset="-122"/>
                <a:ea typeface="微软雅黑" pitchFamily="34" charset="-122"/>
              </a:rPr>
              <a:t>同一块</a:t>
            </a:r>
            <a:r>
              <a:rPr lang="zh-CN" altLang="en-US" sz="2400" b="1" dirty="0" smtClean="0">
                <a:latin typeface="微软雅黑" pitchFamily="34" charset="-122"/>
                <a:ea typeface="微软雅黑" pitchFamily="34" charset="-122"/>
              </a:rPr>
              <a:t>大规模集成电路</a:t>
            </a:r>
            <a:r>
              <a:rPr lang="zh-CN" altLang="en-US" sz="2400" b="1" dirty="0" smtClean="0">
                <a:solidFill>
                  <a:srgbClr val="FF0000"/>
                </a:solidFill>
                <a:latin typeface="微软雅黑" pitchFamily="34" charset="-122"/>
                <a:ea typeface="微软雅黑" pitchFamily="34" charset="-122"/>
              </a:rPr>
              <a:t>芯片</a:t>
            </a:r>
            <a:r>
              <a:rPr lang="zh-CN" altLang="en-US" sz="2400" b="1" dirty="0" smtClean="0">
                <a:latin typeface="微软雅黑" pitchFamily="34" charset="-122"/>
                <a:ea typeface="微软雅黑" pitchFamily="34" charset="-122"/>
              </a:rPr>
              <a:t>上，一个芯片就是一台微型机。</a:t>
            </a:r>
          </a:p>
        </p:txBody>
      </p:sp>
      <p:sp>
        <p:nvSpPr>
          <p:cNvPr id="24" name="矩形 23"/>
          <p:cNvSpPr/>
          <p:nvPr/>
        </p:nvSpPr>
        <p:spPr>
          <a:xfrm>
            <a:off x="79188" y="2924944"/>
            <a:ext cx="2816797" cy="558936"/>
          </a:xfrm>
          <a:prstGeom prst="rect">
            <a:avLst/>
          </a:prstGeom>
        </p:spPr>
        <p:txBody>
          <a:bodyPr vert="horz" lIns="91440" tIns="45720" rIns="91440" bIns="45720" rtlCol="0">
            <a:normAutofit fontScale="92500" lnSpcReduction="20000"/>
          </a:bodyPr>
          <a:lstStyle/>
          <a:p>
            <a:pPr marL="342900" indent="-342900">
              <a:lnSpc>
                <a:spcPct val="150000"/>
              </a:lnSpc>
              <a:spcBef>
                <a:spcPct val="20000"/>
              </a:spcBef>
              <a:buFont typeface="Wingdings" pitchFamily="2" charset="2"/>
              <a:buNone/>
            </a:pPr>
            <a:r>
              <a:rPr lang="zh-CN" altLang="en-US"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2</a:t>
            </a:r>
            <a:r>
              <a:rPr lang="zh-CN" altLang="en-US" sz="2400" b="1" dirty="0">
                <a:latin typeface="微软雅黑" pitchFamily="34" charset="-122"/>
                <a:ea typeface="微软雅黑" pitchFamily="34" charset="-122"/>
              </a:rPr>
              <a:t>） 发展的特点 </a:t>
            </a:r>
          </a:p>
        </p:txBody>
      </p:sp>
      <p:sp>
        <p:nvSpPr>
          <p:cNvPr id="25" name="Rectangle 3"/>
          <p:cNvSpPr txBox="1">
            <a:spLocks noChangeArrowheads="1"/>
          </p:cNvSpPr>
          <p:nvPr/>
        </p:nvSpPr>
        <p:spPr>
          <a:xfrm>
            <a:off x="683568" y="3573016"/>
            <a:ext cx="4957762" cy="72742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50000"/>
              </a:lnSpc>
              <a:spcAft>
                <a:spcPts val="0"/>
              </a:spcAft>
            </a:pPr>
            <a:r>
              <a:rPr lang="zh-CN" altLang="en-US" sz="2400" dirty="0" smtClean="0">
                <a:latin typeface="微软雅黑" pitchFamily="34" charset="-122"/>
                <a:ea typeface="微软雅黑" pitchFamily="34" charset="-122"/>
              </a:rPr>
              <a:t>集成度更高、功能更强 </a:t>
            </a:r>
          </a:p>
        </p:txBody>
      </p:sp>
      <p:sp>
        <p:nvSpPr>
          <p:cNvPr id="26" name="Rectangle 3"/>
          <p:cNvSpPr txBox="1">
            <a:spLocks noChangeArrowheads="1"/>
          </p:cNvSpPr>
          <p:nvPr/>
        </p:nvSpPr>
        <p:spPr>
          <a:xfrm>
            <a:off x="683568" y="4094026"/>
            <a:ext cx="4957762" cy="79208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50000"/>
              </a:lnSpc>
              <a:spcAft>
                <a:spcPts val="0"/>
              </a:spcAft>
            </a:pPr>
            <a:r>
              <a:rPr lang="zh-CN" altLang="en-US" sz="2400" dirty="0" smtClean="0">
                <a:latin typeface="微软雅黑" pitchFamily="34" charset="-122"/>
                <a:ea typeface="微软雅黑" pitchFamily="34" charset="-122"/>
              </a:rPr>
              <a:t>使用更加方便 </a:t>
            </a:r>
          </a:p>
        </p:txBody>
      </p:sp>
      <p:sp>
        <p:nvSpPr>
          <p:cNvPr id="27" name="Rectangle 3"/>
          <p:cNvSpPr txBox="1">
            <a:spLocks noChangeArrowheads="1"/>
          </p:cNvSpPr>
          <p:nvPr/>
        </p:nvSpPr>
        <p:spPr>
          <a:xfrm>
            <a:off x="683568" y="4692219"/>
            <a:ext cx="4957762" cy="82398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50000"/>
              </a:lnSpc>
              <a:spcAft>
                <a:spcPts val="0"/>
              </a:spcAft>
            </a:pPr>
            <a:r>
              <a:rPr lang="zh-CN" altLang="en-US" sz="2400" dirty="0" smtClean="0">
                <a:latin typeface="微软雅黑" pitchFamily="34" charset="-122"/>
                <a:ea typeface="微软雅黑" pitchFamily="34" charset="-122"/>
              </a:rPr>
              <a:t>低电压、低功耗 </a:t>
            </a:r>
          </a:p>
        </p:txBody>
      </p:sp>
      <p:sp>
        <p:nvSpPr>
          <p:cNvPr id="28" name="Rectangle 3"/>
          <p:cNvSpPr txBox="1">
            <a:spLocks noChangeArrowheads="1"/>
          </p:cNvSpPr>
          <p:nvPr/>
        </p:nvSpPr>
        <p:spPr>
          <a:xfrm>
            <a:off x="692148" y="5318162"/>
            <a:ext cx="4957762" cy="8257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50000"/>
              </a:lnSpc>
              <a:spcAft>
                <a:spcPts val="0"/>
              </a:spcAft>
            </a:pPr>
            <a:r>
              <a:rPr lang="zh-CN" altLang="en-US" sz="2400" dirty="0" smtClean="0">
                <a:latin typeface="微软雅黑" pitchFamily="34" charset="-122"/>
                <a:ea typeface="微软雅黑" pitchFamily="34" charset="-122"/>
              </a:rPr>
              <a:t>价格更低</a:t>
            </a:r>
          </a:p>
        </p:txBody>
      </p:sp>
    </p:spTree>
    <p:extLst>
      <p:ext uri="{BB962C8B-B14F-4D97-AF65-F5344CB8AC3E}">
        <p14:creationId xmlns:p14="http://schemas.microsoft.com/office/powerpoint/2010/main" xmlns="" val="2860275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arn(inVertic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arn(inVertical)">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5">
                                            <p:txEl>
                                              <p:pRg st="0" end="0"/>
                                            </p:txEl>
                                          </p:spTgt>
                                        </p:tgtEl>
                                        <p:attrNameLst>
                                          <p:attrName>style.visibility</p:attrName>
                                        </p:attrNameLst>
                                      </p:cBhvr>
                                      <p:to>
                                        <p:strVal val="visible"/>
                                      </p:to>
                                    </p:set>
                                    <p:animEffect transition="in" filter="barn(inVertical)">
                                      <p:cBhvr>
                                        <p:cTn id="17" dur="500"/>
                                        <p:tgtEl>
                                          <p:spTgt spid="2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6">
                                            <p:txEl>
                                              <p:pRg st="0" end="0"/>
                                            </p:txEl>
                                          </p:spTgt>
                                        </p:tgtEl>
                                        <p:attrNameLst>
                                          <p:attrName>style.visibility</p:attrName>
                                        </p:attrNameLst>
                                      </p:cBhvr>
                                      <p:to>
                                        <p:strVal val="visible"/>
                                      </p:to>
                                    </p:set>
                                    <p:animEffect transition="in" filter="barn(inVertical)">
                                      <p:cBhvr>
                                        <p:cTn id="22" dur="500"/>
                                        <p:tgtEl>
                                          <p:spTgt spid="2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7">
                                            <p:txEl>
                                              <p:pRg st="0" end="0"/>
                                            </p:txEl>
                                          </p:spTgt>
                                        </p:tgtEl>
                                        <p:attrNameLst>
                                          <p:attrName>style.visibility</p:attrName>
                                        </p:attrNameLst>
                                      </p:cBhvr>
                                      <p:to>
                                        <p:strVal val="visible"/>
                                      </p:to>
                                    </p:set>
                                    <p:animEffect transition="in" filter="barn(inVertical)">
                                      <p:cBhvr>
                                        <p:cTn id="27" dur="500"/>
                                        <p:tgtEl>
                                          <p:spTgt spid="2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8">
                                            <p:txEl>
                                              <p:pRg st="0" end="0"/>
                                            </p:txEl>
                                          </p:spTgt>
                                        </p:tgtEl>
                                        <p:attrNameLst>
                                          <p:attrName>style.visibility</p:attrName>
                                        </p:attrNameLst>
                                      </p:cBhvr>
                                      <p:to>
                                        <p:strVal val="visible"/>
                                      </p:to>
                                    </p:set>
                                    <p:animEffect transition="in" filter="barn(inVertical)">
                                      <p:cBhvr>
                                        <p:cTn id="32"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709" y="0"/>
            <a:ext cx="3704860" cy="738664"/>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sz="2800" dirty="0">
                <a:solidFill>
                  <a:srgbClr val="FF0000"/>
                </a:solidFill>
              </a:rPr>
              <a:t>掌握中断程序</a:t>
            </a:r>
            <a:r>
              <a:rPr lang="zh-CN" altLang="en-US" sz="2800" dirty="0" smtClean="0">
                <a:solidFill>
                  <a:srgbClr val="FF0000"/>
                </a:solidFill>
              </a:rPr>
              <a:t>的设计</a:t>
            </a:r>
            <a:endParaRPr lang="zh-CN" altLang="en-US" sz="2800" dirty="0">
              <a:solidFill>
                <a:srgbClr val="FF0000"/>
              </a:solidFill>
            </a:endParaRPr>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4708" y="769765"/>
            <a:ext cx="7633635" cy="50908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56777348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3528" y="260648"/>
            <a:ext cx="7712075" cy="5200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2896282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b="5535"/>
          <a:stretch/>
        </p:blipFill>
        <p:spPr bwMode="auto">
          <a:xfrm>
            <a:off x="522384" y="-13379"/>
            <a:ext cx="5508104" cy="36478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686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73904" y="3677746"/>
            <a:ext cx="5778968" cy="31769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86576104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33869" y="35263"/>
            <a:ext cx="9252520" cy="914400"/>
          </a:xfrm>
          <a:effectLst/>
        </p:spPr>
        <p:txBody>
          <a:bodyPr vert="horz" lIns="91440" tIns="45720" rIns="91440" bIns="45720" rtlCol="0" anchor="t" anchorCtr="0">
            <a:noAutofit/>
          </a:bodyPr>
          <a:lstStyle/>
          <a:p>
            <a:pPr marL="0" indent="0">
              <a:buNone/>
            </a:pPr>
            <a:r>
              <a:rPr lang="zh-CN" altLang="en-US" sz="3600" dirty="0"/>
              <a:t>第</a:t>
            </a:r>
            <a:r>
              <a:rPr lang="en-US" altLang="zh-CN" sz="3600" dirty="0"/>
              <a:t> </a:t>
            </a:r>
            <a:r>
              <a:rPr lang="en-US" altLang="zh-CN" sz="3600" dirty="0" smtClean="0"/>
              <a:t>8</a:t>
            </a:r>
            <a:r>
              <a:rPr lang="zh-CN" altLang="en-US" sz="3600" dirty="0" smtClean="0"/>
              <a:t>章</a:t>
            </a:r>
            <a:r>
              <a:rPr lang="zh-CN" altLang="en-US" sz="3600" dirty="0"/>
              <a:t>	定时</a:t>
            </a:r>
            <a:r>
              <a:rPr lang="en-US" altLang="zh-CN" sz="3600" dirty="0"/>
              <a:t>/</a:t>
            </a:r>
            <a:r>
              <a:rPr lang="zh-CN" altLang="en-US" sz="3600" dirty="0"/>
              <a:t>计数器</a:t>
            </a:r>
          </a:p>
        </p:txBody>
      </p:sp>
      <p:sp>
        <p:nvSpPr>
          <p:cNvPr id="5" name="AutoShape 3">
            <a:hlinkClick r:id="" action="ppaction://noaction" highlightClick="1"/>
          </p:cNvPr>
          <p:cNvSpPr>
            <a:spLocks noChangeArrowheads="1"/>
          </p:cNvSpPr>
          <p:nvPr/>
        </p:nvSpPr>
        <p:spPr bwMode="auto">
          <a:xfrm>
            <a:off x="363829" y="1291268"/>
            <a:ext cx="6243656" cy="512398"/>
          </a:xfrm>
          <a:prstGeom prst="actionButtonBlank">
            <a:avLst/>
          </a:prstGeom>
          <a:noFill/>
          <a:ln>
            <a:noFill/>
          </a:ln>
          <a:effectLst/>
        </p:spPr>
        <p:txBody>
          <a:bodyPr wrap="none" tIns="0" anchor="ctr"/>
          <a:lstStyle/>
          <a:p>
            <a:pPr eaLnBrk="0" hangingPunct="0">
              <a:lnSpc>
                <a:spcPct val="110000"/>
              </a:lnSpc>
            </a:pPr>
            <a:r>
              <a:rPr lang="en-US" altLang="zh-CN" sz="2800" dirty="0" smtClean="0">
                <a:solidFill>
                  <a:schemeClr val="tx1">
                    <a:lumMod val="75000"/>
                    <a:lumOff val="25000"/>
                  </a:schemeClr>
                </a:solidFill>
              </a:rPr>
              <a:t>8</a:t>
            </a:r>
            <a:r>
              <a:rPr lang="zh-CN" altLang="en-US" sz="2800" dirty="0">
                <a:solidFill>
                  <a:schemeClr val="tx1">
                    <a:lumMod val="75000"/>
                    <a:lumOff val="25000"/>
                  </a:schemeClr>
                </a:solidFill>
              </a:rPr>
              <a:t>.1  </a:t>
            </a:r>
            <a:r>
              <a:rPr lang="en-US" altLang="zh-CN" sz="2800" dirty="0">
                <a:solidFill>
                  <a:schemeClr val="tx1">
                    <a:lumMod val="75000"/>
                    <a:lumOff val="25000"/>
                  </a:schemeClr>
                </a:solidFill>
              </a:rPr>
              <a:t>8051</a:t>
            </a:r>
            <a:r>
              <a:rPr lang="zh-CN" altLang="en-US" sz="2800" dirty="0">
                <a:solidFill>
                  <a:schemeClr val="tx1">
                    <a:lumMod val="75000"/>
                    <a:lumOff val="25000"/>
                  </a:schemeClr>
                </a:solidFill>
              </a:rPr>
              <a:t>单片机的定时</a:t>
            </a:r>
            <a:r>
              <a:rPr lang="en-US" altLang="zh-CN" sz="2800" dirty="0">
                <a:solidFill>
                  <a:schemeClr val="tx1">
                    <a:lumMod val="75000"/>
                    <a:lumOff val="25000"/>
                  </a:schemeClr>
                </a:solidFill>
              </a:rPr>
              <a:t>/</a:t>
            </a:r>
            <a:r>
              <a:rPr lang="zh-CN" altLang="en-US" sz="2800" dirty="0">
                <a:solidFill>
                  <a:schemeClr val="tx1">
                    <a:lumMod val="75000"/>
                    <a:lumOff val="25000"/>
                  </a:schemeClr>
                </a:solidFill>
              </a:rPr>
              <a:t>计数器</a:t>
            </a:r>
          </a:p>
        </p:txBody>
      </p:sp>
    </p:spTree>
    <p:extLst>
      <p:ext uri="{BB962C8B-B14F-4D97-AF65-F5344CB8AC3E}">
        <p14:creationId xmlns:p14="http://schemas.microsoft.com/office/powerpoint/2010/main" xmlns="" val="170680714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323528" y="0"/>
            <a:ext cx="8229600" cy="1143000"/>
          </a:xfrm>
        </p:spPr>
        <p:txBody>
          <a:bodyPr/>
          <a:lstStyle/>
          <a:p>
            <a:pPr marL="0" indent="0">
              <a:buNone/>
            </a:pPr>
            <a:r>
              <a:rPr lang="zh-CN" altLang="en-US" dirty="0" smtClean="0"/>
              <a:t>复习重点</a:t>
            </a:r>
            <a:endParaRPr lang="zh-CN" altLang="en-US" dirty="0"/>
          </a:p>
        </p:txBody>
      </p:sp>
      <p:sp>
        <p:nvSpPr>
          <p:cNvPr id="5" name="内容占位符 2"/>
          <p:cNvSpPr>
            <a:spLocks noGrp="1"/>
          </p:cNvSpPr>
          <p:nvPr>
            <p:ph sz="quarter" idx="13"/>
          </p:nvPr>
        </p:nvSpPr>
        <p:spPr>
          <a:xfrm>
            <a:off x="18328" y="1988840"/>
            <a:ext cx="9144000" cy="2232248"/>
          </a:xfrm>
        </p:spPr>
        <p:txBody>
          <a:bodyPr>
            <a:noAutofit/>
          </a:bodyPr>
          <a:lstStyle/>
          <a:p>
            <a:pPr>
              <a:lnSpc>
                <a:spcPct val="150000"/>
              </a:lnSpc>
            </a:pPr>
            <a:r>
              <a:rPr lang="zh-CN" altLang="en-US" sz="2800" dirty="0" smtClean="0"/>
              <a:t>掌握</a:t>
            </a:r>
            <a:r>
              <a:rPr lang="en-US" altLang="zh-CN" sz="2800" dirty="0" smtClean="0"/>
              <a:t>8051</a:t>
            </a:r>
            <a:r>
              <a:rPr lang="zh-CN" altLang="en-US" sz="2800" dirty="0" smtClean="0"/>
              <a:t>的定时</a:t>
            </a:r>
            <a:r>
              <a:rPr lang="en-US" altLang="zh-CN" sz="2800" dirty="0" smtClean="0"/>
              <a:t>/</a:t>
            </a:r>
            <a:r>
              <a:rPr lang="zh-CN" altLang="en-US" sz="2800" dirty="0" smtClean="0"/>
              <a:t>计数器的工作原理；</a:t>
            </a:r>
            <a:endParaRPr lang="en-US" altLang="zh-CN" sz="2800" dirty="0" smtClean="0"/>
          </a:p>
          <a:p>
            <a:pPr>
              <a:lnSpc>
                <a:spcPct val="150000"/>
              </a:lnSpc>
            </a:pPr>
            <a:r>
              <a:rPr lang="zh-CN" altLang="en-US" sz="2800" dirty="0" smtClean="0"/>
              <a:t>掌握定时</a:t>
            </a:r>
            <a:r>
              <a:rPr lang="en-US" altLang="zh-CN" sz="2800" dirty="0" smtClean="0"/>
              <a:t>/</a:t>
            </a:r>
            <a:r>
              <a:rPr lang="zh-CN" altLang="en-US" sz="2800" dirty="0" smtClean="0"/>
              <a:t>计数器程序的设计。</a:t>
            </a:r>
            <a:endParaRPr lang="zh-CN" altLang="en-US" sz="2800" dirty="0"/>
          </a:p>
        </p:txBody>
      </p:sp>
    </p:spTree>
    <p:extLst>
      <p:ext uri="{BB962C8B-B14F-4D97-AF65-F5344CB8AC3E}">
        <p14:creationId xmlns:p14="http://schemas.microsoft.com/office/powerpoint/2010/main" xmlns="" val="350000199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p:nvPr/>
        </p:nvSpPr>
        <p:spPr>
          <a:xfrm>
            <a:off x="29184" y="116632"/>
            <a:ext cx="4398991" cy="73866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lnSpc>
                <a:spcPct val="150000"/>
              </a:lnSpc>
              <a:buFont typeface="Wingdings" pitchFamily="2" charset="2"/>
              <a:buChar char="Ø"/>
            </a:pPr>
            <a:r>
              <a:rPr lang="zh-CN" altLang="en-US" sz="2800" b="1" dirty="0" smtClean="0">
                <a:solidFill>
                  <a:srgbClr val="FF0000"/>
                </a:solidFill>
              </a:rPr>
              <a:t>实现定时</a:t>
            </a:r>
            <a:r>
              <a:rPr lang="en-US" altLang="zh-CN" sz="2800" b="1" dirty="0" smtClean="0">
                <a:solidFill>
                  <a:srgbClr val="FF0000"/>
                </a:solidFill>
              </a:rPr>
              <a:t>/</a:t>
            </a:r>
            <a:r>
              <a:rPr lang="zh-CN" altLang="en-US" sz="2800" b="1" dirty="0" smtClean="0">
                <a:solidFill>
                  <a:srgbClr val="FF0000"/>
                </a:solidFill>
              </a:rPr>
              <a:t>计数的方法</a:t>
            </a:r>
            <a:r>
              <a:rPr lang="en-US" altLang="zh-CN" sz="2800" b="1" dirty="0" smtClean="0">
                <a:solidFill>
                  <a:srgbClr val="FF0000"/>
                </a:solidFill>
              </a:rPr>
              <a:t>:</a:t>
            </a:r>
          </a:p>
        </p:txBody>
      </p:sp>
      <p:sp>
        <p:nvSpPr>
          <p:cNvPr id="5" name="TextBox 6"/>
          <p:cNvSpPr txBox="1"/>
          <p:nvPr/>
        </p:nvSpPr>
        <p:spPr>
          <a:xfrm>
            <a:off x="29184" y="4549590"/>
            <a:ext cx="3275855" cy="1015663"/>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lnSpc>
                <a:spcPct val="250000"/>
              </a:lnSpc>
            </a:pPr>
            <a:r>
              <a:rPr lang="en-US" altLang="zh-CN" sz="2400" dirty="0" smtClean="0"/>
              <a:t>3.  </a:t>
            </a:r>
            <a:r>
              <a:rPr lang="zh-CN" altLang="en-US" sz="2400" dirty="0" smtClean="0"/>
              <a:t>可编程定时器定时</a:t>
            </a:r>
            <a:endParaRPr lang="en-US" altLang="zh-CN" sz="2400" dirty="0" smtClean="0"/>
          </a:p>
        </p:txBody>
      </p:sp>
      <p:sp>
        <p:nvSpPr>
          <p:cNvPr id="6" name="文本框 6"/>
          <p:cNvSpPr txBox="1"/>
          <p:nvPr/>
        </p:nvSpPr>
        <p:spPr>
          <a:xfrm>
            <a:off x="3161024" y="1165214"/>
            <a:ext cx="5832648" cy="1015663"/>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lnSpc>
                <a:spcPct val="150000"/>
              </a:lnSpc>
              <a:buFont typeface="Arial" panose="020B0604020202020204" pitchFamily="34" charset="0"/>
              <a:buChar char="•"/>
            </a:pPr>
            <a:r>
              <a:rPr lang="zh-CN" altLang="en-US" sz="2000" b="1" u="sng" dirty="0" smtClean="0">
                <a:solidFill>
                  <a:srgbClr val="7030A0"/>
                </a:solidFill>
              </a:rPr>
              <a:t>程序实现</a:t>
            </a:r>
            <a:r>
              <a:rPr lang="zh-CN" altLang="en-US" sz="2000" dirty="0" smtClean="0"/>
              <a:t>；</a:t>
            </a:r>
            <a:endParaRPr lang="en-US" altLang="zh-CN" sz="2000" dirty="0" smtClean="0"/>
          </a:p>
          <a:p>
            <a:pPr marL="285750" indent="-285750">
              <a:lnSpc>
                <a:spcPct val="150000"/>
              </a:lnSpc>
              <a:buFont typeface="Arial" panose="020B0604020202020204" pitchFamily="34" charset="0"/>
              <a:buChar char="•"/>
            </a:pPr>
            <a:r>
              <a:rPr lang="zh-CN" altLang="en-US" sz="2000" b="1" u="sng" dirty="0" smtClean="0">
                <a:solidFill>
                  <a:srgbClr val="7030A0"/>
                </a:solidFill>
              </a:rPr>
              <a:t>占用</a:t>
            </a:r>
            <a:r>
              <a:rPr lang="en-US" altLang="zh-CN" sz="2000" b="1" u="sng" dirty="0" smtClean="0">
                <a:solidFill>
                  <a:srgbClr val="7030A0"/>
                </a:solidFill>
              </a:rPr>
              <a:t>CPU</a:t>
            </a:r>
            <a:r>
              <a:rPr lang="zh-CN" altLang="en-US" sz="2000" dirty="0" smtClean="0"/>
              <a:t>，降低</a:t>
            </a:r>
            <a:r>
              <a:rPr lang="en-US" altLang="zh-CN" sz="2000" dirty="0" smtClean="0"/>
              <a:t>CPU</a:t>
            </a:r>
            <a:r>
              <a:rPr lang="zh-CN" altLang="en-US" sz="2000" dirty="0" smtClean="0"/>
              <a:t>利用率，适合短时间定时。</a:t>
            </a:r>
            <a:endParaRPr lang="zh-CN" altLang="en-US" sz="2000" dirty="0"/>
          </a:p>
        </p:txBody>
      </p:sp>
      <p:sp>
        <p:nvSpPr>
          <p:cNvPr id="7" name="文本框 7"/>
          <p:cNvSpPr txBox="1"/>
          <p:nvPr/>
        </p:nvSpPr>
        <p:spPr>
          <a:xfrm>
            <a:off x="3189057" y="2893406"/>
            <a:ext cx="5804615" cy="1477328"/>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marL="285750" indent="-285750">
              <a:buFont typeface="Arial" panose="020B0604020202020204" pitchFamily="34" charset="0"/>
              <a:buChar cha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nSpc>
                <a:spcPct val="150000"/>
              </a:lnSpc>
            </a:pPr>
            <a:r>
              <a:rPr lang="zh-CN" altLang="en-US" sz="2000" b="1" u="sng" dirty="0" smtClean="0">
                <a:solidFill>
                  <a:srgbClr val="7030A0"/>
                </a:solidFill>
              </a:rPr>
              <a:t>硬件电路实现</a:t>
            </a:r>
            <a:r>
              <a:rPr lang="zh-CN" altLang="en-US" sz="2000" dirty="0" smtClean="0"/>
              <a:t>；</a:t>
            </a:r>
            <a:endParaRPr lang="en-US" altLang="zh-CN" sz="2000" dirty="0"/>
          </a:p>
          <a:p>
            <a:pPr>
              <a:lnSpc>
                <a:spcPct val="150000"/>
              </a:lnSpc>
            </a:pPr>
            <a:r>
              <a:rPr lang="zh-CN" altLang="en-US" sz="2000" b="1" u="sng" dirty="0">
                <a:solidFill>
                  <a:srgbClr val="7030A0"/>
                </a:solidFill>
              </a:rPr>
              <a:t>不占用</a:t>
            </a:r>
            <a:r>
              <a:rPr lang="en-US" altLang="zh-CN" sz="2000" b="1" u="sng" dirty="0">
                <a:solidFill>
                  <a:srgbClr val="7030A0"/>
                </a:solidFill>
              </a:rPr>
              <a:t>CPU</a:t>
            </a:r>
            <a:r>
              <a:rPr lang="zh-CN" altLang="en-US" sz="2000" b="1" u="sng" dirty="0">
                <a:solidFill>
                  <a:srgbClr val="7030A0"/>
                </a:solidFill>
              </a:rPr>
              <a:t>时间</a:t>
            </a:r>
            <a:r>
              <a:rPr lang="zh-CN" altLang="en-US" sz="2000" dirty="0"/>
              <a:t>，但使用控制不便，</a:t>
            </a:r>
            <a:r>
              <a:rPr lang="zh-CN" altLang="en-US" sz="2000" b="1" u="sng" dirty="0">
                <a:solidFill>
                  <a:srgbClr val="7030A0"/>
                </a:solidFill>
              </a:rPr>
              <a:t>开发成本高</a:t>
            </a:r>
            <a:r>
              <a:rPr lang="zh-CN" altLang="en-US" sz="2000" dirty="0"/>
              <a:t>，适合长时间定时。</a:t>
            </a:r>
          </a:p>
        </p:txBody>
      </p:sp>
      <p:sp>
        <p:nvSpPr>
          <p:cNvPr id="8" name="文本框 8"/>
          <p:cNvSpPr txBox="1"/>
          <p:nvPr/>
        </p:nvSpPr>
        <p:spPr>
          <a:xfrm>
            <a:off x="3189056" y="4693606"/>
            <a:ext cx="5804616" cy="1015663"/>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marL="285750" indent="-285750">
              <a:buFont typeface="Arial" panose="020B0604020202020204" pitchFamily="34" charset="0"/>
              <a:buChar cha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nSpc>
                <a:spcPct val="150000"/>
              </a:lnSpc>
            </a:pPr>
            <a:r>
              <a:rPr lang="zh-CN" altLang="en-US" sz="2000" b="1" u="sng" dirty="0" smtClean="0">
                <a:solidFill>
                  <a:srgbClr val="7030A0"/>
                </a:solidFill>
              </a:rPr>
              <a:t>利用系统</a:t>
            </a:r>
            <a:r>
              <a:rPr lang="zh-CN" altLang="en-US" sz="2000" b="1" u="sng" dirty="0">
                <a:solidFill>
                  <a:srgbClr val="7030A0"/>
                </a:solidFill>
              </a:rPr>
              <a:t>时钟脉冲计数实现</a:t>
            </a:r>
            <a:r>
              <a:rPr lang="zh-CN" altLang="en-US" sz="2000" dirty="0" smtClean="0"/>
              <a:t>；</a:t>
            </a:r>
            <a:endParaRPr lang="en-US" altLang="zh-CN" sz="2000" dirty="0"/>
          </a:p>
          <a:p>
            <a:pPr>
              <a:lnSpc>
                <a:spcPct val="150000"/>
              </a:lnSpc>
            </a:pPr>
            <a:r>
              <a:rPr lang="zh-CN" altLang="en-US" sz="2000" dirty="0" smtClean="0"/>
              <a:t>利用</a:t>
            </a:r>
            <a:r>
              <a:rPr lang="zh-CN" altLang="en-US" sz="2000" b="1" u="sng" dirty="0" smtClean="0">
                <a:solidFill>
                  <a:srgbClr val="7030A0"/>
                </a:solidFill>
              </a:rPr>
              <a:t>定时</a:t>
            </a:r>
            <a:r>
              <a:rPr lang="en-US" altLang="zh-CN" sz="2000" b="1" u="sng" dirty="0">
                <a:solidFill>
                  <a:srgbClr val="7030A0"/>
                </a:solidFill>
              </a:rPr>
              <a:t>/</a:t>
            </a:r>
            <a:r>
              <a:rPr lang="zh-CN" altLang="en-US" sz="2000" b="1" u="sng" dirty="0" smtClean="0">
                <a:solidFill>
                  <a:srgbClr val="7030A0"/>
                </a:solidFill>
              </a:rPr>
              <a:t>计数器</a:t>
            </a:r>
            <a:r>
              <a:rPr lang="zh-CN" altLang="en-US" sz="2000" dirty="0" smtClean="0"/>
              <a:t>实现定时控制。</a:t>
            </a:r>
            <a:endParaRPr lang="zh-CN" altLang="en-US" sz="2000" dirty="0"/>
          </a:p>
        </p:txBody>
      </p:sp>
      <p:sp>
        <p:nvSpPr>
          <p:cNvPr id="9" name="TextBox 6"/>
          <p:cNvSpPr txBox="1"/>
          <p:nvPr/>
        </p:nvSpPr>
        <p:spPr>
          <a:xfrm>
            <a:off x="22859" y="2893406"/>
            <a:ext cx="2418086" cy="1015663"/>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lnSpc>
                <a:spcPct val="250000"/>
              </a:lnSpc>
            </a:pPr>
            <a:r>
              <a:rPr lang="en-US" altLang="zh-CN" sz="2400" dirty="0" smtClean="0"/>
              <a:t>2.  </a:t>
            </a:r>
            <a:r>
              <a:rPr lang="zh-CN" altLang="en-US" sz="2400" dirty="0" smtClean="0"/>
              <a:t>硬件定时</a:t>
            </a:r>
            <a:endParaRPr lang="en-US" altLang="zh-CN" sz="2400" dirty="0" smtClean="0"/>
          </a:p>
        </p:txBody>
      </p:sp>
      <p:sp>
        <p:nvSpPr>
          <p:cNvPr id="10" name="TextBox 6"/>
          <p:cNvSpPr txBox="1"/>
          <p:nvPr/>
        </p:nvSpPr>
        <p:spPr>
          <a:xfrm>
            <a:off x="68471" y="1041955"/>
            <a:ext cx="9007503" cy="86010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lgn="just">
              <a:lnSpc>
                <a:spcPct val="250000"/>
              </a:lnSpc>
              <a:buAutoNum type="arabicPeriod"/>
            </a:pPr>
            <a:r>
              <a:rPr lang="zh-CN" altLang="en-US" sz="2400" dirty="0" smtClean="0"/>
              <a:t>软件定时</a:t>
            </a:r>
            <a:endParaRPr lang="en-US" altLang="zh-CN" sz="2400" dirty="0" smtClean="0"/>
          </a:p>
        </p:txBody>
      </p:sp>
    </p:spTree>
    <p:extLst>
      <p:ext uri="{BB962C8B-B14F-4D97-AF65-F5344CB8AC3E}">
        <p14:creationId xmlns:p14="http://schemas.microsoft.com/office/powerpoint/2010/main" xmlns="" val="76308738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
          <p:cNvSpPr txBox="1"/>
          <p:nvPr/>
        </p:nvSpPr>
        <p:spPr>
          <a:xfrm>
            <a:off x="185091" y="1032830"/>
            <a:ext cx="4347665" cy="461665"/>
          </a:xfrm>
          <a:prstGeom prst="rect">
            <a:avLst/>
          </a:prstGeom>
          <a:ln>
            <a:noFill/>
          </a:ln>
        </p:spPr>
        <p:style>
          <a:lnRef idx="1">
            <a:schemeClr val="accent4"/>
          </a:lnRef>
          <a:fillRef idx="2">
            <a:schemeClr val="accent4"/>
          </a:fillRef>
          <a:effectRef idx="1">
            <a:schemeClr val="accent4"/>
          </a:effectRef>
          <a:fontRef idx="minor">
            <a:schemeClr val="dk1"/>
          </a:fontRef>
        </p:style>
        <p:txBody>
          <a:bodyPr wrap="none" rtlCol="0">
            <a:spAutoFit/>
          </a:bodyPr>
          <a:lstStyle/>
          <a:p>
            <a:r>
              <a:rPr lang="zh-CN" altLang="en-US" sz="2400" dirty="0" smtClean="0"/>
              <a:t>定时</a:t>
            </a:r>
            <a:r>
              <a:rPr lang="en-US" altLang="zh-CN" sz="2400" dirty="0" smtClean="0"/>
              <a:t>/</a:t>
            </a:r>
            <a:r>
              <a:rPr lang="zh-CN" altLang="en-US" sz="2400" dirty="0" smtClean="0"/>
              <a:t>计数器的结构及工作原理</a:t>
            </a:r>
            <a:endParaRPr lang="zh-CN" altLang="en-US" sz="2400" dirty="0"/>
          </a:p>
        </p:txBody>
      </p:sp>
      <p:sp>
        <p:nvSpPr>
          <p:cNvPr id="5" name="矩形 4"/>
          <p:cNvSpPr/>
          <p:nvPr/>
        </p:nvSpPr>
        <p:spPr>
          <a:xfrm>
            <a:off x="9783" y="1875003"/>
            <a:ext cx="1140825" cy="72008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2400" dirty="0" smtClean="0"/>
              <a:t>振荡器</a:t>
            </a:r>
            <a:endParaRPr lang="zh-CN" altLang="en-US" sz="2400" dirty="0"/>
          </a:p>
        </p:txBody>
      </p:sp>
      <p:cxnSp>
        <p:nvCxnSpPr>
          <p:cNvPr id="6" name="直接箭头连接符 5"/>
          <p:cNvCxnSpPr/>
          <p:nvPr/>
        </p:nvCxnSpPr>
        <p:spPr>
          <a:xfrm>
            <a:off x="1159252" y="2245239"/>
            <a:ext cx="586097"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745349" y="1813191"/>
            <a:ext cx="1227151" cy="86409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2400" dirty="0" smtClean="0"/>
              <a:t>12</a:t>
            </a:r>
            <a:r>
              <a:rPr lang="zh-CN" altLang="en-US" sz="2400" dirty="0" smtClean="0"/>
              <a:t>分频</a:t>
            </a:r>
            <a:r>
              <a:rPr lang="en-US" altLang="zh-CN" sz="2400" dirty="0" smtClean="0"/>
              <a:t>(÷12)</a:t>
            </a:r>
            <a:endParaRPr lang="zh-CN" altLang="en-US" sz="2400" dirty="0"/>
          </a:p>
        </p:txBody>
      </p:sp>
      <p:cxnSp>
        <p:nvCxnSpPr>
          <p:cNvPr id="8" name="直接连接符 7"/>
          <p:cNvCxnSpPr/>
          <p:nvPr/>
        </p:nvCxnSpPr>
        <p:spPr>
          <a:xfrm flipV="1">
            <a:off x="2982504" y="2261909"/>
            <a:ext cx="495297" cy="393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466500" y="2230059"/>
            <a:ext cx="1297" cy="56124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3403500" y="2791303"/>
            <a:ext cx="126000" cy="126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3462761" y="3405647"/>
            <a:ext cx="1297" cy="56124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3401058" y="3279647"/>
            <a:ext cx="126000" cy="126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V="1">
            <a:off x="544358" y="3943819"/>
            <a:ext cx="2939652" cy="1943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xmlns="" Requires="a14">
          <p:sp>
            <p:nvSpPr>
              <p:cNvPr id="14" name="文本框 21"/>
              <p:cNvSpPr txBox="1"/>
              <p:nvPr/>
            </p:nvSpPr>
            <p:spPr>
              <a:xfrm>
                <a:off x="2636509" y="2656411"/>
                <a:ext cx="766557" cy="369332"/>
              </a:xfrm>
              <a:prstGeom prst="rect">
                <a:avLst/>
              </a:prstGeom>
              <a:noFill/>
            </p:spPr>
            <p:txBody>
              <a:bodyPr wrap="none" rtlCol="0">
                <a:spAutoFit/>
              </a:bodyPr>
              <a:lstStyle/>
              <a:p>
                <a:r>
                  <a:rPr lang="en-US" altLang="zh-CN" dirty="0" smtClean="0"/>
                  <a:t>C/</a:t>
                </a:r>
                <a14:m>
                  <m:oMath xmlns:m="http://schemas.openxmlformats.org/officeDocument/2006/math">
                    <m:acc>
                      <m:accPr>
                        <m:chr m:val="̅"/>
                        <m:ctrlPr>
                          <a:rPr lang="en-US" altLang="zh-CN" i="1" smtClean="0">
                            <a:latin typeface="Cambria Math"/>
                          </a:rPr>
                        </m:ctrlPr>
                      </m:accPr>
                      <m:e>
                        <m:r>
                          <m:rPr>
                            <m:sty m:val="p"/>
                          </m:rPr>
                          <a:rPr lang="en-US" altLang="zh-CN" b="0" i="0" smtClean="0">
                            <a:latin typeface="Cambria Math" panose="02040503050406030204" pitchFamily="18" charset="0"/>
                          </a:rPr>
                          <m:t>T</m:t>
                        </m:r>
                      </m:e>
                    </m:acc>
                  </m:oMath>
                </a14:m>
                <a:r>
                  <a:rPr lang="en-US" altLang="zh-CN" dirty="0" smtClean="0"/>
                  <a:t>=0</a:t>
                </a:r>
                <a:endParaRPr lang="zh-CN" altLang="en-US" dirty="0"/>
              </a:p>
            </p:txBody>
          </p:sp>
        </mc:Choice>
        <mc:Fallback>
          <p:sp>
            <p:nvSpPr>
              <p:cNvPr id="14" name="文本框 21"/>
              <p:cNvSpPr txBox="1">
                <a:spLocks noRot="1" noChangeAspect="1" noMove="1" noResize="1" noEditPoints="1" noAdjustHandles="1" noChangeArrowheads="1" noChangeShapeType="1" noTextEdit="1"/>
              </p:cNvSpPr>
              <p:nvPr/>
            </p:nvSpPr>
            <p:spPr>
              <a:xfrm>
                <a:off x="2636509" y="2656411"/>
                <a:ext cx="766557" cy="369332"/>
              </a:xfrm>
              <a:prstGeom prst="rect">
                <a:avLst/>
              </a:prstGeom>
              <a:blipFill rotWithShape="1">
                <a:blip r:embed="rId2"/>
                <a:stretch>
                  <a:fillRect l="-6349" t="-10000" r="-19841" b="-25000"/>
                </a:stretch>
              </a:blipFill>
            </p:spPr>
            <p:txBody>
              <a:bodyPr/>
              <a:lstStyle/>
              <a:p>
                <a:r>
                  <a:rPr lang="zh-CN" altLang="en-US">
                    <a:noFill/>
                  </a:rPr>
                  <a:t> </a:t>
                </a:r>
              </a:p>
            </p:txBody>
          </p:sp>
        </mc:Fallback>
      </mc:AlternateContent>
      <p:cxnSp>
        <p:nvCxnSpPr>
          <p:cNvPr id="15" name="直接连接符 14"/>
          <p:cNvCxnSpPr>
            <a:stCxn id="10" idx="6"/>
          </p:cNvCxnSpPr>
          <p:nvPr/>
        </p:nvCxnSpPr>
        <p:spPr>
          <a:xfrm>
            <a:off x="3529500" y="2854303"/>
            <a:ext cx="284985" cy="28036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xmlns="" Requires="a14">
          <p:sp>
            <p:nvSpPr>
              <p:cNvPr id="16" name="文本框 24"/>
              <p:cNvSpPr txBox="1"/>
              <p:nvPr/>
            </p:nvSpPr>
            <p:spPr>
              <a:xfrm>
                <a:off x="2630347" y="3097735"/>
                <a:ext cx="766557" cy="369332"/>
              </a:xfrm>
              <a:prstGeom prst="rect">
                <a:avLst/>
              </a:prstGeom>
              <a:noFill/>
            </p:spPr>
            <p:txBody>
              <a:bodyPr wrap="none" rtlCol="0">
                <a:spAutoFit/>
              </a:bodyPr>
              <a:lstStyle/>
              <a:p>
                <a:r>
                  <a:rPr lang="en-US" altLang="zh-CN" dirty="0" smtClean="0"/>
                  <a:t>C/</a:t>
                </a:r>
                <a14:m>
                  <m:oMath xmlns:m="http://schemas.openxmlformats.org/officeDocument/2006/math">
                    <m:acc>
                      <m:accPr>
                        <m:chr m:val="̅"/>
                        <m:ctrlPr>
                          <a:rPr lang="en-US" altLang="zh-CN" i="1" smtClean="0">
                            <a:latin typeface="Cambria Math"/>
                          </a:rPr>
                        </m:ctrlPr>
                      </m:accPr>
                      <m:e>
                        <m:r>
                          <m:rPr>
                            <m:sty m:val="p"/>
                          </m:rPr>
                          <a:rPr lang="en-US" altLang="zh-CN" b="0" i="0" smtClean="0">
                            <a:latin typeface="Cambria Math" panose="02040503050406030204" pitchFamily="18" charset="0"/>
                          </a:rPr>
                          <m:t>T</m:t>
                        </m:r>
                      </m:e>
                    </m:acc>
                  </m:oMath>
                </a14:m>
                <a:r>
                  <a:rPr lang="en-US" altLang="zh-CN" dirty="0" smtClean="0"/>
                  <a:t>=1</a:t>
                </a:r>
                <a:endParaRPr lang="zh-CN" altLang="en-US" dirty="0"/>
              </a:p>
            </p:txBody>
          </p:sp>
        </mc:Choice>
        <mc:Fallback>
          <p:sp>
            <p:nvSpPr>
              <p:cNvPr id="16" name="文本框 24"/>
              <p:cNvSpPr txBox="1">
                <a:spLocks noRot="1" noChangeAspect="1" noMove="1" noResize="1" noEditPoints="1" noAdjustHandles="1" noChangeArrowheads="1" noChangeShapeType="1" noTextEdit="1"/>
              </p:cNvSpPr>
              <p:nvPr/>
            </p:nvSpPr>
            <p:spPr>
              <a:xfrm>
                <a:off x="2630347" y="3097735"/>
                <a:ext cx="766557" cy="369332"/>
              </a:xfrm>
              <a:prstGeom prst="rect">
                <a:avLst/>
              </a:prstGeom>
              <a:blipFill rotWithShape="1">
                <a:blip r:embed="rId3"/>
                <a:stretch>
                  <a:fillRect l="-6349" t="-9836" r="-19841" b="-22951"/>
                </a:stretch>
              </a:blipFill>
            </p:spPr>
            <p:txBody>
              <a:bodyPr/>
              <a:lstStyle/>
              <a:p>
                <a:r>
                  <a:rPr lang="zh-CN" altLang="en-US">
                    <a:noFill/>
                  </a:rPr>
                  <a:t> </a:t>
                </a:r>
              </a:p>
            </p:txBody>
          </p:sp>
        </mc:Fallback>
      </mc:AlternateContent>
      <p:sp>
        <p:nvSpPr>
          <p:cNvPr id="17" name="椭圆 16"/>
          <p:cNvSpPr/>
          <p:nvPr/>
        </p:nvSpPr>
        <p:spPr>
          <a:xfrm>
            <a:off x="3803885" y="3095815"/>
            <a:ext cx="126000" cy="126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flipV="1">
            <a:off x="3929885" y="3152008"/>
            <a:ext cx="458274" cy="680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4386835" y="3089008"/>
            <a:ext cx="126000" cy="126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p:nvPr/>
        </p:nvCxnSpPr>
        <p:spPr>
          <a:xfrm flipH="1">
            <a:off x="4496161" y="2733779"/>
            <a:ext cx="476911" cy="37431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4866600" y="3082636"/>
            <a:ext cx="126000" cy="126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985543" y="2472651"/>
            <a:ext cx="1701310" cy="1079186"/>
            <a:chOff x="4992600" y="3145636"/>
            <a:chExt cx="1701310" cy="1079186"/>
          </a:xfrm>
        </p:grpSpPr>
        <p:cxnSp>
          <p:nvCxnSpPr>
            <p:cNvPr id="23" name="直接箭头连接符 22"/>
            <p:cNvCxnSpPr>
              <a:stCxn id="21" idx="6"/>
            </p:cNvCxnSpPr>
            <p:nvPr/>
          </p:nvCxnSpPr>
          <p:spPr>
            <a:xfrm>
              <a:off x="4992600" y="3145636"/>
              <a:ext cx="567471"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5573997" y="3447612"/>
              <a:ext cx="1119913" cy="77721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2400" dirty="0" smtClean="0"/>
                <a:t>加</a:t>
              </a:r>
              <a:r>
                <a:rPr lang="en-US" altLang="zh-CN" sz="2400" dirty="0" smtClean="0"/>
                <a:t>1</a:t>
              </a:r>
            </a:p>
            <a:p>
              <a:pPr algn="ctr"/>
              <a:r>
                <a:rPr lang="zh-CN" altLang="en-US" sz="2400" dirty="0" smtClean="0"/>
                <a:t>计数器</a:t>
              </a:r>
              <a:endParaRPr lang="zh-CN" altLang="en-US" sz="2400" dirty="0"/>
            </a:p>
          </p:txBody>
        </p:sp>
      </p:grpSp>
      <p:cxnSp>
        <p:nvCxnSpPr>
          <p:cNvPr id="25" name="直接箭头连接符 24"/>
          <p:cNvCxnSpPr/>
          <p:nvPr/>
        </p:nvCxnSpPr>
        <p:spPr>
          <a:xfrm>
            <a:off x="6717352" y="3152008"/>
            <a:ext cx="511352" cy="680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7228704" y="2920938"/>
            <a:ext cx="826112" cy="47575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2400" dirty="0" err="1" smtClean="0"/>
              <a:t>TF</a:t>
            </a:r>
            <a:r>
              <a:rPr lang="en-US" altLang="zh-CN" sz="2400" baseline="-25000" dirty="0" err="1"/>
              <a:t>x</a:t>
            </a:r>
            <a:endParaRPr lang="en-US" altLang="zh-CN" sz="2400" baseline="-25000" dirty="0" smtClean="0"/>
          </a:p>
        </p:txBody>
      </p:sp>
      <p:cxnSp>
        <p:nvCxnSpPr>
          <p:cNvPr id="27" name="直接箭头连接符 26"/>
          <p:cNvCxnSpPr/>
          <p:nvPr/>
        </p:nvCxnSpPr>
        <p:spPr>
          <a:xfrm>
            <a:off x="8054816" y="3158814"/>
            <a:ext cx="511352" cy="680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57"/>
          <p:cNvSpPr txBox="1"/>
          <p:nvPr/>
        </p:nvSpPr>
        <p:spPr>
          <a:xfrm>
            <a:off x="8439308" y="2945102"/>
            <a:ext cx="800219" cy="461665"/>
          </a:xfrm>
          <a:prstGeom prst="rect">
            <a:avLst/>
          </a:prstGeom>
          <a:noFill/>
        </p:spPr>
        <p:txBody>
          <a:bodyPr wrap="none" rtlCol="0">
            <a:spAutoFit/>
          </a:bodyPr>
          <a:lstStyle/>
          <a:p>
            <a:r>
              <a:rPr lang="zh-CN" altLang="en-US" sz="2400" dirty="0" smtClean="0"/>
              <a:t>中断</a:t>
            </a:r>
            <a:endParaRPr lang="zh-CN" altLang="en-US" sz="2400" dirty="0"/>
          </a:p>
        </p:txBody>
      </p:sp>
      <p:sp>
        <p:nvSpPr>
          <p:cNvPr id="29" name="文本框 58"/>
          <p:cNvSpPr txBox="1"/>
          <p:nvPr/>
        </p:nvSpPr>
        <p:spPr>
          <a:xfrm>
            <a:off x="-7057" y="3551837"/>
            <a:ext cx="2220031" cy="369332"/>
          </a:xfrm>
          <a:prstGeom prst="rect">
            <a:avLst/>
          </a:prstGeom>
          <a:noFill/>
        </p:spPr>
        <p:txBody>
          <a:bodyPr wrap="none" rtlCol="0">
            <a:spAutoFit/>
          </a:bodyPr>
          <a:lstStyle/>
          <a:p>
            <a:r>
              <a:rPr lang="en-US" altLang="zh-CN" b="1" dirty="0" err="1" smtClean="0">
                <a:solidFill>
                  <a:srgbClr val="FF0000"/>
                </a:solidFill>
              </a:rPr>
              <a:t>T</a:t>
            </a:r>
            <a:r>
              <a:rPr lang="en-US" altLang="zh-CN" b="1" baseline="-25000" dirty="0" err="1" smtClean="0">
                <a:solidFill>
                  <a:srgbClr val="FF0000"/>
                </a:solidFill>
              </a:rPr>
              <a:t>x</a:t>
            </a:r>
            <a:r>
              <a:rPr lang="zh-CN" altLang="en-US" b="1" dirty="0" smtClean="0">
                <a:solidFill>
                  <a:srgbClr val="FF0000"/>
                </a:solidFill>
              </a:rPr>
              <a:t>引脚（外部脉冲）</a:t>
            </a:r>
            <a:endParaRPr lang="zh-CN" altLang="en-US" b="1" dirty="0">
              <a:solidFill>
                <a:srgbClr val="FF0000"/>
              </a:solidFill>
            </a:endParaRPr>
          </a:p>
        </p:txBody>
      </p:sp>
      <p:sp>
        <p:nvSpPr>
          <p:cNvPr id="30" name="文本框 90"/>
          <p:cNvSpPr txBox="1"/>
          <p:nvPr/>
        </p:nvSpPr>
        <p:spPr>
          <a:xfrm>
            <a:off x="4989908" y="4756502"/>
            <a:ext cx="1107996" cy="369332"/>
          </a:xfrm>
          <a:prstGeom prst="rect">
            <a:avLst/>
          </a:prstGeom>
          <a:noFill/>
        </p:spPr>
        <p:txBody>
          <a:bodyPr wrap="none" rtlCol="0">
            <a:spAutoFit/>
          </a:bodyPr>
          <a:lstStyle/>
          <a:p>
            <a:r>
              <a:rPr lang="zh-CN" altLang="en-US" b="1" dirty="0" smtClean="0"/>
              <a:t>控制信号</a:t>
            </a:r>
            <a:endParaRPr lang="zh-CN" altLang="en-US" b="1" dirty="0"/>
          </a:p>
        </p:txBody>
      </p:sp>
      <p:grpSp>
        <p:nvGrpSpPr>
          <p:cNvPr id="31" name="组合 30"/>
          <p:cNvGrpSpPr/>
          <p:nvPr/>
        </p:nvGrpSpPr>
        <p:grpSpPr>
          <a:xfrm>
            <a:off x="-14114" y="2917303"/>
            <a:ext cx="4789252" cy="2815953"/>
            <a:chOff x="-7057" y="3590288"/>
            <a:chExt cx="4789252" cy="2815953"/>
          </a:xfrm>
        </p:grpSpPr>
        <p:cxnSp>
          <p:nvCxnSpPr>
            <p:cNvPr id="32" name="直接连接符 31"/>
            <p:cNvCxnSpPr/>
            <p:nvPr/>
          </p:nvCxnSpPr>
          <p:spPr>
            <a:xfrm>
              <a:off x="4741673" y="3590288"/>
              <a:ext cx="29748" cy="241224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123728" y="4869160"/>
              <a:ext cx="513676" cy="792088"/>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accent6">
                      <a:lumMod val="50000"/>
                    </a:schemeClr>
                  </a:solidFill>
                </a:rPr>
                <a:t>1</a:t>
              </a:r>
              <a:endParaRPr lang="zh-CN" altLang="en-US" sz="2400" b="1" dirty="0">
                <a:solidFill>
                  <a:schemeClr val="accent6">
                    <a:lumMod val="50000"/>
                  </a:schemeClr>
                </a:solidFill>
              </a:endParaRPr>
            </a:p>
          </p:txBody>
        </p:sp>
        <p:sp>
          <p:nvSpPr>
            <p:cNvPr id="34" name="矩形 33"/>
            <p:cNvSpPr/>
            <p:nvPr/>
          </p:nvSpPr>
          <p:spPr>
            <a:xfrm>
              <a:off x="3049156" y="5200786"/>
              <a:ext cx="513676" cy="792088"/>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accent6">
                      <a:lumMod val="50000"/>
                    </a:schemeClr>
                  </a:solidFill>
                </a:rPr>
                <a:t>≥1</a:t>
              </a:r>
              <a:endParaRPr lang="zh-CN" altLang="en-US" sz="2400" b="1" dirty="0">
                <a:solidFill>
                  <a:schemeClr val="accent6">
                    <a:lumMod val="50000"/>
                  </a:schemeClr>
                </a:solidFill>
              </a:endParaRPr>
            </a:p>
          </p:txBody>
        </p:sp>
        <p:sp>
          <p:nvSpPr>
            <p:cNvPr id="35" name="矩形 34"/>
            <p:cNvSpPr/>
            <p:nvPr/>
          </p:nvSpPr>
          <p:spPr>
            <a:xfrm>
              <a:off x="3932442" y="5614153"/>
              <a:ext cx="513676" cy="792088"/>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accent6">
                      <a:lumMod val="50000"/>
                    </a:schemeClr>
                  </a:solidFill>
                </a:rPr>
                <a:t>&amp;</a:t>
              </a:r>
              <a:endParaRPr lang="zh-CN" altLang="en-US" sz="2400" b="1" dirty="0">
                <a:solidFill>
                  <a:schemeClr val="accent6">
                    <a:lumMod val="50000"/>
                  </a:schemeClr>
                </a:solidFill>
              </a:endParaRPr>
            </a:p>
          </p:txBody>
        </p:sp>
        <p:cxnSp>
          <p:nvCxnSpPr>
            <p:cNvPr id="36" name="直接连接符 35"/>
            <p:cNvCxnSpPr>
              <a:endCxn id="33" idx="1"/>
            </p:cNvCxnSpPr>
            <p:nvPr/>
          </p:nvCxnSpPr>
          <p:spPr>
            <a:xfrm>
              <a:off x="587252" y="5265204"/>
              <a:ext cx="153647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587252" y="6237312"/>
              <a:ext cx="334519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2649817" y="5236802"/>
              <a:ext cx="126000" cy="126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2765877" y="5299802"/>
              <a:ext cx="28327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587252" y="5798819"/>
              <a:ext cx="2461904" cy="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562832" y="5798819"/>
              <a:ext cx="36961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文本框 108"/>
            <p:cNvSpPr txBox="1"/>
            <p:nvPr/>
          </p:nvSpPr>
          <p:spPr>
            <a:xfrm>
              <a:off x="-7057" y="4895872"/>
              <a:ext cx="669992" cy="369332"/>
            </a:xfrm>
            <a:prstGeom prst="rect">
              <a:avLst/>
            </a:prstGeom>
            <a:noFill/>
          </p:spPr>
          <p:txBody>
            <a:bodyPr wrap="none" rtlCol="0">
              <a:spAutoFit/>
            </a:bodyPr>
            <a:lstStyle/>
            <a:p>
              <a:r>
                <a:rPr lang="en-US" altLang="zh-CN" dirty="0" smtClean="0"/>
                <a:t>GATE</a:t>
              </a:r>
              <a:endParaRPr lang="zh-CN" altLang="en-US" dirty="0"/>
            </a:p>
          </p:txBody>
        </p:sp>
        <mc:AlternateContent xmlns:mc="http://schemas.openxmlformats.org/markup-compatibility/2006">
          <mc:Choice xmlns:a14="http://schemas.microsoft.com/office/drawing/2010/main" xmlns="" Requires="a14">
            <p:sp>
              <p:nvSpPr>
                <p:cNvPr id="43" name="文本框 109"/>
                <p:cNvSpPr txBox="1"/>
                <p:nvPr/>
              </p:nvSpPr>
              <p:spPr>
                <a:xfrm>
                  <a:off x="16646" y="5402775"/>
                  <a:ext cx="69121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i="1" dirty="0" smtClean="0">
                                <a:latin typeface="Cambria Math"/>
                              </a:rPr>
                            </m:ctrlPr>
                          </m:accPr>
                          <m:e>
                            <m:r>
                              <m:rPr>
                                <m:sty m:val="p"/>
                              </m:rPr>
                              <a:rPr lang="en-US" altLang="zh-CN" b="0" i="0" dirty="0" smtClean="0">
                                <a:latin typeface="Cambria Math" panose="02040503050406030204" pitchFamily="18" charset="0"/>
                              </a:rPr>
                              <m:t>INT</m:t>
                            </m:r>
                            <m:r>
                              <m:rPr>
                                <m:sty m:val="p"/>
                              </m:rPr>
                              <a:rPr lang="en-US" altLang="zh-CN" i="1" baseline="-25000" dirty="0">
                                <a:latin typeface="Cambria Math" panose="02040503050406030204" pitchFamily="18" charset="0"/>
                              </a:rPr>
                              <m:t>x</m:t>
                            </m:r>
                          </m:e>
                        </m:acc>
                      </m:oMath>
                    </m:oMathPara>
                  </a14:m>
                  <a:endParaRPr lang="zh-CN" altLang="en-US" dirty="0"/>
                </a:p>
              </p:txBody>
            </p:sp>
          </mc:Choice>
          <mc:Fallback>
            <p:sp>
              <p:nvSpPr>
                <p:cNvPr id="110" name="文本框 109"/>
                <p:cNvSpPr txBox="1">
                  <a:spLocks noRot="1" noChangeAspect="1" noMove="1" noResize="1" noEditPoints="1" noAdjustHandles="1" noChangeArrowheads="1" noChangeShapeType="1" noTextEdit="1"/>
                </p:cNvSpPr>
                <p:nvPr/>
              </p:nvSpPr>
              <p:spPr>
                <a:xfrm>
                  <a:off x="16646" y="5402775"/>
                  <a:ext cx="691215" cy="369332"/>
                </a:xfrm>
                <a:prstGeom prst="rect">
                  <a:avLst/>
                </a:prstGeom>
                <a:blipFill rotWithShape="0">
                  <a:blip r:embed="rId4" cstate="print"/>
                  <a:stretch>
                    <a:fillRect/>
                  </a:stretch>
                </a:blipFill>
              </p:spPr>
              <p:txBody>
                <a:bodyPr/>
                <a:lstStyle/>
                <a:p>
                  <a:r>
                    <a:rPr lang="zh-CN" altLang="en-US">
                      <a:noFill/>
                    </a:rPr>
                    <a:t> </a:t>
                  </a:r>
                </a:p>
              </p:txBody>
            </p:sp>
          </mc:Fallback>
        </mc:AlternateContent>
        <p:sp>
          <p:nvSpPr>
            <p:cNvPr id="44" name="文本框 110"/>
            <p:cNvSpPr txBox="1"/>
            <p:nvPr/>
          </p:nvSpPr>
          <p:spPr>
            <a:xfrm>
              <a:off x="37869" y="5894170"/>
              <a:ext cx="489236" cy="369332"/>
            </a:xfrm>
            <a:prstGeom prst="rect">
              <a:avLst/>
            </a:prstGeom>
            <a:noFill/>
          </p:spPr>
          <p:txBody>
            <a:bodyPr wrap="none" rtlCol="0">
              <a:spAutoFit/>
            </a:bodyPr>
            <a:lstStyle/>
            <a:p>
              <a:r>
                <a:rPr lang="en-US" altLang="zh-CN" dirty="0" err="1" smtClean="0"/>
                <a:t>TR</a:t>
              </a:r>
              <a:r>
                <a:rPr lang="en-US" altLang="zh-CN" baseline="-25000" dirty="0" err="1"/>
                <a:t>x</a:t>
              </a:r>
              <a:endParaRPr lang="zh-CN" altLang="en-US" baseline="-25000" dirty="0"/>
            </a:p>
          </p:txBody>
        </p:sp>
        <p:cxnSp>
          <p:nvCxnSpPr>
            <p:cNvPr id="45" name="直接连接符 44"/>
            <p:cNvCxnSpPr/>
            <p:nvPr/>
          </p:nvCxnSpPr>
          <p:spPr>
            <a:xfrm>
              <a:off x="4446118" y="5992796"/>
              <a:ext cx="33607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6" name="椭圆 45"/>
          <p:cNvSpPr/>
          <p:nvPr/>
        </p:nvSpPr>
        <p:spPr>
          <a:xfrm>
            <a:off x="5237916" y="2462125"/>
            <a:ext cx="1667014" cy="1345084"/>
          </a:xfrm>
          <a:prstGeom prst="ellipse">
            <a:avLst/>
          </a:prstGeom>
          <a:noFill/>
          <a:ln>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7"/>
          <p:cNvSpPr txBox="1"/>
          <p:nvPr/>
        </p:nvSpPr>
        <p:spPr>
          <a:xfrm>
            <a:off x="5688083" y="1952903"/>
            <a:ext cx="800219" cy="461665"/>
          </a:xfrm>
          <a:prstGeom prst="rect">
            <a:avLst/>
          </a:prstGeom>
          <a:noFill/>
        </p:spPr>
        <p:txBody>
          <a:bodyPr wrap="none" rtlCol="0">
            <a:spAutoFit/>
          </a:bodyPr>
          <a:lstStyle>
            <a:defPPr>
              <a:defRPr lang="zh-CN"/>
            </a:defPPr>
            <a:lvl1pPr>
              <a:defRPr sz="2400" b="1">
                <a:solidFill>
                  <a:srgbClr val="002060"/>
                </a:solidFill>
              </a:defRPr>
            </a:lvl1pPr>
          </a:lstStyle>
          <a:p>
            <a:r>
              <a:rPr lang="zh-CN" altLang="en-US" dirty="0"/>
              <a:t>核心</a:t>
            </a:r>
          </a:p>
        </p:txBody>
      </p:sp>
      <p:sp>
        <p:nvSpPr>
          <p:cNvPr id="48" name="椭圆 47"/>
          <p:cNvSpPr/>
          <p:nvPr/>
        </p:nvSpPr>
        <p:spPr>
          <a:xfrm>
            <a:off x="2385993" y="2404681"/>
            <a:ext cx="1667014" cy="1345084"/>
          </a:xfrm>
          <a:prstGeom prst="ellipse">
            <a:avLst/>
          </a:prstGeom>
          <a:noFill/>
          <a:ln>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842865" y="2717065"/>
            <a:ext cx="1555234" cy="830997"/>
          </a:xfrm>
          <a:prstGeom prst="rect">
            <a:avLst/>
          </a:prstGeom>
          <a:noFill/>
        </p:spPr>
        <p:txBody>
          <a:bodyPr wrap="none" rtlCol="0">
            <a:spAutoFit/>
          </a:bodyPr>
          <a:lstStyle/>
          <a:p>
            <a:r>
              <a:rPr lang="zh-CN" altLang="en-US" sz="2400" b="1" dirty="0" smtClean="0">
                <a:solidFill>
                  <a:srgbClr val="002060"/>
                </a:solidFill>
              </a:rPr>
              <a:t>定时</a:t>
            </a:r>
            <a:r>
              <a:rPr lang="en-US" altLang="zh-CN" sz="2400" b="1" dirty="0" smtClean="0">
                <a:solidFill>
                  <a:srgbClr val="002060"/>
                </a:solidFill>
              </a:rPr>
              <a:t>/</a:t>
            </a:r>
            <a:r>
              <a:rPr lang="zh-CN" altLang="en-US" sz="2400" b="1" dirty="0" smtClean="0">
                <a:solidFill>
                  <a:srgbClr val="002060"/>
                </a:solidFill>
              </a:rPr>
              <a:t>计数</a:t>
            </a:r>
            <a:endParaRPr lang="en-US" altLang="zh-CN" sz="2400" b="1" dirty="0" smtClean="0">
              <a:solidFill>
                <a:srgbClr val="002060"/>
              </a:solidFill>
            </a:endParaRPr>
          </a:p>
          <a:p>
            <a:r>
              <a:rPr lang="zh-CN" altLang="en-US" sz="2400" b="1" dirty="0" smtClean="0">
                <a:solidFill>
                  <a:srgbClr val="002060"/>
                </a:solidFill>
              </a:rPr>
              <a:t>方式选择</a:t>
            </a:r>
            <a:endParaRPr lang="zh-CN" altLang="en-US" sz="2400" b="1" dirty="0">
              <a:solidFill>
                <a:srgbClr val="002060"/>
              </a:solidFill>
            </a:endParaRPr>
          </a:p>
        </p:txBody>
      </p:sp>
      <p:sp>
        <p:nvSpPr>
          <p:cNvPr id="50" name="椭圆 49"/>
          <p:cNvSpPr/>
          <p:nvPr/>
        </p:nvSpPr>
        <p:spPr>
          <a:xfrm>
            <a:off x="4148579" y="2612853"/>
            <a:ext cx="1043972" cy="1065565"/>
          </a:xfrm>
          <a:prstGeom prst="ellipse">
            <a:avLst/>
          </a:prstGeom>
          <a:noFill/>
          <a:ln>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3854151" y="1764086"/>
            <a:ext cx="1422184" cy="830997"/>
          </a:xfrm>
          <a:prstGeom prst="rect">
            <a:avLst/>
          </a:prstGeom>
          <a:noFill/>
        </p:spPr>
        <p:txBody>
          <a:bodyPr wrap="none" rtlCol="0">
            <a:spAutoFit/>
          </a:bodyPr>
          <a:lstStyle/>
          <a:p>
            <a:pPr algn="ctr"/>
            <a:r>
              <a:rPr lang="zh-CN" altLang="en-US" sz="2400" b="1" dirty="0" smtClean="0">
                <a:solidFill>
                  <a:srgbClr val="002060"/>
                </a:solidFill>
              </a:rPr>
              <a:t>脉冲源</a:t>
            </a:r>
            <a:endParaRPr lang="en-US" altLang="zh-CN" sz="2400" b="1" dirty="0" smtClean="0">
              <a:solidFill>
                <a:srgbClr val="002060"/>
              </a:solidFill>
            </a:endParaRPr>
          </a:p>
          <a:p>
            <a:pPr algn="ctr"/>
            <a:r>
              <a:rPr lang="zh-CN" altLang="en-US" sz="2400" b="1" dirty="0" smtClean="0">
                <a:solidFill>
                  <a:srgbClr val="002060"/>
                </a:solidFill>
              </a:rPr>
              <a:t>是否加载</a:t>
            </a:r>
            <a:endParaRPr lang="zh-CN" altLang="en-US" sz="2400" b="1" dirty="0">
              <a:solidFill>
                <a:srgbClr val="002060"/>
              </a:solidFill>
            </a:endParaRPr>
          </a:p>
        </p:txBody>
      </p:sp>
      <p:sp>
        <p:nvSpPr>
          <p:cNvPr id="52" name="文本框 58"/>
          <p:cNvSpPr txBox="1"/>
          <p:nvPr/>
        </p:nvSpPr>
        <p:spPr>
          <a:xfrm>
            <a:off x="213177" y="1459947"/>
            <a:ext cx="2973891" cy="369332"/>
          </a:xfrm>
          <a:prstGeom prst="rect">
            <a:avLst/>
          </a:prstGeom>
          <a:noFill/>
        </p:spPr>
        <p:txBody>
          <a:bodyPr wrap="none" rtlCol="0">
            <a:spAutoFit/>
          </a:bodyPr>
          <a:lstStyle/>
          <a:p>
            <a:r>
              <a:rPr lang="zh-CN" altLang="en-US" b="1" dirty="0" smtClean="0">
                <a:solidFill>
                  <a:srgbClr val="FF0000"/>
                </a:solidFill>
              </a:rPr>
              <a:t>时钟振荡脉冲（内部脉冲）</a:t>
            </a:r>
            <a:endParaRPr lang="zh-CN" altLang="en-US" b="1" dirty="0">
              <a:solidFill>
                <a:srgbClr val="FF0000"/>
              </a:solidFill>
            </a:endParaRPr>
          </a:p>
        </p:txBody>
      </p:sp>
      <p:sp>
        <p:nvSpPr>
          <p:cNvPr id="53" name="矩形 52"/>
          <p:cNvSpPr/>
          <p:nvPr/>
        </p:nvSpPr>
        <p:spPr>
          <a:xfrm>
            <a:off x="240059" y="-16053"/>
            <a:ext cx="6252033" cy="738664"/>
          </a:xfrm>
          <a:prstGeom prst="rect">
            <a:avLst/>
          </a:prstGeom>
        </p:spPr>
        <p:txBody>
          <a:bodyPr wrap="none">
            <a:spAutoFit/>
          </a:bodyPr>
          <a:lstStyle/>
          <a:p>
            <a:pPr marL="457200" indent="-457200">
              <a:lnSpc>
                <a:spcPct val="150000"/>
              </a:lnSpc>
              <a:buFont typeface="Wingdings" pitchFamily="2" charset="2"/>
              <a:buChar char="p"/>
            </a:pPr>
            <a:r>
              <a:rPr lang="zh-CN" altLang="en-US" sz="2800" dirty="0"/>
              <a:t>掌握</a:t>
            </a:r>
            <a:r>
              <a:rPr lang="en-US" altLang="zh-CN" sz="2800" dirty="0"/>
              <a:t>8051</a:t>
            </a:r>
            <a:r>
              <a:rPr lang="zh-CN" altLang="en-US" sz="2800" dirty="0"/>
              <a:t>的定时</a:t>
            </a:r>
            <a:r>
              <a:rPr lang="en-US" altLang="zh-CN" sz="2800" dirty="0"/>
              <a:t>/</a:t>
            </a:r>
            <a:r>
              <a:rPr lang="zh-CN" altLang="en-US" sz="2800" dirty="0"/>
              <a:t>计数器的工作</a:t>
            </a:r>
            <a:r>
              <a:rPr lang="zh-CN" altLang="en-US" sz="2800" dirty="0" smtClean="0"/>
              <a:t>原理</a:t>
            </a:r>
            <a:endParaRPr lang="en-US" altLang="zh-CN" sz="2800" dirty="0"/>
          </a:p>
        </p:txBody>
      </p:sp>
    </p:spTree>
    <p:extLst>
      <p:ext uri="{BB962C8B-B14F-4D97-AF65-F5344CB8AC3E}">
        <p14:creationId xmlns:p14="http://schemas.microsoft.com/office/powerpoint/2010/main" xmlns="" val="173106251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graphicFrame>
            <p:nvGraphicFramePr>
              <p:cNvPr id="5" name="Group 8"/>
              <p:cNvGraphicFramePr>
                <a:graphicFrameLocks noGrp="1"/>
              </p:cNvGraphicFramePr>
              <p:nvPr>
                <p:extLst>
                  <p:ext uri="{D42A27DB-BD31-4B8C-83A1-F6EECF244321}">
                    <p14:modId xmlns:p14="http://schemas.microsoft.com/office/powerpoint/2010/main" val="3271763255"/>
                  </p:ext>
                </p:extLst>
              </p:nvPr>
            </p:nvGraphicFramePr>
            <p:xfrm>
              <a:off x="272491" y="548680"/>
              <a:ext cx="8262672" cy="1440160"/>
            </p:xfrm>
            <a:graphic>
              <a:graphicData uri="http://schemas.openxmlformats.org/drawingml/2006/table">
                <a:tbl>
                  <a:tblPr/>
                  <a:tblGrid>
                    <a:gridCol w="1032834"/>
                    <a:gridCol w="1032834"/>
                    <a:gridCol w="1032834"/>
                    <a:gridCol w="1032834"/>
                    <a:gridCol w="1032834"/>
                    <a:gridCol w="1032834"/>
                    <a:gridCol w="1032834"/>
                    <a:gridCol w="1032834"/>
                  </a:tblGrid>
                  <a:tr h="477744">
                    <a:tc>
                      <a:txBody>
                        <a:bodyPr/>
                        <a:lstStyle/>
                        <a:p>
                          <a:pPr marL="0" marR="0" lvl="0" indent="0" algn="l"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D7</a:t>
                          </a:r>
                        </a:p>
                      </a:txBody>
                      <a:tcPr marT="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D6</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D5</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D4</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D3</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D2</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D1</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D0</a:t>
                          </a:r>
                        </a:p>
                      </a:txBody>
                      <a:tcPr marT="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74415">
                    <a:tc gridSpan="4">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rPr>
                            <a:t>定时器</a:t>
                          </a: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1</a:t>
                          </a:r>
                        </a:p>
                      </a:txBody>
                      <a:tcPr marT="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hMerge="1">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endPar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hMerge="1">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endPar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hMerge="1">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endPar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gridSpan="4">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rPr>
                            <a:t>定时器</a:t>
                          </a: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0</a:t>
                          </a:r>
                        </a:p>
                      </a:txBody>
                      <a:tcPr marT="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hMerge="1">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endPar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hMerge="1">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endParaRPr kumimoji="1" lang="zh-CN" altLang="en-US" sz="2400" b="0" i="0" u="none" strike="noStrike" cap="none" normalizeH="0" baseline="0" dirty="0" smtClean="0">
                            <a:ln>
                              <a:noFill/>
                            </a:ln>
                            <a:solidFill>
                              <a:schemeClr val="tx1"/>
                            </a:solidFill>
                            <a:effectLst/>
                            <a:latin typeface="Times New Roman" pitchFamily="18" charset="0"/>
                            <a:ea typeface="宋体" pitchFamily="2" charset="-122"/>
                          </a:endParaRP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hMerge="1">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endPar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marT="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88001">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GATE</a:t>
                          </a:r>
                        </a:p>
                      </a:txBody>
                      <a:tcPr marT="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C/</a:t>
                          </a:r>
                          <a14:m>
                            <m:oMath xmlns:m="http://schemas.openxmlformats.org/officeDocument/2006/math">
                              <m:acc>
                                <m:accPr>
                                  <m:chr m:val="̅"/>
                                  <m:ctrlPr>
                                    <a:rPr kumimoji="1" lang="en-US" altLang="zh-CN" sz="1800" b="0" i="1" u="none" strike="noStrike" cap="none" normalizeH="0" baseline="0" smtClean="0">
                                      <a:ln>
                                        <a:noFill/>
                                      </a:ln>
                                      <a:solidFill>
                                        <a:schemeClr val="tx1"/>
                                      </a:solidFill>
                                      <a:effectLst/>
                                      <a:latin typeface="Cambria Math"/>
                                      <a:ea typeface="宋体" pitchFamily="2" charset="-122"/>
                                    </a:rPr>
                                  </m:ctrlPr>
                                </m:accPr>
                                <m:e>
                                  <m:r>
                                    <m:rPr>
                                      <m:sty m:val="p"/>
                                    </m:rPr>
                                    <a:rPr kumimoji="1" lang="en-US" altLang="zh-CN" sz="1800" b="0" i="0" u="none" strike="noStrike" cap="none" normalizeH="0" baseline="0" smtClean="0">
                                      <a:ln>
                                        <a:noFill/>
                                      </a:ln>
                                      <a:solidFill>
                                        <a:schemeClr val="tx1"/>
                                      </a:solidFill>
                                      <a:effectLst/>
                                      <a:latin typeface="Cambria Math" panose="02040503050406030204" pitchFamily="18" charset="0"/>
                                      <a:ea typeface="宋体" pitchFamily="2" charset="-122"/>
                                    </a:rPr>
                                    <m:t>T</m:t>
                                  </m:r>
                                </m:e>
                              </m:acc>
                            </m:oMath>
                          </a14:m>
                          <a:endPar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endParaRP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M1</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defRPr/>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M0</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GATE</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C/</a:t>
                          </a:r>
                          <a14:m>
                            <m:oMath xmlns:m="http://schemas.openxmlformats.org/officeDocument/2006/math">
                              <m:acc>
                                <m:accPr>
                                  <m:chr m:val="̅"/>
                                  <m:ctrlPr>
                                    <a:rPr kumimoji="1" lang="en-US" altLang="zh-CN" sz="1800" b="0" i="1" u="none" strike="noStrike" cap="none" normalizeH="0" baseline="0" smtClean="0">
                                      <a:ln>
                                        <a:noFill/>
                                      </a:ln>
                                      <a:solidFill>
                                        <a:schemeClr val="tx1"/>
                                      </a:solidFill>
                                      <a:effectLst/>
                                      <a:latin typeface="Cambria Math"/>
                                      <a:ea typeface="宋体" pitchFamily="2" charset="-122"/>
                                    </a:rPr>
                                  </m:ctrlPr>
                                </m:accPr>
                                <m:e>
                                  <m:r>
                                    <m:rPr>
                                      <m:sty m:val="p"/>
                                    </m:rPr>
                                    <a:rPr kumimoji="1" lang="en-US" altLang="zh-CN" sz="1800" b="0" i="0" u="none" strike="noStrike" cap="none" normalizeH="0" baseline="0" smtClean="0">
                                      <a:ln>
                                        <a:noFill/>
                                      </a:ln>
                                      <a:solidFill>
                                        <a:schemeClr val="tx1"/>
                                      </a:solidFill>
                                      <a:effectLst/>
                                      <a:latin typeface="Cambria Math" panose="02040503050406030204" pitchFamily="18" charset="0"/>
                                      <a:ea typeface="宋体" pitchFamily="2" charset="-122"/>
                                    </a:rPr>
                                    <m:t>T</m:t>
                                  </m:r>
                                </m:e>
                              </m:acc>
                            </m:oMath>
                          </a14:m>
                          <a:endPar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endParaRP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M1</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defRPr/>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M0</a:t>
                          </a:r>
                        </a:p>
                      </a:txBody>
                      <a:tcPr marT="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r>
                </a:tbl>
              </a:graphicData>
            </a:graphic>
          </p:graphicFrame>
        </mc:Choice>
        <mc:Fallback>
          <p:graphicFrame>
            <p:nvGraphicFramePr>
              <p:cNvPr id="5" name="Group 8"/>
              <p:cNvGraphicFramePr>
                <a:graphicFrameLocks noGrp="1"/>
              </p:cNvGraphicFramePr>
              <p:nvPr>
                <p:extLst>
                  <p:ext uri="{D42A27DB-BD31-4B8C-83A1-F6EECF244321}">
                    <p14:modId xmlns:p14="http://schemas.microsoft.com/office/powerpoint/2010/main" xmlns="" xmlns:a14="http://schemas.microsoft.com/office/drawing/2010/main" val="3271763255"/>
                  </p:ext>
                </p:extLst>
              </p:nvPr>
            </p:nvGraphicFramePr>
            <p:xfrm>
              <a:off x="272491" y="548680"/>
              <a:ext cx="8262672" cy="1440160"/>
            </p:xfrm>
            <a:graphic>
              <a:graphicData uri="http://schemas.openxmlformats.org/drawingml/2006/table">
                <a:tbl>
                  <a:tblPr/>
                  <a:tblGrid>
                    <a:gridCol w="1032834"/>
                    <a:gridCol w="1032834"/>
                    <a:gridCol w="1032834"/>
                    <a:gridCol w="1032834"/>
                    <a:gridCol w="1032834"/>
                    <a:gridCol w="1032834"/>
                    <a:gridCol w="1032834"/>
                    <a:gridCol w="1032834"/>
                  </a:tblGrid>
                  <a:tr h="477744">
                    <a:tc>
                      <a:txBody>
                        <a:bodyPr/>
                        <a:lstStyle/>
                        <a:p>
                          <a:pPr marL="0" marR="0" lvl="0" indent="0" algn="l"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D7</a:t>
                          </a:r>
                        </a:p>
                      </a:txBody>
                      <a:tcPr marT="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D6</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D5</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D4</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D3</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D2</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D1</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D0</a:t>
                          </a:r>
                        </a:p>
                      </a:txBody>
                      <a:tcPr marT="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74415">
                    <a:tc gridSpan="4">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rPr>
                            <a:t>定时器</a:t>
                          </a: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1</a:t>
                          </a:r>
                        </a:p>
                      </a:txBody>
                      <a:tcPr marT="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hMerge="1">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endPar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hMerge="1">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endPar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hMerge="1">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endPar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gridSpan="4">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rPr>
                            <a:t>定时器</a:t>
                          </a: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0</a:t>
                          </a:r>
                        </a:p>
                      </a:txBody>
                      <a:tcPr marT="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hMerge="1">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endPar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hMerge="1">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endParaRPr kumimoji="1" lang="zh-CN" altLang="en-US" sz="2400" b="0" i="0" u="none" strike="noStrike" cap="none" normalizeH="0" baseline="0" dirty="0" smtClean="0">
                            <a:ln>
                              <a:noFill/>
                            </a:ln>
                            <a:solidFill>
                              <a:schemeClr val="tx1"/>
                            </a:solidFill>
                            <a:effectLst/>
                            <a:latin typeface="Times New Roman" pitchFamily="18" charset="0"/>
                            <a:ea typeface="宋体" pitchFamily="2" charset="-122"/>
                          </a:endParaRP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hMerge="1">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endPar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endParaRPr>
                        </a:p>
                      </a:txBody>
                      <a:tcPr marT="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88001">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GATE</a:t>
                          </a:r>
                        </a:p>
                      </a:txBody>
                      <a:tcPr marT="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endParaRPr lang="zh-CN"/>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rotWithShape="1">
                          <a:blip r:embed="rId2"/>
                          <a:stretch>
                            <a:fillRect l="-104706" t="-195000" r="-598235" b="-5000"/>
                          </a:stretch>
                        </a:blip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M1</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defRPr/>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M0</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GATE</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endParaRPr lang="zh-CN"/>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rotWithShape="1">
                          <a:blip r:embed="rId2"/>
                          <a:stretch>
                            <a:fillRect l="-506509" t="-195000" r="-201183" b="-5000"/>
                          </a:stretch>
                        </a:blip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M1</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defRPr/>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M0</a:t>
                          </a:r>
                        </a:p>
                      </a:txBody>
                      <a:tcPr marT="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r>
                </a:tbl>
              </a:graphicData>
            </a:graphic>
          </p:graphicFrame>
        </mc:Fallback>
      </mc:AlternateContent>
      <p:sp>
        <p:nvSpPr>
          <p:cNvPr id="6" name="文本框 6"/>
          <p:cNvSpPr txBox="1"/>
          <p:nvPr/>
        </p:nvSpPr>
        <p:spPr>
          <a:xfrm>
            <a:off x="306488" y="-5201"/>
            <a:ext cx="8543557" cy="46166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altLang="zh-CN" sz="2400" dirty="0" smtClean="0"/>
              <a:t>1. TMOD</a:t>
            </a:r>
            <a:r>
              <a:rPr lang="zh-CN" altLang="en-US" sz="2400" dirty="0"/>
              <a:t>（</a:t>
            </a:r>
            <a:r>
              <a:rPr lang="en-US" altLang="zh-CN" sz="2400" dirty="0"/>
              <a:t>89H</a:t>
            </a:r>
            <a:r>
              <a:rPr lang="zh-CN" altLang="en-US" sz="2400" dirty="0" smtClean="0"/>
              <a:t>）</a:t>
            </a:r>
            <a:r>
              <a:rPr lang="en-US" altLang="zh-CN" sz="2400" dirty="0" smtClean="0"/>
              <a:t>: </a:t>
            </a:r>
            <a:r>
              <a:rPr lang="zh-CN" altLang="en-US" sz="2400" dirty="0" smtClean="0"/>
              <a:t>定时器工作方式控制寄存器，</a:t>
            </a:r>
            <a:r>
              <a:rPr lang="zh-CN" altLang="en-US" sz="2400" b="1" dirty="0" smtClean="0">
                <a:solidFill>
                  <a:srgbClr val="FF0000"/>
                </a:solidFill>
              </a:rPr>
              <a:t>不能位寻址</a:t>
            </a:r>
            <a:r>
              <a:rPr lang="zh-CN" altLang="en-US" sz="2400" dirty="0" smtClean="0"/>
              <a:t>！</a:t>
            </a:r>
            <a:endParaRPr lang="zh-CN" altLang="en-US" sz="2400" dirty="0"/>
          </a:p>
        </p:txBody>
      </p:sp>
      <mc:AlternateContent xmlns:mc="http://schemas.openxmlformats.org/markup-compatibility/2006">
        <mc:Choice xmlns:a14="http://schemas.microsoft.com/office/drawing/2010/main" xmlns="" Requires="a14">
          <p:sp>
            <p:nvSpPr>
              <p:cNvPr id="7" name="文本框 7"/>
              <p:cNvSpPr txBox="1"/>
              <p:nvPr/>
            </p:nvSpPr>
            <p:spPr>
              <a:xfrm>
                <a:off x="36533" y="2085185"/>
                <a:ext cx="2775119" cy="461665"/>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altLang="zh-CN" sz="2200" dirty="0" smtClean="0">
                    <a:solidFill>
                      <a:srgbClr val="002060"/>
                    </a:solidFill>
                  </a:rPr>
                  <a:t>1</a:t>
                </a:r>
                <a:r>
                  <a:rPr lang="zh-CN" altLang="en-US" sz="2200" dirty="0" smtClean="0">
                    <a:solidFill>
                      <a:srgbClr val="002060"/>
                    </a:solidFill>
                  </a:rPr>
                  <a:t>）</a:t>
                </a:r>
                <a:r>
                  <a:rPr kumimoji="1" lang="en-US" altLang="zh-CN" sz="2400" dirty="0">
                    <a:solidFill>
                      <a:schemeClr val="tx1"/>
                    </a:solidFill>
                    <a:latin typeface="Times New Roman" pitchFamily="18" charset="0"/>
                  </a:rPr>
                  <a:t>C/</a:t>
                </a:r>
                <a14:m>
                  <m:oMath xmlns:m="http://schemas.openxmlformats.org/officeDocument/2006/math">
                    <m:acc>
                      <m:accPr>
                        <m:chr m:val="̅"/>
                        <m:ctrlPr>
                          <a:rPr kumimoji="1" lang="en-US" altLang="zh-CN" sz="2400" i="1">
                            <a:solidFill>
                              <a:schemeClr val="tx1"/>
                            </a:solidFill>
                            <a:latin typeface="Cambria Math"/>
                          </a:rPr>
                        </m:ctrlPr>
                      </m:accPr>
                      <m:e>
                        <m:r>
                          <m:rPr>
                            <m:sty m:val="p"/>
                          </m:rPr>
                          <a:rPr kumimoji="1" lang="en-US" altLang="zh-CN" sz="2400">
                            <a:solidFill>
                              <a:schemeClr val="tx1"/>
                            </a:solidFill>
                            <a:latin typeface="Cambria Math" panose="02040503050406030204" pitchFamily="18" charset="0"/>
                          </a:rPr>
                          <m:t>T</m:t>
                        </m:r>
                      </m:e>
                    </m:acc>
                  </m:oMath>
                </a14:m>
                <a:r>
                  <a:rPr lang="zh-CN" altLang="en-US" sz="2200" dirty="0" smtClean="0">
                    <a:solidFill>
                      <a:srgbClr val="002060"/>
                    </a:solidFill>
                  </a:rPr>
                  <a:t>：功能选择位</a:t>
                </a:r>
                <a:endParaRPr lang="zh-CN" altLang="en-US" sz="2200" dirty="0">
                  <a:solidFill>
                    <a:srgbClr val="002060"/>
                  </a:solidFill>
                </a:endParaRPr>
              </a:p>
            </p:txBody>
          </p:sp>
        </mc:Choice>
        <mc:Fallback>
          <p:sp>
            <p:nvSpPr>
              <p:cNvPr id="7" name="文本框 7"/>
              <p:cNvSpPr txBox="1">
                <a:spLocks noRot="1" noChangeAspect="1" noMove="1" noResize="1" noEditPoints="1" noAdjustHandles="1" noChangeArrowheads="1" noChangeShapeType="1" noTextEdit="1"/>
              </p:cNvSpPr>
              <p:nvPr/>
            </p:nvSpPr>
            <p:spPr>
              <a:xfrm>
                <a:off x="36533" y="2085185"/>
                <a:ext cx="2775119" cy="461665"/>
              </a:xfrm>
              <a:prstGeom prst="rect">
                <a:avLst/>
              </a:prstGeom>
              <a:blipFill rotWithShape="1">
                <a:blip r:embed="rId3"/>
                <a:stretch>
                  <a:fillRect l="-1279" t="-6122" r="-853" b="-2041"/>
                </a:stretch>
              </a:blipFill>
            </p:spPr>
            <p:txBody>
              <a:bodyPr/>
              <a:lstStyle/>
              <a:p>
                <a:r>
                  <a:rPr lang="zh-CN" altLang="en-US">
                    <a:noFill/>
                  </a:rPr>
                  <a:t> </a:t>
                </a:r>
              </a:p>
            </p:txBody>
          </p:sp>
        </mc:Fallback>
      </mc:AlternateContent>
      <p:sp>
        <p:nvSpPr>
          <p:cNvPr id="8" name="文本框 8"/>
          <p:cNvSpPr txBox="1"/>
          <p:nvPr/>
        </p:nvSpPr>
        <p:spPr>
          <a:xfrm>
            <a:off x="3153668" y="1988839"/>
            <a:ext cx="5157746" cy="707886"/>
          </a:xfrm>
          <a:prstGeom prst="rect">
            <a:avLst/>
          </a:prstGeom>
          <a:noFill/>
          <a:ln>
            <a:solidFill>
              <a:srgbClr val="FF0000"/>
            </a:solidFill>
          </a:ln>
        </p:spPr>
        <p:txBody>
          <a:bodyPr wrap="square" rtlCol="0">
            <a:spAutoFit/>
          </a:bodyPr>
          <a:lstStyle/>
          <a:p>
            <a:r>
              <a:rPr lang="en-US" altLang="zh-CN" sz="2000" dirty="0" smtClean="0"/>
              <a:t>1=</a:t>
            </a:r>
            <a:r>
              <a:rPr lang="zh-CN" altLang="en-US" sz="2000" dirty="0" smtClean="0"/>
              <a:t>计数器功能</a:t>
            </a:r>
            <a:r>
              <a:rPr lang="en-US" altLang="zh-CN" sz="2000" dirty="0" smtClean="0"/>
              <a:t>(</a:t>
            </a:r>
            <a:r>
              <a:rPr lang="zh-CN" altLang="en-US" sz="2000" dirty="0" smtClean="0"/>
              <a:t>对</a:t>
            </a:r>
            <a:r>
              <a:rPr lang="en-US" altLang="zh-CN" sz="2000" dirty="0" smtClean="0"/>
              <a:t>T0</a:t>
            </a:r>
            <a:r>
              <a:rPr lang="zh-CN" altLang="en-US" sz="2000" dirty="0" smtClean="0"/>
              <a:t>或</a:t>
            </a:r>
            <a:r>
              <a:rPr lang="en-US" altLang="zh-CN" sz="2000" dirty="0" smtClean="0"/>
              <a:t>T1</a:t>
            </a:r>
            <a:r>
              <a:rPr lang="zh-CN" altLang="en-US" sz="2000" dirty="0" smtClean="0"/>
              <a:t>端的负跳变计数</a:t>
            </a:r>
            <a:r>
              <a:rPr lang="en-US" altLang="zh-CN" sz="2000" dirty="0" smtClean="0"/>
              <a:t>)</a:t>
            </a:r>
            <a:r>
              <a:rPr lang="zh-CN" altLang="en-US" sz="2000" dirty="0" smtClean="0"/>
              <a:t>；</a:t>
            </a:r>
            <a:endParaRPr lang="en-US" altLang="zh-CN" sz="2000" dirty="0" smtClean="0"/>
          </a:p>
          <a:p>
            <a:r>
              <a:rPr lang="en-US" altLang="zh-CN" sz="2000" dirty="0" smtClean="0"/>
              <a:t>0= </a:t>
            </a:r>
            <a:r>
              <a:rPr lang="zh-CN" altLang="en-US" sz="2000" dirty="0" smtClean="0"/>
              <a:t>定时器功能</a:t>
            </a:r>
            <a:r>
              <a:rPr lang="en-US" altLang="zh-CN" sz="2000" dirty="0" smtClean="0"/>
              <a:t>(</a:t>
            </a:r>
            <a:r>
              <a:rPr lang="zh-CN" altLang="en-US" sz="2000" dirty="0" smtClean="0"/>
              <a:t>对机器周期进行计数</a:t>
            </a:r>
            <a:r>
              <a:rPr lang="en-US" altLang="zh-CN" sz="2000" dirty="0" smtClean="0"/>
              <a:t>)</a:t>
            </a:r>
            <a:endParaRPr lang="zh-CN" altLang="en-US" sz="2000" dirty="0"/>
          </a:p>
        </p:txBody>
      </p:sp>
      <p:sp>
        <p:nvSpPr>
          <p:cNvPr id="11" name="文本框 4"/>
          <p:cNvSpPr txBox="1"/>
          <p:nvPr/>
        </p:nvSpPr>
        <p:spPr>
          <a:xfrm>
            <a:off x="15852" y="2696725"/>
            <a:ext cx="3978974" cy="430887"/>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altLang="zh-CN" sz="2200" dirty="0" smtClean="0">
                <a:solidFill>
                  <a:srgbClr val="002060"/>
                </a:solidFill>
              </a:rPr>
              <a:t>2</a:t>
            </a:r>
            <a:r>
              <a:rPr lang="zh-CN" altLang="en-US" sz="2200" dirty="0" smtClean="0">
                <a:solidFill>
                  <a:srgbClr val="002060"/>
                </a:solidFill>
              </a:rPr>
              <a:t>） </a:t>
            </a:r>
            <a:r>
              <a:rPr lang="en-US" altLang="zh-CN" sz="2200" dirty="0" smtClean="0">
                <a:solidFill>
                  <a:srgbClr val="002060"/>
                </a:solidFill>
              </a:rPr>
              <a:t>M1</a:t>
            </a:r>
            <a:r>
              <a:rPr lang="zh-CN" altLang="en-US" sz="2200" dirty="0" smtClean="0">
                <a:solidFill>
                  <a:srgbClr val="002060"/>
                </a:solidFill>
              </a:rPr>
              <a:t>和</a:t>
            </a:r>
            <a:r>
              <a:rPr lang="en-US" altLang="zh-CN" sz="2200" dirty="0" smtClean="0">
                <a:solidFill>
                  <a:srgbClr val="002060"/>
                </a:solidFill>
              </a:rPr>
              <a:t>M0</a:t>
            </a:r>
            <a:r>
              <a:rPr lang="zh-CN" altLang="en-US" sz="2200" dirty="0" smtClean="0">
                <a:solidFill>
                  <a:srgbClr val="002060"/>
                </a:solidFill>
              </a:rPr>
              <a:t>：方式选择控制位</a:t>
            </a:r>
            <a:endParaRPr lang="zh-CN" altLang="en-US" sz="2200" dirty="0">
              <a:solidFill>
                <a:srgbClr val="002060"/>
              </a:solidFill>
            </a:endParaRPr>
          </a:p>
        </p:txBody>
      </p:sp>
      <p:graphicFrame>
        <p:nvGraphicFramePr>
          <p:cNvPr id="12" name="表格 11"/>
          <p:cNvGraphicFramePr>
            <a:graphicFrameLocks noGrp="1"/>
          </p:cNvGraphicFramePr>
          <p:nvPr>
            <p:extLst>
              <p:ext uri="{D42A27DB-BD31-4B8C-83A1-F6EECF244321}">
                <p14:modId xmlns:p14="http://schemas.microsoft.com/office/powerpoint/2010/main" xmlns="" val="4044463186"/>
              </p:ext>
            </p:extLst>
          </p:nvPr>
        </p:nvGraphicFramePr>
        <p:xfrm>
          <a:off x="133723" y="3229388"/>
          <a:ext cx="8676455" cy="2103120"/>
        </p:xfrm>
        <a:graphic>
          <a:graphicData uri="http://schemas.openxmlformats.org/drawingml/2006/table">
            <a:tbl>
              <a:tblPr firstRow="1" bandRow="1">
                <a:tableStyleId>{5C22544A-7EE6-4342-B048-85BDC9FD1C3A}</a:tableStyleId>
              </a:tblPr>
              <a:tblGrid>
                <a:gridCol w="932691"/>
                <a:gridCol w="1017481"/>
                <a:gridCol w="1526222"/>
                <a:gridCol w="5200061"/>
              </a:tblGrid>
              <a:tr h="348125">
                <a:tc>
                  <a:txBody>
                    <a:bodyPr/>
                    <a:lstStyle/>
                    <a:p>
                      <a:pPr algn="ctr"/>
                      <a:r>
                        <a:rPr lang="en-US" altLang="zh-CN" sz="1800" dirty="0" smtClean="0">
                          <a:solidFill>
                            <a:srgbClr val="FF0000"/>
                          </a:solidFill>
                        </a:rPr>
                        <a:t>M1</a:t>
                      </a:r>
                      <a:endParaRPr lang="zh-CN" altLang="en-US" sz="1800" dirty="0">
                        <a:solidFill>
                          <a:srgbClr val="FF0000"/>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solidFill>
                            <a:srgbClr val="FF0000"/>
                          </a:solidFill>
                        </a:rPr>
                        <a:t>M0</a:t>
                      </a:r>
                      <a:endParaRPr lang="zh-CN" altLang="en-US"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800" dirty="0" smtClean="0">
                          <a:solidFill>
                            <a:srgbClr val="FF0000"/>
                          </a:solidFill>
                        </a:rPr>
                        <a:t>工作方式</a:t>
                      </a:r>
                      <a:endParaRPr lang="zh-CN" altLang="en-US" sz="18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800" dirty="0" smtClean="0">
                          <a:solidFill>
                            <a:srgbClr val="FF0000"/>
                          </a:solidFill>
                        </a:rPr>
                        <a:t>功能说明</a:t>
                      </a:r>
                      <a:endParaRPr lang="zh-CN" altLang="en-US" sz="1800" dirty="0">
                        <a:solidFill>
                          <a:srgbClr val="FF0000"/>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2960">
                <a:tc>
                  <a:txBody>
                    <a:bodyPr/>
                    <a:lstStyle/>
                    <a:p>
                      <a:pPr algn="ctr"/>
                      <a:r>
                        <a:rPr lang="en-US" altLang="zh-CN" sz="1800" dirty="0" smtClean="0"/>
                        <a:t>0</a:t>
                      </a:r>
                      <a:endParaRPr lang="zh-CN" altLang="en-US" sz="18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t>0</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t>0</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t>13</a:t>
                      </a:r>
                      <a:r>
                        <a:rPr lang="zh-CN" altLang="en-US" sz="1800" dirty="0" smtClean="0"/>
                        <a:t>位计数器</a:t>
                      </a:r>
                      <a:endParaRPr lang="zh-CN" altLang="en-US" sz="18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2960">
                <a:tc>
                  <a:txBody>
                    <a:bodyPr/>
                    <a:lstStyle/>
                    <a:p>
                      <a:pPr algn="ctr"/>
                      <a:r>
                        <a:rPr lang="en-US" altLang="zh-CN" sz="1800" dirty="0" smtClean="0"/>
                        <a:t>0</a:t>
                      </a:r>
                      <a:endParaRPr lang="zh-CN" altLang="en-US" sz="18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t>1</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t>1</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altLang="zh-CN" sz="1800" dirty="0" smtClean="0"/>
                        <a:t>16</a:t>
                      </a:r>
                      <a:r>
                        <a:rPr lang="zh-CN" altLang="en-US" sz="1800" dirty="0" smtClean="0"/>
                        <a:t>位计数器</a:t>
                      </a:r>
                      <a:endParaRPr lang="zh-CN" altLang="en-US" sz="18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2960">
                <a:tc>
                  <a:txBody>
                    <a:bodyPr/>
                    <a:lstStyle/>
                    <a:p>
                      <a:pPr algn="ctr"/>
                      <a:r>
                        <a:rPr lang="en-US" altLang="zh-CN" sz="1800" dirty="0" smtClean="0"/>
                        <a:t>1</a:t>
                      </a:r>
                      <a:endParaRPr lang="zh-CN" altLang="en-US" sz="18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t>0</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t>2</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1800" dirty="0" smtClean="0"/>
                        <a:t>可自动装入得</a:t>
                      </a:r>
                      <a:r>
                        <a:rPr lang="en-US" altLang="zh-CN" sz="1800" dirty="0" smtClean="0"/>
                        <a:t>8</a:t>
                      </a:r>
                      <a:r>
                        <a:rPr lang="zh-CN" altLang="en-US" sz="1800" dirty="0" smtClean="0"/>
                        <a:t>位计数器</a:t>
                      </a:r>
                      <a:endParaRPr lang="zh-CN" altLang="en-US" sz="18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9168">
                <a:tc>
                  <a:txBody>
                    <a:bodyPr/>
                    <a:lstStyle/>
                    <a:p>
                      <a:pPr algn="ctr"/>
                      <a:r>
                        <a:rPr lang="en-US" altLang="zh-CN" sz="1800" dirty="0" smtClean="0"/>
                        <a:t>1</a:t>
                      </a:r>
                      <a:endParaRPr lang="zh-CN" altLang="en-US" sz="18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t>1</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dirty="0" smtClean="0"/>
                        <a:t>3</a:t>
                      </a:r>
                      <a:endParaRPr lang="zh-CN"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1800" dirty="0" smtClean="0"/>
                        <a:t>定时器</a:t>
                      </a:r>
                      <a:r>
                        <a:rPr lang="en-US" altLang="zh-CN" sz="1800" dirty="0" smtClean="0"/>
                        <a:t>0</a:t>
                      </a:r>
                      <a:r>
                        <a:rPr lang="zh-CN" altLang="en-US" sz="1800" dirty="0" smtClean="0"/>
                        <a:t>：分成两个</a:t>
                      </a:r>
                      <a:r>
                        <a:rPr lang="en-US" altLang="zh-CN" sz="1800" dirty="0" smtClean="0"/>
                        <a:t>8</a:t>
                      </a:r>
                      <a:r>
                        <a:rPr lang="zh-CN" altLang="en-US" sz="1800" dirty="0" smtClean="0"/>
                        <a:t>位计数器</a:t>
                      </a:r>
                      <a:endParaRPr lang="en-US" altLang="zh-CN" sz="1800" dirty="0" smtClean="0"/>
                    </a:p>
                    <a:p>
                      <a:pPr algn="l"/>
                      <a:r>
                        <a:rPr lang="zh-CN" altLang="en-US" sz="1800" dirty="0" smtClean="0"/>
                        <a:t>定时器</a:t>
                      </a:r>
                      <a:r>
                        <a:rPr lang="en-US" altLang="zh-CN" sz="1800" dirty="0" smtClean="0"/>
                        <a:t>1</a:t>
                      </a:r>
                      <a:r>
                        <a:rPr lang="zh-CN" altLang="en-US" sz="1800" dirty="0" smtClean="0"/>
                        <a:t>：停止计数</a:t>
                      </a:r>
                      <a:endParaRPr lang="zh-CN" altLang="en-US" sz="18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3" name="文本框 21"/>
          <p:cNvSpPr txBox="1"/>
          <p:nvPr/>
        </p:nvSpPr>
        <p:spPr>
          <a:xfrm>
            <a:off x="47244" y="5782554"/>
            <a:ext cx="2768989"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2200" dirty="0" smtClean="0">
                <a:solidFill>
                  <a:srgbClr val="002060"/>
                </a:solidFill>
              </a:rPr>
              <a:t>3</a:t>
            </a:r>
            <a:r>
              <a:rPr lang="zh-CN" altLang="en-US" sz="2200" dirty="0" smtClean="0">
                <a:solidFill>
                  <a:srgbClr val="002060"/>
                </a:solidFill>
              </a:rPr>
              <a:t>）</a:t>
            </a:r>
            <a:r>
              <a:rPr kumimoji="1" lang="en-US" altLang="zh-CN" sz="2400" dirty="0" smtClean="0">
                <a:solidFill>
                  <a:schemeClr val="tx1"/>
                </a:solidFill>
                <a:latin typeface="Times New Roman" pitchFamily="18" charset="0"/>
              </a:rPr>
              <a:t>GATE</a:t>
            </a:r>
            <a:r>
              <a:rPr lang="zh-CN" altLang="en-US" sz="2200" dirty="0" smtClean="0">
                <a:solidFill>
                  <a:srgbClr val="002060"/>
                </a:solidFill>
              </a:rPr>
              <a:t>：门控制</a:t>
            </a:r>
            <a:endParaRPr lang="zh-CN" altLang="en-US" sz="2200" dirty="0">
              <a:solidFill>
                <a:srgbClr val="002060"/>
              </a:solidFill>
            </a:endParaRPr>
          </a:p>
        </p:txBody>
      </p:sp>
      <p:sp>
        <p:nvSpPr>
          <p:cNvPr id="14" name="文本框 22"/>
          <p:cNvSpPr txBox="1"/>
          <p:nvPr/>
        </p:nvSpPr>
        <p:spPr>
          <a:xfrm>
            <a:off x="3279563" y="5368803"/>
            <a:ext cx="5616624" cy="707886"/>
          </a:xfrm>
          <a:prstGeom prst="rect">
            <a:avLst/>
          </a:prstGeom>
          <a:noFill/>
          <a:ln>
            <a:solidFill>
              <a:srgbClr val="FF0000"/>
            </a:solidFill>
          </a:ln>
        </p:spPr>
        <p:txBody>
          <a:bodyPr wrap="square" rtlCol="0">
            <a:spAutoFit/>
          </a:bodyPr>
          <a:lstStyle/>
          <a:p>
            <a:r>
              <a:rPr lang="en-US" altLang="zh-CN" sz="2000" dirty="0"/>
              <a:t>GATE=0, </a:t>
            </a:r>
            <a:r>
              <a:rPr lang="en-US" altLang="zh-CN" sz="2000" dirty="0" smtClean="0"/>
              <a:t>TR</a:t>
            </a:r>
            <a:r>
              <a:rPr lang="en-US" altLang="zh-CN" sz="2000" baseline="-25000" dirty="0" smtClean="0"/>
              <a:t>X</a:t>
            </a:r>
            <a:r>
              <a:rPr lang="en-US" altLang="zh-CN" sz="2000" dirty="0" smtClean="0"/>
              <a:t>=1</a:t>
            </a:r>
            <a:r>
              <a:rPr lang="zh-CN" altLang="en-US" sz="2000" dirty="0" smtClean="0"/>
              <a:t>，启动定时</a:t>
            </a:r>
            <a:r>
              <a:rPr lang="en-US" altLang="zh-CN" sz="2000" dirty="0" smtClean="0"/>
              <a:t>/</a:t>
            </a:r>
            <a:r>
              <a:rPr lang="zh-CN" altLang="en-US" sz="2000" dirty="0" smtClean="0"/>
              <a:t>计数器</a:t>
            </a:r>
            <a:endParaRPr lang="en-US" altLang="zh-CN" sz="2000" dirty="0" smtClean="0"/>
          </a:p>
          <a:p>
            <a:r>
              <a:rPr lang="en-US" altLang="zh-CN" sz="2000" dirty="0" smtClean="0"/>
              <a:t>---</a:t>
            </a:r>
            <a:r>
              <a:rPr lang="zh-CN" altLang="en-US" sz="2000" b="1" u="sng" dirty="0" smtClean="0">
                <a:solidFill>
                  <a:srgbClr val="FF0000"/>
                </a:solidFill>
              </a:rPr>
              <a:t>自启动方式</a:t>
            </a:r>
            <a:endParaRPr lang="en-US" altLang="zh-CN" sz="2000" b="1" u="sng" dirty="0" smtClean="0">
              <a:solidFill>
                <a:srgbClr val="FF0000"/>
              </a:solidFill>
            </a:endParaRPr>
          </a:p>
        </p:txBody>
      </p:sp>
      <mc:AlternateContent xmlns:mc="http://schemas.openxmlformats.org/markup-compatibility/2006">
        <mc:Choice xmlns:a14="http://schemas.microsoft.com/office/drawing/2010/main" xmlns="" Requires="a14">
          <p:sp>
            <p:nvSpPr>
              <p:cNvPr id="16" name="文本框 24"/>
              <p:cNvSpPr txBox="1"/>
              <p:nvPr/>
            </p:nvSpPr>
            <p:spPr>
              <a:xfrm>
                <a:off x="3268255" y="6149091"/>
                <a:ext cx="5581790" cy="707886"/>
              </a:xfrm>
              <a:prstGeom prst="rect">
                <a:avLst/>
              </a:prstGeom>
              <a:noFill/>
              <a:ln>
                <a:solidFill>
                  <a:srgbClr val="FF0000"/>
                </a:solidFill>
              </a:ln>
            </p:spPr>
            <p:txBody>
              <a:bodyPr wrap="square" rtlCol="0">
                <a:spAutoFit/>
              </a:bodyPr>
              <a:lstStyle/>
              <a:p>
                <a:r>
                  <a:rPr lang="en-US" altLang="zh-CN" sz="2000" dirty="0" smtClean="0"/>
                  <a:t>GATE=1, TR</a:t>
                </a:r>
                <a:r>
                  <a:rPr lang="en-US" altLang="zh-CN" sz="2000" baseline="-25000" dirty="0" smtClean="0"/>
                  <a:t>X</a:t>
                </a:r>
                <a:r>
                  <a:rPr lang="en-US" altLang="zh-CN" sz="2000" dirty="0" smtClean="0"/>
                  <a:t>=1,  </a:t>
                </a:r>
                <a14:m>
                  <m:oMath xmlns:m="http://schemas.openxmlformats.org/officeDocument/2006/math">
                    <m:acc>
                      <m:accPr>
                        <m:chr m:val="̅"/>
                        <m:ctrlPr>
                          <a:rPr lang="en-US" altLang="zh-CN" sz="2000" i="1">
                            <a:latin typeface="Cambria Math"/>
                          </a:rPr>
                        </m:ctrlPr>
                      </m:accPr>
                      <m:e>
                        <m:r>
                          <m:rPr>
                            <m:sty m:val="p"/>
                          </m:rPr>
                          <a:rPr lang="en-US" altLang="zh-CN" sz="2000">
                            <a:latin typeface="Cambria Math" panose="02040503050406030204" pitchFamily="18" charset="0"/>
                          </a:rPr>
                          <m:t>INT</m:t>
                        </m:r>
                        <m:r>
                          <m:rPr>
                            <m:sty m:val="p"/>
                          </m:rPr>
                          <a:rPr lang="en-US" altLang="zh-CN" sz="2000" baseline="-25000">
                            <a:latin typeface="Cambria Math" panose="02040503050406030204" pitchFamily="18" charset="0"/>
                          </a:rPr>
                          <m:t>X</m:t>
                        </m:r>
                      </m:e>
                    </m:acc>
                  </m:oMath>
                </a14:m>
                <a:r>
                  <a:rPr lang="en-US" altLang="zh-CN" sz="2000" dirty="0"/>
                  <a:t> =1 </a:t>
                </a:r>
                <a:r>
                  <a:rPr lang="zh-CN" altLang="en-US" sz="2000" dirty="0" smtClean="0"/>
                  <a:t>，启动定时</a:t>
                </a:r>
                <a:r>
                  <a:rPr lang="en-US" altLang="zh-CN" sz="2000" dirty="0" smtClean="0"/>
                  <a:t>/</a:t>
                </a:r>
                <a:r>
                  <a:rPr lang="zh-CN" altLang="en-US" sz="2000" dirty="0" smtClean="0"/>
                  <a:t>计数器</a:t>
                </a:r>
                <a:endParaRPr lang="en-US" altLang="zh-CN" sz="2000" dirty="0" smtClean="0"/>
              </a:p>
              <a:p>
                <a:r>
                  <a:rPr lang="en-US" altLang="zh-CN" sz="2000" dirty="0" smtClean="0"/>
                  <a:t>---</a:t>
                </a:r>
                <a:r>
                  <a:rPr lang="zh-CN" altLang="en-US" sz="2000" b="1" u="sng" dirty="0">
                    <a:solidFill>
                      <a:srgbClr val="FF0000"/>
                    </a:solidFill>
                  </a:rPr>
                  <a:t>外启动</a:t>
                </a:r>
                <a:r>
                  <a:rPr lang="zh-CN" altLang="en-US" sz="2000" b="1" u="sng" dirty="0" smtClean="0">
                    <a:solidFill>
                      <a:srgbClr val="FF0000"/>
                    </a:solidFill>
                  </a:rPr>
                  <a:t>方式</a:t>
                </a:r>
                <a:endParaRPr lang="en-US" altLang="zh-CN" sz="2000" dirty="0" smtClean="0"/>
              </a:p>
            </p:txBody>
          </p:sp>
        </mc:Choice>
        <mc:Fallback>
          <p:sp>
            <p:nvSpPr>
              <p:cNvPr id="16" name="文本框 24"/>
              <p:cNvSpPr txBox="1">
                <a:spLocks noRot="1" noChangeAspect="1" noMove="1" noResize="1" noEditPoints="1" noAdjustHandles="1" noChangeArrowheads="1" noChangeShapeType="1" noTextEdit="1"/>
              </p:cNvSpPr>
              <p:nvPr/>
            </p:nvSpPr>
            <p:spPr>
              <a:xfrm>
                <a:off x="3268255" y="6149091"/>
                <a:ext cx="5581790" cy="707886"/>
              </a:xfrm>
              <a:prstGeom prst="rect">
                <a:avLst/>
              </a:prstGeom>
              <a:blipFill rotWithShape="1">
                <a:blip r:embed="rId4"/>
                <a:stretch>
                  <a:fillRect l="-980" t="-5932" b="-13559"/>
                </a:stretch>
              </a:blipFill>
              <a:ln>
                <a:solidFill>
                  <a:srgbClr val="FF0000"/>
                </a:solidFill>
              </a:ln>
            </p:spPr>
            <p:txBody>
              <a:bodyPr/>
              <a:lstStyle/>
              <a:p>
                <a:r>
                  <a:rPr lang="zh-CN" altLang="en-US">
                    <a:noFill/>
                  </a:rPr>
                  <a:t> </a:t>
                </a:r>
              </a:p>
            </p:txBody>
          </p:sp>
        </mc:Fallback>
      </mc:AlternateContent>
    </p:spTree>
    <p:extLst>
      <p:ext uri="{BB962C8B-B14F-4D97-AF65-F5344CB8AC3E}">
        <p14:creationId xmlns:p14="http://schemas.microsoft.com/office/powerpoint/2010/main" xmlns="" val="76762808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nvSpPr>
        <p:spPr>
          <a:xfrm>
            <a:off x="28000" y="164491"/>
            <a:ext cx="4688016"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sz="2400" dirty="0" smtClean="0"/>
              <a:t>2. TCON: </a:t>
            </a:r>
            <a:r>
              <a:rPr lang="zh-CN" altLang="en-US" sz="2400" dirty="0" smtClean="0"/>
              <a:t>定时器控制寄存器</a:t>
            </a:r>
            <a:r>
              <a:rPr lang="en-US" altLang="zh-CN" sz="2400" dirty="0" smtClean="0"/>
              <a:t>(88H)</a:t>
            </a:r>
            <a:endParaRPr lang="zh-CN" altLang="en-US" sz="2400" dirty="0"/>
          </a:p>
        </p:txBody>
      </p:sp>
      <mc:AlternateContent xmlns:mc="http://schemas.openxmlformats.org/markup-compatibility/2006">
        <mc:Choice xmlns:a14="http://schemas.microsoft.com/office/drawing/2010/main" xmlns="" Requires="a14">
          <p:graphicFrame>
            <p:nvGraphicFramePr>
              <p:cNvPr id="5" name="Group 8"/>
              <p:cNvGraphicFramePr>
                <a:graphicFrameLocks noGrp="1"/>
              </p:cNvGraphicFramePr>
              <p:nvPr>
                <p:extLst>
                  <p:ext uri="{D42A27DB-BD31-4B8C-83A1-F6EECF244321}">
                    <p14:modId xmlns:p14="http://schemas.microsoft.com/office/powerpoint/2010/main" val="3535685208"/>
                  </p:ext>
                </p:extLst>
              </p:nvPr>
            </p:nvGraphicFramePr>
            <p:xfrm>
              <a:off x="160333" y="884571"/>
              <a:ext cx="8964488" cy="2021713"/>
            </p:xfrm>
            <a:graphic>
              <a:graphicData uri="http://schemas.openxmlformats.org/drawingml/2006/table">
                <a:tbl>
                  <a:tblPr/>
                  <a:tblGrid>
                    <a:gridCol w="936104"/>
                    <a:gridCol w="936104"/>
                    <a:gridCol w="936104"/>
                    <a:gridCol w="936104"/>
                    <a:gridCol w="1152128"/>
                    <a:gridCol w="1440160"/>
                    <a:gridCol w="1152128"/>
                    <a:gridCol w="1475656"/>
                  </a:tblGrid>
                  <a:tr h="357689">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200" b="0" i="0" u="none" strike="noStrike" cap="none" normalizeH="0" baseline="0" dirty="0" smtClean="0">
                              <a:ln>
                                <a:noFill/>
                              </a:ln>
                              <a:solidFill>
                                <a:schemeClr val="tx1"/>
                              </a:solidFill>
                              <a:effectLst/>
                              <a:latin typeface="Times New Roman" pitchFamily="18" charset="0"/>
                              <a:ea typeface="宋体" pitchFamily="2" charset="-122"/>
                            </a:rPr>
                            <a:t>D7</a:t>
                          </a:r>
                        </a:p>
                      </a:txBody>
                      <a:tcPr marT="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200" b="0" i="0" u="none" strike="noStrike" cap="none" normalizeH="0" baseline="0" dirty="0" smtClean="0">
                              <a:ln>
                                <a:noFill/>
                              </a:ln>
                              <a:solidFill>
                                <a:schemeClr val="tx1"/>
                              </a:solidFill>
                              <a:effectLst/>
                              <a:latin typeface="Times New Roman" pitchFamily="18" charset="0"/>
                              <a:ea typeface="宋体" pitchFamily="2" charset="-122"/>
                            </a:rPr>
                            <a:t>D6</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200" b="0" i="0" u="none" strike="noStrike" cap="none" normalizeH="0" baseline="0" dirty="0" smtClean="0">
                              <a:ln>
                                <a:noFill/>
                              </a:ln>
                              <a:solidFill>
                                <a:schemeClr val="tx1"/>
                              </a:solidFill>
                              <a:effectLst/>
                              <a:latin typeface="Times New Roman" pitchFamily="18" charset="0"/>
                              <a:ea typeface="宋体" pitchFamily="2" charset="-122"/>
                            </a:rPr>
                            <a:t>D5</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200" b="0" i="0" u="none" strike="noStrike" cap="none" normalizeH="0" baseline="0" dirty="0" smtClean="0">
                              <a:ln>
                                <a:noFill/>
                              </a:ln>
                              <a:solidFill>
                                <a:schemeClr val="tx1"/>
                              </a:solidFill>
                              <a:effectLst/>
                              <a:latin typeface="Times New Roman" pitchFamily="18" charset="0"/>
                              <a:ea typeface="宋体" pitchFamily="2" charset="-122"/>
                            </a:rPr>
                            <a:t>D4</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200" b="0" i="0" u="none" strike="noStrike" cap="none" normalizeH="0" baseline="0" dirty="0" smtClean="0">
                              <a:ln>
                                <a:noFill/>
                              </a:ln>
                              <a:solidFill>
                                <a:schemeClr val="tx1"/>
                              </a:solidFill>
                              <a:effectLst/>
                              <a:latin typeface="Times New Roman" pitchFamily="18" charset="0"/>
                              <a:ea typeface="宋体" pitchFamily="2" charset="-122"/>
                            </a:rPr>
                            <a:t>D3</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200" b="0" i="0" u="none" strike="noStrike" cap="none" normalizeH="0" baseline="0" dirty="0" smtClean="0">
                              <a:ln>
                                <a:noFill/>
                              </a:ln>
                              <a:solidFill>
                                <a:schemeClr val="tx1"/>
                              </a:solidFill>
                              <a:effectLst/>
                              <a:latin typeface="Times New Roman" pitchFamily="18" charset="0"/>
                              <a:ea typeface="宋体" pitchFamily="2" charset="-122"/>
                            </a:rPr>
                            <a:t>D2</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200" b="0" i="0" u="none" strike="noStrike" cap="none" normalizeH="0" baseline="0" dirty="0" smtClean="0">
                              <a:ln>
                                <a:noFill/>
                              </a:ln>
                              <a:solidFill>
                                <a:schemeClr val="tx1"/>
                              </a:solidFill>
                              <a:effectLst/>
                              <a:latin typeface="Times New Roman" pitchFamily="18" charset="0"/>
                              <a:ea typeface="宋体" pitchFamily="2" charset="-122"/>
                            </a:rPr>
                            <a:t>D1</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200" b="0" i="0" u="none" strike="noStrike" cap="none" normalizeH="0" baseline="0" dirty="0" smtClean="0">
                              <a:ln>
                                <a:noFill/>
                              </a:ln>
                              <a:solidFill>
                                <a:schemeClr val="tx1"/>
                              </a:solidFill>
                              <a:effectLst/>
                              <a:latin typeface="Times New Roman" pitchFamily="18" charset="0"/>
                              <a:ea typeface="宋体" pitchFamily="2" charset="-122"/>
                            </a:rPr>
                            <a:t>D0</a:t>
                          </a:r>
                        </a:p>
                      </a:txBody>
                      <a:tcPr marT="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357689">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200" b="0" i="0" u="none" strike="noStrike" cap="none" normalizeH="0" baseline="0" dirty="0" smtClean="0">
                              <a:ln>
                                <a:noFill/>
                              </a:ln>
                              <a:solidFill>
                                <a:schemeClr val="tx1"/>
                              </a:solidFill>
                              <a:effectLst/>
                              <a:latin typeface="Times New Roman" pitchFamily="18" charset="0"/>
                              <a:ea typeface="宋体" pitchFamily="2" charset="-122"/>
                            </a:rPr>
                            <a:t>TF1</a:t>
                          </a:r>
                        </a:p>
                      </a:txBody>
                      <a:tcPr marT="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200" b="0" i="0" u="none" strike="noStrike" cap="none" normalizeH="0" baseline="0" dirty="0" smtClean="0">
                              <a:ln>
                                <a:noFill/>
                              </a:ln>
                              <a:solidFill>
                                <a:schemeClr val="tx1"/>
                              </a:solidFill>
                              <a:effectLst/>
                              <a:latin typeface="Times New Roman" pitchFamily="18" charset="0"/>
                              <a:ea typeface="宋体" pitchFamily="2" charset="-122"/>
                            </a:rPr>
                            <a:t>TR1</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200" b="0" i="0" u="none" strike="noStrike" cap="none" normalizeH="0" baseline="0" dirty="0" smtClean="0">
                              <a:ln>
                                <a:noFill/>
                              </a:ln>
                              <a:solidFill>
                                <a:schemeClr val="tx1"/>
                              </a:solidFill>
                              <a:effectLst/>
                              <a:latin typeface="Times New Roman" pitchFamily="18" charset="0"/>
                              <a:ea typeface="宋体" pitchFamily="2" charset="-122"/>
                            </a:rPr>
                            <a:t>TF0</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200" b="0" i="0" u="none" strike="noStrike" cap="none" normalizeH="0" baseline="0" dirty="0" smtClean="0">
                              <a:ln>
                                <a:noFill/>
                              </a:ln>
                              <a:solidFill>
                                <a:schemeClr val="tx1"/>
                              </a:solidFill>
                              <a:effectLst/>
                              <a:latin typeface="Times New Roman" pitchFamily="18" charset="0"/>
                              <a:ea typeface="宋体" pitchFamily="2" charset="-122"/>
                            </a:rPr>
                            <a:t>TR0</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200" b="0" i="0" u="none" strike="noStrike" cap="none" normalizeH="0" baseline="0" dirty="0" smtClean="0">
                              <a:ln>
                                <a:noFill/>
                              </a:ln>
                              <a:solidFill>
                                <a:schemeClr val="tx1"/>
                              </a:solidFill>
                              <a:effectLst/>
                              <a:latin typeface="Times New Roman" pitchFamily="18" charset="0"/>
                              <a:ea typeface="宋体" pitchFamily="2" charset="-122"/>
                            </a:rPr>
                            <a:t>IE1</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200" b="0" i="0" u="none" strike="noStrike" cap="none" normalizeH="0" baseline="0" dirty="0" smtClean="0">
                              <a:ln>
                                <a:noFill/>
                              </a:ln>
                              <a:solidFill>
                                <a:schemeClr val="tx1"/>
                              </a:solidFill>
                              <a:effectLst/>
                              <a:latin typeface="Times New Roman" pitchFamily="18" charset="0"/>
                              <a:ea typeface="宋体" pitchFamily="2" charset="-122"/>
                            </a:rPr>
                            <a:t>IT1</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200" b="0" i="0" u="none" strike="noStrike" cap="none" normalizeH="0" baseline="0" dirty="0" smtClean="0">
                              <a:ln>
                                <a:noFill/>
                              </a:ln>
                              <a:solidFill>
                                <a:schemeClr val="tx1"/>
                              </a:solidFill>
                              <a:effectLst/>
                              <a:latin typeface="Times New Roman" pitchFamily="18" charset="0"/>
                              <a:ea typeface="宋体" pitchFamily="2" charset="-122"/>
                            </a:rPr>
                            <a:t>IE0</a:t>
                          </a:r>
                          <a:endParaRPr kumimoji="1" lang="zh-CN" altLang="en-US" sz="2200" b="0" i="0" u="none" strike="noStrike" cap="none" normalizeH="0" baseline="0" dirty="0" smtClean="0">
                            <a:ln>
                              <a:noFill/>
                            </a:ln>
                            <a:solidFill>
                              <a:schemeClr val="tx1"/>
                            </a:solidFill>
                            <a:effectLst/>
                            <a:latin typeface="Times New Roman" pitchFamily="18" charset="0"/>
                            <a:ea typeface="宋体" pitchFamily="2" charset="-122"/>
                          </a:endParaRP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200" b="0" i="0" u="none" strike="noStrike" cap="none" normalizeH="0" baseline="0" dirty="0" smtClean="0">
                              <a:ln>
                                <a:noFill/>
                              </a:ln>
                              <a:solidFill>
                                <a:schemeClr val="tx1"/>
                              </a:solidFill>
                              <a:effectLst/>
                              <a:latin typeface="Times New Roman" pitchFamily="18" charset="0"/>
                              <a:ea typeface="宋体" pitchFamily="2" charset="-122"/>
                            </a:rPr>
                            <a:t>IT0</a:t>
                          </a:r>
                        </a:p>
                      </a:txBody>
                      <a:tcPr marT="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826122">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T1</a:t>
                          </a: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rPr>
                            <a:t>请求</a:t>
                          </a:r>
                          <a:endPar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endParaRPr>
                        </a:p>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rPr>
                            <a:t>有</a:t>
                          </a: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a:t>
                          </a: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rPr>
                            <a:t>无</a:t>
                          </a:r>
                          <a:endPar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endParaRPr>
                        </a:p>
                      </a:txBody>
                      <a:tcPr marT="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1800" b="1" i="0" u="none" strike="noStrike" cap="none" normalizeH="0" baseline="0" dirty="0" smtClean="0">
                              <a:ln>
                                <a:noFill/>
                              </a:ln>
                              <a:solidFill>
                                <a:srgbClr val="FF0000"/>
                              </a:solidFill>
                              <a:effectLst/>
                              <a:latin typeface="Times New Roman" pitchFamily="18" charset="0"/>
                              <a:ea typeface="+mn-ea"/>
                            </a:rPr>
                            <a:t>T1</a:t>
                          </a:r>
                          <a:r>
                            <a:rPr kumimoji="1" lang="zh-CN" altLang="en-US" sz="1800" b="1" i="0" u="none" strike="noStrike" cap="none" normalizeH="0" baseline="0" dirty="0" smtClean="0">
                              <a:ln>
                                <a:noFill/>
                              </a:ln>
                              <a:solidFill>
                                <a:srgbClr val="FF0000"/>
                              </a:solidFill>
                              <a:effectLst/>
                              <a:latin typeface="Times New Roman" pitchFamily="18" charset="0"/>
                              <a:ea typeface="+mn-ea"/>
                            </a:rPr>
                            <a:t>工作</a:t>
                          </a:r>
                          <a:endParaRPr kumimoji="1" lang="en-US" altLang="zh-CN" sz="1800" b="1" i="0" u="none" strike="noStrike" cap="none" normalizeH="0" baseline="0" dirty="0" smtClean="0">
                            <a:ln>
                              <a:noFill/>
                            </a:ln>
                            <a:solidFill>
                              <a:srgbClr val="FF0000"/>
                            </a:solidFill>
                            <a:effectLst/>
                            <a:latin typeface="Times New Roman" pitchFamily="18" charset="0"/>
                            <a:ea typeface="+mn-ea"/>
                          </a:endParaRPr>
                        </a:p>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zh-CN" altLang="en-US" sz="1800" b="1" i="0" u="none" strike="noStrike" cap="none" normalizeH="0" baseline="0" dirty="0" smtClean="0">
                              <a:ln>
                                <a:noFill/>
                              </a:ln>
                              <a:solidFill>
                                <a:srgbClr val="FF0000"/>
                              </a:solidFill>
                              <a:effectLst/>
                              <a:latin typeface="Times New Roman" pitchFamily="18" charset="0"/>
                              <a:ea typeface="+mn-ea"/>
                            </a:rPr>
                            <a:t>启</a:t>
                          </a:r>
                          <a:r>
                            <a:rPr kumimoji="1" lang="en-US" altLang="zh-CN" sz="1800" b="1" i="0" u="none" strike="noStrike" cap="none" normalizeH="0" baseline="0" dirty="0" smtClean="0">
                              <a:ln>
                                <a:noFill/>
                              </a:ln>
                              <a:solidFill>
                                <a:srgbClr val="FF0000"/>
                              </a:solidFill>
                              <a:effectLst/>
                              <a:latin typeface="Times New Roman" pitchFamily="18" charset="0"/>
                              <a:ea typeface="+mn-ea"/>
                            </a:rPr>
                            <a:t>/</a:t>
                          </a:r>
                          <a:r>
                            <a:rPr kumimoji="1" lang="zh-CN" altLang="en-US" sz="1800" b="1" i="0" u="none" strike="noStrike" cap="none" normalizeH="0" baseline="0" dirty="0" smtClean="0">
                              <a:ln>
                                <a:noFill/>
                              </a:ln>
                              <a:solidFill>
                                <a:srgbClr val="FF0000"/>
                              </a:solidFill>
                              <a:effectLst/>
                              <a:latin typeface="Times New Roman" pitchFamily="18" charset="0"/>
                              <a:ea typeface="+mn-ea"/>
                            </a:rPr>
                            <a:t>停</a:t>
                          </a:r>
                          <a:endParaRPr kumimoji="1" lang="en-US" altLang="zh-CN" sz="1800" b="1" i="0" u="none" strike="noStrike" cap="none" normalizeH="0" baseline="0" dirty="0" smtClean="0">
                            <a:ln>
                              <a:noFill/>
                            </a:ln>
                            <a:solidFill>
                              <a:srgbClr val="FF0000"/>
                            </a:solidFill>
                            <a:effectLst/>
                            <a:latin typeface="Times New Roman" pitchFamily="18" charset="0"/>
                            <a:ea typeface="+mn-ea"/>
                          </a:endParaRP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T0</a:t>
                          </a: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rPr>
                            <a:t>请求</a:t>
                          </a:r>
                          <a:endPar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endParaRPr>
                        </a:p>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rPr>
                            <a:t>有</a:t>
                          </a: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a:t>
                          </a: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rPr>
                            <a:t>无</a:t>
                          </a:r>
                          <a:endPar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endParaRP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1800" b="1" i="0" u="none" strike="noStrike" cap="none" normalizeH="0" baseline="0" dirty="0" smtClean="0">
                              <a:ln>
                                <a:noFill/>
                              </a:ln>
                              <a:solidFill>
                                <a:srgbClr val="FF0000"/>
                              </a:solidFill>
                              <a:effectLst/>
                              <a:latin typeface="Times New Roman" pitchFamily="18" charset="0"/>
                              <a:ea typeface="+mn-ea"/>
                            </a:rPr>
                            <a:t>T0</a:t>
                          </a:r>
                          <a:r>
                            <a:rPr kumimoji="1" lang="zh-CN" altLang="en-US" sz="1800" b="1" i="0" u="none" strike="noStrike" cap="none" normalizeH="0" baseline="0" dirty="0" smtClean="0">
                              <a:ln>
                                <a:noFill/>
                              </a:ln>
                              <a:solidFill>
                                <a:srgbClr val="FF0000"/>
                              </a:solidFill>
                              <a:effectLst/>
                              <a:latin typeface="Times New Roman" pitchFamily="18" charset="0"/>
                              <a:ea typeface="+mn-ea"/>
                            </a:rPr>
                            <a:t>工作</a:t>
                          </a:r>
                          <a:endParaRPr kumimoji="1" lang="en-US" altLang="zh-CN" sz="1800" b="1" i="0" u="none" strike="noStrike" cap="none" normalizeH="0" baseline="0" dirty="0" smtClean="0">
                            <a:ln>
                              <a:noFill/>
                            </a:ln>
                            <a:solidFill>
                              <a:srgbClr val="FF0000"/>
                            </a:solidFill>
                            <a:effectLst/>
                            <a:latin typeface="Times New Roman" pitchFamily="18" charset="0"/>
                            <a:ea typeface="+mn-ea"/>
                          </a:endParaRPr>
                        </a:p>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zh-CN" altLang="en-US" sz="1800" b="1" i="0" u="none" strike="noStrike" cap="none" normalizeH="0" baseline="0" dirty="0" smtClean="0">
                              <a:ln>
                                <a:noFill/>
                              </a:ln>
                              <a:solidFill>
                                <a:srgbClr val="FF0000"/>
                              </a:solidFill>
                              <a:effectLst/>
                              <a:latin typeface="Times New Roman" pitchFamily="18" charset="0"/>
                              <a:ea typeface="+mn-ea"/>
                            </a:rPr>
                            <a:t>启</a:t>
                          </a:r>
                          <a:r>
                            <a:rPr kumimoji="1" lang="en-US" altLang="zh-CN" sz="1800" b="1" i="0" u="none" strike="noStrike" cap="none" normalizeH="0" baseline="0" dirty="0" smtClean="0">
                              <a:ln>
                                <a:noFill/>
                              </a:ln>
                              <a:solidFill>
                                <a:srgbClr val="FF0000"/>
                              </a:solidFill>
                              <a:effectLst/>
                              <a:latin typeface="Times New Roman" pitchFamily="18" charset="0"/>
                              <a:ea typeface="+mn-ea"/>
                            </a:rPr>
                            <a:t>/</a:t>
                          </a:r>
                          <a:r>
                            <a:rPr kumimoji="1" lang="zh-CN" altLang="en-US" sz="1800" b="1" i="0" u="none" strike="noStrike" cap="none" normalizeH="0" baseline="0" dirty="0" smtClean="0">
                              <a:ln>
                                <a:noFill/>
                              </a:ln>
                              <a:solidFill>
                                <a:srgbClr val="FF0000"/>
                              </a:solidFill>
                              <a:effectLst/>
                              <a:latin typeface="Times New Roman" pitchFamily="18" charset="0"/>
                              <a:ea typeface="+mn-ea"/>
                            </a:rPr>
                            <a:t>停</a:t>
                          </a:r>
                          <a:endParaRPr kumimoji="1" lang="en-US" altLang="zh-CN" sz="1800" b="1" i="0" u="none" strike="noStrike" cap="none" normalizeH="0" baseline="0" dirty="0" smtClean="0">
                            <a:ln>
                              <a:noFill/>
                            </a:ln>
                            <a:solidFill>
                              <a:srgbClr val="FF0000"/>
                            </a:solidFill>
                            <a:effectLst/>
                            <a:latin typeface="Times New Roman" pitchFamily="18" charset="0"/>
                            <a:ea typeface="+mn-ea"/>
                          </a:endParaRP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14:m>
                            <m:oMath xmlns:m="http://schemas.openxmlformats.org/officeDocument/2006/math">
                              <m:acc>
                                <m:accPr>
                                  <m:chr m:val="̅"/>
                                  <m:ctrlPr>
                                    <a:rPr lang="zh-CN" altLang="en-US" sz="1800" i="1" smtClean="0">
                                      <a:latin typeface="Cambria Math"/>
                                    </a:rPr>
                                  </m:ctrlPr>
                                </m:accPr>
                                <m:e>
                                  <m:r>
                                    <m:rPr>
                                      <m:sty m:val="p"/>
                                    </m:rPr>
                                    <a:rPr lang="en-US" altLang="zh-CN" sz="1800" smtClean="0">
                                      <a:latin typeface="Cambria Math"/>
                                    </a:rPr>
                                    <m:t>INT</m:t>
                                  </m:r>
                                  <m:r>
                                    <a:rPr lang="en-US" altLang="zh-CN" sz="1800" smtClean="0">
                                      <a:latin typeface="Cambria Math"/>
                                    </a:rPr>
                                    <m:t>1</m:t>
                                  </m:r>
                                </m:e>
                              </m:acc>
                            </m:oMath>
                          </a14:m>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rPr>
                            <a:t>请求</a:t>
                          </a:r>
                          <a:endPar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endParaRPr>
                        </a:p>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rPr>
                            <a:t>有</a:t>
                          </a: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a:t>
                          </a: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rPr>
                            <a:t>无</a:t>
                          </a:r>
                          <a:endPar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endParaRP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14:m>
                            <m:oMath xmlns:m="http://schemas.openxmlformats.org/officeDocument/2006/math">
                              <m:acc>
                                <m:accPr>
                                  <m:chr m:val="̅"/>
                                  <m:ctrlPr>
                                    <a:rPr lang="zh-CN" altLang="en-US" sz="1800" i="1" smtClean="0">
                                      <a:latin typeface="Cambria Math"/>
                                    </a:rPr>
                                  </m:ctrlPr>
                                </m:accPr>
                                <m:e>
                                  <m:r>
                                    <m:rPr>
                                      <m:sty m:val="p"/>
                                    </m:rPr>
                                    <a:rPr lang="en-US" altLang="zh-CN" sz="1800" smtClean="0">
                                      <a:latin typeface="Cambria Math"/>
                                    </a:rPr>
                                    <m:t>INT</m:t>
                                  </m:r>
                                  <m:r>
                                    <a:rPr lang="en-US" altLang="zh-CN" sz="1800" smtClean="0">
                                      <a:latin typeface="Cambria Math"/>
                                    </a:rPr>
                                    <m:t>1</m:t>
                                  </m:r>
                                </m:e>
                              </m:acc>
                            </m:oMath>
                          </a14:m>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rPr>
                            <a:t>方式</a:t>
                          </a:r>
                          <a:endPar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endParaRPr>
                        </a:p>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defRPr/>
                          </a:pP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rPr>
                            <a:t>下沿</a:t>
                          </a: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a:t>
                          </a: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rPr>
                            <a:t>低电平</a:t>
                          </a:r>
                          <a:endPar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endParaRP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14:m>
                            <m:oMath xmlns:m="http://schemas.openxmlformats.org/officeDocument/2006/math">
                              <m:acc>
                                <m:accPr>
                                  <m:chr m:val="̅"/>
                                  <m:ctrlPr>
                                    <a:rPr lang="zh-CN" altLang="en-US" sz="1800" i="1" smtClean="0">
                                      <a:latin typeface="Cambria Math"/>
                                    </a:rPr>
                                  </m:ctrlPr>
                                </m:accPr>
                                <m:e>
                                  <m:r>
                                    <m:rPr>
                                      <m:sty m:val="p"/>
                                    </m:rPr>
                                    <a:rPr lang="en-US" altLang="zh-CN" sz="1800" smtClean="0">
                                      <a:latin typeface="Cambria Math"/>
                                    </a:rPr>
                                    <m:t>INT</m:t>
                                  </m:r>
                                  <m:r>
                                    <a:rPr lang="en-US" altLang="zh-CN" sz="1800" b="0" i="1" smtClean="0">
                                      <a:latin typeface="Cambria Math"/>
                                    </a:rPr>
                                    <m:t>0</m:t>
                                  </m:r>
                                </m:e>
                              </m:acc>
                            </m:oMath>
                          </a14:m>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rPr>
                            <a:t>请求</a:t>
                          </a:r>
                          <a:endPar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endParaRPr>
                        </a:p>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rPr>
                            <a:t>有</a:t>
                          </a: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a:t>
                          </a: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rPr>
                            <a:t>无</a:t>
                          </a:r>
                          <a:endPar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endParaRP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defRPr/>
                          </a:pPr>
                          <a14:m>
                            <m:oMath xmlns:m="http://schemas.openxmlformats.org/officeDocument/2006/math">
                              <m:acc>
                                <m:accPr>
                                  <m:chr m:val="̅"/>
                                  <m:ctrlPr>
                                    <a:rPr lang="zh-CN" altLang="en-US" sz="1800" i="1" smtClean="0">
                                      <a:latin typeface="Cambria Math"/>
                                    </a:rPr>
                                  </m:ctrlPr>
                                </m:accPr>
                                <m:e>
                                  <m:r>
                                    <m:rPr>
                                      <m:sty m:val="p"/>
                                    </m:rPr>
                                    <a:rPr lang="en-US" altLang="zh-CN" sz="1800" smtClean="0">
                                      <a:latin typeface="Cambria Math"/>
                                    </a:rPr>
                                    <m:t>INT</m:t>
                                  </m:r>
                                  <m:r>
                                    <a:rPr lang="en-US" altLang="zh-CN" sz="1800" b="0" i="1" smtClean="0">
                                      <a:latin typeface="Cambria Math"/>
                                    </a:rPr>
                                    <m:t>0</m:t>
                                  </m:r>
                                </m:e>
                              </m:acc>
                            </m:oMath>
                          </a14:m>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rPr>
                            <a:t>方式</a:t>
                          </a:r>
                          <a:endPar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endParaRPr>
                        </a:p>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defRPr/>
                          </a:pP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rPr>
                            <a:t>下沿</a:t>
                          </a: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a:t>
                          </a: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rPr>
                            <a:t>低电平</a:t>
                          </a:r>
                          <a:endPar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endParaRPr>
                        </a:p>
                      </a:txBody>
                      <a:tcPr marT="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r>
                </a:tbl>
              </a:graphicData>
            </a:graphic>
          </p:graphicFrame>
        </mc:Choice>
        <mc:Fallback>
          <p:graphicFrame>
            <p:nvGraphicFramePr>
              <p:cNvPr id="5" name="Group 8"/>
              <p:cNvGraphicFramePr>
                <a:graphicFrameLocks noGrp="1"/>
              </p:cNvGraphicFramePr>
              <p:nvPr>
                <p:extLst>
                  <p:ext uri="{D42A27DB-BD31-4B8C-83A1-F6EECF244321}">
                    <p14:modId xmlns:p14="http://schemas.microsoft.com/office/powerpoint/2010/main" xmlns="" xmlns:a14="http://schemas.microsoft.com/office/drawing/2010/main" val="3535685208"/>
                  </p:ext>
                </p:extLst>
              </p:nvPr>
            </p:nvGraphicFramePr>
            <p:xfrm>
              <a:off x="160333" y="884571"/>
              <a:ext cx="8964488" cy="2021713"/>
            </p:xfrm>
            <a:graphic>
              <a:graphicData uri="http://schemas.openxmlformats.org/drawingml/2006/table">
                <a:tbl>
                  <a:tblPr/>
                  <a:tblGrid>
                    <a:gridCol w="936104"/>
                    <a:gridCol w="936104"/>
                    <a:gridCol w="936104"/>
                    <a:gridCol w="936104"/>
                    <a:gridCol w="1152128"/>
                    <a:gridCol w="1440160"/>
                    <a:gridCol w="1152128"/>
                    <a:gridCol w="1475656"/>
                  </a:tblGrid>
                  <a:tr h="548640">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200" b="0" i="0" u="none" strike="noStrike" cap="none" normalizeH="0" baseline="0" dirty="0" smtClean="0">
                              <a:ln>
                                <a:noFill/>
                              </a:ln>
                              <a:solidFill>
                                <a:schemeClr val="tx1"/>
                              </a:solidFill>
                              <a:effectLst/>
                              <a:latin typeface="Times New Roman" pitchFamily="18" charset="0"/>
                              <a:ea typeface="宋体" pitchFamily="2" charset="-122"/>
                            </a:rPr>
                            <a:t>D7</a:t>
                          </a:r>
                        </a:p>
                      </a:txBody>
                      <a:tcPr marT="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200" b="0" i="0" u="none" strike="noStrike" cap="none" normalizeH="0" baseline="0" dirty="0" smtClean="0">
                              <a:ln>
                                <a:noFill/>
                              </a:ln>
                              <a:solidFill>
                                <a:schemeClr val="tx1"/>
                              </a:solidFill>
                              <a:effectLst/>
                              <a:latin typeface="Times New Roman" pitchFamily="18" charset="0"/>
                              <a:ea typeface="宋体" pitchFamily="2" charset="-122"/>
                            </a:rPr>
                            <a:t>D6</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200" b="0" i="0" u="none" strike="noStrike" cap="none" normalizeH="0" baseline="0" dirty="0" smtClean="0">
                              <a:ln>
                                <a:noFill/>
                              </a:ln>
                              <a:solidFill>
                                <a:schemeClr val="tx1"/>
                              </a:solidFill>
                              <a:effectLst/>
                              <a:latin typeface="Times New Roman" pitchFamily="18" charset="0"/>
                              <a:ea typeface="宋体" pitchFamily="2" charset="-122"/>
                            </a:rPr>
                            <a:t>D5</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200" b="0" i="0" u="none" strike="noStrike" cap="none" normalizeH="0" baseline="0" dirty="0" smtClean="0">
                              <a:ln>
                                <a:noFill/>
                              </a:ln>
                              <a:solidFill>
                                <a:schemeClr val="tx1"/>
                              </a:solidFill>
                              <a:effectLst/>
                              <a:latin typeface="Times New Roman" pitchFamily="18" charset="0"/>
                              <a:ea typeface="宋体" pitchFamily="2" charset="-122"/>
                            </a:rPr>
                            <a:t>D4</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200" b="0" i="0" u="none" strike="noStrike" cap="none" normalizeH="0" baseline="0" dirty="0" smtClean="0">
                              <a:ln>
                                <a:noFill/>
                              </a:ln>
                              <a:solidFill>
                                <a:schemeClr val="tx1"/>
                              </a:solidFill>
                              <a:effectLst/>
                              <a:latin typeface="Times New Roman" pitchFamily="18" charset="0"/>
                              <a:ea typeface="宋体" pitchFamily="2" charset="-122"/>
                            </a:rPr>
                            <a:t>D3</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200" b="0" i="0" u="none" strike="noStrike" cap="none" normalizeH="0" baseline="0" dirty="0" smtClean="0">
                              <a:ln>
                                <a:noFill/>
                              </a:ln>
                              <a:solidFill>
                                <a:schemeClr val="tx1"/>
                              </a:solidFill>
                              <a:effectLst/>
                              <a:latin typeface="Times New Roman" pitchFamily="18" charset="0"/>
                              <a:ea typeface="宋体" pitchFamily="2" charset="-122"/>
                            </a:rPr>
                            <a:t>D2</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200" b="0" i="0" u="none" strike="noStrike" cap="none" normalizeH="0" baseline="0" dirty="0" smtClean="0">
                              <a:ln>
                                <a:noFill/>
                              </a:ln>
                              <a:solidFill>
                                <a:schemeClr val="tx1"/>
                              </a:solidFill>
                              <a:effectLst/>
                              <a:latin typeface="Times New Roman" pitchFamily="18" charset="0"/>
                              <a:ea typeface="宋体" pitchFamily="2" charset="-122"/>
                            </a:rPr>
                            <a:t>D1</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200" b="0" i="0" u="none" strike="noStrike" cap="none" normalizeH="0" baseline="0" dirty="0" smtClean="0">
                              <a:ln>
                                <a:noFill/>
                              </a:ln>
                              <a:solidFill>
                                <a:schemeClr val="tx1"/>
                              </a:solidFill>
                              <a:effectLst/>
                              <a:latin typeface="Times New Roman" pitchFamily="18" charset="0"/>
                              <a:ea typeface="宋体" pitchFamily="2" charset="-122"/>
                            </a:rPr>
                            <a:t>D0</a:t>
                          </a:r>
                        </a:p>
                      </a:txBody>
                      <a:tcPr marT="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548640">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200" b="0" i="0" u="none" strike="noStrike" cap="none" normalizeH="0" baseline="0" dirty="0" smtClean="0">
                              <a:ln>
                                <a:noFill/>
                              </a:ln>
                              <a:solidFill>
                                <a:schemeClr val="tx1"/>
                              </a:solidFill>
                              <a:effectLst/>
                              <a:latin typeface="Times New Roman" pitchFamily="18" charset="0"/>
                              <a:ea typeface="宋体" pitchFamily="2" charset="-122"/>
                            </a:rPr>
                            <a:t>TF1</a:t>
                          </a:r>
                        </a:p>
                      </a:txBody>
                      <a:tcPr marT="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200" b="0" i="0" u="none" strike="noStrike" cap="none" normalizeH="0" baseline="0" dirty="0" smtClean="0">
                              <a:ln>
                                <a:noFill/>
                              </a:ln>
                              <a:solidFill>
                                <a:schemeClr val="tx1"/>
                              </a:solidFill>
                              <a:effectLst/>
                              <a:latin typeface="Times New Roman" pitchFamily="18" charset="0"/>
                              <a:ea typeface="宋体" pitchFamily="2" charset="-122"/>
                            </a:rPr>
                            <a:t>TR1</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200" b="0" i="0" u="none" strike="noStrike" cap="none" normalizeH="0" baseline="0" dirty="0" smtClean="0">
                              <a:ln>
                                <a:noFill/>
                              </a:ln>
                              <a:solidFill>
                                <a:schemeClr val="tx1"/>
                              </a:solidFill>
                              <a:effectLst/>
                              <a:latin typeface="Times New Roman" pitchFamily="18" charset="0"/>
                              <a:ea typeface="宋体" pitchFamily="2" charset="-122"/>
                            </a:rPr>
                            <a:t>TF0</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200" b="0" i="0" u="none" strike="noStrike" cap="none" normalizeH="0" baseline="0" dirty="0" smtClean="0">
                              <a:ln>
                                <a:noFill/>
                              </a:ln>
                              <a:solidFill>
                                <a:schemeClr val="tx1"/>
                              </a:solidFill>
                              <a:effectLst/>
                              <a:latin typeface="Times New Roman" pitchFamily="18" charset="0"/>
                              <a:ea typeface="宋体" pitchFamily="2" charset="-122"/>
                            </a:rPr>
                            <a:t>TR0</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200" b="0" i="0" u="none" strike="noStrike" cap="none" normalizeH="0" baseline="0" dirty="0" smtClean="0">
                              <a:ln>
                                <a:noFill/>
                              </a:ln>
                              <a:solidFill>
                                <a:schemeClr val="tx1"/>
                              </a:solidFill>
                              <a:effectLst/>
                              <a:latin typeface="Times New Roman" pitchFamily="18" charset="0"/>
                              <a:ea typeface="宋体" pitchFamily="2" charset="-122"/>
                            </a:rPr>
                            <a:t>IE1</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200" b="0" i="0" u="none" strike="noStrike" cap="none" normalizeH="0" baseline="0" dirty="0" smtClean="0">
                              <a:ln>
                                <a:noFill/>
                              </a:ln>
                              <a:solidFill>
                                <a:schemeClr val="tx1"/>
                              </a:solidFill>
                              <a:effectLst/>
                              <a:latin typeface="Times New Roman" pitchFamily="18" charset="0"/>
                              <a:ea typeface="宋体" pitchFamily="2" charset="-122"/>
                            </a:rPr>
                            <a:t>IT1</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200" b="0" i="0" u="none" strike="noStrike" cap="none" normalizeH="0" baseline="0" dirty="0" smtClean="0">
                              <a:ln>
                                <a:noFill/>
                              </a:ln>
                              <a:solidFill>
                                <a:schemeClr val="tx1"/>
                              </a:solidFill>
                              <a:effectLst/>
                              <a:latin typeface="Times New Roman" pitchFamily="18" charset="0"/>
                              <a:ea typeface="宋体" pitchFamily="2" charset="-122"/>
                            </a:rPr>
                            <a:t>IE0</a:t>
                          </a:r>
                          <a:endParaRPr kumimoji="1" lang="zh-CN" altLang="en-US" sz="2200" b="0" i="0" u="none" strike="noStrike" cap="none" normalizeH="0" baseline="0" dirty="0" smtClean="0">
                            <a:ln>
                              <a:noFill/>
                            </a:ln>
                            <a:solidFill>
                              <a:schemeClr val="tx1"/>
                            </a:solidFill>
                            <a:effectLst/>
                            <a:latin typeface="Times New Roman" pitchFamily="18" charset="0"/>
                            <a:ea typeface="宋体" pitchFamily="2" charset="-122"/>
                          </a:endParaRP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200" b="0" i="0" u="none" strike="noStrike" cap="none" normalizeH="0" baseline="0" dirty="0" smtClean="0">
                              <a:ln>
                                <a:noFill/>
                              </a:ln>
                              <a:solidFill>
                                <a:schemeClr val="tx1"/>
                              </a:solidFill>
                              <a:effectLst/>
                              <a:latin typeface="Times New Roman" pitchFamily="18" charset="0"/>
                              <a:ea typeface="宋体" pitchFamily="2" charset="-122"/>
                            </a:rPr>
                            <a:t>IT0</a:t>
                          </a:r>
                        </a:p>
                      </a:txBody>
                      <a:tcPr marT="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924433">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T1</a:t>
                          </a: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rPr>
                            <a:t>请求</a:t>
                          </a:r>
                          <a:endPar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endParaRPr>
                        </a:p>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rPr>
                            <a:t>有</a:t>
                          </a: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a:t>
                          </a: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rPr>
                            <a:t>无</a:t>
                          </a:r>
                          <a:endPar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endParaRPr>
                        </a:p>
                      </a:txBody>
                      <a:tcPr marT="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1800" b="1" i="0" u="none" strike="noStrike" cap="none" normalizeH="0" baseline="0" dirty="0" smtClean="0">
                              <a:ln>
                                <a:noFill/>
                              </a:ln>
                              <a:solidFill>
                                <a:srgbClr val="FF0000"/>
                              </a:solidFill>
                              <a:effectLst/>
                              <a:latin typeface="Times New Roman" pitchFamily="18" charset="0"/>
                              <a:ea typeface="+mn-ea"/>
                            </a:rPr>
                            <a:t>T1</a:t>
                          </a:r>
                          <a:r>
                            <a:rPr kumimoji="1" lang="zh-CN" altLang="en-US" sz="1800" b="1" i="0" u="none" strike="noStrike" cap="none" normalizeH="0" baseline="0" dirty="0" smtClean="0">
                              <a:ln>
                                <a:noFill/>
                              </a:ln>
                              <a:solidFill>
                                <a:srgbClr val="FF0000"/>
                              </a:solidFill>
                              <a:effectLst/>
                              <a:latin typeface="Times New Roman" pitchFamily="18" charset="0"/>
                              <a:ea typeface="+mn-ea"/>
                            </a:rPr>
                            <a:t>工作</a:t>
                          </a:r>
                          <a:endParaRPr kumimoji="1" lang="en-US" altLang="zh-CN" sz="1800" b="1" i="0" u="none" strike="noStrike" cap="none" normalizeH="0" baseline="0" dirty="0" smtClean="0">
                            <a:ln>
                              <a:noFill/>
                            </a:ln>
                            <a:solidFill>
                              <a:srgbClr val="FF0000"/>
                            </a:solidFill>
                            <a:effectLst/>
                            <a:latin typeface="Times New Roman" pitchFamily="18" charset="0"/>
                            <a:ea typeface="+mn-ea"/>
                          </a:endParaRPr>
                        </a:p>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zh-CN" altLang="en-US" sz="1800" b="1" i="0" u="none" strike="noStrike" cap="none" normalizeH="0" baseline="0" dirty="0" smtClean="0">
                              <a:ln>
                                <a:noFill/>
                              </a:ln>
                              <a:solidFill>
                                <a:srgbClr val="FF0000"/>
                              </a:solidFill>
                              <a:effectLst/>
                              <a:latin typeface="Times New Roman" pitchFamily="18" charset="0"/>
                              <a:ea typeface="+mn-ea"/>
                            </a:rPr>
                            <a:t>启</a:t>
                          </a:r>
                          <a:r>
                            <a:rPr kumimoji="1" lang="en-US" altLang="zh-CN" sz="1800" b="1" i="0" u="none" strike="noStrike" cap="none" normalizeH="0" baseline="0" dirty="0" smtClean="0">
                              <a:ln>
                                <a:noFill/>
                              </a:ln>
                              <a:solidFill>
                                <a:srgbClr val="FF0000"/>
                              </a:solidFill>
                              <a:effectLst/>
                              <a:latin typeface="Times New Roman" pitchFamily="18" charset="0"/>
                              <a:ea typeface="+mn-ea"/>
                            </a:rPr>
                            <a:t>/</a:t>
                          </a:r>
                          <a:r>
                            <a:rPr kumimoji="1" lang="zh-CN" altLang="en-US" sz="1800" b="1" i="0" u="none" strike="noStrike" cap="none" normalizeH="0" baseline="0" dirty="0" smtClean="0">
                              <a:ln>
                                <a:noFill/>
                              </a:ln>
                              <a:solidFill>
                                <a:srgbClr val="FF0000"/>
                              </a:solidFill>
                              <a:effectLst/>
                              <a:latin typeface="Times New Roman" pitchFamily="18" charset="0"/>
                              <a:ea typeface="+mn-ea"/>
                            </a:rPr>
                            <a:t>停</a:t>
                          </a:r>
                          <a:endParaRPr kumimoji="1" lang="en-US" altLang="zh-CN" sz="1800" b="1" i="0" u="none" strike="noStrike" cap="none" normalizeH="0" baseline="0" dirty="0" smtClean="0">
                            <a:ln>
                              <a:noFill/>
                            </a:ln>
                            <a:solidFill>
                              <a:srgbClr val="FF0000"/>
                            </a:solidFill>
                            <a:effectLst/>
                            <a:latin typeface="Times New Roman" pitchFamily="18" charset="0"/>
                            <a:ea typeface="+mn-ea"/>
                          </a:endParaRP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T0</a:t>
                          </a: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rPr>
                            <a:t>请求</a:t>
                          </a:r>
                          <a:endPar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endParaRPr>
                        </a:p>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rPr>
                            <a:t>有</a:t>
                          </a:r>
                          <a:r>
                            <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rPr>
                            <a:t>/</a:t>
                          </a:r>
                          <a:r>
                            <a:rPr kumimoji="1" lang="zh-CN" altLang="en-US" sz="1800" b="0" i="0" u="none" strike="noStrike" cap="none" normalizeH="0" baseline="0" dirty="0" smtClean="0">
                              <a:ln>
                                <a:noFill/>
                              </a:ln>
                              <a:solidFill>
                                <a:schemeClr val="tx1"/>
                              </a:solidFill>
                              <a:effectLst/>
                              <a:latin typeface="Times New Roman" pitchFamily="18" charset="0"/>
                              <a:ea typeface="宋体" pitchFamily="2" charset="-122"/>
                            </a:rPr>
                            <a:t>无</a:t>
                          </a:r>
                          <a:endParaRPr kumimoji="1" lang="en-US" altLang="zh-CN" sz="1800" b="0" i="0" u="none" strike="noStrike" cap="none" normalizeH="0" baseline="0" dirty="0" smtClean="0">
                            <a:ln>
                              <a:noFill/>
                            </a:ln>
                            <a:solidFill>
                              <a:schemeClr val="tx1"/>
                            </a:solidFill>
                            <a:effectLst/>
                            <a:latin typeface="Times New Roman" pitchFamily="18" charset="0"/>
                            <a:ea typeface="宋体" pitchFamily="2" charset="-122"/>
                          </a:endParaRP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1800" b="1" i="0" u="none" strike="noStrike" cap="none" normalizeH="0" baseline="0" dirty="0" smtClean="0">
                              <a:ln>
                                <a:noFill/>
                              </a:ln>
                              <a:solidFill>
                                <a:srgbClr val="FF0000"/>
                              </a:solidFill>
                              <a:effectLst/>
                              <a:latin typeface="Times New Roman" pitchFamily="18" charset="0"/>
                              <a:ea typeface="+mn-ea"/>
                            </a:rPr>
                            <a:t>T0</a:t>
                          </a:r>
                          <a:r>
                            <a:rPr kumimoji="1" lang="zh-CN" altLang="en-US" sz="1800" b="1" i="0" u="none" strike="noStrike" cap="none" normalizeH="0" baseline="0" dirty="0" smtClean="0">
                              <a:ln>
                                <a:noFill/>
                              </a:ln>
                              <a:solidFill>
                                <a:srgbClr val="FF0000"/>
                              </a:solidFill>
                              <a:effectLst/>
                              <a:latin typeface="Times New Roman" pitchFamily="18" charset="0"/>
                              <a:ea typeface="+mn-ea"/>
                            </a:rPr>
                            <a:t>工作</a:t>
                          </a:r>
                          <a:endParaRPr kumimoji="1" lang="en-US" altLang="zh-CN" sz="1800" b="1" i="0" u="none" strike="noStrike" cap="none" normalizeH="0" baseline="0" dirty="0" smtClean="0">
                            <a:ln>
                              <a:noFill/>
                            </a:ln>
                            <a:solidFill>
                              <a:srgbClr val="FF0000"/>
                            </a:solidFill>
                            <a:effectLst/>
                            <a:latin typeface="Times New Roman" pitchFamily="18" charset="0"/>
                            <a:ea typeface="+mn-ea"/>
                          </a:endParaRPr>
                        </a:p>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zh-CN" altLang="en-US" sz="1800" b="1" i="0" u="none" strike="noStrike" cap="none" normalizeH="0" baseline="0" dirty="0" smtClean="0">
                              <a:ln>
                                <a:noFill/>
                              </a:ln>
                              <a:solidFill>
                                <a:srgbClr val="FF0000"/>
                              </a:solidFill>
                              <a:effectLst/>
                              <a:latin typeface="Times New Roman" pitchFamily="18" charset="0"/>
                              <a:ea typeface="+mn-ea"/>
                            </a:rPr>
                            <a:t>启</a:t>
                          </a:r>
                          <a:r>
                            <a:rPr kumimoji="1" lang="en-US" altLang="zh-CN" sz="1800" b="1" i="0" u="none" strike="noStrike" cap="none" normalizeH="0" baseline="0" dirty="0" smtClean="0">
                              <a:ln>
                                <a:noFill/>
                              </a:ln>
                              <a:solidFill>
                                <a:srgbClr val="FF0000"/>
                              </a:solidFill>
                              <a:effectLst/>
                              <a:latin typeface="Times New Roman" pitchFamily="18" charset="0"/>
                              <a:ea typeface="+mn-ea"/>
                            </a:rPr>
                            <a:t>/</a:t>
                          </a:r>
                          <a:r>
                            <a:rPr kumimoji="1" lang="zh-CN" altLang="en-US" sz="1800" b="1" i="0" u="none" strike="noStrike" cap="none" normalizeH="0" baseline="0" dirty="0" smtClean="0">
                              <a:ln>
                                <a:noFill/>
                              </a:ln>
                              <a:solidFill>
                                <a:srgbClr val="FF0000"/>
                              </a:solidFill>
                              <a:effectLst/>
                              <a:latin typeface="Times New Roman" pitchFamily="18" charset="0"/>
                              <a:ea typeface="+mn-ea"/>
                            </a:rPr>
                            <a:t>停</a:t>
                          </a:r>
                          <a:endParaRPr kumimoji="1" lang="en-US" altLang="zh-CN" sz="1800" b="1" i="0" u="none" strike="noStrike" cap="none" normalizeH="0" baseline="0" dirty="0" smtClean="0">
                            <a:ln>
                              <a:noFill/>
                            </a:ln>
                            <a:solidFill>
                              <a:srgbClr val="FF0000"/>
                            </a:solidFill>
                            <a:effectLst/>
                            <a:latin typeface="Times New Roman" pitchFamily="18" charset="0"/>
                            <a:ea typeface="+mn-ea"/>
                          </a:endParaRP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endParaRPr lang="zh-CN"/>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rotWithShape="1">
                          <a:blip r:embed="rId2"/>
                          <a:stretch>
                            <a:fillRect l="-328042" t="-118421" r="-354497" b="-5263"/>
                          </a:stretch>
                        </a:blipFill>
                      </a:tcPr>
                    </a:tc>
                    <a:tc>
                      <a:txBody>
                        <a:bodyPr/>
                        <a:lstStyle/>
                        <a:p>
                          <a:endParaRPr lang="zh-CN"/>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rotWithShape="1">
                          <a:blip r:embed="rId2"/>
                          <a:stretch>
                            <a:fillRect l="-341350" t="-118421" r="-182700" b="-5263"/>
                          </a:stretch>
                        </a:blipFill>
                      </a:tcPr>
                    </a:tc>
                    <a:tc>
                      <a:txBody>
                        <a:bodyPr/>
                        <a:lstStyle/>
                        <a:p>
                          <a:endParaRPr lang="zh-CN"/>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rotWithShape="1">
                          <a:blip r:embed="rId2"/>
                          <a:stretch>
                            <a:fillRect l="-553439" t="-118421" r="-129101" b="-5263"/>
                          </a:stretch>
                        </a:blipFill>
                      </a:tcPr>
                    </a:tc>
                    <a:tc>
                      <a:txBody>
                        <a:bodyPr/>
                        <a:lstStyle/>
                        <a:p>
                          <a:endParaRPr lang="zh-CN"/>
                        </a:p>
                      </a:txBody>
                      <a:tcPr marT="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rotWithShape="1">
                          <a:blip r:embed="rId2"/>
                          <a:stretch>
                            <a:fillRect l="-510331" t="-118421" r="-826" b="-5263"/>
                          </a:stretch>
                        </a:blipFill>
                      </a:tcPr>
                    </a:tc>
                  </a:tr>
                </a:tbl>
              </a:graphicData>
            </a:graphic>
          </p:graphicFrame>
        </mc:Fallback>
      </mc:AlternateContent>
      <p:cxnSp>
        <p:nvCxnSpPr>
          <p:cNvPr id="6" name="直接箭头连接符 5"/>
          <p:cNvCxnSpPr/>
          <p:nvPr/>
        </p:nvCxnSpPr>
        <p:spPr>
          <a:xfrm>
            <a:off x="1647672" y="3044811"/>
            <a:ext cx="648072" cy="72008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2799800" y="3044811"/>
            <a:ext cx="648072" cy="72008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10"/>
          <p:cNvSpPr txBox="1"/>
          <p:nvPr/>
        </p:nvSpPr>
        <p:spPr>
          <a:xfrm>
            <a:off x="1287632" y="3926814"/>
            <a:ext cx="2659702" cy="461665"/>
          </a:xfrm>
          <a:prstGeom prst="rect">
            <a:avLst/>
          </a:prstGeom>
          <a:noFill/>
        </p:spPr>
        <p:txBody>
          <a:bodyPr wrap="none" rtlCol="0">
            <a:spAutoFit/>
          </a:bodyPr>
          <a:lstStyle/>
          <a:p>
            <a:r>
              <a:rPr lang="zh-CN" altLang="en-US" sz="2400" b="1" dirty="0" smtClean="0">
                <a:solidFill>
                  <a:srgbClr val="FF0000"/>
                </a:solidFill>
              </a:rPr>
              <a:t>定时器运行控制位</a:t>
            </a:r>
            <a:endParaRPr lang="zh-CN" altLang="en-US" sz="2400" b="1" dirty="0">
              <a:solidFill>
                <a:srgbClr val="FF0000"/>
              </a:solidFill>
            </a:endParaRPr>
          </a:p>
        </p:txBody>
      </p:sp>
    </p:spTree>
    <p:extLst>
      <p:ext uri="{BB962C8B-B14F-4D97-AF65-F5344CB8AC3E}">
        <p14:creationId xmlns:p14="http://schemas.microsoft.com/office/powerpoint/2010/main" xmlns="" val="401512300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nvSpPr>
        <p:spPr>
          <a:xfrm>
            <a:off x="116470" y="116632"/>
            <a:ext cx="3140603" cy="46166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defPPr>
              <a:defRPr lang="zh-CN"/>
            </a:defPPr>
            <a:lvl1pPr>
              <a:defRPr sz="2400" b="1"/>
            </a:lvl1pPr>
          </a:lstStyle>
          <a:p>
            <a:r>
              <a:rPr lang="en-US" altLang="zh-CN" dirty="0"/>
              <a:t>1.  </a:t>
            </a:r>
            <a:r>
              <a:rPr lang="zh-CN" altLang="en-US" dirty="0"/>
              <a:t>定时器</a:t>
            </a:r>
            <a:r>
              <a:rPr lang="zh-CN" altLang="en-US" dirty="0" smtClean="0"/>
              <a:t>的定时计算</a:t>
            </a:r>
            <a:endParaRPr lang="zh-CN" altLang="en-US" dirty="0"/>
          </a:p>
        </p:txBody>
      </p:sp>
      <mc:AlternateContent xmlns:mc="http://schemas.openxmlformats.org/markup-compatibility/2006">
        <mc:Choice xmlns:a14="http://schemas.microsoft.com/office/drawing/2010/main" xmlns="" Requires="a14">
          <p:sp>
            <p:nvSpPr>
              <p:cNvPr id="5" name="文本框 6"/>
              <p:cNvSpPr txBox="1"/>
              <p:nvPr/>
            </p:nvSpPr>
            <p:spPr>
              <a:xfrm>
                <a:off x="1699339" y="1339704"/>
                <a:ext cx="6009078" cy="685701"/>
              </a:xfrm>
              <a:prstGeom prst="rect">
                <a:avLst/>
              </a:prstGeom>
              <a:solidFill>
                <a:srgbClr val="FFFF00"/>
              </a:solidFill>
            </p:spPr>
            <p:txBody>
              <a:bodyPr wrap="square" rtlCol="0">
                <a:spAutoFit/>
              </a:bodyPr>
              <a:lstStyle/>
              <a:p>
                <a14:m>
                  <m:oMath xmlns:m="http://schemas.openxmlformats.org/officeDocument/2006/math">
                    <m:r>
                      <a:rPr lang="en-US" altLang="zh-CN" sz="2400" i="1" smtClean="0">
                        <a:latin typeface="Cambria Math" panose="02040503050406030204" pitchFamily="18" charset="0"/>
                      </a:rPr>
                      <m:t>𝑇</m:t>
                    </m:r>
                    <m:r>
                      <a:rPr lang="en-US" altLang="zh-CN" sz="2400" i="1" baseline="-25000">
                        <a:latin typeface="Cambria Math" panose="02040503050406030204" pitchFamily="18" charset="0"/>
                      </a:rPr>
                      <m:t>𝑝</m:t>
                    </m:r>
                    <m:r>
                      <m:rPr>
                        <m:nor/>
                      </m:rPr>
                      <a:rPr lang="en-US" altLang="zh-CN" sz="2400" b="0" i="0" baseline="-25000" smtClean="0">
                        <a:latin typeface="Cambria Math" panose="02040503050406030204" pitchFamily="18" charset="0"/>
                      </a:rPr>
                      <m:t>    </m:t>
                    </m:r>
                    <m:r>
                      <m:rPr>
                        <m:nor/>
                      </m:rPr>
                      <a:rPr lang="en-US" altLang="zh-CN" sz="2400" dirty="0"/>
                      <m:t>=</m:t>
                    </m:r>
                    <m:r>
                      <a:rPr lang="en-US" altLang="zh-CN" sz="2400" i="1">
                        <a:latin typeface="Cambria Math" panose="02040503050406030204" pitchFamily="18" charset="0"/>
                      </a:rPr>
                      <m:t>1</m:t>
                    </m:r>
                  </m:oMath>
                </a14:m>
                <a:r>
                  <a:rPr lang="zh-CN" altLang="en-US" sz="2400" dirty="0" smtClean="0"/>
                  <a:t>个机器周期</a:t>
                </a:r>
                <a:r>
                  <a:rPr lang="en-US" altLang="zh-CN" sz="2400" dirty="0" smtClean="0"/>
                  <a:t>=</a:t>
                </a:r>
                <a14:m>
                  <m:oMath xmlns:m="http://schemas.openxmlformats.org/officeDocument/2006/math">
                    <m:f>
                      <m:fPr>
                        <m:ctrlPr>
                          <a:rPr lang="en-US" altLang="zh-CN" sz="2400" i="1" smtClean="0">
                            <a:latin typeface="Cambria Math"/>
                          </a:rPr>
                        </m:ctrlPr>
                      </m:fPr>
                      <m:num>
                        <m:r>
                          <a:rPr lang="en-US" altLang="zh-CN" sz="2400" i="1">
                            <a:latin typeface="Cambria Math" panose="02040503050406030204" pitchFamily="18" charset="0"/>
                          </a:rPr>
                          <m:t>1</m:t>
                        </m:r>
                        <m:r>
                          <a:rPr lang="en-US" altLang="zh-CN" sz="2400" i="1" smtClean="0">
                            <a:latin typeface="Cambria Math" panose="02040503050406030204" pitchFamily="18" charset="0"/>
                          </a:rPr>
                          <m:t>2</m:t>
                        </m:r>
                      </m:num>
                      <m:den>
                        <m:r>
                          <a:rPr lang="zh-CN" altLang="en-US" sz="2400" i="1">
                            <a:latin typeface="Cambria Math" panose="02040503050406030204" pitchFamily="18" charset="0"/>
                          </a:rPr>
                          <m:t>晶振频率</m:t>
                        </m:r>
                      </m:den>
                    </m:f>
                    <m:r>
                      <a:rPr lang="en-US" altLang="zh-CN" sz="2400" i="1">
                        <a:latin typeface="Cambria Math" panose="02040503050406030204" pitchFamily="18" charset="0"/>
                      </a:rPr>
                      <m:t>=</m:t>
                    </m:r>
                    <m:f>
                      <m:fPr>
                        <m:ctrlPr>
                          <a:rPr lang="en-US" altLang="zh-CN" sz="2400" i="1" smtClean="0">
                            <a:latin typeface="Cambria Math"/>
                          </a:rPr>
                        </m:ctrlPr>
                      </m:fPr>
                      <m:num>
                        <m:r>
                          <a:rPr lang="en-US" altLang="zh-CN" sz="2400" i="1">
                            <a:latin typeface="Cambria Math" panose="02040503050406030204" pitchFamily="18" charset="0"/>
                          </a:rPr>
                          <m:t>1</m:t>
                        </m:r>
                        <m:r>
                          <a:rPr lang="en-US" altLang="zh-CN" sz="2400" i="1" smtClean="0">
                            <a:latin typeface="Cambria Math" panose="02040503050406030204" pitchFamily="18" charset="0"/>
                          </a:rPr>
                          <m:t>2</m:t>
                        </m:r>
                      </m:num>
                      <m:den>
                        <m:r>
                          <a:rPr lang="en-US" altLang="zh-CN" sz="2400" i="1">
                            <a:latin typeface="Cambria Math" panose="02040503050406030204" pitchFamily="18" charset="0"/>
                          </a:rPr>
                          <m:t>6</m:t>
                        </m:r>
                        <m:r>
                          <a:rPr lang="en-US" altLang="zh-CN" sz="2400" i="1">
                            <a:latin typeface="Cambria Math" panose="02040503050406030204" pitchFamily="18" charset="0"/>
                            <a:ea typeface="Cambria Math" panose="02040503050406030204" pitchFamily="18" charset="0"/>
                          </a:rPr>
                          <m:t>×</m:t>
                        </m:r>
                        <m:sSup>
                          <m:sSupPr>
                            <m:ctrlPr>
                              <a:rPr lang="en-US" altLang="zh-CN" sz="2400" i="1" smtClean="0">
                                <a:latin typeface="Cambria Math"/>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1</m:t>
                            </m:r>
                            <m:r>
                              <a:rPr lang="en-US" altLang="zh-CN" sz="2400" i="1" smtClean="0">
                                <a:latin typeface="Cambria Math" panose="02040503050406030204" pitchFamily="18" charset="0"/>
                                <a:ea typeface="Cambria Math" panose="02040503050406030204" pitchFamily="18" charset="0"/>
                              </a:rPr>
                              <m:t>0</m:t>
                            </m:r>
                          </m:e>
                          <m:sup>
                            <m:r>
                              <a:rPr lang="en-US" altLang="zh-CN" sz="2400" i="1">
                                <a:latin typeface="Cambria Math" panose="02040503050406030204" pitchFamily="18" charset="0"/>
                                <a:ea typeface="Cambria Math" panose="02040503050406030204" pitchFamily="18" charset="0"/>
                              </a:rPr>
                              <m:t>6</m:t>
                            </m:r>
                          </m:sup>
                        </m:sSup>
                      </m:den>
                    </m:f>
                    <m:r>
                      <m:rPr>
                        <m:sty m:val="p"/>
                      </m:rPr>
                      <a:rPr lang="en-US" altLang="zh-CN" sz="2400" i="1">
                        <a:latin typeface="Cambria Math" panose="02040503050406030204" pitchFamily="18" charset="0"/>
                      </a:rPr>
                      <m:t>s</m:t>
                    </m:r>
                  </m:oMath>
                </a14:m>
                <a:r>
                  <a:rPr lang="en-US" altLang="zh-CN" sz="2400" dirty="0" smtClean="0"/>
                  <a:t>=2  </a:t>
                </a:r>
                <a:r>
                  <a:rPr lang="el-GR" altLang="zh-CN" sz="2400" dirty="0" smtClean="0"/>
                  <a:t>μ</a:t>
                </a:r>
                <a:r>
                  <a:rPr lang="en-US" altLang="zh-CN" sz="2400" dirty="0" smtClean="0"/>
                  <a:t>s </a:t>
                </a:r>
                <a:endParaRPr lang="zh-CN" altLang="en-US" sz="2400" dirty="0"/>
              </a:p>
            </p:txBody>
          </p:sp>
        </mc:Choice>
        <mc:Fallback>
          <p:sp>
            <p:nvSpPr>
              <p:cNvPr id="5" name="文本框 6"/>
              <p:cNvSpPr txBox="1">
                <a:spLocks noRot="1" noChangeAspect="1" noMove="1" noResize="1" noEditPoints="1" noAdjustHandles="1" noChangeArrowheads="1" noChangeShapeType="1" noTextEdit="1"/>
              </p:cNvSpPr>
              <p:nvPr/>
            </p:nvSpPr>
            <p:spPr>
              <a:xfrm>
                <a:off x="1699339" y="1339704"/>
                <a:ext cx="6009078" cy="685701"/>
              </a:xfrm>
              <a:prstGeom prst="rect">
                <a:avLst/>
              </a:prstGeom>
              <a:blipFill rotWithShape="1">
                <a:blip r:embed="rId2"/>
                <a:stretch>
                  <a:fillRect t="-893" r="-162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6" name="文本框 7"/>
              <p:cNvSpPr txBox="1"/>
              <p:nvPr/>
            </p:nvSpPr>
            <p:spPr>
              <a:xfrm>
                <a:off x="-8873" y="749231"/>
                <a:ext cx="5351145" cy="400110"/>
              </a:xfrm>
              <a:prstGeom prst="rect">
                <a:avLst/>
              </a:prstGeom>
              <a:noFill/>
            </p:spPr>
            <p:txBody>
              <a:bodyPr wrap="none" rtlCol="0">
                <a:spAutoFit/>
              </a:bodyPr>
              <a:lstStyle/>
              <a:p>
                <a:pPr marL="285750" indent="-285750">
                  <a:buFont typeface="Arial" panose="020B0604020202020204" pitchFamily="34" charset="0"/>
                  <a:buChar char="•"/>
                </a:pPr>
                <a:r>
                  <a:rPr lang="zh-CN" altLang="en-US" sz="2000" dirty="0"/>
                  <a:t>若</a:t>
                </a:r>
                <a:r>
                  <a:rPr lang="zh-CN" altLang="en-US" sz="2000" dirty="0" smtClean="0"/>
                  <a:t>晶振频率为 </a:t>
                </a:r>
                <a:r>
                  <a:rPr lang="en-US" altLang="zh-CN" sz="2000" dirty="0" smtClean="0"/>
                  <a:t>6 MHz</a:t>
                </a:r>
                <a:r>
                  <a:rPr lang="zh-CN" altLang="en-US" sz="2000" dirty="0" smtClean="0"/>
                  <a:t>，</a:t>
                </a:r>
                <a14:m>
                  <m:oMath xmlns:m="http://schemas.openxmlformats.org/officeDocument/2006/math">
                    <m:r>
                      <a:rPr lang="en-US" altLang="zh-CN" sz="2000" i="1">
                        <a:latin typeface="Cambria Math" panose="02040503050406030204" pitchFamily="18" charset="0"/>
                      </a:rPr>
                      <m:t>𝑇</m:t>
                    </m:r>
                    <m:r>
                      <a:rPr lang="en-US" altLang="zh-CN" sz="2000" i="1" baseline="-25000">
                        <a:latin typeface="Cambria Math" panose="02040503050406030204" pitchFamily="18" charset="0"/>
                      </a:rPr>
                      <m:t>𝑝</m:t>
                    </m:r>
                    <m:r>
                      <a:rPr lang="zh-CN" altLang="en-US" sz="2000" i="1">
                        <a:latin typeface="Cambria Math" panose="02040503050406030204" pitchFamily="18" charset="0"/>
                      </a:rPr>
                      <m:t>为</m:t>
                    </m:r>
                  </m:oMath>
                </a14:m>
                <a:r>
                  <a:rPr lang="zh-CN" altLang="en-US" sz="2000" dirty="0" smtClean="0"/>
                  <a:t>机器周期，则：</a:t>
                </a:r>
                <a:endParaRPr lang="zh-CN" altLang="en-US" sz="2000" dirty="0"/>
              </a:p>
            </p:txBody>
          </p:sp>
        </mc:Choice>
        <mc:Fallback>
          <p:sp>
            <p:nvSpPr>
              <p:cNvPr id="6" name="文本框 7"/>
              <p:cNvSpPr txBox="1">
                <a:spLocks noRot="1" noChangeAspect="1" noMove="1" noResize="1" noEditPoints="1" noAdjustHandles="1" noChangeArrowheads="1" noChangeShapeType="1" noTextEdit="1"/>
              </p:cNvSpPr>
              <p:nvPr/>
            </p:nvSpPr>
            <p:spPr>
              <a:xfrm>
                <a:off x="-8873" y="749231"/>
                <a:ext cx="5351145" cy="400110"/>
              </a:xfrm>
              <a:prstGeom prst="rect">
                <a:avLst/>
              </a:prstGeom>
              <a:blipFill rotWithShape="1">
                <a:blip r:embed="rId3"/>
                <a:stretch>
                  <a:fillRect l="-1026" t="-10606" r="-228" b="-27273"/>
                </a:stretch>
              </a:blipFill>
            </p:spPr>
            <p:txBody>
              <a:bodyPr/>
              <a:lstStyle/>
              <a:p>
                <a:r>
                  <a:rPr lang="zh-CN" altLang="en-US">
                    <a:noFill/>
                  </a:rPr>
                  <a:t> </a:t>
                </a:r>
              </a:p>
            </p:txBody>
          </p:sp>
        </mc:Fallback>
      </mc:AlternateContent>
      <p:sp>
        <p:nvSpPr>
          <p:cNvPr id="7" name="文本框 8"/>
          <p:cNvSpPr txBox="1"/>
          <p:nvPr/>
        </p:nvSpPr>
        <p:spPr>
          <a:xfrm>
            <a:off x="11018" y="2381531"/>
            <a:ext cx="2222916" cy="461665"/>
          </a:xfrm>
          <a:prstGeom prst="rect">
            <a:avLst/>
          </a:prstGeom>
          <a:noFill/>
        </p:spPr>
        <p:txBody>
          <a:bodyPr wrap="none" rtlCol="0">
            <a:spAutoFit/>
          </a:bodyPr>
          <a:lstStyle/>
          <a:p>
            <a:pPr marL="285750" indent="-285750">
              <a:buFont typeface="Arial" panose="020B0604020202020204" pitchFamily="34" charset="0"/>
              <a:buChar char="•"/>
            </a:pPr>
            <a:r>
              <a:rPr lang="zh-CN" altLang="en-US" sz="2000" dirty="0" smtClean="0"/>
              <a:t>定时时间</a:t>
            </a:r>
            <a:r>
              <a:rPr lang="en-US" altLang="zh-CN" sz="2000" dirty="0" smtClean="0"/>
              <a:t>(</a:t>
            </a:r>
            <a:r>
              <a:rPr lang="en-US" altLang="zh-CN" sz="2400" i="1" dirty="0" smtClean="0"/>
              <a:t>T</a:t>
            </a:r>
            <a:r>
              <a:rPr lang="en-US" altLang="zh-CN" sz="2400" i="1" baseline="-25000" dirty="0" smtClean="0"/>
              <a:t>C</a:t>
            </a:r>
            <a:r>
              <a:rPr lang="en-US" altLang="zh-CN" sz="2000" dirty="0" smtClean="0"/>
              <a:t>)</a:t>
            </a:r>
            <a:r>
              <a:rPr lang="zh-CN" altLang="en-US" sz="2000" dirty="0" smtClean="0"/>
              <a:t> ：</a:t>
            </a:r>
            <a:endParaRPr lang="zh-CN" altLang="en-US" sz="2000" dirty="0"/>
          </a:p>
        </p:txBody>
      </p:sp>
      <mc:AlternateContent xmlns:mc="http://schemas.openxmlformats.org/markup-compatibility/2006">
        <mc:Choice xmlns:a14="http://schemas.microsoft.com/office/drawing/2010/main" xmlns="" Requires="a14">
          <p:sp>
            <p:nvSpPr>
              <p:cNvPr id="8" name="文本框 9"/>
              <p:cNvSpPr txBox="1"/>
              <p:nvPr/>
            </p:nvSpPr>
            <p:spPr>
              <a:xfrm>
                <a:off x="2857363" y="2381531"/>
                <a:ext cx="1255152" cy="461665"/>
              </a:xfrm>
              <a:prstGeom prst="rect">
                <a:avLst/>
              </a:prstGeom>
              <a:solidFill>
                <a:srgbClr val="FFFF00"/>
              </a:solidFill>
            </p:spPr>
            <p:txBody>
              <a:bodyPr wrap="none" rtlCol="0">
                <a:spAutoFit/>
              </a:bodyPr>
              <a:lstStyle/>
              <a:p>
                <a14:m>
                  <m:oMath xmlns:m="http://schemas.openxmlformats.org/officeDocument/2006/math">
                    <m:r>
                      <a:rPr lang="en-US" altLang="zh-CN" sz="2400" i="1" smtClean="0">
                        <a:latin typeface="Cambria Math" panose="02040503050406030204" pitchFamily="18" charset="0"/>
                      </a:rPr>
                      <m:t>𝑇</m:t>
                    </m:r>
                    <m:r>
                      <a:rPr lang="en-US" altLang="zh-CN" sz="2400" b="0" i="1" baseline="-25000" smtClean="0">
                        <a:latin typeface="Cambria Math" panose="02040503050406030204" pitchFamily="18" charset="0"/>
                      </a:rPr>
                      <m:t>𝐶</m:t>
                    </m:r>
                  </m:oMath>
                </a14:m>
                <a:r>
                  <a:rPr lang="en-US" altLang="zh-CN" sz="2400" dirty="0" smtClean="0"/>
                  <a:t>=X</a:t>
                </a:r>
                <a14:m>
                  <m:oMath xmlns:m="http://schemas.openxmlformats.org/officeDocument/2006/math">
                    <m:r>
                      <a:rPr lang="en-US" altLang="zh-CN" sz="2400" i="1">
                        <a:latin typeface="Cambria Math" panose="02040503050406030204" pitchFamily="18" charset="0"/>
                      </a:rPr>
                      <m:t>𝑇</m:t>
                    </m:r>
                    <m:r>
                      <a:rPr lang="en-US" altLang="zh-CN" sz="2400" i="1" baseline="-25000">
                        <a:latin typeface="Cambria Math" panose="02040503050406030204" pitchFamily="18" charset="0"/>
                      </a:rPr>
                      <m:t>𝑝</m:t>
                    </m:r>
                  </m:oMath>
                </a14:m>
                <a:endParaRPr lang="zh-CN" altLang="en-US" sz="2400" dirty="0"/>
              </a:p>
            </p:txBody>
          </p:sp>
        </mc:Choice>
        <mc:Fallback>
          <p:sp>
            <p:nvSpPr>
              <p:cNvPr id="8" name="文本框 9"/>
              <p:cNvSpPr txBox="1">
                <a:spLocks noRot="1" noChangeAspect="1" noMove="1" noResize="1" noEditPoints="1" noAdjustHandles="1" noChangeArrowheads="1" noChangeShapeType="1" noTextEdit="1"/>
              </p:cNvSpPr>
              <p:nvPr/>
            </p:nvSpPr>
            <p:spPr>
              <a:xfrm>
                <a:off x="2857363" y="2381531"/>
                <a:ext cx="1255152" cy="461665"/>
              </a:xfrm>
              <a:prstGeom prst="rect">
                <a:avLst/>
              </a:prstGeom>
              <a:blipFill rotWithShape="1">
                <a:blip r:embed="rId4"/>
                <a:stretch>
                  <a:fillRect l="-1456" t="-10667" b="-30667"/>
                </a:stretch>
              </a:blipFill>
            </p:spPr>
            <p:txBody>
              <a:bodyPr/>
              <a:lstStyle/>
              <a:p>
                <a:r>
                  <a:rPr lang="zh-CN" altLang="en-US">
                    <a:noFill/>
                  </a:rPr>
                  <a:t> </a:t>
                </a:r>
              </a:p>
            </p:txBody>
          </p:sp>
        </mc:Fallback>
      </mc:AlternateContent>
      <p:sp>
        <p:nvSpPr>
          <p:cNvPr id="9" name="文本框 10"/>
          <p:cNvSpPr txBox="1"/>
          <p:nvPr/>
        </p:nvSpPr>
        <p:spPr>
          <a:xfrm>
            <a:off x="7882" y="3909623"/>
            <a:ext cx="3761927" cy="400110"/>
          </a:xfrm>
          <a:prstGeom prst="rect">
            <a:avLst/>
          </a:prstGeom>
          <a:noFill/>
        </p:spPr>
        <p:txBody>
          <a:bodyPr wrap="none" rtlCol="0">
            <a:spAutoFit/>
          </a:bodyPr>
          <a:lstStyle/>
          <a:p>
            <a:pPr marL="285750" indent="-285750">
              <a:buFont typeface="Arial" panose="020B0604020202020204" pitchFamily="34" charset="0"/>
              <a:buChar char="•"/>
            </a:pPr>
            <a:r>
              <a:rPr lang="zh-CN" altLang="en-US" sz="2000" dirty="0" smtClean="0"/>
              <a:t>装入计数</a:t>
            </a:r>
            <a:r>
              <a:rPr lang="en-US" altLang="zh-CN" sz="2000" dirty="0" smtClean="0"/>
              <a:t>/</a:t>
            </a:r>
            <a:r>
              <a:rPr lang="zh-CN" altLang="en-US" sz="2000" dirty="0" smtClean="0"/>
              <a:t>定时器的初值为：</a:t>
            </a:r>
            <a:endParaRPr lang="zh-CN" altLang="en-US" sz="2000" dirty="0"/>
          </a:p>
        </p:txBody>
      </p:sp>
      <mc:AlternateContent xmlns:mc="http://schemas.openxmlformats.org/markup-compatibility/2006">
        <mc:Choice xmlns:a14="http://schemas.microsoft.com/office/drawing/2010/main" xmlns="" Requires="a14">
          <p:sp>
            <p:nvSpPr>
              <p:cNvPr id="10" name="文本框 11"/>
              <p:cNvSpPr txBox="1"/>
              <p:nvPr/>
            </p:nvSpPr>
            <p:spPr>
              <a:xfrm>
                <a:off x="3769809" y="3648789"/>
                <a:ext cx="1751850" cy="813813"/>
              </a:xfrm>
              <a:prstGeom prst="rect">
                <a:avLst/>
              </a:prstGeom>
              <a:solidFill>
                <a:srgbClr val="FFFF00"/>
              </a:solid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400" i="1" smtClean="0">
                          <a:latin typeface="Cambria Math" panose="02040503050406030204" pitchFamily="18" charset="0"/>
                        </a:rPr>
                        <m:t>N</m:t>
                      </m:r>
                      <m:r>
                        <a:rPr lang="en-US" altLang="zh-CN" sz="2400" i="1" smtClean="0">
                          <a:latin typeface="Cambria Math" panose="02040503050406030204" pitchFamily="18" charset="0"/>
                        </a:rPr>
                        <m:t>=</m:t>
                      </m:r>
                      <m:r>
                        <m:rPr>
                          <m:sty m:val="p"/>
                        </m:rPr>
                        <a:rPr lang="en-US" altLang="zh-CN" sz="2400" i="1">
                          <a:latin typeface="Cambria Math" panose="02040503050406030204" pitchFamily="18" charset="0"/>
                        </a:rPr>
                        <m:t>M</m:t>
                      </m:r>
                      <m:r>
                        <a:rPr lang="en-US" altLang="zh-CN" sz="2400" i="1">
                          <a:latin typeface="Cambria Math" panose="02040503050406030204" pitchFamily="18" charset="0"/>
                        </a:rPr>
                        <m:t>−</m:t>
                      </m:r>
                      <m:f>
                        <m:fPr>
                          <m:ctrlPr>
                            <a:rPr lang="en-US" altLang="zh-CN" sz="2400" i="1" smtClean="0">
                              <a:latin typeface="Cambria Math"/>
                            </a:rPr>
                          </m:ctrlPr>
                        </m:fPr>
                        <m:num>
                          <m:r>
                            <m:rPr>
                              <m:nor/>
                            </m:rPr>
                            <a:rPr lang="en-US" altLang="zh-CN" sz="2400" i="1" dirty="0"/>
                            <m:t>T</m:t>
                          </m:r>
                          <m:r>
                            <m:rPr>
                              <m:nor/>
                            </m:rPr>
                            <a:rPr lang="en-US" altLang="zh-CN" sz="2400" i="1" baseline="-25000" dirty="0"/>
                            <m:t>C</m:t>
                          </m:r>
                        </m:num>
                        <m:den>
                          <m:r>
                            <a:rPr lang="en-US" altLang="zh-CN" sz="2400" i="1">
                              <a:latin typeface="Cambria Math" panose="02040503050406030204" pitchFamily="18" charset="0"/>
                            </a:rPr>
                            <m:t>𝑇</m:t>
                          </m:r>
                          <m:r>
                            <a:rPr lang="en-US" altLang="zh-CN" sz="2400" i="1" baseline="-25000">
                              <a:latin typeface="Cambria Math" panose="02040503050406030204" pitchFamily="18" charset="0"/>
                            </a:rPr>
                            <m:t>𝑝</m:t>
                          </m:r>
                        </m:den>
                      </m:f>
                    </m:oMath>
                  </m:oMathPara>
                </a14:m>
                <a:endParaRPr lang="zh-CN" altLang="en-US" sz="2400" dirty="0"/>
              </a:p>
            </p:txBody>
          </p:sp>
        </mc:Choice>
        <mc:Fallback>
          <p:sp>
            <p:nvSpPr>
              <p:cNvPr id="10" name="文本框 11"/>
              <p:cNvSpPr txBox="1">
                <a:spLocks noRot="1" noChangeAspect="1" noMove="1" noResize="1" noEditPoints="1" noAdjustHandles="1" noChangeArrowheads="1" noChangeShapeType="1" noTextEdit="1"/>
              </p:cNvSpPr>
              <p:nvPr/>
            </p:nvSpPr>
            <p:spPr>
              <a:xfrm>
                <a:off x="3769809" y="3648789"/>
                <a:ext cx="1751850" cy="813813"/>
              </a:xfrm>
              <a:prstGeom prst="rect">
                <a:avLst/>
              </a:prstGeom>
              <a:blipFill rotWithShape="1">
                <a:blip r:embed="rId5"/>
                <a:stretch>
                  <a:fillRect b="-5263"/>
                </a:stretch>
              </a:blipFill>
            </p:spPr>
            <p:txBody>
              <a:bodyPr/>
              <a:lstStyle/>
              <a:p>
                <a:r>
                  <a:rPr lang="zh-CN" altLang="en-US">
                    <a:noFill/>
                  </a:rPr>
                  <a:t> </a:t>
                </a:r>
              </a:p>
            </p:txBody>
          </p:sp>
        </mc:Fallback>
      </mc:AlternateContent>
      <p:sp>
        <p:nvSpPr>
          <p:cNvPr id="11" name="文本框 12"/>
          <p:cNvSpPr txBox="1"/>
          <p:nvPr/>
        </p:nvSpPr>
        <p:spPr>
          <a:xfrm>
            <a:off x="4441539" y="2404841"/>
            <a:ext cx="2526654" cy="400110"/>
          </a:xfrm>
          <a:prstGeom prst="rect">
            <a:avLst/>
          </a:prstGeom>
          <a:noFill/>
        </p:spPr>
        <p:txBody>
          <a:bodyPr wrap="none" rtlCol="0">
            <a:spAutoFit/>
          </a:bodyPr>
          <a:lstStyle/>
          <a:p>
            <a:r>
              <a:rPr lang="en-US" altLang="zh-CN" sz="2000" dirty="0" smtClean="0"/>
              <a:t>(X</a:t>
            </a:r>
            <a:r>
              <a:rPr lang="zh-CN" altLang="en-US" sz="2000" dirty="0" smtClean="0"/>
              <a:t>为要计脉冲的个数</a:t>
            </a:r>
            <a:r>
              <a:rPr lang="en-US" altLang="zh-CN" sz="2000" dirty="0" smtClean="0"/>
              <a:t>)</a:t>
            </a:r>
            <a:endParaRPr lang="zh-CN" altLang="en-US" sz="2000" dirty="0"/>
          </a:p>
        </p:txBody>
      </p:sp>
      <p:sp>
        <p:nvSpPr>
          <p:cNvPr id="12" name="文本框 13"/>
          <p:cNvSpPr txBox="1"/>
          <p:nvPr/>
        </p:nvSpPr>
        <p:spPr>
          <a:xfrm>
            <a:off x="5582484" y="3855640"/>
            <a:ext cx="3518912" cy="400110"/>
          </a:xfrm>
          <a:prstGeom prst="rect">
            <a:avLst/>
          </a:prstGeom>
          <a:noFill/>
        </p:spPr>
        <p:txBody>
          <a:bodyPr wrap="none" rtlCol="0">
            <a:spAutoFit/>
          </a:bodyPr>
          <a:lstStyle/>
          <a:p>
            <a:r>
              <a:rPr lang="en-US" altLang="zh-CN" sz="2000" dirty="0" smtClean="0"/>
              <a:t>(M</a:t>
            </a:r>
            <a:r>
              <a:rPr lang="zh-CN" altLang="en-US" sz="2000" dirty="0" smtClean="0"/>
              <a:t>为模数，</a:t>
            </a:r>
            <a:r>
              <a:rPr lang="en-US" altLang="zh-CN" sz="2000" dirty="0" smtClean="0"/>
              <a:t>13</a:t>
            </a:r>
            <a:r>
              <a:rPr lang="zh-CN" altLang="en-US" sz="2000" dirty="0" smtClean="0"/>
              <a:t>位的模数为</a:t>
            </a:r>
            <a:r>
              <a:rPr lang="en-US" altLang="zh-CN" sz="2000" dirty="0" smtClean="0"/>
              <a:t>2</a:t>
            </a:r>
            <a:r>
              <a:rPr lang="en-US" altLang="zh-CN" sz="2000" baseline="30000" dirty="0" smtClean="0"/>
              <a:t>13</a:t>
            </a:r>
            <a:r>
              <a:rPr lang="en-US" altLang="zh-CN" sz="2000" dirty="0" smtClean="0"/>
              <a:t>)</a:t>
            </a:r>
            <a:endParaRPr lang="zh-CN" altLang="en-US" sz="2000" dirty="0"/>
          </a:p>
        </p:txBody>
      </p:sp>
    </p:spTree>
    <p:extLst>
      <p:ext uri="{BB962C8B-B14F-4D97-AF65-F5344CB8AC3E}">
        <p14:creationId xmlns:p14="http://schemas.microsoft.com/office/powerpoint/2010/main" xmlns="" val="31123695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2745" y="35773"/>
            <a:ext cx="8229600" cy="1143000"/>
          </a:xfrm>
        </p:spPr>
        <p:txBody>
          <a:bodyPr/>
          <a:lstStyle/>
          <a:p>
            <a:pPr marL="0" indent="0">
              <a:buNone/>
            </a:pPr>
            <a:r>
              <a:rPr lang="zh-CN" altLang="en-US" sz="3600" dirty="0" smtClean="0"/>
              <a:t>第二章 </a:t>
            </a:r>
            <a:r>
              <a:rPr lang="en-US" altLang="zh-CN" sz="3600" dirty="0" smtClean="0"/>
              <a:t>8051</a:t>
            </a:r>
            <a:r>
              <a:rPr lang="zh-CN" altLang="en-US" sz="3600" dirty="0"/>
              <a:t>单片机及增强型</a:t>
            </a:r>
            <a:r>
              <a:rPr lang="en-US" altLang="zh-CN" sz="3600" dirty="0"/>
              <a:t>8051</a:t>
            </a:r>
            <a:r>
              <a:rPr lang="zh-CN" altLang="en-US" sz="3600" dirty="0"/>
              <a:t>内核  </a:t>
            </a:r>
          </a:p>
        </p:txBody>
      </p:sp>
      <p:sp>
        <p:nvSpPr>
          <p:cNvPr id="3" name="内容占位符 2"/>
          <p:cNvSpPr>
            <a:spLocks noGrp="1"/>
          </p:cNvSpPr>
          <p:nvPr>
            <p:ph sz="quarter" idx="13"/>
          </p:nvPr>
        </p:nvSpPr>
        <p:spPr>
          <a:xfrm>
            <a:off x="400205" y="1340769"/>
            <a:ext cx="8291264" cy="1584176"/>
          </a:xfrm>
        </p:spPr>
        <p:txBody>
          <a:bodyPr>
            <a:noAutofit/>
          </a:bodyPr>
          <a:lstStyle/>
          <a:p>
            <a:pPr>
              <a:lnSpc>
                <a:spcPct val="150000"/>
              </a:lnSpc>
            </a:pPr>
            <a:r>
              <a:rPr lang="en-US" altLang="zh-CN" sz="2800" dirty="0" smtClean="0"/>
              <a:t>2.1 </a:t>
            </a:r>
            <a:r>
              <a:rPr lang="en-US" altLang="zh-CN" sz="2800" dirty="0"/>
              <a:t>8051</a:t>
            </a:r>
            <a:r>
              <a:rPr lang="zh-CN" altLang="en-US" sz="2800" dirty="0"/>
              <a:t>单片机的引脚及内部</a:t>
            </a:r>
            <a:r>
              <a:rPr lang="zh-CN" altLang="en-US" sz="2800" dirty="0" smtClean="0"/>
              <a:t>结构</a:t>
            </a:r>
            <a:endParaRPr lang="en-US" altLang="zh-CN" sz="2800" dirty="0" smtClean="0"/>
          </a:p>
        </p:txBody>
      </p:sp>
    </p:spTree>
    <p:extLst>
      <p:ext uri="{BB962C8B-B14F-4D97-AF65-F5344CB8AC3E}">
        <p14:creationId xmlns:p14="http://schemas.microsoft.com/office/powerpoint/2010/main" xmlns="" val="330453963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3657" y="-10536"/>
            <a:ext cx="5142755" cy="738664"/>
          </a:xfrm>
          <a:prstGeom prst="rect">
            <a:avLst/>
          </a:prstGeom>
        </p:spPr>
        <p:txBody>
          <a:bodyPr wrap="none">
            <a:spAutoFit/>
          </a:bodyPr>
          <a:lstStyle/>
          <a:p>
            <a:pPr marL="457200" indent="-457200">
              <a:lnSpc>
                <a:spcPct val="150000"/>
              </a:lnSpc>
              <a:buFont typeface="Wingdings" pitchFamily="2" charset="2"/>
              <a:buChar char="p"/>
            </a:pPr>
            <a:r>
              <a:rPr lang="zh-CN" altLang="en-US" sz="2800" dirty="0"/>
              <a:t>掌握定时</a:t>
            </a:r>
            <a:r>
              <a:rPr lang="en-US" altLang="zh-CN" sz="2800" dirty="0"/>
              <a:t>/</a:t>
            </a:r>
            <a:r>
              <a:rPr lang="zh-CN" altLang="en-US" sz="2800" dirty="0"/>
              <a:t>计数器程序的</a:t>
            </a:r>
            <a:r>
              <a:rPr lang="zh-CN" altLang="en-US" sz="2800" dirty="0" smtClean="0"/>
              <a:t>设计</a:t>
            </a:r>
            <a:endParaRPr lang="zh-CN" altLang="en-US" sz="2800" dirty="0"/>
          </a:p>
        </p:txBody>
      </p:sp>
      <p:sp>
        <p:nvSpPr>
          <p:cNvPr id="5" name="标题 1"/>
          <p:cNvSpPr>
            <a:spLocks noGrp="1"/>
          </p:cNvSpPr>
          <p:nvPr>
            <p:ph type="title"/>
          </p:nvPr>
        </p:nvSpPr>
        <p:spPr>
          <a:xfrm>
            <a:off x="-20026" y="620688"/>
            <a:ext cx="9005517" cy="936104"/>
          </a:xfrm>
        </p:spPr>
        <p:txBody>
          <a:bodyPr/>
          <a:lstStyle/>
          <a:p>
            <a:pPr algn="l"/>
            <a:r>
              <a:rPr lang="zh-CN" altLang="en-US" sz="2400" dirty="0" smtClean="0"/>
              <a:t>例题：在</a:t>
            </a:r>
            <a:r>
              <a:rPr lang="en-US" altLang="zh-CN" sz="2400" dirty="0" smtClean="0"/>
              <a:t>P1.7</a:t>
            </a:r>
            <a:r>
              <a:rPr lang="zh-CN" altLang="en-US" sz="2400" dirty="0" smtClean="0"/>
              <a:t>端接一个发光二极管</a:t>
            </a:r>
            <a:r>
              <a:rPr lang="en-US" altLang="zh-CN" sz="2400" dirty="0" smtClean="0"/>
              <a:t>LED</a:t>
            </a:r>
            <a:r>
              <a:rPr lang="zh-CN" altLang="en-US" sz="2400" dirty="0" smtClean="0"/>
              <a:t>，要求利用定时器控制，使</a:t>
            </a:r>
            <a:r>
              <a:rPr lang="en-US" altLang="zh-CN" sz="2400" dirty="0" smtClean="0"/>
              <a:t>LED</a:t>
            </a:r>
            <a:r>
              <a:rPr lang="zh-CN" altLang="en-US" sz="2400" dirty="0" smtClean="0"/>
              <a:t>亮一秒灭一秒，周而复始，晶振频率为 </a:t>
            </a:r>
            <a:r>
              <a:rPr lang="en-US" altLang="zh-CN" sz="2400" dirty="0" smtClean="0"/>
              <a:t>6MHz.</a:t>
            </a:r>
            <a:endParaRPr lang="zh-CN" altLang="en-US" sz="2400" dirty="0"/>
          </a:p>
        </p:txBody>
      </p:sp>
      <p:sp>
        <p:nvSpPr>
          <p:cNvPr id="6" name="矩形 5"/>
          <p:cNvSpPr/>
          <p:nvPr/>
        </p:nvSpPr>
        <p:spPr>
          <a:xfrm>
            <a:off x="188997" y="3548611"/>
            <a:ext cx="1152128" cy="2855342"/>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55"/>
          <p:cNvSpPr txBox="1"/>
          <p:nvPr/>
        </p:nvSpPr>
        <p:spPr>
          <a:xfrm>
            <a:off x="795620" y="3585980"/>
            <a:ext cx="595035" cy="369332"/>
          </a:xfrm>
          <a:prstGeom prst="rect">
            <a:avLst/>
          </a:prstGeom>
          <a:noFill/>
        </p:spPr>
        <p:txBody>
          <a:bodyPr wrap="none" rtlCol="0">
            <a:spAutoFit/>
          </a:bodyPr>
          <a:lstStyle/>
          <a:p>
            <a:r>
              <a:rPr lang="en-US" altLang="zh-CN" dirty="0" smtClean="0"/>
              <a:t>P1.7</a:t>
            </a:r>
          </a:p>
        </p:txBody>
      </p:sp>
      <p:cxnSp>
        <p:nvCxnSpPr>
          <p:cNvPr id="8" name="直接连接符 7"/>
          <p:cNvCxnSpPr/>
          <p:nvPr/>
        </p:nvCxnSpPr>
        <p:spPr>
          <a:xfrm>
            <a:off x="1341125" y="3770646"/>
            <a:ext cx="91713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2270610" y="3720149"/>
            <a:ext cx="454223" cy="100993"/>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2732288" y="3770646"/>
            <a:ext cx="22357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1659716" y="3638116"/>
            <a:ext cx="0" cy="2650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等腰三角形 11"/>
          <p:cNvSpPr/>
          <p:nvPr/>
        </p:nvSpPr>
        <p:spPr>
          <a:xfrm rot="16200000">
            <a:off x="1664898" y="3628253"/>
            <a:ext cx="288032" cy="28803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55"/>
          <p:cNvSpPr txBox="1"/>
          <p:nvPr/>
        </p:nvSpPr>
        <p:spPr>
          <a:xfrm>
            <a:off x="2740272" y="3381103"/>
            <a:ext cx="548548" cy="369332"/>
          </a:xfrm>
          <a:prstGeom prst="rect">
            <a:avLst/>
          </a:prstGeom>
          <a:noFill/>
        </p:spPr>
        <p:txBody>
          <a:bodyPr wrap="none" rtlCol="0">
            <a:spAutoFit/>
          </a:bodyPr>
          <a:lstStyle/>
          <a:p>
            <a:r>
              <a:rPr lang="en-US" altLang="zh-CN" dirty="0" smtClean="0"/>
              <a:t>+5V</a:t>
            </a:r>
          </a:p>
        </p:txBody>
      </p:sp>
      <p:sp>
        <p:nvSpPr>
          <p:cNvPr id="14" name="文本框 55"/>
          <p:cNvSpPr txBox="1"/>
          <p:nvPr/>
        </p:nvSpPr>
        <p:spPr>
          <a:xfrm>
            <a:off x="2081485" y="3348837"/>
            <a:ext cx="742511" cy="369332"/>
          </a:xfrm>
          <a:prstGeom prst="rect">
            <a:avLst/>
          </a:prstGeom>
          <a:noFill/>
        </p:spPr>
        <p:txBody>
          <a:bodyPr wrap="none" rtlCol="0">
            <a:spAutoFit/>
          </a:bodyPr>
          <a:lstStyle/>
          <a:p>
            <a:r>
              <a:rPr lang="en-US" altLang="zh-CN" dirty="0" smtClean="0"/>
              <a:t>300 </a:t>
            </a:r>
            <a:r>
              <a:rPr lang="el-GR" altLang="zh-CN" dirty="0" smtClean="0"/>
              <a:t>Ω</a:t>
            </a:r>
            <a:endParaRPr lang="en-US" altLang="zh-CN" dirty="0" smtClean="0"/>
          </a:p>
        </p:txBody>
      </p:sp>
      <p:sp>
        <p:nvSpPr>
          <p:cNvPr id="15" name="TextBox 14"/>
          <p:cNvSpPr txBox="1"/>
          <p:nvPr/>
        </p:nvSpPr>
        <p:spPr>
          <a:xfrm>
            <a:off x="69534" y="1557673"/>
            <a:ext cx="8796497" cy="369332"/>
          </a:xfrm>
          <a:prstGeom prst="rect">
            <a:avLst/>
          </a:prstGeom>
          <a:noFill/>
        </p:spPr>
        <p:txBody>
          <a:bodyPr wrap="square" rtlCol="0">
            <a:spAutoFit/>
          </a:bodyPr>
          <a:lstStyle/>
          <a:p>
            <a:r>
              <a:rPr lang="zh-CN" altLang="en-US" dirty="0" smtClean="0"/>
              <a:t>解：每隔</a:t>
            </a:r>
            <a:r>
              <a:rPr lang="en-US" altLang="zh-CN" dirty="0" smtClean="0"/>
              <a:t>100ms</a:t>
            </a:r>
            <a:r>
              <a:rPr lang="zh-CN" altLang="en-US" dirty="0" smtClean="0"/>
              <a:t>中断一次，利用软件对</a:t>
            </a:r>
            <a:r>
              <a:rPr lang="en-US" altLang="zh-CN" dirty="0" smtClean="0"/>
              <a:t>T0</a:t>
            </a:r>
            <a:r>
              <a:rPr lang="zh-CN" altLang="en-US" dirty="0" smtClean="0"/>
              <a:t>的中断次数进行计数，中断</a:t>
            </a:r>
            <a:r>
              <a:rPr lang="en-US" altLang="zh-CN" dirty="0" smtClean="0"/>
              <a:t>10</a:t>
            </a:r>
            <a:r>
              <a:rPr lang="zh-CN" altLang="en-US" dirty="0" smtClean="0"/>
              <a:t>次实现</a:t>
            </a:r>
            <a:r>
              <a:rPr lang="en-US" altLang="zh-CN" dirty="0" smtClean="0"/>
              <a:t>1s</a:t>
            </a:r>
            <a:r>
              <a:rPr lang="zh-CN" altLang="en-US" dirty="0" smtClean="0"/>
              <a:t>定时。</a:t>
            </a:r>
            <a:endParaRPr lang="zh-CN" altLang="en-US" dirty="0"/>
          </a:p>
        </p:txBody>
      </p:sp>
      <p:sp>
        <p:nvSpPr>
          <p:cNvPr id="16" name="Rectangle 2"/>
          <p:cNvSpPr>
            <a:spLocks noGrp="1" noChangeArrowheads="1"/>
          </p:cNvSpPr>
          <p:nvPr>
            <p:ph idx="4294967295"/>
          </p:nvPr>
        </p:nvSpPr>
        <p:spPr>
          <a:xfrm>
            <a:off x="3294335" y="1923243"/>
            <a:ext cx="5571696" cy="1361741"/>
          </a:xfrm>
          <a:prstGeom prst="rect">
            <a:avLst/>
          </a:prstGeom>
        </p:spPr>
        <p:style>
          <a:lnRef idx="1">
            <a:schemeClr val="accent3"/>
          </a:lnRef>
          <a:fillRef idx="2">
            <a:schemeClr val="accent3"/>
          </a:fillRef>
          <a:effectRef idx="1">
            <a:schemeClr val="accent3"/>
          </a:effectRef>
          <a:fontRef idx="minor">
            <a:schemeClr val="dk1"/>
          </a:fontRef>
        </p:style>
        <p:txBody>
          <a:bodyPr>
            <a:noAutofit/>
          </a:bodyPr>
          <a:lstStyle/>
          <a:p>
            <a:pPr marL="0" indent="0">
              <a:spcBef>
                <a:spcPts val="0"/>
              </a:spcBef>
              <a:buFont typeface="Wingdings" pitchFamily="2" charset="2"/>
              <a:buNone/>
            </a:pPr>
            <a:r>
              <a:rPr lang="en-US" altLang="zh-CN" sz="1400" dirty="0" smtClean="0">
                <a:latin typeface="宋体" charset="-122"/>
              </a:rPr>
              <a:t>ORG	0000H           </a:t>
            </a:r>
            <a:r>
              <a:rPr lang="zh-CN" altLang="en-US" sz="1400" dirty="0" smtClean="0">
                <a:latin typeface="宋体" charset="-122"/>
              </a:rPr>
              <a:t>；程序开始执行</a:t>
            </a:r>
            <a:endParaRPr lang="en-US" altLang="zh-CN" sz="1400" dirty="0" smtClean="0">
              <a:latin typeface="宋体" charset="-122"/>
            </a:endParaRPr>
          </a:p>
          <a:p>
            <a:pPr marL="0" indent="0">
              <a:spcBef>
                <a:spcPts val="0"/>
              </a:spcBef>
              <a:buFont typeface="Wingdings" pitchFamily="2" charset="2"/>
              <a:buNone/>
            </a:pPr>
            <a:r>
              <a:rPr lang="en-US" altLang="zh-CN" sz="1400" dirty="0" smtClean="0">
                <a:latin typeface="宋体" charset="-122"/>
              </a:rPr>
              <a:t>LJMP	MAIN		;</a:t>
            </a:r>
            <a:r>
              <a:rPr lang="zh-CN" altLang="en-US" sz="1400" dirty="0" smtClean="0">
                <a:latin typeface="宋体" charset="-122"/>
              </a:rPr>
              <a:t>转主程序</a:t>
            </a:r>
          </a:p>
          <a:p>
            <a:pPr marL="0" indent="0" algn="just">
              <a:spcBef>
                <a:spcPts val="0"/>
              </a:spcBef>
              <a:buNone/>
            </a:pPr>
            <a:r>
              <a:rPr lang="en-US" altLang="zh-CN" sz="1400" dirty="0" smtClean="0">
                <a:latin typeface="宋体" charset="-122"/>
              </a:rPr>
              <a:t>ORG</a:t>
            </a:r>
            <a:r>
              <a:rPr lang="en-US" altLang="zh-CN" sz="1400" dirty="0">
                <a:latin typeface="宋体" charset="-122"/>
              </a:rPr>
              <a:t>	</a:t>
            </a:r>
            <a:r>
              <a:rPr lang="en-US" altLang="zh-CN" sz="1400" dirty="0" smtClean="0">
                <a:latin typeface="宋体" charset="-122"/>
              </a:rPr>
              <a:t>000BH    ;T0</a:t>
            </a:r>
            <a:r>
              <a:rPr lang="zh-CN" altLang="en-US" sz="1400" dirty="0" smtClean="0">
                <a:latin typeface="宋体" charset="-122"/>
              </a:rPr>
              <a:t>中断服务程序入口</a:t>
            </a:r>
            <a:r>
              <a:rPr lang="en-US" altLang="zh-CN" sz="1400" dirty="0" smtClean="0">
                <a:latin typeface="宋体" charset="-122"/>
              </a:rPr>
              <a:t> </a:t>
            </a:r>
          </a:p>
          <a:p>
            <a:pPr marL="0" indent="0" algn="just">
              <a:spcBef>
                <a:spcPts val="0"/>
              </a:spcBef>
              <a:buNone/>
            </a:pPr>
            <a:r>
              <a:rPr lang="en-US" altLang="zh-CN" sz="1400" dirty="0" smtClean="0">
                <a:latin typeface="宋体" charset="-122"/>
              </a:rPr>
              <a:t>LJMP</a:t>
            </a:r>
            <a:r>
              <a:rPr lang="en-US" altLang="zh-CN" sz="1400" dirty="0">
                <a:latin typeface="宋体" charset="-122"/>
              </a:rPr>
              <a:t>	</a:t>
            </a:r>
            <a:r>
              <a:rPr lang="en-US" altLang="zh-CN" sz="1400" dirty="0" smtClean="0">
                <a:latin typeface="宋体" charset="-122"/>
              </a:rPr>
              <a:t>IP0</a:t>
            </a:r>
            <a:r>
              <a:rPr lang="en-US" altLang="zh-CN" sz="1400" dirty="0">
                <a:latin typeface="宋体" charset="-122"/>
              </a:rPr>
              <a:t>		;</a:t>
            </a:r>
            <a:r>
              <a:rPr lang="zh-CN" altLang="en-US" sz="1400" dirty="0">
                <a:latin typeface="宋体" charset="-122"/>
              </a:rPr>
              <a:t>转</a:t>
            </a:r>
            <a:r>
              <a:rPr lang="zh-CN" altLang="en-US" sz="1400" dirty="0" smtClean="0">
                <a:latin typeface="宋体" charset="-122"/>
              </a:rPr>
              <a:t>中断服务程序</a:t>
            </a:r>
            <a:endParaRPr lang="en-US" altLang="zh-CN" sz="1400" dirty="0">
              <a:latin typeface="宋体" charset="-122"/>
            </a:endParaRPr>
          </a:p>
          <a:p>
            <a:pPr marL="0" indent="0" algn="just">
              <a:spcBef>
                <a:spcPts val="0"/>
              </a:spcBef>
              <a:buNone/>
            </a:pPr>
            <a:r>
              <a:rPr lang="en-US" altLang="zh-CN" sz="1400" dirty="0" smtClean="0">
                <a:latin typeface="宋体" charset="-122"/>
              </a:rPr>
              <a:t>ORG</a:t>
            </a:r>
            <a:r>
              <a:rPr lang="en-US" altLang="zh-CN" sz="1400" dirty="0">
                <a:latin typeface="宋体" charset="-122"/>
              </a:rPr>
              <a:t>	</a:t>
            </a:r>
            <a:r>
              <a:rPr lang="en-US" altLang="zh-CN" sz="1400" dirty="0" smtClean="0">
                <a:latin typeface="宋体" charset="-122"/>
              </a:rPr>
              <a:t>0100H           </a:t>
            </a:r>
            <a:r>
              <a:rPr lang="zh-CN" altLang="en-US" sz="1400" dirty="0" smtClean="0">
                <a:latin typeface="宋体" charset="-122"/>
              </a:rPr>
              <a:t>；主程序的存放起始地址</a:t>
            </a:r>
            <a:endParaRPr lang="en-US" altLang="zh-CN" sz="1400" dirty="0">
              <a:latin typeface="宋体" charset="-122"/>
            </a:endParaRPr>
          </a:p>
        </p:txBody>
      </p:sp>
      <p:sp>
        <p:nvSpPr>
          <p:cNvPr id="17" name="Rectangle 2"/>
          <p:cNvSpPr txBox="1">
            <a:spLocks noChangeArrowheads="1"/>
          </p:cNvSpPr>
          <p:nvPr/>
        </p:nvSpPr>
        <p:spPr>
          <a:xfrm>
            <a:off x="3288820" y="3348837"/>
            <a:ext cx="5571696" cy="3468687"/>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fontAlgn="auto">
              <a:spcBef>
                <a:spcPts val="0"/>
              </a:spcBef>
              <a:spcAft>
                <a:spcPts val="0"/>
              </a:spcAft>
              <a:buFont typeface="Wingdings" pitchFamily="2" charset="2"/>
              <a:buNone/>
            </a:pPr>
            <a:r>
              <a:rPr lang="en-US" altLang="zh-CN" sz="1400" dirty="0" smtClean="0">
                <a:latin typeface="宋体" charset="-122"/>
              </a:rPr>
              <a:t>MAIN: CLR P1.7</a:t>
            </a:r>
          </a:p>
          <a:p>
            <a:pPr marL="0" indent="0" fontAlgn="auto">
              <a:spcBef>
                <a:spcPts val="0"/>
              </a:spcBef>
              <a:spcAft>
                <a:spcPts val="0"/>
              </a:spcAft>
              <a:buFont typeface="Wingdings" pitchFamily="2" charset="2"/>
              <a:buNone/>
            </a:pPr>
            <a:r>
              <a:rPr lang="en-US" altLang="zh-CN" sz="1400" dirty="0">
                <a:latin typeface="宋体" charset="-122"/>
              </a:rPr>
              <a:t> </a:t>
            </a:r>
            <a:r>
              <a:rPr lang="en-US" altLang="zh-CN" sz="1400" dirty="0" smtClean="0">
                <a:latin typeface="宋体" charset="-122"/>
              </a:rPr>
              <a:t>     MOV TMOD,#01H       ;T0</a:t>
            </a:r>
            <a:r>
              <a:rPr lang="zh-CN" altLang="en-US" sz="1400" dirty="0" smtClean="0">
                <a:latin typeface="宋体" charset="-122"/>
              </a:rPr>
              <a:t>定时</a:t>
            </a:r>
            <a:r>
              <a:rPr lang="en-US" altLang="zh-CN" sz="1400" dirty="0" smtClean="0">
                <a:latin typeface="宋体" charset="-122"/>
              </a:rPr>
              <a:t>100ms</a:t>
            </a:r>
          </a:p>
          <a:p>
            <a:pPr marL="0" indent="0" fontAlgn="auto">
              <a:spcBef>
                <a:spcPts val="0"/>
              </a:spcBef>
              <a:spcAft>
                <a:spcPts val="0"/>
              </a:spcAft>
              <a:buFont typeface="Wingdings" pitchFamily="2" charset="2"/>
              <a:buNone/>
            </a:pPr>
            <a:r>
              <a:rPr lang="en-US" altLang="zh-CN" sz="1400" dirty="0">
                <a:latin typeface="宋体" charset="-122"/>
              </a:rPr>
              <a:t> </a:t>
            </a:r>
            <a:r>
              <a:rPr lang="en-US" altLang="zh-CN" sz="1400" dirty="0" smtClean="0">
                <a:latin typeface="宋体" charset="-122"/>
              </a:rPr>
              <a:t>     MOV TH0</a:t>
            </a:r>
            <a:r>
              <a:rPr lang="zh-CN" altLang="en-US" sz="1400" dirty="0" smtClean="0">
                <a:latin typeface="宋体" charset="-122"/>
              </a:rPr>
              <a:t>， </a:t>
            </a:r>
            <a:r>
              <a:rPr lang="en-US" altLang="zh-CN" sz="1400" dirty="0" smtClean="0">
                <a:latin typeface="宋体" charset="-122"/>
              </a:rPr>
              <a:t>#3CH       </a:t>
            </a:r>
          </a:p>
          <a:p>
            <a:pPr marL="0" indent="0" fontAlgn="auto">
              <a:spcBef>
                <a:spcPts val="0"/>
              </a:spcBef>
              <a:spcAft>
                <a:spcPts val="0"/>
              </a:spcAft>
              <a:buFont typeface="Wingdings" pitchFamily="2" charset="2"/>
              <a:buNone/>
            </a:pPr>
            <a:r>
              <a:rPr lang="en-US" altLang="zh-CN" sz="1400" dirty="0">
                <a:latin typeface="宋体" charset="-122"/>
              </a:rPr>
              <a:t> </a:t>
            </a:r>
            <a:r>
              <a:rPr lang="en-US" altLang="zh-CN" sz="1400" dirty="0" smtClean="0">
                <a:latin typeface="宋体" charset="-122"/>
              </a:rPr>
              <a:t>     MOV TL0</a:t>
            </a:r>
            <a:r>
              <a:rPr lang="zh-CN" altLang="en-US" sz="1400" dirty="0" smtClean="0">
                <a:latin typeface="宋体" charset="-122"/>
              </a:rPr>
              <a:t>， </a:t>
            </a:r>
            <a:r>
              <a:rPr lang="en-US" altLang="zh-CN" sz="1400" dirty="0" smtClean="0">
                <a:latin typeface="宋体" charset="-122"/>
              </a:rPr>
              <a:t>#0B0H</a:t>
            </a:r>
          </a:p>
          <a:p>
            <a:pPr marL="0" indent="0" fontAlgn="auto">
              <a:spcBef>
                <a:spcPts val="0"/>
              </a:spcBef>
              <a:spcAft>
                <a:spcPts val="0"/>
              </a:spcAft>
              <a:buFont typeface="Wingdings" pitchFamily="2" charset="2"/>
              <a:buNone/>
            </a:pPr>
            <a:r>
              <a:rPr lang="en-US" altLang="zh-CN" sz="1400" dirty="0">
                <a:latin typeface="宋体" charset="-122"/>
              </a:rPr>
              <a:t> </a:t>
            </a:r>
            <a:r>
              <a:rPr lang="en-US" altLang="zh-CN" sz="1400" dirty="0" smtClean="0">
                <a:latin typeface="宋体" charset="-122"/>
              </a:rPr>
              <a:t>     SETB  ET0</a:t>
            </a:r>
          </a:p>
          <a:p>
            <a:pPr marL="0" indent="0" fontAlgn="auto">
              <a:spcBef>
                <a:spcPts val="0"/>
              </a:spcBef>
              <a:spcAft>
                <a:spcPts val="0"/>
              </a:spcAft>
              <a:buFont typeface="Wingdings" pitchFamily="2" charset="2"/>
              <a:buNone/>
            </a:pPr>
            <a:r>
              <a:rPr lang="en-US" altLang="zh-CN" sz="1400" dirty="0" smtClean="0">
                <a:latin typeface="宋体" charset="-122"/>
              </a:rPr>
              <a:t>      SETB    EA</a:t>
            </a:r>
          </a:p>
          <a:p>
            <a:pPr marL="0" indent="0" fontAlgn="auto">
              <a:spcBef>
                <a:spcPts val="0"/>
              </a:spcBef>
              <a:spcAft>
                <a:spcPts val="0"/>
              </a:spcAft>
              <a:buFont typeface="Wingdings" pitchFamily="2" charset="2"/>
              <a:buNone/>
            </a:pPr>
            <a:r>
              <a:rPr lang="en-US" altLang="zh-CN" sz="1400" dirty="0" smtClean="0">
                <a:latin typeface="宋体" charset="-122"/>
              </a:rPr>
              <a:t>      MOV   R4</a:t>
            </a:r>
            <a:r>
              <a:rPr lang="zh-CN" altLang="en-US" sz="1400" dirty="0" smtClean="0">
                <a:latin typeface="宋体" charset="-122"/>
              </a:rPr>
              <a:t>， </a:t>
            </a:r>
            <a:r>
              <a:rPr lang="en-US" altLang="zh-CN" sz="1400" dirty="0" smtClean="0">
                <a:latin typeface="宋体" charset="-122"/>
              </a:rPr>
              <a:t>#0AH       ;</a:t>
            </a:r>
            <a:r>
              <a:rPr lang="zh-CN" altLang="en-US" sz="1400" dirty="0" smtClean="0">
                <a:latin typeface="宋体" charset="-122"/>
              </a:rPr>
              <a:t>中断</a:t>
            </a:r>
            <a:r>
              <a:rPr lang="en-US" altLang="zh-CN" sz="1400" dirty="0" smtClean="0">
                <a:latin typeface="宋体" charset="-122"/>
              </a:rPr>
              <a:t>10</a:t>
            </a:r>
            <a:r>
              <a:rPr lang="zh-CN" altLang="en-US" sz="1400" dirty="0" smtClean="0">
                <a:latin typeface="宋体" charset="-122"/>
              </a:rPr>
              <a:t>次计数</a:t>
            </a:r>
            <a:endParaRPr lang="en-US" altLang="zh-CN" sz="1400" dirty="0" smtClean="0">
              <a:latin typeface="宋体" charset="-122"/>
            </a:endParaRPr>
          </a:p>
          <a:p>
            <a:pPr marL="0" indent="0" fontAlgn="auto">
              <a:spcBef>
                <a:spcPts val="0"/>
              </a:spcBef>
              <a:spcAft>
                <a:spcPts val="0"/>
              </a:spcAft>
              <a:buFont typeface="Wingdings" pitchFamily="2" charset="2"/>
              <a:buNone/>
            </a:pPr>
            <a:r>
              <a:rPr lang="en-US" altLang="zh-CN" sz="1400" dirty="0" smtClean="0">
                <a:latin typeface="宋体" charset="-122"/>
              </a:rPr>
              <a:t>      SETB  TR0</a:t>
            </a:r>
          </a:p>
          <a:p>
            <a:pPr marL="0" indent="0" fontAlgn="auto">
              <a:spcBef>
                <a:spcPts val="0"/>
              </a:spcBef>
              <a:spcAft>
                <a:spcPts val="0"/>
              </a:spcAft>
              <a:buFont typeface="Wingdings" pitchFamily="2" charset="2"/>
              <a:buNone/>
            </a:pPr>
            <a:r>
              <a:rPr lang="en-US" altLang="zh-CN" sz="1400" dirty="0" smtClean="0">
                <a:latin typeface="宋体" charset="-122"/>
              </a:rPr>
              <a:t>      SJMP $</a:t>
            </a:r>
          </a:p>
          <a:p>
            <a:pPr marL="0" indent="0" fontAlgn="auto">
              <a:spcBef>
                <a:spcPts val="0"/>
              </a:spcBef>
              <a:spcAft>
                <a:spcPts val="0"/>
              </a:spcAft>
              <a:buFont typeface="Wingdings" pitchFamily="2" charset="2"/>
              <a:buNone/>
            </a:pPr>
            <a:r>
              <a:rPr lang="en-US" altLang="zh-CN" sz="1400" dirty="0" smtClean="0">
                <a:latin typeface="宋体" charset="-122"/>
              </a:rPr>
              <a:t>IP0</a:t>
            </a:r>
            <a:r>
              <a:rPr lang="zh-CN" altLang="en-US" sz="1400" dirty="0" smtClean="0">
                <a:latin typeface="宋体" charset="-122"/>
              </a:rPr>
              <a:t>： </a:t>
            </a:r>
            <a:r>
              <a:rPr lang="en-US" altLang="zh-CN" sz="1400" dirty="0" smtClean="0">
                <a:latin typeface="宋体" charset="-122"/>
              </a:rPr>
              <a:t>DJNZ R4</a:t>
            </a:r>
            <a:r>
              <a:rPr lang="zh-CN" altLang="en-US" sz="1400" dirty="0" smtClean="0">
                <a:latin typeface="宋体" charset="-122"/>
              </a:rPr>
              <a:t>， </a:t>
            </a:r>
            <a:r>
              <a:rPr lang="en-US" altLang="zh-CN" sz="1400" dirty="0" smtClean="0">
                <a:latin typeface="宋体" charset="-122"/>
              </a:rPr>
              <a:t>RET0         </a:t>
            </a:r>
            <a:r>
              <a:rPr lang="zh-CN" altLang="en-US" sz="1400" dirty="0" smtClean="0">
                <a:latin typeface="宋体" charset="-122"/>
              </a:rPr>
              <a:t>；</a:t>
            </a:r>
            <a:r>
              <a:rPr lang="en-US" altLang="zh-CN" sz="1400" dirty="0" smtClean="0">
                <a:latin typeface="宋体" charset="-122"/>
              </a:rPr>
              <a:t>10</a:t>
            </a:r>
            <a:r>
              <a:rPr lang="zh-CN" altLang="en-US" sz="1400" dirty="0" smtClean="0">
                <a:latin typeface="宋体" charset="-122"/>
              </a:rPr>
              <a:t>次未到再等中断</a:t>
            </a:r>
            <a:endParaRPr lang="en-US" altLang="zh-CN" sz="1400" dirty="0" smtClean="0">
              <a:latin typeface="宋体" charset="-122"/>
            </a:endParaRPr>
          </a:p>
          <a:p>
            <a:pPr marL="0" indent="0" fontAlgn="auto">
              <a:spcBef>
                <a:spcPts val="0"/>
              </a:spcBef>
              <a:spcAft>
                <a:spcPts val="0"/>
              </a:spcAft>
              <a:buFont typeface="Wingdings" pitchFamily="2" charset="2"/>
              <a:buNone/>
            </a:pPr>
            <a:r>
              <a:rPr lang="en-US" altLang="zh-CN" sz="1400" dirty="0">
                <a:latin typeface="宋体" charset="-122"/>
              </a:rPr>
              <a:t> </a:t>
            </a:r>
            <a:r>
              <a:rPr lang="en-US" altLang="zh-CN" sz="1400" dirty="0" smtClean="0">
                <a:latin typeface="宋体" charset="-122"/>
              </a:rPr>
              <a:t>      MOV R4</a:t>
            </a:r>
            <a:r>
              <a:rPr lang="zh-CN" altLang="en-US" sz="1400" dirty="0" smtClean="0">
                <a:latin typeface="宋体" charset="-122"/>
              </a:rPr>
              <a:t>， </a:t>
            </a:r>
            <a:r>
              <a:rPr lang="en-US" altLang="zh-CN" sz="1400" dirty="0" smtClean="0">
                <a:latin typeface="宋体" charset="-122"/>
              </a:rPr>
              <a:t>#0AH</a:t>
            </a:r>
          </a:p>
          <a:p>
            <a:pPr marL="0" indent="0" fontAlgn="auto">
              <a:spcBef>
                <a:spcPts val="0"/>
              </a:spcBef>
              <a:spcAft>
                <a:spcPts val="0"/>
              </a:spcAft>
              <a:buFont typeface="Wingdings" pitchFamily="2" charset="2"/>
              <a:buNone/>
            </a:pPr>
            <a:r>
              <a:rPr lang="en-US" altLang="zh-CN" sz="1400" dirty="0">
                <a:latin typeface="宋体" charset="-122"/>
              </a:rPr>
              <a:t> </a:t>
            </a:r>
            <a:r>
              <a:rPr lang="en-US" altLang="zh-CN" sz="1400" dirty="0" smtClean="0">
                <a:latin typeface="宋体" charset="-122"/>
              </a:rPr>
              <a:t>      CPL  P1.7             </a:t>
            </a:r>
            <a:r>
              <a:rPr lang="zh-CN" altLang="en-US" sz="1400" dirty="0" smtClean="0">
                <a:latin typeface="宋体" charset="-122"/>
              </a:rPr>
              <a:t>；</a:t>
            </a:r>
            <a:r>
              <a:rPr lang="en-US" altLang="zh-CN" sz="1400" dirty="0" smtClean="0">
                <a:latin typeface="宋体" charset="-122"/>
              </a:rPr>
              <a:t>10</a:t>
            </a:r>
            <a:r>
              <a:rPr lang="zh-CN" altLang="en-US" sz="1400" dirty="0" smtClean="0">
                <a:latin typeface="宋体" charset="-122"/>
              </a:rPr>
              <a:t>次到</a:t>
            </a:r>
            <a:r>
              <a:rPr lang="en-US" altLang="zh-CN" sz="1400" dirty="0" smtClean="0">
                <a:latin typeface="宋体" charset="-122"/>
              </a:rPr>
              <a:t>P1.7</a:t>
            </a:r>
            <a:r>
              <a:rPr lang="zh-CN" altLang="en-US" sz="1400" dirty="0" smtClean="0">
                <a:latin typeface="宋体" charset="-122"/>
              </a:rPr>
              <a:t>取反</a:t>
            </a:r>
            <a:endParaRPr lang="en-US" altLang="zh-CN" sz="1400" dirty="0" smtClean="0">
              <a:latin typeface="宋体" charset="-122"/>
            </a:endParaRPr>
          </a:p>
          <a:p>
            <a:pPr marL="0" indent="0" fontAlgn="auto">
              <a:spcBef>
                <a:spcPts val="0"/>
              </a:spcBef>
              <a:spcAft>
                <a:spcPts val="0"/>
              </a:spcAft>
              <a:buFont typeface="Wingdings" pitchFamily="2" charset="2"/>
              <a:buNone/>
            </a:pPr>
            <a:r>
              <a:rPr lang="en-US" altLang="zh-CN" sz="1400" dirty="0" smtClean="0">
                <a:latin typeface="宋体" charset="-122"/>
              </a:rPr>
              <a:t>RET0</a:t>
            </a:r>
            <a:r>
              <a:rPr lang="zh-CN" altLang="en-US" sz="1400" dirty="0" smtClean="0">
                <a:latin typeface="宋体" charset="-122"/>
              </a:rPr>
              <a:t>：   </a:t>
            </a:r>
            <a:r>
              <a:rPr lang="en-US" altLang="zh-CN" sz="1400" dirty="0" smtClean="0">
                <a:latin typeface="宋体" charset="-122"/>
              </a:rPr>
              <a:t>MOV TH0</a:t>
            </a:r>
            <a:r>
              <a:rPr lang="zh-CN" altLang="en-US" sz="1400" dirty="0" smtClean="0">
                <a:latin typeface="宋体" charset="-122"/>
              </a:rPr>
              <a:t>， </a:t>
            </a:r>
            <a:r>
              <a:rPr lang="en-US" altLang="zh-CN" sz="1400" dirty="0" smtClean="0">
                <a:latin typeface="宋体" charset="-122"/>
              </a:rPr>
              <a:t>#3CH</a:t>
            </a:r>
          </a:p>
          <a:p>
            <a:pPr marL="0" indent="0" fontAlgn="auto">
              <a:spcBef>
                <a:spcPts val="0"/>
              </a:spcBef>
              <a:spcAft>
                <a:spcPts val="0"/>
              </a:spcAft>
              <a:buFont typeface="Wingdings" pitchFamily="2" charset="2"/>
              <a:buNone/>
            </a:pPr>
            <a:r>
              <a:rPr lang="en-US" altLang="zh-CN" sz="1400" dirty="0">
                <a:latin typeface="宋体" charset="-122"/>
              </a:rPr>
              <a:t> </a:t>
            </a:r>
            <a:r>
              <a:rPr lang="en-US" altLang="zh-CN" sz="1400" dirty="0" smtClean="0">
                <a:latin typeface="宋体" charset="-122"/>
              </a:rPr>
              <a:t>        MOV TL0</a:t>
            </a:r>
            <a:r>
              <a:rPr lang="zh-CN" altLang="en-US" sz="1400" dirty="0" smtClean="0">
                <a:latin typeface="宋体" charset="-122"/>
              </a:rPr>
              <a:t>， </a:t>
            </a:r>
            <a:r>
              <a:rPr lang="en-US" altLang="zh-CN" sz="1400" dirty="0" smtClean="0">
                <a:latin typeface="宋体" charset="-122"/>
              </a:rPr>
              <a:t>#0B0H</a:t>
            </a:r>
          </a:p>
          <a:p>
            <a:pPr marL="0" indent="0" fontAlgn="auto">
              <a:spcBef>
                <a:spcPts val="0"/>
              </a:spcBef>
              <a:spcAft>
                <a:spcPts val="0"/>
              </a:spcAft>
              <a:buFont typeface="Wingdings" pitchFamily="2" charset="2"/>
              <a:buNone/>
            </a:pPr>
            <a:r>
              <a:rPr lang="en-US" altLang="zh-CN" sz="1400" dirty="0" smtClean="0">
                <a:latin typeface="宋体" charset="-122"/>
              </a:rPr>
              <a:t>         SETB TR0</a:t>
            </a:r>
          </a:p>
          <a:p>
            <a:pPr marL="0" indent="0" fontAlgn="auto">
              <a:spcBef>
                <a:spcPts val="0"/>
              </a:spcBef>
              <a:spcAft>
                <a:spcPts val="0"/>
              </a:spcAft>
              <a:buFont typeface="Wingdings" pitchFamily="2" charset="2"/>
              <a:buNone/>
            </a:pPr>
            <a:r>
              <a:rPr lang="en-US" altLang="zh-CN" sz="1400" dirty="0" smtClean="0">
                <a:latin typeface="宋体" charset="-122"/>
              </a:rPr>
              <a:t>RETI</a:t>
            </a:r>
          </a:p>
          <a:p>
            <a:pPr marL="0" indent="0" fontAlgn="auto">
              <a:spcBef>
                <a:spcPts val="0"/>
              </a:spcBef>
              <a:spcAft>
                <a:spcPts val="0"/>
              </a:spcAft>
              <a:buFont typeface="Wingdings" pitchFamily="2" charset="2"/>
              <a:buNone/>
            </a:pPr>
            <a:endParaRPr lang="en-US" altLang="zh-CN" sz="1400" dirty="0" smtClean="0">
              <a:latin typeface="宋体" charset="-122"/>
            </a:endParaRPr>
          </a:p>
          <a:p>
            <a:pPr marL="0" indent="0" fontAlgn="auto">
              <a:spcBef>
                <a:spcPts val="0"/>
              </a:spcBef>
              <a:spcAft>
                <a:spcPts val="0"/>
              </a:spcAft>
              <a:buFont typeface="Wingdings" pitchFamily="2" charset="2"/>
              <a:buNone/>
            </a:pPr>
            <a:endParaRPr lang="en-US" altLang="zh-CN" sz="1400" dirty="0" smtClean="0">
              <a:latin typeface="宋体" charset="-122"/>
            </a:endParaRPr>
          </a:p>
        </p:txBody>
      </p:sp>
    </p:spTree>
    <p:extLst>
      <p:ext uri="{BB962C8B-B14F-4D97-AF65-F5344CB8AC3E}">
        <p14:creationId xmlns:p14="http://schemas.microsoft.com/office/powerpoint/2010/main" xmlns="" val="77483451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33869" y="35263"/>
            <a:ext cx="9252520" cy="914400"/>
          </a:xfrm>
          <a:effectLst/>
        </p:spPr>
        <p:txBody>
          <a:bodyPr vert="horz" lIns="91440" tIns="45720" rIns="91440" bIns="45720" rtlCol="0" anchor="t" anchorCtr="0">
            <a:noAutofit/>
          </a:bodyPr>
          <a:lstStyle/>
          <a:p>
            <a:pPr marL="0" indent="0">
              <a:buNone/>
            </a:pPr>
            <a:r>
              <a:rPr lang="zh-CN" altLang="en-US" sz="3600" dirty="0"/>
              <a:t>第</a:t>
            </a:r>
            <a:r>
              <a:rPr lang="en-US" altLang="zh-CN" sz="3600" dirty="0"/>
              <a:t> 9</a:t>
            </a:r>
            <a:r>
              <a:rPr lang="zh-CN" altLang="en-US" sz="3600" dirty="0" smtClean="0"/>
              <a:t>章</a:t>
            </a:r>
            <a:r>
              <a:rPr lang="zh-CN" altLang="en-US" sz="3600" dirty="0"/>
              <a:t>	</a:t>
            </a:r>
            <a:r>
              <a:rPr lang="zh-CN" altLang="en-US" sz="3600" dirty="0" smtClean="0"/>
              <a:t>串行通信</a:t>
            </a:r>
            <a:endParaRPr lang="zh-CN" altLang="en-US" sz="3600" dirty="0"/>
          </a:p>
        </p:txBody>
      </p:sp>
      <p:sp>
        <p:nvSpPr>
          <p:cNvPr id="6" name="AutoShape 3">
            <a:hlinkClick r:id="" action="ppaction://noaction" highlightClick="1"/>
          </p:cNvPr>
          <p:cNvSpPr>
            <a:spLocks noChangeArrowheads="1"/>
          </p:cNvSpPr>
          <p:nvPr/>
        </p:nvSpPr>
        <p:spPr bwMode="auto">
          <a:xfrm>
            <a:off x="539552" y="2348880"/>
            <a:ext cx="7020790" cy="1008112"/>
          </a:xfrm>
          <a:prstGeom prst="actionButtonBlank">
            <a:avLst/>
          </a:prstGeom>
          <a:noFill/>
          <a:ln>
            <a:noFill/>
          </a:ln>
          <a:effectLst/>
        </p:spPr>
        <p:txBody>
          <a:bodyPr wrap="none" tIns="0" anchor="ctr"/>
          <a:lstStyle/>
          <a:p>
            <a:pPr eaLnBrk="0" hangingPunct="0">
              <a:lnSpc>
                <a:spcPct val="110000"/>
              </a:lnSpc>
            </a:pPr>
            <a:r>
              <a:rPr lang="en-US" altLang="zh-CN" sz="2800" dirty="0">
                <a:solidFill>
                  <a:schemeClr val="tx1">
                    <a:lumMod val="75000"/>
                    <a:lumOff val="25000"/>
                  </a:schemeClr>
                </a:solidFill>
              </a:rPr>
              <a:t>9</a:t>
            </a:r>
            <a:r>
              <a:rPr lang="zh-CN" altLang="en-US" sz="2800" dirty="0">
                <a:solidFill>
                  <a:schemeClr val="tx1">
                    <a:lumMod val="75000"/>
                    <a:lumOff val="25000"/>
                  </a:schemeClr>
                </a:solidFill>
              </a:rPr>
              <a:t>.1  通信的一般概念</a:t>
            </a:r>
          </a:p>
        </p:txBody>
      </p:sp>
      <p:sp>
        <p:nvSpPr>
          <p:cNvPr id="7" name="AutoShape 3">
            <a:hlinkClick r:id="" action="ppaction://noaction" highlightClick="1"/>
          </p:cNvPr>
          <p:cNvSpPr>
            <a:spLocks noChangeArrowheads="1"/>
          </p:cNvSpPr>
          <p:nvPr/>
        </p:nvSpPr>
        <p:spPr bwMode="auto">
          <a:xfrm>
            <a:off x="539552" y="3553822"/>
            <a:ext cx="7020790" cy="955298"/>
          </a:xfrm>
          <a:prstGeom prst="actionButtonBlank">
            <a:avLst/>
          </a:prstGeom>
          <a:noFill/>
          <a:ln>
            <a:noFill/>
          </a:ln>
          <a:effectLst/>
        </p:spPr>
        <p:txBody>
          <a:bodyPr wrap="none" tIns="0" anchor="ctr"/>
          <a:lstStyle/>
          <a:p>
            <a:pPr eaLnBrk="0" hangingPunct="0">
              <a:lnSpc>
                <a:spcPct val="110000"/>
              </a:lnSpc>
            </a:pPr>
            <a:r>
              <a:rPr lang="en-US" altLang="zh-CN" sz="2800" dirty="0">
                <a:solidFill>
                  <a:schemeClr val="tx1">
                    <a:lumMod val="75000"/>
                    <a:lumOff val="25000"/>
                  </a:schemeClr>
                </a:solidFill>
              </a:rPr>
              <a:t>9</a:t>
            </a:r>
            <a:r>
              <a:rPr lang="zh-CN" altLang="en-US" sz="2800" dirty="0">
                <a:solidFill>
                  <a:schemeClr val="tx1">
                    <a:lumMod val="75000"/>
                    <a:lumOff val="25000"/>
                  </a:schemeClr>
                </a:solidFill>
              </a:rPr>
              <a:t>.</a:t>
            </a:r>
            <a:r>
              <a:rPr lang="en-US" altLang="zh-CN" sz="2800" dirty="0">
                <a:solidFill>
                  <a:schemeClr val="tx1">
                    <a:lumMod val="75000"/>
                    <a:lumOff val="25000"/>
                  </a:schemeClr>
                </a:solidFill>
              </a:rPr>
              <a:t>2 </a:t>
            </a:r>
            <a:r>
              <a:rPr lang="zh-CN" altLang="en-US" sz="2800" dirty="0">
                <a:solidFill>
                  <a:schemeClr val="tx1">
                    <a:lumMod val="75000"/>
                    <a:lumOff val="25000"/>
                  </a:schemeClr>
                </a:solidFill>
              </a:rPr>
              <a:t> </a:t>
            </a:r>
            <a:r>
              <a:rPr lang="en-US" altLang="zh-CN" sz="2800" dirty="0">
                <a:solidFill>
                  <a:schemeClr val="tx1">
                    <a:lumMod val="75000"/>
                    <a:lumOff val="25000"/>
                  </a:schemeClr>
                </a:solidFill>
              </a:rPr>
              <a:t>8051</a:t>
            </a:r>
            <a:r>
              <a:rPr lang="zh-CN" altLang="en-US" sz="2800" dirty="0">
                <a:solidFill>
                  <a:schemeClr val="tx1">
                    <a:lumMod val="75000"/>
                    <a:lumOff val="25000"/>
                  </a:schemeClr>
                </a:solidFill>
              </a:rPr>
              <a:t>单片机的串行接口</a:t>
            </a:r>
          </a:p>
        </p:txBody>
      </p:sp>
    </p:spTree>
    <p:extLst>
      <p:ext uri="{BB962C8B-B14F-4D97-AF65-F5344CB8AC3E}">
        <p14:creationId xmlns:p14="http://schemas.microsoft.com/office/powerpoint/2010/main" xmlns="" val="55048530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323528" y="0"/>
            <a:ext cx="8229600" cy="1143000"/>
          </a:xfrm>
        </p:spPr>
        <p:txBody>
          <a:bodyPr/>
          <a:lstStyle/>
          <a:p>
            <a:pPr marL="0" indent="0">
              <a:buNone/>
            </a:pPr>
            <a:r>
              <a:rPr lang="zh-CN" altLang="en-US" dirty="0" smtClean="0"/>
              <a:t>复习重点</a:t>
            </a:r>
            <a:endParaRPr lang="zh-CN" altLang="en-US" dirty="0"/>
          </a:p>
        </p:txBody>
      </p:sp>
      <p:sp>
        <p:nvSpPr>
          <p:cNvPr id="5" name="内容占位符 2"/>
          <p:cNvSpPr>
            <a:spLocks noGrp="1"/>
          </p:cNvSpPr>
          <p:nvPr>
            <p:ph sz="quarter" idx="13"/>
          </p:nvPr>
        </p:nvSpPr>
        <p:spPr>
          <a:xfrm>
            <a:off x="18328" y="1988840"/>
            <a:ext cx="9144000" cy="2232248"/>
          </a:xfrm>
        </p:spPr>
        <p:txBody>
          <a:bodyPr>
            <a:noAutofit/>
          </a:bodyPr>
          <a:lstStyle/>
          <a:p>
            <a:pPr>
              <a:lnSpc>
                <a:spcPct val="150000"/>
              </a:lnSpc>
            </a:pPr>
            <a:r>
              <a:rPr lang="zh-CN" altLang="en-US" sz="2800" dirty="0" smtClean="0"/>
              <a:t>掌握</a:t>
            </a:r>
            <a:r>
              <a:rPr lang="en-US" altLang="zh-CN" sz="2800" dirty="0" smtClean="0"/>
              <a:t>8051</a:t>
            </a:r>
            <a:r>
              <a:rPr lang="zh-CN" altLang="en-US" sz="2800" dirty="0" smtClean="0"/>
              <a:t>的串行通信工作原理；</a:t>
            </a:r>
            <a:endParaRPr lang="en-US" altLang="zh-CN" sz="2800" dirty="0" smtClean="0"/>
          </a:p>
          <a:p>
            <a:pPr>
              <a:lnSpc>
                <a:spcPct val="150000"/>
              </a:lnSpc>
            </a:pPr>
            <a:r>
              <a:rPr lang="zh-CN" altLang="en-US" sz="2800" dirty="0" smtClean="0"/>
              <a:t>掌握</a:t>
            </a:r>
            <a:r>
              <a:rPr lang="en-US" altLang="zh-CN" sz="2800" dirty="0" smtClean="0"/>
              <a:t>8051</a:t>
            </a:r>
            <a:r>
              <a:rPr lang="zh-CN" altLang="en-US" sz="2800" dirty="0" smtClean="0"/>
              <a:t>串行通信程序的设计。</a:t>
            </a:r>
            <a:endParaRPr lang="zh-CN" altLang="en-US" sz="2800" dirty="0"/>
          </a:p>
        </p:txBody>
      </p:sp>
    </p:spTree>
    <p:extLst>
      <p:ext uri="{BB962C8B-B14F-4D97-AF65-F5344CB8AC3E}">
        <p14:creationId xmlns:p14="http://schemas.microsoft.com/office/powerpoint/2010/main" xmlns="" val="100759966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xmlns="" val="3915986538"/>
              </p:ext>
            </p:extLst>
          </p:nvPr>
        </p:nvGraphicFramePr>
        <p:xfrm>
          <a:off x="395536" y="836712"/>
          <a:ext cx="7488831" cy="3200400"/>
        </p:xfrm>
        <a:graphic>
          <a:graphicData uri="http://schemas.openxmlformats.org/drawingml/2006/table">
            <a:tbl>
              <a:tblPr firstRow="1" bandRow="1">
                <a:tableStyleId>{5C22544A-7EE6-4342-B048-85BDC9FD1C3A}</a:tableStyleId>
              </a:tblPr>
              <a:tblGrid>
                <a:gridCol w="1656184"/>
                <a:gridCol w="2880320"/>
                <a:gridCol w="2952327"/>
              </a:tblGrid>
              <a:tr h="139040">
                <a:tc>
                  <a:txBody>
                    <a:bodyPr/>
                    <a:lstStyle/>
                    <a:p>
                      <a:pPr>
                        <a:lnSpc>
                          <a:spcPct val="150000"/>
                        </a:lnSpc>
                      </a:pPr>
                      <a:endParaRPr lang="zh-CN" altLang="en-US" sz="2400"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ct val="150000"/>
                        </a:lnSpc>
                      </a:pPr>
                      <a:r>
                        <a:rPr lang="zh-CN" altLang="en-US" sz="2400" dirty="0" smtClean="0">
                          <a:solidFill>
                            <a:schemeClr val="tx1"/>
                          </a:solidFill>
                        </a:rPr>
                        <a:t>并行通信</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ct val="150000"/>
                        </a:lnSpc>
                      </a:pPr>
                      <a:r>
                        <a:rPr lang="zh-CN" altLang="en-US" sz="2400" dirty="0" smtClean="0">
                          <a:solidFill>
                            <a:schemeClr val="tx1"/>
                          </a:solidFill>
                        </a:rPr>
                        <a:t>串行通信</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370840">
                <a:tc>
                  <a:txBody>
                    <a:bodyPr/>
                    <a:lstStyle/>
                    <a:p>
                      <a:pPr>
                        <a:lnSpc>
                          <a:spcPct val="150000"/>
                        </a:lnSpc>
                      </a:pPr>
                      <a:r>
                        <a:rPr lang="zh-CN" altLang="en-US" sz="2400" dirty="0" smtClean="0">
                          <a:solidFill>
                            <a:schemeClr val="tx1"/>
                          </a:solidFill>
                        </a:rPr>
                        <a:t>特点</a:t>
                      </a:r>
                      <a:endParaRPr lang="zh-CN" altLang="en-US" sz="2400"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ct val="150000"/>
                        </a:lnSpc>
                      </a:pPr>
                      <a:r>
                        <a:rPr lang="zh-CN" altLang="en-US" sz="2400" dirty="0" smtClean="0">
                          <a:solidFill>
                            <a:schemeClr val="tx1"/>
                          </a:solidFill>
                        </a:rPr>
                        <a:t>多位数据同时传送</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ct val="150000"/>
                        </a:lnSpc>
                      </a:pPr>
                      <a:r>
                        <a:rPr lang="zh-CN" altLang="en-US" sz="2400" dirty="0" smtClean="0">
                          <a:solidFill>
                            <a:schemeClr val="tx1"/>
                          </a:solidFill>
                        </a:rPr>
                        <a:t>一位一位数据传送</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370840">
                <a:tc>
                  <a:txBody>
                    <a:bodyPr/>
                    <a:lstStyle/>
                    <a:p>
                      <a:pPr>
                        <a:lnSpc>
                          <a:spcPct val="150000"/>
                        </a:lnSpc>
                      </a:pPr>
                      <a:r>
                        <a:rPr lang="zh-CN" altLang="en-US" sz="2400" dirty="0" smtClean="0">
                          <a:solidFill>
                            <a:schemeClr val="tx1"/>
                          </a:solidFill>
                        </a:rPr>
                        <a:t>优点</a:t>
                      </a:r>
                      <a:endParaRPr lang="zh-CN" altLang="en-US" sz="2400"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ct val="150000"/>
                        </a:lnSpc>
                      </a:pPr>
                      <a:r>
                        <a:rPr lang="zh-CN" altLang="en-US" sz="2400" dirty="0" smtClean="0">
                          <a:solidFill>
                            <a:schemeClr val="tx1"/>
                          </a:solidFill>
                        </a:rPr>
                        <a:t>传输速度快</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400" dirty="0" smtClean="0">
                          <a:solidFill>
                            <a:schemeClr val="tx1"/>
                          </a:solidFill>
                        </a:rPr>
                        <a:t>传输线少，成本低</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185420">
                <a:tc>
                  <a:txBody>
                    <a:bodyPr/>
                    <a:lstStyle/>
                    <a:p>
                      <a:pPr>
                        <a:lnSpc>
                          <a:spcPct val="150000"/>
                        </a:lnSpc>
                      </a:pPr>
                      <a:r>
                        <a:rPr lang="zh-CN" altLang="en-US" sz="2400" dirty="0" smtClean="0">
                          <a:solidFill>
                            <a:schemeClr val="tx1"/>
                          </a:solidFill>
                        </a:rPr>
                        <a:t>缺点</a:t>
                      </a:r>
                      <a:endParaRPr lang="zh-CN" altLang="en-US" sz="2400"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ct val="150000"/>
                        </a:lnSpc>
                      </a:pPr>
                      <a:r>
                        <a:rPr lang="zh-CN" altLang="en-US" sz="2400" dirty="0" smtClean="0">
                          <a:solidFill>
                            <a:schemeClr val="tx1"/>
                          </a:solidFill>
                        </a:rPr>
                        <a:t>传输线多，成本高</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400" dirty="0" smtClean="0">
                          <a:solidFill>
                            <a:schemeClr val="tx1"/>
                          </a:solidFill>
                        </a:rPr>
                        <a:t>传送速度慢</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185420">
                <a:tc>
                  <a:txBody>
                    <a:bodyPr/>
                    <a:lstStyle/>
                    <a:p>
                      <a:pPr>
                        <a:lnSpc>
                          <a:spcPct val="150000"/>
                        </a:lnSpc>
                      </a:pPr>
                      <a:r>
                        <a:rPr lang="zh-CN" altLang="en-US" sz="2400" dirty="0" smtClean="0">
                          <a:solidFill>
                            <a:schemeClr val="tx1"/>
                          </a:solidFill>
                        </a:rPr>
                        <a:t>用途</a:t>
                      </a:r>
                      <a:endParaRPr lang="zh-CN" altLang="en-US" sz="2400"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nSpc>
                          <a:spcPct val="150000"/>
                        </a:lnSpc>
                      </a:pPr>
                      <a:r>
                        <a:rPr lang="zh-CN" altLang="en-US" sz="2400" dirty="0" smtClean="0">
                          <a:solidFill>
                            <a:schemeClr val="tx1"/>
                          </a:solidFill>
                        </a:rPr>
                        <a:t>近距离传输</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400" dirty="0" smtClean="0">
                          <a:solidFill>
                            <a:schemeClr val="tx1"/>
                          </a:solidFill>
                        </a:rPr>
                        <a:t>远距离传输</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bl>
          </a:graphicData>
        </a:graphic>
      </p:graphicFrame>
      <p:sp>
        <p:nvSpPr>
          <p:cNvPr id="5" name="文本框 5"/>
          <p:cNvSpPr txBox="1"/>
          <p:nvPr/>
        </p:nvSpPr>
        <p:spPr>
          <a:xfrm>
            <a:off x="0" y="39587"/>
            <a:ext cx="4224233" cy="58477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none" rtlCol="0">
            <a:spAutoFit/>
          </a:bodyPr>
          <a:lstStyle/>
          <a:p>
            <a:pPr marL="342900" indent="-342900">
              <a:buFont typeface="Wingdings" panose="05000000000000000000" pitchFamily="2" charset="2"/>
              <a:buChar char="Ø"/>
            </a:pPr>
            <a:r>
              <a:rPr lang="zh-CN" altLang="en-US" sz="3200" dirty="0" smtClean="0"/>
              <a:t>并行通信与串行通信</a:t>
            </a:r>
            <a:endParaRPr lang="zh-CN" altLang="en-US" sz="3200" dirty="0"/>
          </a:p>
        </p:txBody>
      </p:sp>
    </p:spTree>
    <p:extLst>
      <p:ext uri="{BB962C8B-B14F-4D97-AF65-F5344CB8AC3E}">
        <p14:creationId xmlns:p14="http://schemas.microsoft.com/office/powerpoint/2010/main" xmlns="" val="362844493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p:nvPr/>
        </p:nvSpPr>
        <p:spPr>
          <a:xfrm>
            <a:off x="-1" y="-28643"/>
            <a:ext cx="4224233" cy="58477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none" rtlCol="0">
            <a:spAutoFit/>
          </a:bodyPr>
          <a:lstStyle/>
          <a:p>
            <a:pPr marL="342900" indent="-342900">
              <a:buFont typeface="Wingdings" panose="05000000000000000000" pitchFamily="2" charset="2"/>
              <a:buChar char="Ø"/>
            </a:pPr>
            <a:r>
              <a:rPr lang="zh-CN" altLang="en-US" sz="3200" dirty="0"/>
              <a:t>同步</a:t>
            </a:r>
            <a:r>
              <a:rPr lang="zh-CN" altLang="en-US" sz="3200" dirty="0" smtClean="0"/>
              <a:t>通信与异步通信</a:t>
            </a:r>
            <a:endParaRPr lang="zh-CN" altLang="en-US" sz="3200" dirty="0"/>
          </a:p>
        </p:txBody>
      </p:sp>
      <p:sp>
        <p:nvSpPr>
          <p:cNvPr id="5" name="Rectangle 3"/>
          <p:cNvSpPr txBox="1">
            <a:spLocks noChangeArrowheads="1"/>
          </p:cNvSpPr>
          <p:nvPr/>
        </p:nvSpPr>
        <p:spPr>
          <a:xfrm>
            <a:off x="-121707" y="3606544"/>
            <a:ext cx="9229922" cy="44771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ct val="50000"/>
              </a:spcBef>
            </a:pPr>
            <a:r>
              <a:rPr lang="zh-CN" altLang="en-US" sz="2400" b="1" u="sng" dirty="0" smtClean="0">
                <a:solidFill>
                  <a:srgbClr val="FF0000"/>
                </a:solidFill>
                <a:latin typeface="宋体" panose="02010600030101010101" pitchFamily="2" charset="-122"/>
              </a:rPr>
              <a:t>特点：</a:t>
            </a:r>
            <a:r>
              <a:rPr lang="zh-CN" altLang="en-US" sz="2400" b="1" dirty="0">
                <a:latin typeface="宋体" panose="02010600030101010101" pitchFamily="2" charset="-122"/>
              </a:rPr>
              <a:t>字符为单位，</a:t>
            </a:r>
            <a:r>
              <a:rPr lang="zh-CN" altLang="en-US" sz="2400" b="1" dirty="0">
                <a:solidFill>
                  <a:schemeClr val="folHlink"/>
                </a:solidFill>
                <a:latin typeface="宋体" panose="02010600030101010101" pitchFamily="2" charset="-122"/>
              </a:rPr>
              <a:t>起始位</a:t>
            </a:r>
            <a:r>
              <a:rPr lang="zh-CN" altLang="en-US" sz="2400" b="1" dirty="0">
                <a:latin typeface="宋体" panose="02010600030101010101" pitchFamily="2" charset="-122"/>
              </a:rPr>
              <a:t>和</a:t>
            </a:r>
            <a:r>
              <a:rPr lang="zh-CN" altLang="en-US" sz="2400" b="1" dirty="0">
                <a:solidFill>
                  <a:schemeClr val="folHlink"/>
                </a:solidFill>
                <a:latin typeface="宋体" panose="02010600030101010101" pitchFamily="2" charset="-122"/>
              </a:rPr>
              <a:t>停止位</a:t>
            </a:r>
            <a:r>
              <a:rPr lang="zh-CN" altLang="en-US" sz="2400" b="1" dirty="0">
                <a:latin typeface="宋体" panose="02010600030101010101" pitchFamily="2" charset="-122"/>
              </a:rPr>
              <a:t>作为字符开始和停止标志</a:t>
            </a:r>
            <a:endParaRPr lang="en-US" altLang="zh-CN" sz="2400" b="1" dirty="0">
              <a:latin typeface="宋体" panose="02010600030101010101" pitchFamily="2" charset="-122"/>
            </a:endParaRPr>
          </a:p>
          <a:p>
            <a:pPr marL="0" indent="0" fontAlgn="auto">
              <a:spcBef>
                <a:spcPct val="50000"/>
              </a:spcBef>
              <a:spcAft>
                <a:spcPts val="0"/>
              </a:spcAft>
              <a:buNone/>
            </a:pPr>
            <a:endParaRPr lang="en-US" altLang="zh-CN" sz="2400" b="1" u="sng" dirty="0" smtClean="0">
              <a:solidFill>
                <a:srgbClr val="FF0000"/>
              </a:solidFill>
              <a:latin typeface="宋体" panose="02010600030101010101" pitchFamily="2" charset="-122"/>
            </a:endParaRPr>
          </a:p>
        </p:txBody>
      </p:sp>
      <p:sp>
        <p:nvSpPr>
          <p:cNvPr id="6" name="Rectangle 3"/>
          <p:cNvSpPr txBox="1">
            <a:spLocks noChangeArrowheads="1"/>
          </p:cNvSpPr>
          <p:nvPr/>
        </p:nvSpPr>
        <p:spPr>
          <a:xfrm>
            <a:off x="-68074" y="4281606"/>
            <a:ext cx="8386762" cy="50860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ct val="50000"/>
              </a:spcBef>
              <a:spcAft>
                <a:spcPts val="0"/>
              </a:spcAft>
            </a:pPr>
            <a:r>
              <a:rPr lang="zh-CN" altLang="en-US" sz="2000" b="1" u="sng" dirty="0" smtClean="0">
                <a:solidFill>
                  <a:srgbClr val="FF0000"/>
                </a:solidFill>
                <a:latin typeface="宋体" panose="02010600030101010101" pitchFamily="2" charset="-122"/>
              </a:rPr>
              <a:t>字符</a:t>
            </a:r>
            <a:r>
              <a:rPr lang="zh-CN" altLang="en-US" sz="2000" b="1" u="sng" dirty="0">
                <a:solidFill>
                  <a:srgbClr val="FF0000"/>
                </a:solidFill>
                <a:latin typeface="宋体" panose="02010600030101010101" pitchFamily="2" charset="-122"/>
              </a:rPr>
              <a:t>的组成</a:t>
            </a:r>
            <a:r>
              <a:rPr lang="zh-CN" altLang="en-US" sz="2000" b="1" u="sng" dirty="0" smtClean="0">
                <a:solidFill>
                  <a:srgbClr val="FF0000"/>
                </a:solidFill>
                <a:latin typeface="宋体" panose="02010600030101010101" pitchFamily="2" charset="-122"/>
              </a:rPr>
              <a:t>格式：</a:t>
            </a:r>
          </a:p>
        </p:txBody>
      </p:sp>
      <p:sp>
        <p:nvSpPr>
          <p:cNvPr id="7" name="Rectangle 3"/>
          <p:cNvSpPr txBox="1">
            <a:spLocks noChangeArrowheads="1"/>
          </p:cNvSpPr>
          <p:nvPr/>
        </p:nvSpPr>
        <p:spPr>
          <a:xfrm>
            <a:off x="12143" y="4802984"/>
            <a:ext cx="8992541" cy="56071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fontAlgn="auto">
              <a:spcBef>
                <a:spcPct val="50000"/>
              </a:spcBef>
              <a:spcAft>
                <a:spcPts val="0"/>
              </a:spcAft>
              <a:buFontTx/>
              <a:buAutoNum type="arabicPeriod"/>
            </a:pPr>
            <a:r>
              <a:rPr lang="zh-CN" altLang="en-US" sz="2000" b="1" dirty="0" smtClean="0">
                <a:solidFill>
                  <a:srgbClr val="FF0000"/>
                </a:solidFill>
                <a:latin typeface="宋体" panose="02010600030101010101" pitchFamily="2" charset="-122"/>
              </a:rPr>
              <a:t> </a:t>
            </a:r>
            <a:r>
              <a:rPr lang="zh-CN" altLang="en-US" sz="2000" b="1" u="sng" dirty="0" smtClean="0">
                <a:solidFill>
                  <a:srgbClr val="FF0000"/>
                </a:solidFill>
                <a:latin typeface="宋体" panose="02010600030101010101" pitchFamily="2" charset="-122"/>
              </a:rPr>
              <a:t>起始位：</a:t>
            </a:r>
            <a:r>
              <a:rPr lang="zh-CN" altLang="en-US" sz="2000" b="1" dirty="0" smtClean="0">
                <a:latin typeface="宋体" panose="02010600030101010101" pitchFamily="2" charset="-122"/>
              </a:rPr>
              <a:t>以</a:t>
            </a:r>
            <a:r>
              <a:rPr lang="zh-CN" altLang="en-US" sz="2000" b="1" dirty="0" smtClean="0">
                <a:solidFill>
                  <a:srgbClr val="FF0000"/>
                </a:solidFill>
                <a:latin typeface="宋体" panose="02010600030101010101" pitchFamily="2" charset="-122"/>
              </a:rPr>
              <a:t>“0”</a:t>
            </a:r>
            <a:r>
              <a:rPr lang="zh-CN" altLang="en-US" sz="2000" b="1" dirty="0">
                <a:latin typeface="宋体" panose="02010600030101010101" pitchFamily="2" charset="-122"/>
              </a:rPr>
              <a:t>低电平</a:t>
            </a:r>
            <a:r>
              <a:rPr lang="zh-CN" altLang="en-US" sz="2000" b="1" dirty="0" smtClean="0">
                <a:latin typeface="宋体" panose="02010600030101010101" pitchFamily="2" charset="-122"/>
              </a:rPr>
              <a:t>表示；</a:t>
            </a:r>
            <a:endParaRPr lang="zh-CN" altLang="en-US" sz="2000" b="1" dirty="0">
              <a:latin typeface="宋体" panose="02010600030101010101" pitchFamily="2" charset="-122"/>
            </a:endParaRPr>
          </a:p>
        </p:txBody>
      </p:sp>
      <p:sp>
        <p:nvSpPr>
          <p:cNvPr id="8" name="Rectangle 3"/>
          <p:cNvSpPr txBox="1">
            <a:spLocks noChangeArrowheads="1"/>
          </p:cNvSpPr>
          <p:nvPr/>
        </p:nvSpPr>
        <p:spPr>
          <a:xfrm>
            <a:off x="15219" y="5190809"/>
            <a:ext cx="8386762" cy="43568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Bef>
                <a:spcPct val="50000"/>
              </a:spcBef>
              <a:spcAft>
                <a:spcPts val="0"/>
              </a:spcAft>
              <a:buNone/>
            </a:pPr>
            <a:r>
              <a:rPr lang="en-US" altLang="zh-CN" sz="2000" b="1" dirty="0">
                <a:solidFill>
                  <a:srgbClr val="FF0000"/>
                </a:solidFill>
                <a:latin typeface="宋体" panose="02010600030101010101" pitchFamily="2" charset="-122"/>
              </a:rPr>
              <a:t>2.  </a:t>
            </a:r>
            <a:r>
              <a:rPr lang="zh-CN" altLang="en-US" sz="2000" b="1" u="sng" dirty="0">
                <a:solidFill>
                  <a:srgbClr val="FF0000"/>
                </a:solidFill>
                <a:latin typeface="宋体" panose="02010600030101010101" pitchFamily="2" charset="-122"/>
              </a:rPr>
              <a:t>停止位：</a:t>
            </a:r>
            <a:r>
              <a:rPr lang="zh-CN" altLang="en-US" sz="2000" b="1" dirty="0" smtClean="0">
                <a:latin typeface="宋体" panose="02010600030101010101" pitchFamily="2" charset="-122"/>
              </a:rPr>
              <a:t>以</a:t>
            </a:r>
            <a:r>
              <a:rPr lang="zh-CN" altLang="en-US" sz="2000" b="1" dirty="0" smtClean="0">
                <a:solidFill>
                  <a:srgbClr val="FF0000"/>
                </a:solidFill>
                <a:latin typeface="宋体" panose="02010600030101010101" pitchFamily="2" charset="-122"/>
              </a:rPr>
              <a:t>“1”</a:t>
            </a:r>
            <a:r>
              <a:rPr lang="zh-CN" altLang="en-US" sz="2000" b="1" dirty="0">
                <a:latin typeface="宋体" panose="02010600030101010101" pitchFamily="2" charset="-122"/>
              </a:rPr>
              <a:t>高电平</a:t>
            </a:r>
            <a:r>
              <a:rPr lang="zh-CN" altLang="en-US" sz="2000" b="1" dirty="0" smtClean="0">
                <a:latin typeface="宋体" panose="02010600030101010101" pitchFamily="2" charset="-122"/>
              </a:rPr>
              <a:t>表示；</a:t>
            </a:r>
            <a:endParaRPr lang="en-US" altLang="zh-CN" sz="2000" b="1" dirty="0">
              <a:latin typeface="宋体" panose="02010600030101010101" pitchFamily="2" charset="-122"/>
            </a:endParaRPr>
          </a:p>
        </p:txBody>
      </p:sp>
      <p:sp>
        <p:nvSpPr>
          <p:cNvPr id="9" name="Rectangle 3"/>
          <p:cNvSpPr txBox="1">
            <a:spLocks noChangeArrowheads="1"/>
          </p:cNvSpPr>
          <p:nvPr/>
        </p:nvSpPr>
        <p:spPr>
          <a:xfrm>
            <a:off x="12143" y="5914314"/>
            <a:ext cx="8386762" cy="4113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Bef>
                <a:spcPct val="50000"/>
              </a:spcBef>
              <a:spcAft>
                <a:spcPts val="0"/>
              </a:spcAft>
              <a:buNone/>
            </a:pPr>
            <a:r>
              <a:rPr lang="en-US" altLang="zh-CN" sz="2000" b="1" dirty="0" smtClean="0">
                <a:solidFill>
                  <a:srgbClr val="FF0000"/>
                </a:solidFill>
                <a:latin typeface="宋体" panose="02010600030101010101" pitchFamily="2" charset="-122"/>
              </a:rPr>
              <a:t>4.  </a:t>
            </a:r>
            <a:r>
              <a:rPr lang="zh-CN" altLang="en-US" sz="2000" b="1" u="sng" dirty="0" smtClean="0">
                <a:solidFill>
                  <a:srgbClr val="FF0000"/>
                </a:solidFill>
                <a:latin typeface="宋体" panose="02010600030101010101" pitchFamily="2" charset="-122"/>
              </a:rPr>
              <a:t>帧： </a:t>
            </a:r>
            <a:r>
              <a:rPr lang="zh-CN" altLang="en-US" sz="2000" b="1" dirty="0" smtClean="0">
                <a:latin typeface="宋体" panose="02010600030101010101" pitchFamily="2" charset="-122"/>
              </a:rPr>
              <a:t>数据字节加上起始位和停止位；</a:t>
            </a:r>
            <a:endParaRPr lang="en-US" altLang="zh-CN" sz="2000" b="1" dirty="0" smtClean="0">
              <a:latin typeface="宋体" panose="02010600030101010101" pitchFamily="2" charset="-122"/>
            </a:endParaRPr>
          </a:p>
        </p:txBody>
      </p:sp>
      <p:sp>
        <p:nvSpPr>
          <p:cNvPr id="10" name="Rectangle 3"/>
          <p:cNvSpPr txBox="1">
            <a:spLocks noChangeArrowheads="1"/>
          </p:cNvSpPr>
          <p:nvPr/>
        </p:nvSpPr>
        <p:spPr>
          <a:xfrm>
            <a:off x="15590" y="6274354"/>
            <a:ext cx="8773070" cy="54839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Bef>
                <a:spcPct val="50000"/>
              </a:spcBef>
              <a:spcAft>
                <a:spcPts val="0"/>
              </a:spcAft>
              <a:buNone/>
            </a:pPr>
            <a:r>
              <a:rPr lang="en-US" altLang="zh-CN" sz="2000" b="1" dirty="0" smtClean="0">
                <a:solidFill>
                  <a:srgbClr val="FF0000"/>
                </a:solidFill>
                <a:latin typeface="宋体" panose="02010600030101010101" pitchFamily="2" charset="-122"/>
              </a:rPr>
              <a:t>5.  </a:t>
            </a:r>
            <a:r>
              <a:rPr lang="zh-CN" altLang="en-US" sz="2000" b="1" u="sng" dirty="0" smtClean="0">
                <a:solidFill>
                  <a:srgbClr val="FF0000"/>
                </a:solidFill>
                <a:latin typeface="宋体" panose="02010600030101010101" pitchFamily="2" charset="-122"/>
              </a:rPr>
              <a:t>空闲位：</a:t>
            </a:r>
            <a:r>
              <a:rPr lang="zh-CN" altLang="en-US" sz="2000" b="1" dirty="0" smtClean="0">
                <a:latin typeface="宋体" panose="02010600030101010101" pitchFamily="2" charset="-122"/>
              </a:rPr>
              <a:t>在停止位后加</a:t>
            </a:r>
            <a:r>
              <a:rPr lang="zh-CN" altLang="en-US" sz="2000" b="1" dirty="0">
                <a:latin typeface="宋体" panose="02010600030101010101" pitchFamily="2" charset="-122"/>
              </a:rPr>
              <a:t>空闲</a:t>
            </a:r>
            <a:r>
              <a:rPr lang="zh-CN" altLang="en-US" sz="2000" b="1" dirty="0" smtClean="0">
                <a:latin typeface="宋体" panose="02010600030101010101" pitchFamily="2" charset="-122"/>
              </a:rPr>
              <a:t>位用于等待发送</a:t>
            </a:r>
            <a:r>
              <a:rPr lang="en-US" altLang="zh-CN" sz="2000" b="1" dirty="0" smtClean="0">
                <a:latin typeface="宋体" panose="02010600030101010101" pitchFamily="2" charset="-122"/>
              </a:rPr>
              <a:t>---</a:t>
            </a:r>
            <a:r>
              <a:rPr lang="zh-CN" altLang="en-US" sz="2000" b="1" dirty="0" smtClean="0">
                <a:latin typeface="宋体" panose="02010600030101010101" pitchFamily="2" charset="-122"/>
              </a:rPr>
              <a:t>“1”</a:t>
            </a:r>
            <a:endParaRPr lang="zh-CN" altLang="en-US" sz="2000" b="1" dirty="0">
              <a:latin typeface="宋体" panose="02010600030101010101" pitchFamily="2" charset="-122"/>
            </a:endParaRPr>
          </a:p>
        </p:txBody>
      </p:sp>
      <p:sp>
        <p:nvSpPr>
          <p:cNvPr id="11" name="Rectangle 3"/>
          <p:cNvSpPr txBox="1">
            <a:spLocks noChangeArrowheads="1"/>
          </p:cNvSpPr>
          <p:nvPr/>
        </p:nvSpPr>
        <p:spPr>
          <a:xfrm>
            <a:off x="2271" y="5554274"/>
            <a:ext cx="8386762" cy="4113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Bef>
                <a:spcPct val="50000"/>
              </a:spcBef>
              <a:spcAft>
                <a:spcPts val="0"/>
              </a:spcAft>
              <a:buNone/>
            </a:pPr>
            <a:r>
              <a:rPr lang="en-US" altLang="zh-CN" sz="2000" b="1" dirty="0" smtClean="0">
                <a:solidFill>
                  <a:srgbClr val="FF0000"/>
                </a:solidFill>
                <a:latin typeface="宋体" panose="02010600030101010101" pitchFamily="2" charset="-122"/>
              </a:rPr>
              <a:t>3.  </a:t>
            </a:r>
            <a:r>
              <a:rPr lang="zh-CN" altLang="en-US" sz="2000" b="1" u="sng" dirty="0" smtClean="0">
                <a:solidFill>
                  <a:srgbClr val="FF0000"/>
                </a:solidFill>
                <a:latin typeface="宋体" panose="02010600030101010101" pitchFamily="2" charset="-122"/>
              </a:rPr>
              <a:t>数据字：</a:t>
            </a:r>
            <a:r>
              <a:rPr lang="en-US" altLang="zh-CN" sz="2000" b="1" dirty="0" smtClean="0">
                <a:latin typeface="宋体" panose="02010600030101010101" pitchFamily="2" charset="-122"/>
              </a:rPr>
              <a:t>5</a:t>
            </a:r>
            <a:r>
              <a:rPr lang="zh-CN" altLang="en-US" sz="2000" b="1" dirty="0">
                <a:latin typeface="宋体" panose="02010600030101010101" pitchFamily="2" charset="-122"/>
              </a:rPr>
              <a:t>，</a:t>
            </a:r>
            <a:r>
              <a:rPr lang="en-US" altLang="zh-CN" sz="2000" b="1" dirty="0">
                <a:latin typeface="宋体" panose="02010600030101010101" pitchFamily="2" charset="-122"/>
              </a:rPr>
              <a:t>6</a:t>
            </a:r>
            <a:r>
              <a:rPr lang="zh-CN" altLang="en-US" sz="2000" b="1" dirty="0">
                <a:latin typeface="宋体" panose="02010600030101010101" pitchFamily="2" charset="-122"/>
              </a:rPr>
              <a:t>，</a:t>
            </a:r>
            <a:r>
              <a:rPr lang="en-US" altLang="zh-CN" sz="2000" b="1" dirty="0">
                <a:latin typeface="宋体" panose="02010600030101010101" pitchFamily="2" charset="-122"/>
              </a:rPr>
              <a:t>7</a:t>
            </a:r>
            <a:r>
              <a:rPr lang="zh-CN" altLang="en-US" sz="2000" b="1" dirty="0">
                <a:latin typeface="宋体" panose="02010600030101010101" pitchFamily="2" charset="-122"/>
              </a:rPr>
              <a:t>或</a:t>
            </a:r>
            <a:r>
              <a:rPr lang="en-US" altLang="zh-CN" sz="2000" b="1" dirty="0">
                <a:latin typeface="宋体" panose="02010600030101010101" pitchFamily="2" charset="-122"/>
              </a:rPr>
              <a:t>8</a:t>
            </a:r>
            <a:r>
              <a:rPr lang="zh-CN" altLang="en-US" sz="2000" b="1" dirty="0">
                <a:latin typeface="宋体" panose="02010600030101010101" pitchFamily="2" charset="-122"/>
              </a:rPr>
              <a:t>位数据</a:t>
            </a:r>
            <a:r>
              <a:rPr lang="zh-CN" altLang="en-US" sz="2000" b="1" dirty="0" smtClean="0">
                <a:latin typeface="宋体" panose="02010600030101010101" pitchFamily="2" charset="-122"/>
              </a:rPr>
              <a:t>，可包含奇偶校验位；</a:t>
            </a:r>
            <a:endParaRPr lang="en-US" altLang="zh-CN" sz="2000" b="1" dirty="0" smtClean="0">
              <a:latin typeface="宋体" panose="02010600030101010101" pitchFamily="2" charset="-122"/>
            </a:endParaRPr>
          </a:p>
        </p:txBody>
      </p:sp>
      <p:sp>
        <p:nvSpPr>
          <p:cNvPr id="12" name="文本框 60"/>
          <p:cNvSpPr txBox="1"/>
          <p:nvPr/>
        </p:nvSpPr>
        <p:spPr>
          <a:xfrm>
            <a:off x="2271" y="751274"/>
            <a:ext cx="1810111" cy="461665"/>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defPPr>
              <a:defRPr lang="zh-CN"/>
            </a:defPPr>
            <a:lvl1pPr>
              <a:defRPr sz="2400" b="1">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r>
              <a:rPr lang="en-US" altLang="zh-CN" dirty="0"/>
              <a:t>1</a:t>
            </a:r>
            <a:r>
              <a:rPr lang="en-US" altLang="zh-CN" dirty="0" smtClean="0"/>
              <a:t>. </a:t>
            </a:r>
            <a:r>
              <a:rPr lang="zh-CN" altLang="en-US" dirty="0" smtClean="0"/>
              <a:t>同步通信</a:t>
            </a:r>
            <a:endParaRPr lang="zh-CN" altLang="en-US" dirty="0"/>
          </a:p>
        </p:txBody>
      </p:sp>
      <p:sp>
        <p:nvSpPr>
          <p:cNvPr id="13" name="Rectangle 3"/>
          <p:cNvSpPr txBox="1">
            <a:spLocks noChangeArrowheads="1"/>
          </p:cNvSpPr>
          <p:nvPr/>
        </p:nvSpPr>
        <p:spPr>
          <a:xfrm>
            <a:off x="107504" y="1340666"/>
            <a:ext cx="9229922" cy="1800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0"/>
              </a:spcBef>
              <a:spcAft>
                <a:spcPts val="0"/>
              </a:spcAft>
            </a:pPr>
            <a:r>
              <a:rPr lang="zh-CN" altLang="en-US" sz="2000" b="1" u="sng" dirty="0" smtClean="0">
                <a:solidFill>
                  <a:srgbClr val="FF0000"/>
                </a:solidFill>
                <a:latin typeface="宋体" panose="02010600030101010101" pitchFamily="2" charset="-122"/>
              </a:rPr>
              <a:t>特点：</a:t>
            </a:r>
            <a:r>
              <a:rPr lang="zh-CN" altLang="en-US" sz="2000" dirty="0" smtClean="0">
                <a:latin typeface="宋体" panose="02010600030101010101" pitchFamily="2" charset="-122"/>
              </a:rPr>
              <a:t>去掉起始位和停止位，在</a:t>
            </a:r>
            <a:r>
              <a:rPr lang="zh-CN" altLang="en-US" sz="2000" dirty="0">
                <a:latin typeface="宋体" panose="02010600030101010101" pitchFamily="2" charset="-122"/>
              </a:rPr>
              <a:t>数据块开始处用</a:t>
            </a:r>
            <a:r>
              <a:rPr lang="zh-CN" altLang="en-US" sz="2000" u="sng" dirty="0">
                <a:solidFill>
                  <a:schemeClr val="accent6">
                    <a:lumMod val="75000"/>
                  </a:schemeClr>
                </a:solidFill>
                <a:latin typeface="宋体" panose="02010600030101010101" pitchFamily="2" charset="-122"/>
              </a:rPr>
              <a:t>同步字符</a:t>
            </a:r>
            <a:r>
              <a:rPr lang="zh-CN" altLang="en-US" sz="2000" dirty="0">
                <a:latin typeface="宋体" panose="02010600030101010101" pitchFamily="2" charset="-122"/>
              </a:rPr>
              <a:t>来</a:t>
            </a:r>
            <a:r>
              <a:rPr lang="zh-CN" altLang="en-US" sz="2000" dirty="0" smtClean="0">
                <a:latin typeface="宋体" panose="02010600030101010101" pitchFamily="2" charset="-122"/>
              </a:rPr>
              <a:t>指示</a:t>
            </a:r>
            <a:r>
              <a:rPr lang="zh-CN" altLang="en-US" sz="2000" b="1" dirty="0" smtClean="0">
                <a:latin typeface="宋体" panose="02010600030101010101" pitchFamily="2" charset="-122"/>
              </a:rPr>
              <a:t>；</a:t>
            </a:r>
            <a:endParaRPr lang="en-US" altLang="zh-CN" sz="2000" b="1" dirty="0" smtClean="0">
              <a:latin typeface="宋体" panose="02010600030101010101" pitchFamily="2" charset="-122"/>
            </a:endParaRPr>
          </a:p>
          <a:p>
            <a:pPr fontAlgn="auto">
              <a:spcBef>
                <a:spcPts val="0"/>
              </a:spcBef>
              <a:spcAft>
                <a:spcPts val="0"/>
              </a:spcAft>
            </a:pPr>
            <a:r>
              <a:rPr lang="zh-CN" altLang="en-US" sz="2000" b="1" u="sng" dirty="0" smtClean="0">
                <a:solidFill>
                  <a:srgbClr val="FF0000"/>
                </a:solidFill>
                <a:latin typeface="宋体" panose="02010600030101010101" pitchFamily="2" charset="-122"/>
              </a:rPr>
              <a:t>优点：</a:t>
            </a:r>
            <a:r>
              <a:rPr lang="zh-CN" altLang="en-US" sz="2000" dirty="0">
                <a:latin typeface="宋体" panose="02010600030101010101" pitchFamily="2" charset="-122"/>
              </a:rPr>
              <a:t>有效数据位传送速率高于异步传送方式</a:t>
            </a:r>
            <a:r>
              <a:rPr lang="zh-CN" altLang="en-US" sz="2000" b="1" dirty="0" smtClean="0">
                <a:latin typeface="宋体" panose="02010600030101010101" pitchFamily="2" charset="-122"/>
              </a:rPr>
              <a:t>；</a:t>
            </a:r>
            <a:endParaRPr lang="en-US" altLang="zh-CN" sz="2000" b="1" dirty="0" smtClean="0">
              <a:latin typeface="宋体" panose="02010600030101010101" pitchFamily="2" charset="-122"/>
            </a:endParaRPr>
          </a:p>
          <a:p>
            <a:pPr fontAlgn="auto">
              <a:spcBef>
                <a:spcPts val="0"/>
              </a:spcBef>
              <a:spcAft>
                <a:spcPts val="0"/>
              </a:spcAft>
            </a:pPr>
            <a:r>
              <a:rPr lang="zh-CN" altLang="en-US" sz="2000" b="1" u="sng" dirty="0">
                <a:solidFill>
                  <a:srgbClr val="FF0000"/>
                </a:solidFill>
                <a:latin typeface="宋体" panose="02010600030101010101" pitchFamily="2" charset="-122"/>
              </a:rPr>
              <a:t>缺点：</a:t>
            </a:r>
            <a:r>
              <a:rPr lang="zh-CN" altLang="en-US" sz="2000" b="1" dirty="0" smtClean="0">
                <a:latin typeface="宋体" panose="02010600030101010101" pitchFamily="2" charset="-122"/>
              </a:rPr>
              <a:t>硬件设备复杂</a:t>
            </a:r>
            <a:endParaRPr lang="en-US" altLang="zh-CN" sz="2000" b="1" dirty="0" smtClean="0">
              <a:latin typeface="宋体" panose="02010600030101010101" pitchFamily="2" charset="-122"/>
            </a:endParaRPr>
          </a:p>
          <a:p>
            <a:pPr marL="0" indent="0" fontAlgn="auto">
              <a:spcBef>
                <a:spcPts val="0"/>
              </a:spcBef>
              <a:spcAft>
                <a:spcPts val="0"/>
              </a:spcAft>
              <a:buNone/>
            </a:pPr>
            <a:r>
              <a:rPr lang="en-US" altLang="zh-CN" sz="2000" b="1" dirty="0" smtClean="0">
                <a:latin typeface="宋体" panose="02010600030101010101" pitchFamily="2" charset="-122"/>
              </a:rPr>
              <a:t>        1. </a:t>
            </a:r>
            <a:r>
              <a:rPr lang="zh-CN" altLang="en-US" sz="2000" b="1" dirty="0" smtClean="0">
                <a:latin typeface="宋体" panose="02010600030101010101" pitchFamily="2" charset="-122"/>
              </a:rPr>
              <a:t>要求使用</a:t>
            </a:r>
            <a:r>
              <a:rPr lang="zh-CN" altLang="en-US" sz="2000" b="1" u="sng" dirty="0" smtClean="0">
                <a:solidFill>
                  <a:srgbClr val="FF0000"/>
                </a:solidFill>
                <a:latin typeface="宋体" panose="02010600030101010101" pitchFamily="2" charset="-122"/>
              </a:rPr>
              <a:t>同一时钟</a:t>
            </a:r>
            <a:r>
              <a:rPr lang="zh-CN" altLang="en-US" sz="2000" b="1" dirty="0" smtClean="0">
                <a:latin typeface="宋体" panose="02010600030101010101" pitchFamily="2" charset="-122"/>
              </a:rPr>
              <a:t>实现收发端之间的同步；</a:t>
            </a:r>
            <a:endParaRPr lang="en-US" altLang="zh-CN" sz="2000" b="1" dirty="0" smtClean="0">
              <a:latin typeface="宋体" panose="02010600030101010101" pitchFamily="2" charset="-122"/>
            </a:endParaRPr>
          </a:p>
          <a:p>
            <a:pPr marL="0" indent="0" fontAlgn="auto">
              <a:spcBef>
                <a:spcPts val="0"/>
              </a:spcBef>
              <a:spcAft>
                <a:spcPts val="0"/>
              </a:spcAft>
              <a:buNone/>
            </a:pPr>
            <a:r>
              <a:rPr lang="en-US" altLang="zh-CN" sz="2000" b="1" dirty="0">
                <a:latin typeface="宋体" panose="02010600030101010101" pitchFamily="2" charset="-122"/>
              </a:rPr>
              <a:t> </a:t>
            </a:r>
            <a:r>
              <a:rPr lang="en-US" altLang="zh-CN" sz="2000" b="1" dirty="0" smtClean="0">
                <a:latin typeface="宋体" panose="02010600030101010101" pitchFamily="2" charset="-122"/>
              </a:rPr>
              <a:t>       2. </a:t>
            </a:r>
            <a:r>
              <a:rPr lang="zh-CN" altLang="en-US" sz="2000" b="1" dirty="0" smtClean="0">
                <a:latin typeface="宋体" panose="02010600030101010101" pitchFamily="2" charset="-122"/>
              </a:rPr>
              <a:t>对时钟脉冲信号的相位一致性要求严格，需要采用</a:t>
            </a:r>
            <a:r>
              <a:rPr lang="zh-CN" altLang="en-US" sz="2000" b="1" dirty="0">
                <a:latin typeface="宋体" panose="02010600030101010101" pitchFamily="2" charset="-122"/>
              </a:rPr>
              <a:t>“</a:t>
            </a:r>
            <a:r>
              <a:rPr lang="zh-CN" altLang="en-US" sz="2000" b="1" dirty="0" smtClean="0">
                <a:latin typeface="宋体" panose="02010600030101010101" pitchFamily="2" charset="-122"/>
              </a:rPr>
              <a:t>锁相器</a:t>
            </a:r>
            <a:r>
              <a:rPr lang="en-US" altLang="zh-CN" sz="2000" b="1" dirty="0" smtClean="0">
                <a:latin typeface="宋体" panose="02010600030101010101" pitchFamily="2" charset="-122"/>
              </a:rPr>
              <a:t>”</a:t>
            </a:r>
            <a:endParaRPr lang="en-US" altLang="zh-CN" sz="2000" b="1" dirty="0">
              <a:latin typeface="宋体" panose="02010600030101010101" pitchFamily="2" charset="-122"/>
            </a:endParaRPr>
          </a:p>
        </p:txBody>
      </p:sp>
      <p:sp>
        <p:nvSpPr>
          <p:cNvPr id="14" name="文本框 60"/>
          <p:cNvSpPr txBox="1"/>
          <p:nvPr/>
        </p:nvSpPr>
        <p:spPr>
          <a:xfrm>
            <a:off x="15590" y="3106002"/>
            <a:ext cx="1810111" cy="461665"/>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defPPr>
              <a:defRPr lang="zh-CN"/>
            </a:defPPr>
            <a:lvl1pPr>
              <a:defRPr sz="2400" b="1">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r>
              <a:rPr lang="en-US" altLang="zh-CN" dirty="0"/>
              <a:t>2. </a:t>
            </a:r>
            <a:r>
              <a:rPr lang="zh-CN" altLang="en-US" dirty="0" smtClean="0"/>
              <a:t>异步通信</a:t>
            </a:r>
            <a:endParaRPr lang="zh-CN" altLang="en-US" dirty="0"/>
          </a:p>
        </p:txBody>
      </p:sp>
    </p:spTree>
    <p:extLst>
      <p:ext uri="{BB962C8B-B14F-4D97-AF65-F5344CB8AC3E}">
        <p14:creationId xmlns:p14="http://schemas.microsoft.com/office/powerpoint/2010/main" xmlns="" val="412738090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4"/>
          <p:cNvSpPr txBox="1"/>
          <p:nvPr/>
        </p:nvSpPr>
        <p:spPr>
          <a:xfrm>
            <a:off x="16909" y="116632"/>
            <a:ext cx="5670142" cy="58477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none" rtlCol="0">
            <a:spAutoFit/>
          </a:bodyPr>
          <a:lstStyle>
            <a:defPPr>
              <a:defRPr lang="zh-CN"/>
            </a:defPPr>
            <a:lvl1pPr marL="342900" indent="-342900">
              <a:buFont typeface="Wingdings" panose="05000000000000000000" pitchFamily="2" charset="2"/>
              <a:buChar char="Ø"/>
              <a:defRPr sz="3200"/>
            </a:lvl1pPr>
          </a:lstStyle>
          <a:p>
            <a:r>
              <a:rPr lang="zh-CN" altLang="en-US" dirty="0" smtClean="0"/>
              <a:t>串行</a:t>
            </a:r>
            <a:r>
              <a:rPr lang="zh-CN" altLang="en-US" dirty="0"/>
              <a:t>通信中数据的传送方向</a:t>
            </a:r>
          </a:p>
        </p:txBody>
      </p:sp>
      <p:sp>
        <p:nvSpPr>
          <p:cNvPr id="5" name="Rectangle 2"/>
          <p:cNvSpPr txBox="1">
            <a:spLocks noChangeArrowheads="1"/>
          </p:cNvSpPr>
          <p:nvPr/>
        </p:nvSpPr>
        <p:spPr>
          <a:xfrm>
            <a:off x="16909" y="1052736"/>
            <a:ext cx="8604448" cy="10081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80000"/>
              </a:lnSpc>
              <a:spcBef>
                <a:spcPct val="50000"/>
              </a:spcBef>
              <a:spcAft>
                <a:spcPts val="0"/>
              </a:spcAft>
            </a:pPr>
            <a:r>
              <a:rPr lang="zh-CN" altLang="en-US" sz="2400" b="1" u="sng" dirty="0">
                <a:solidFill>
                  <a:srgbClr val="FF0000"/>
                </a:solidFill>
                <a:latin typeface="宋体" panose="02010600030101010101" pitchFamily="2" charset="-122"/>
              </a:rPr>
              <a:t>单工通信方式：</a:t>
            </a:r>
            <a:endParaRPr lang="en-US" altLang="zh-CN" sz="2400" b="1" u="sng" dirty="0">
              <a:solidFill>
                <a:srgbClr val="FF0000"/>
              </a:solidFill>
              <a:latin typeface="宋体" panose="02010600030101010101" pitchFamily="2" charset="-122"/>
            </a:endParaRPr>
          </a:p>
          <a:p>
            <a:pPr marL="0" indent="0" fontAlgn="auto">
              <a:lnSpc>
                <a:spcPct val="80000"/>
              </a:lnSpc>
              <a:spcBef>
                <a:spcPct val="50000"/>
              </a:spcBef>
              <a:spcAft>
                <a:spcPts val="0"/>
              </a:spcAft>
              <a:buNone/>
            </a:pPr>
            <a:r>
              <a:rPr lang="en-US" altLang="zh-CN" sz="2200" b="1" dirty="0" smtClean="0">
                <a:latin typeface="宋体" panose="02010600030101010101" pitchFamily="2" charset="-122"/>
              </a:rPr>
              <a:t>------A</a:t>
            </a:r>
            <a:r>
              <a:rPr lang="zh-CN" altLang="en-US" sz="2200" b="1" dirty="0" smtClean="0">
                <a:latin typeface="宋体" panose="02010600030101010101" pitchFamily="2" charset="-122"/>
              </a:rPr>
              <a:t>端为发送站，</a:t>
            </a:r>
            <a:r>
              <a:rPr lang="en-US" altLang="zh-CN" sz="2200" b="1" dirty="0" smtClean="0">
                <a:latin typeface="宋体" panose="02010600030101010101" pitchFamily="2" charset="-122"/>
              </a:rPr>
              <a:t>B</a:t>
            </a:r>
            <a:r>
              <a:rPr lang="zh-CN" altLang="en-US" sz="2200" b="1" dirty="0" smtClean="0">
                <a:latin typeface="宋体" panose="02010600030101010101" pitchFamily="2" charset="-122"/>
              </a:rPr>
              <a:t>端为接收站，数据仅能从</a:t>
            </a:r>
            <a:r>
              <a:rPr lang="en-US" altLang="zh-CN" sz="2200" b="1" dirty="0" smtClean="0">
                <a:latin typeface="宋体" panose="02010600030101010101" pitchFamily="2" charset="-122"/>
              </a:rPr>
              <a:t>A</a:t>
            </a:r>
            <a:r>
              <a:rPr lang="zh-CN" altLang="en-US" sz="2200" b="1" dirty="0" smtClean="0">
                <a:latin typeface="宋体" panose="02010600030101010101" pitchFamily="2" charset="-122"/>
              </a:rPr>
              <a:t>站发至</a:t>
            </a:r>
            <a:r>
              <a:rPr lang="en-US" altLang="zh-CN" sz="2200" b="1" dirty="0" smtClean="0">
                <a:latin typeface="宋体" panose="02010600030101010101" pitchFamily="2" charset="-122"/>
              </a:rPr>
              <a:t>B</a:t>
            </a:r>
            <a:r>
              <a:rPr lang="zh-CN" altLang="en-US" sz="2200" b="1" dirty="0" smtClean="0">
                <a:latin typeface="宋体" panose="02010600030101010101" pitchFamily="2" charset="-122"/>
              </a:rPr>
              <a:t>站。</a:t>
            </a:r>
            <a:endParaRPr lang="en-US" altLang="zh-CN" sz="2200" b="1" dirty="0" smtClean="0">
              <a:latin typeface="宋体" panose="02010600030101010101" pitchFamily="2" charset="-122"/>
            </a:endParaRPr>
          </a:p>
        </p:txBody>
      </p:sp>
      <p:sp>
        <p:nvSpPr>
          <p:cNvPr id="6" name="Rectangle 2"/>
          <p:cNvSpPr txBox="1">
            <a:spLocks noChangeArrowheads="1"/>
          </p:cNvSpPr>
          <p:nvPr/>
        </p:nvSpPr>
        <p:spPr>
          <a:xfrm>
            <a:off x="31902" y="2852936"/>
            <a:ext cx="8364038" cy="130291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90000"/>
              </a:lnSpc>
              <a:spcBef>
                <a:spcPct val="50000"/>
              </a:spcBef>
              <a:spcAft>
                <a:spcPts val="0"/>
              </a:spcAft>
            </a:pPr>
            <a:r>
              <a:rPr lang="zh-CN" altLang="en-US" sz="2400" b="1" u="sng" dirty="0">
                <a:solidFill>
                  <a:srgbClr val="FF0000"/>
                </a:solidFill>
                <a:latin typeface="宋体" panose="02010600030101010101" pitchFamily="2" charset="-122"/>
              </a:rPr>
              <a:t>半双工通信</a:t>
            </a:r>
            <a:r>
              <a:rPr lang="zh-CN" altLang="en-US" sz="2400" b="1" u="sng" dirty="0" smtClean="0">
                <a:solidFill>
                  <a:srgbClr val="FF0000"/>
                </a:solidFill>
                <a:latin typeface="宋体" panose="02010600030101010101" pitchFamily="2" charset="-122"/>
              </a:rPr>
              <a:t>方式</a:t>
            </a:r>
            <a:endParaRPr lang="en-US" altLang="zh-CN" sz="2400" b="1" u="sng" dirty="0" smtClean="0">
              <a:solidFill>
                <a:srgbClr val="FF0000"/>
              </a:solidFill>
              <a:latin typeface="宋体" panose="02010600030101010101" pitchFamily="2" charset="-122"/>
            </a:endParaRPr>
          </a:p>
          <a:p>
            <a:pPr marL="0" indent="0" fontAlgn="auto">
              <a:lnSpc>
                <a:spcPct val="120000"/>
              </a:lnSpc>
              <a:spcBef>
                <a:spcPts val="0"/>
              </a:spcBef>
              <a:spcAft>
                <a:spcPts val="0"/>
              </a:spcAft>
              <a:buNone/>
            </a:pPr>
            <a:r>
              <a:rPr lang="en-US" altLang="zh-CN" sz="2400" b="1" dirty="0" smtClean="0">
                <a:latin typeface="宋体" panose="02010600030101010101" pitchFamily="2" charset="-122"/>
              </a:rPr>
              <a:t>----</a:t>
            </a:r>
            <a:r>
              <a:rPr lang="zh-CN" altLang="en-US" sz="2200" b="1" dirty="0" smtClean="0">
                <a:latin typeface="宋体" panose="02010600030101010101" pitchFamily="2" charset="-122"/>
              </a:rPr>
              <a:t>数据</a:t>
            </a:r>
            <a:r>
              <a:rPr lang="zh-CN" altLang="en-US" sz="2200" b="1" dirty="0">
                <a:latin typeface="宋体" panose="02010600030101010101" pitchFamily="2" charset="-122"/>
              </a:rPr>
              <a:t>可以从</a:t>
            </a:r>
            <a:r>
              <a:rPr lang="en-US" altLang="zh-CN" sz="2200" b="1" dirty="0">
                <a:latin typeface="宋体" panose="02010600030101010101" pitchFamily="2" charset="-122"/>
              </a:rPr>
              <a:t>A</a:t>
            </a:r>
            <a:r>
              <a:rPr lang="zh-CN" altLang="en-US" sz="2200" b="1" dirty="0">
                <a:latin typeface="宋体" panose="02010600030101010101" pitchFamily="2" charset="-122"/>
              </a:rPr>
              <a:t>发送到</a:t>
            </a:r>
            <a:r>
              <a:rPr lang="en-US" altLang="zh-CN" sz="2200" b="1" dirty="0">
                <a:latin typeface="宋体" panose="02010600030101010101" pitchFamily="2" charset="-122"/>
              </a:rPr>
              <a:t>B，</a:t>
            </a:r>
            <a:r>
              <a:rPr lang="zh-CN" altLang="en-US" sz="2200" b="1" dirty="0">
                <a:latin typeface="宋体" panose="02010600030101010101" pitchFamily="2" charset="-122"/>
              </a:rPr>
              <a:t>也可以由</a:t>
            </a:r>
            <a:r>
              <a:rPr lang="en-US" altLang="zh-CN" sz="2200" b="1" dirty="0">
                <a:latin typeface="宋体" panose="02010600030101010101" pitchFamily="2" charset="-122"/>
              </a:rPr>
              <a:t>B</a:t>
            </a:r>
            <a:r>
              <a:rPr lang="zh-CN" altLang="en-US" sz="2200" b="1" dirty="0">
                <a:latin typeface="宋体" panose="02010600030101010101" pitchFamily="2" charset="-122"/>
              </a:rPr>
              <a:t>发送到</a:t>
            </a:r>
            <a:r>
              <a:rPr lang="en-US" altLang="zh-CN" sz="2200" b="1" dirty="0">
                <a:latin typeface="宋体" panose="02010600030101010101" pitchFamily="2" charset="-122"/>
              </a:rPr>
              <a:t>A</a:t>
            </a:r>
            <a:r>
              <a:rPr lang="en-US" altLang="zh-CN" sz="2200" b="1" dirty="0" smtClean="0">
                <a:latin typeface="宋体" panose="02010600030101010101" pitchFamily="2" charset="-122"/>
              </a:rPr>
              <a:t>。</a:t>
            </a:r>
            <a:r>
              <a:rPr lang="zh-CN" altLang="en-US" sz="2200" b="1" dirty="0" smtClean="0">
                <a:latin typeface="宋体" panose="02010600030101010101" pitchFamily="2" charset="-122"/>
              </a:rPr>
              <a:t>同</a:t>
            </a:r>
            <a:r>
              <a:rPr lang="zh-CN" altLang="en-US" sz="2200" b="1" dirty="0">
                <a:latin typeface="宋体" panose="02010600030101010101" pitchFamily="2" charset="-122"/>
              </a:rPr>
              <a:t>一时间只能作一个方向的传送，其传送方式由收发控制开关</a:t>
            </a:r>
            <a:r>
              <a:rPr lang="en-US" altLang="zh-CN" sz="2200" b="1" dirty="0">
                <a:latin typeface="宋体" panose="02010600030101010101" pitchFamily="2" charset="-122"/>
              </a:rPr>
              <a:t>K</a:t>
            </a:r>
            <a:r>
              <a:rPr lang="zh-CN" altLang="en-US" sz="2200" b="1" dirty="0">
                <a:latin typeface="宋体" panose="02010600030101010101" pitchFamily="2" charset="-122"/>
              </a:rPr>
              <a:t>来</a:t>
            </a:r>
            <a:r>
              <a:rPr lang="zh-CN" altLang="en-US" sz="2200" b="1" dirty="0" smtClean="0">
                <a:latin typeface="宋体" panose="02010600030101010101" pitchFamily="2" charset="-122"/>
              </a:rPr>
              <a:t>控制</a:t>
            </a:r>
            <a:endParaRPr lang="en-US" altLang="zh-CN" sz="2200" b="1" dirty="0" smtClean="0">
              <a:latin typeface="宋体" panose="02010600030101010101" pitchFamily="2" charset="-122"/>
            </a:endParaRPr>
          </a:p>
        </p:txBody>
      </p:sp>
      <p:sp>
        <p:nvSpPr>
          <p:cNvPr id="7" name="Rectangle 2"/>
          <p:cNvSpPr txBox="1">
            <a:spLocks noChangeArrowheads="1"/>
          </p:cNvSpPr>
          <p:nvPr/>
        </p:nvSpPr>
        <p:spPr>
          <a:xfrm>
            <a:off x="6964" y="5157192"/>
            <a:ext cx="8364038" cy="86409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90000"/>
              </a:lnSpc>
              <a:spcBef>
                <a:spcPct val="50000"/>
              </a:spcBef>
              <a:spcAft>
                <a:spcPts val="0"/>
              </a:spcAft>
            </a:pPr>
            <a:r>
              <a:rPr lang="zh-CN" altLang="en-US" sz="2400" b="1" u="sng" dirty="0" smtClean="0">
                <a:solidFill>
                  <a:srgbClr val="FF0000"/>
                </a:solidFill>
                <a:latin typeface="宋体" panose="02010600030101010101" pitchFamily="2" charset="-122"/>
              </a:rPr>
              <a:t>全双工</a:t>
            </a:r>
            <a:r>
              <a:rPr lang="zh-CN" altLang="en-US" sz="2400" b="1" u="sng" dirty="0">
                <a:solidFill>
                  <a:srgbClr val="FF0000"/>
                </a:solidFill>
                <a:latin typeface="宋体" panose="02010600030101010101" pitchFamily="2" charset="-122"/>
              </a:rPr>
              <a:t>通信</a:t>
            </a:r>
            <a:r>
              <a:rPr lang="zh-CN" altLang="en-US" sz="2400" b="1" u="sng" dirty="0" smtClean="0">
                <a:solidFill>
                  <a:srgbClr val="FF0000"/>
                </a:solidFill>
                <a:latin typeface="宋体" panose="02010600030101010101" pitchFamily="2" charset="-122"/>
              </a:rPr>
              <a:t>方式</a:t>
            </a:r>
            <a:endParaRPr lang="en-US" altLang="zh-CN" sz="2400" b="1" u="sng" dirty="0" smtClean="0">
              <a:solidFill>
                <a:srgbClr val="FF0000"/>
              </a:solidFill>
              <a:latin typeface="宋体" panose="02010600030101010101" pitchFamily="2" charset="-122"/>
            </a:endParaRPr>
          </a:p>
          <a:p>
            <a:pPr marL="0" indent="0" fontAlgn="auto">
              <a:lnSpc>
                <a:spcPct val="120000"/>
              </a:lnSpc>
              <a:spcBef>
                <a:spcPts val="0"/>
              </a:spcBef>
              <a:spcAft>
                <a:spcPts val="0"/>
              </a:spcAft>
              <a:buNone/>
            </a:pPr>
            <a:r>
              <a:rPr lang="en-US" altLang="zh-CN" sz="2400" b="1" dirty="0" smtClean="0">
                <a:latin typeface="宋体" panose="02010600030101010101" pitchFamily="2" charset="-122"/>
              </a:rPr>
              <a:t>----</a:t>
            </a:r>
            <a:r>
              <a:rPr lang="zh-CN" altLang="en-US" sz="2200" b="1" dirty="0">
                <a:latin typeface="宋体" panose="02010600030101010101" pitchFamily="2" charset="-122"/>
              </a:rPr>
              <a:t>每个站（</a:t>
            </a:r>
            <a:r>
              <a:rPr lang="en-US" altLang="zh-CN" sz="2200" b="1" dirty="0">
                <a:latin typeface="宋体" panose="02010600030101010101" pitchFamily="2" charset="-122"/>
              </a:rPr>
              <a:t>A</a:t>
            </a:r>
            <a:r>
              <a:rPr lang="zh-CN" altLang="en-US" sz="2200" b="1" dirty="0">
                <a:latin typeface="宋体" panose="02010600030101010101" pitchFamily="2" charset="-122"/>
              </a:rPr>
              <a:t>、</a:t>
            </a:r>
            <a:r>
              <a:rPr lang="en-US" altLang="zh-CN" sz="2200" b="1" dirty="0">
                <a:latin typeface="宋体" panose="02010600030101010101" pitchFamily="2" charset="-122"/>
              </a:rPr>
              <a:t>B</a:t>
            </a:r>
            <a:r>
              <a:rPr lang="zh-CN" altLang="en-US" sz="2200" b="1" dirty="0">
                <a:latin typeface="宋体" panose="02010600030101010101" pitchFamily="2" charset="-122"/>
              </a:rPr>
              <a:t>）既可同时发送，又可同时接收。 </a:t>
            </a:r>
          </a:p>
        </p:txBody>
      </p:sp>
    </p:spTree>
    <p:extLst>
      <p:ext uri="{BB962C8B-B14F-4D97-AF65-F5344CB8AC3E}">
        <p14:creationId xmlns:p14="http://schemas.microsoft.com/office/powerpoint/2010/main" xmlns="" val="422649371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493912" y="728811"/>
            <a:ext cx="6264696" cy="60125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rgbClr val="000000"/>
                </a:solidFill>
                <a:prstDash val="solid"/>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5" name="TextBox 4"/>
          <p:cNvSpPr txBox="1"/>
          <p:nvPr/>
        </p:nvSpPr>
        <p:spPr>
          <a:xfrm>
            <a:off x="2291198" y="917113"/>
            <a:ext cx="1800493" cy="369332"/>
          </a:xfrm>
          <a:prstGeom prst="rect">
            <a:avLst/>
          </a:prstGeom>
          <a:solidFill>
            <a:schemeClr val="bg1"/>
          </a:solidFill>
        </p:spPr>
        <p:txBody>
          <a:bodyPr wrap="none" rtlCol="0">
            <a:spAutoFit/>
          </a:bodyPr>
          <a:lstStyle/>
          <a:p>
            <a:r>
              <a:rPr lang="zh-CN" altLang="en-US" dirty="0" smtClean="0">
                <a:solidFill>
                  <a:srgbClr val="FF0000"/>
                </a:solidFill>
              </a:rPr>
              <a:t>接收移位寄存器</a:t>
            </a:r>
            <a:endParaRPr lang="zh-CN" altLang="en-US" dirty="0">
              <a:solidFill>
                <a:srgbClr val="FF0000"/>
              </a:solidFill>
            </a:endParaRPr>
          </a:p>
        </p:txBody>
      </p:sp>
      <p:sp>
        <p:nvSpPr>
          <p:cNvPr id="6" name="TextBox 5"/>
          <p:cNvSpPr txBox="1"/>
          <p:nvPr/>
        </p:nvSpPr>
        <p:spPr>
          <a:xfrm>
            <a:off x="2291197" y="1224136"/>
            <a:ext cx="1800493" cy="369332"/>
          </a:xfrm>
          <a:prstGeom prst="rect">
            <a:avLst/>
          </a:prstGeom>
          <a:solidFill>
            <a:schemeClr val="bg1"/>
          </a:solidFill>
        </p:spPr>
        <p:txBody>
          <a:bodyPr wrap="none" rtlCol="0">
            <a:spAutoFit/>
          </a:bodyPr>
          <a:lstStyle/>
          <a:p>
            <a:r>
              <a:rPr lang="zh-CN" altLang="en-US" dirty="0" smtClean="0">
                <a:solidFill>
                  <a:srgbClr val="FF0000"/>
                </a:solidFill>
              </a:rPr>
              <a:t>接收数据缓冲器</a:t>
            </a:r>
            <a:endParaRPr lang="zh-CN" altLang="en-US" dirty="0">
              <a:solidFill>
                <a:srgbClr val="FF0000"/>
              </a:solidFill>
            </a:endParaRPr>
          </a:p>
        </p:txBody>
      </p:sp>
      <p:sp>
        <p:nvSpPr>
          <p:cNvPr id="7" name="TextBox 6"/>
          <p:cNvSpPr txBox="1"/>
          <p:nvPr/>
        </p:nvSpPr>
        <p:spPr>
          <a:xfrm>
            <a:off x="3844511" y="3158600"/>
            <a:ext cx="660758" cy="369332"/>
          </a:xfrm>
          <a:prstGeom prst="rect">
            <a:avLst/>
          </a:prstGeom>
          <a:solidFill>
            <a:schemeClr val="bg1"/>
          </a:solidFill>
        </p:spPr>
        <p:txBody>
          <a:bodyPr wrap="none" rtlCol="0">
            <a:spAutoFit/>
          </a:bodyPr>
          <a:lstStyle/>
          <a:p>
            <a:r>
              <a:rPr lang="en-US" altLang="zh-CN" dirty="0" smtClean="0"/>
              <a:t>         </a:t>
            </a:r>
            <a:endParaRPr lang="zh-CN" altLang="en-US" dirty="0"/>
          </a:p>
        </p:txBody>
      </p:sp>
      <p:sp>
        <p:nvSpPr>
          <p:cNvPr id="8" name="TextBox 7"/>
          <p:cNvSpPr txBox="1"/>
          <p:nvPr/>
        </p:nvSpPr>
        <p:spPr>
          <a:xfrm>
            <a:off x="3844511" y="2673588"/>
            <a:ext cx="660758" cy="369332"/>
          </a:xfrm>
          <a:prstGeom prst="rect">
            <a:avLst/>
          </a:prstGeom>
          <a:solidFill>
            <a:schemeClr val="bg1"/>
          </a:solidFill>
        </p:spPr>
        <p:txBody>
          <a:bodyPr wrap="none" rtlCol="0">
            <a:spAutoFit/>
          </a:bodyPr>
          <a:lstStyle/>
          <a:p>
            <a:r>
              <a:rPr lang="en-US" altLang="zh-CN" dirty="0" smtClean="0"/>
              <a:t>         </a:t>
            </a:r>
            <a:endParaRPr lang="zh-CN" altLang="en-US" dirty="0"/>
          </a:p>
        </p:txBody>
      </p:sp>
      <p:sp>
        <p:nvSpPr>
          <p:cNvPr id="9" name="TextBox 8"/>
          <p:cNvSpPr txBox="1"/>
          <p:nvPr/>
        </p:nvSpPr>
        <p:spPr>
          <a:xfrm>
            <a:off x="3844511" y="2304256"/>
            <a:ext cx="660758" cy="369332"/>
          </a:xfrm>
          <a:prstGeom prst="rect">
            <a:avLst/>
          </a:prstGeom>
          <a:solidFill>
            <a:schemeClr val="bg1"/>
          </a:solidFill>
        </p:spPr>
        <p:txBody>
          <a:bodyPr wrap="none" rtlCol="0">
            <a:spAutoFit/>
          </a:bodyPr>
          <a:lstStyle/>
          <a:p>
            <a:r>
              <a:rPr lang="en-US" altLang="zh-CN" dirty="0" smtClean="0"/>
              <a:t>         </a:t>
            </a:r>
            <a:endParaRPr lang="zh-CN" altLang="en-US" dirty="0"/>
          </a:p>
        </p:txBody>
      </p:sp>
      <p:sp>
        <p:nvSpPr>
          <p:cNvPr id="10" name="TextBox 9"/>
          <p:cNvSpPr txBox="1"/>
          <p:nvPr/>
        </p:nvSpPr>
        <p:spPr>
          <a:xfrm>
            <a:off x="3984167" y="2304256"/>
            <a:ext cx="877163" cy="369332"/>
          </a:xfrm>
          <a:prstGeom prst="rect">
            <a:avLst/>
          </a:prstGeom>
          <a:solidFill>
            <a:schemeClr val="bg1"/>
          </a:solidFill>
        </p:spPr>
        <p:txBody>
          <a:bodyPr wrap="none" rtlCol="0">
            <a:spAutoFit/>
          </a:bodyPr>
          <a:lstStyle/>
          <a:p>
            <a:r>
              <a:rPr lang="zh-CN" altLang="en-US" dirty="0" smtClean="0">
                <a:solidFill>
                  <a:srgbClr val="FF0000"/>
                </a:solidFill>
              </a:rPr>
              <a:t>奇偶错</a:t>
            </a:r>
            <a:endParaRPr lang="zh-CN" altLang="en-US" dirty="0">
              <a:solidFill>
                <a:srgbClr val="FF0000"/>
              </a:solidFill>
            </a:endParaRPr>
          </a:p>
        </p:txBody>
      </p:sp>
      <p:sp>
        <p:nvSpPr>
          <p:cNvPr id="11" name="TextBox 10"/>
          <p:cNvSpPr txBox="1"/>
          <p:nvPr/>
        </p:nvSpPr>
        <p:spPr>
          <a:xfrm>
            <a:off x="3984167" y="2679665"/>
            <a:ext cx="877163" cy="369332"/>
          </a:xfrm>
          <a:prstGeom prst="rect">
            <a:avLst/>
          </a:prstGeom>
          <a:solidFill>
            <a:schemeClr val="bg1"/>
          </a:solidFill>
        </p:spPr>
        <p:txBody>
          <a:bodyPr wrap="none" rtlCol="0">
            <a:spAutoFit/>
          </a:bodyPr>
          <a:lstStyle/>
          <a:p>
            <a:r>
              <a:rPr lang="zh-CN" altLang="en-US" dirty="0" smtClean="0">
                <a:solidFill>
                  <a:srgbClr val="FF0000"/>
                </a:solidFill>
              </a:rPr>
              <a:t>溢出错</a:t>
            </a:r>
            <a:endParaRPr lang="zh-CN" altLang="en-US" dirty="0">
              <a:solidFill>
                <a:srgbClr val="FF0000"/>
              </a:solidFill>
            </a:endParaRPr>
          </a:p>
        </p:txBody>
      </p:sp>
      <p:sp>
        <p:nvSpPr>
          <p:cNvPr id="12" name="TextBox 11"/>
          <p:cNvSpPr txBox="1"/>
          <p:nvPr/>
        </p:nvSpPr>
        <p:spPr>
          <a:xfrm>
            <a:off x="3984167" y="3158600"/>
            <a:ext cx="699230" cy="369332"/>
          </a:xfrm>
          <a:prstGeom prst="rect">
            <a:avLst/>
          </a:prstGeom>
          <a:solidFill>
            <a:schemeClr val="bg1"/>
          </a:solidFill>
        </p:spPr>
        <p:txBody>
          <a:bodyPr wrap="none" rtlCol="0">
            <a:spAutoFit/>
          </a:bodyPr>
          <a:lstStyle/>
          <a:p>
            <a:r>
              <a:rPr lang="zh-CN" altLang="en-US" dirty="0" smtClean="0">
                <a:solidFill>
                  <a:srgbClr val="FF0000"/>
                </a:solidFill>
              </a:rPr>
              <a:t> 帧错</a:t>
            </a:r>
            <a:endParaRPr lang="zh-CN" altLang="en-US" dirty="0">
              <a:solidFill>
                <a:srgbClr val="FF0000"/>
              </a:solidFill>
            </a:endParaRPr>
          </a:p>
        </p:txBody>
      </p:sp>
      <p:sp>
        <p:nvSpPr>
          <p:cNvPr id="13" name="TextBox 12"/>
          <p:cNvSpPr txBox="1"/>
          <p:nvPr/>
        </p:nvSpPr>
        <p:spPr>
          <a:xfrm>
            <a:off x="3875374" y="4752528"/>
            <a:ext cx="660758" cy="369332"/>
          </a:xfrm>
          <a:prstGeom prst="rect">
            <a:avLst/>
          </a:prstGeom>
          <a:solidFill>
            <a:schemeClr val="bg1"/>
          </a:solidFill>
        </p:spPr>
        <p:txBody>
          <a:bodyPr wrap="none" rtlCol="0">
            <a:spAutoFit/>
          </a:bodyPr>
          <a:lstStyle/>
          <a:p>
            <a:r>
              <a:rPr lang="en-US" altLang="zh-CN" dirty="0" smtClean="0"/>
              <a:t>         </a:t>
            </a:r>
            <a:endParaRPr lang="zh-CN" altLang="en-US" dirty="0"/>
          </a:p>
        </p:txBody>
      </p:sp>
      <p:sp>
        <p:nvSpPr>
          <p:cNvPr id="14" name="TextBox 13"/>
          <p:cNvSpPr txBox="1"/>
          <p:nvPr/>
        </p:nvSpPr>
        <p:spPr>
          <a:xfrm>
            <a:off x="2257274" y="5832648"/>
            <a:ext cx="1800493" cy="369332"/>
          </a:xfrm>
          <a:prstGeom prst="rect">
            <a:avLst/>
          </a:prstGeom>
          <a:solidFill>
            <a:schemeClr val="bg1"/>
          </a:solidFill>
        </p:spPr>
        <p:txBody>
          <a:bodyPr wrap="none" rtlCol="0">
            <a:spAutoFit/>
          </a:bodyPr>
          <a:lstStyle/>
          <a:p>
            <a:r>
              <a:rPr lang="zh-CN" altLang="en-US" dirty="0" smtClean="0">
                <a:solidFill>
                  <a:srgbClr val="FF0000"/>
                </a:solidFill>
              </a:rPr>
              <a:t>发送数据缓冲器</a:t>
            </a:r>
            <a:endParaRPr lang="zh-CN" altLang="en-US" dirty="0">
              <a:solidFill>
                <a:srgbClr val="FF0000"/>
              </a:solidFill>
            </a:endParaRPr>
          </a:p>
        </p:txBody>
      </p:sp>
      <p:sp>
        <p:nvSpPr>
          <p:cNvPr id="15" name="TextBox 14"/>
          <p:cNvSpPr txBox="1"/>
          <p:nvPr/>
        </p:nvSpPr>
        <p:spPr>
          <a:xfrm>
            <a:off x="2274692" y="6169714"/>
            <a:ext cx="1800493" cy="369332"/>
          </a:xfrm>
          <a:prstGeom prst="rect">
            <a:avLst/>
          </a:prstGeom>
          <a:solidFill>
            <a:schemeClr val="bg1"/>
          </a:solidFill>
        </p:spPr>
        <p:txBody>
          <a:bodyPr wrap="none" rtlCol="0">
            <a:spAutoFit/>
          </a:bodyPr>
          <a:lstStyle/>
          <a:p>
            <a:r>
              <a:rPr lang="zh-CN" altLang="en-US" dirty="0" smtClean="0">
                <a:solidFill>
                  <a:srgbClr val="FF0000"/>
                </a:solidFill>
              </a:rPr>
              <a:t>发送</a:t>
            </a:r>
            <a:r>
              <a:rPr lang="zh-CN" altLang="en-US" dirty="0">
                <a:solidFill>
                  <a:srgbClr val="FF0000"/>
                </a:solidFill>
              </a:rPr>
              <a:t>移位寄存器</a:t>
            </a:r>
          </a:p>
        </p:txBody>
      </p:sp>
      <p:sp>
        <p:nvSpPr>
          <p:cNvPr id="16" name="矩形 15"/>
          <p:cNvSpPr/>
          <p:nvPr/>
        </p:nvSpPr>
        <p:spPr>
          <a:xfrm>
            <a:off x="90264" y="171728"/>
            <a:ext cx="2249931" cy="46166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285750" indent="-285750">
              <a:buFont typeface="Arial" pitchFamily="34" charset="0"/>
              <a:buChar char="•"/>
            </a:pPr>
            <a:r>
              <a:rPr lang="en-US" altLang="zh-CN" sz="2400" dirty="0" smtClean="0"/>
              <a:t>UART</a:t>
            </a:r>
            <a:r>
              <a:rPr lang="zh-CN" altLang="en-US" sz="2400" dirty="0" smtClean="0"/>
              <a:t>结构图</a:t>
            </a:r>
            <a:endParaRPr lang="zh-CN" altLang="en-US" sz="2400" dirty="0"/>
          </a:p>
        </p:txBody>
      </p:sp>
      <p:sp>
        <p:nvSpPr>
          <p:cNvPr id="17" name="矩形 16"/>
          <p:cNvSpPr/>
          <p:nvPr/>
        </p:nvSpPr>
        <p:spPr>
          <a:xfrm>
            <a:off x="557808" y="4747592"/>
            <a:ext cx="2052736" cy="707886"/>
          </a:xfrm>
          <a:prstGeom prst="rect">
            <a:avLst/>
          </a:prstGeom>
        </p:spPr>
        <p:txBody>
          <a:bodyPr wrap="square">
            <a:spAutoFit/>
          </a:bodyPr>
          <a:lstStyle/>
          <a:p>
            <a:r>
              <a:rPr lang="en-US" altLang="zh-CN" sz="2000" dirty="0" smtClean="0">
                <a:solidFill>
                  <a:srgbClr val="FF0000"/>
                </a:solidFill>
              </a:rPr>
              <a:t>CS</a:t>
            </a:r>
            <a:r>
              <a:rPr lang="zh-CN" altLang="en-US" sz="2000" dirty="0" smtClean="0">
                <a:solidFill>
                  <a:srgbClr val="FF0000"/>
                </a:solidFill>
              </a:rPr>
              <a:t>：片选</a:t>
            </a:r>
            <a:r>
              <a:rPr lang="zh-CN" altLang="en-US" sz="2000" dirty="0">
                <a:solidFill>
                  <a:srgbClr val="FF0000"/>
                </a:solidFill>
              </a:rPr>
              <a:t>信号，选择受控的芯片</a:t>
            </a:r>
          </a:p>
        </p:txBody>
      </p:sp>
    </p:spTree>
    <p:extLst>
      <p:ext uri="{BB962C8B-B14F-4D97-AF65-F5344CB8AC3E}">
        <p14:creationId xmlns:p14="http://schemas.microsoft.com/office/powerpoint/2010/main" xmlns="" val="366525977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6694" y="116632"/>
            <a:ext cx="4213013" cy="584775"/>
          </a:xfrm>
          <a:noFill/>
          <a:ln>
            <a:noFill/>
          </a:ln>
        </p:spPr>
        <p:style>
          <a:lnRef idx="1">
            <a:schemeClr val="accent4"/>
          </a:lnRef>
          <a:fillRef idx="2">
            <a:schemeClr val="accent4"/>
          </a:fillRef>
          <a:effectRef idx="1">
            <a:schemeClr val="accent4"/>
          </a:effectRef>
          <a:fontRef idx="minor">
            <a:schemeClr val="dk1"/>
          </a:fontRef>
        </p:style>
        <p:txBody>
          <a:bodyPr wrap="none" rtlCol="0">
            <a:spAutoFit/>
          </a:bodyPr>
          <a:lstStyle/>
          <a:p>
            <a:pPr marL="342900" indent="-342900" algn="l">
              <a:buFont typeface="Wingdings" panose="05000000000000000000" pitchFamily="2" charset="2"/>
              <a:buChar char="Ø"/>
            </a:pPr>
            <a:r>
              <a:rPr lang="zh-CN" altLang="en-US" sz="3200" dirty="0"/>
              <a:t>9.2  8051的串行口 </a:t>
            </a:r>
          </a:p>
        </p:txBody>
      </p:sp>
      <p:sp>
        <p:nvSpPr>
          <p:cNvPr id="5" name="Rectangle 2"/>
          <p:cNvSpPr txBox="1">
            <a:spLocks noChangeArrowheads="1"/>
          </p:cNvSpPr>
          <p:nvPr/>
        </p:nvSpPr>
        <p:spPr>
          <a:xfrm>
            <a:off x="107504" y="836712"/>
            <a:ext cx="4536504" cy="46166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defPPr>
              <a:defRPr lang="zh-CN"/>
            </a:defPPr>
            <a:lvl1pPr marL="285750" indent="-285750">
              <a:buFont typeface="Arial" pitchFamily="34" charset="0"/>
              <a:buChar char="•"/>
              <a:defRPr sz="24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zh-CN" altLang="en-US" dirty="0"/>
              <a:t>9.2.1串行接口的控制寄存器 </a:t>
            </a:r>
          </a:p>
        </p:txBody>
      </p:sp>
      <p:sp>
        <p:nvSpPr>
          <p:cNvPr id="6" name="矩形 5"/>
          <p:cNvSpPr/>
          <p:nvPr/>
        </p:nvSpPr>
        <p:spPr>
          <a:xfrm>
            <a:off x="323528" y="1474143"/>
            <a:ext cx="8280920" cy="424732"/>
          </a:xfrm>
          <a:prstGeom prst="rect">
            <a:avLst/>
          </a:prstGeom>
        </p:spPr>
        <p:txBody>
          <a:bodyPr wrap="square">
            <a:spAutoFit/>
          </a:bodyPr>
          <a:lstStyle/>
          <a:p>
            <a:pPr marL="0" indent="0">
              <a:lnSpc>
                <a:spcPct val="90000"/>
              </a:lnSpc>
              <a:spcBef>
                <a:spcPct val="50000"/>
              </a:spcBef>
              <a:buFontTx/>
              <a:buNone/>
            </a:pPr>
            <a:r>
              <a:rPr lang="en-US" altLang="zh-CN" sz="2400" b="1" dirty="0">
                <a:solidFill>
                  <a:srgbClr val="FF0000"/>
                </a:solidFill>
                <a:latin typeface="宋体" charset="-122"/>
              </a:rPr>
              <a:t>----</a:t>
            </a:r>
            <a:r>
              <a:rPr lang="zh-CN" altLang="en-US" sz="2400" b="1" dirty="0">
                <a:solidFill>
                  <a:srgbClr val="FF0000"/>
                </a:solidFill>
                <a:latin typeface="宋体" charset="-122"/>
              </a:rPr>
              <a:t>串行控制寄存器</a:t>
            </a:r>
            <a:r>
              <a:rPr lang="en-US" altLang="zh-CN" sz="2400" b="1" dirty="0" smtClean="0">
                <a:solidFill>
                  <a:srgbClr val="FF0000"/>
                </a:solidFill>
                <a:latin typeface="宋体" charset="-122"/>
              </a:rPr>
              <a:t>SCON(98H)</a:t>
            </a:r>
            <a:r>
              <a:rPr lang="zh-CN" altLang="en-US" sz="2400" b="1" dirty="0" smtClean="0">
                <a:solidFill>
                  <a:srgbClr val="FF0000"/>
                </a:solidFill>
                <a:latin typeface="宋体" charset="-122"/>
              </a:rPr>
              <a:t>、电源控制寄存器</a:t>
            </a:r>
            <a:r>
              <a:rPr lang="en-US" altLang="zh-CN" sz="2400" b="1" dirty="0" smtClean="0">
                <a:solidFill>
                  <a:srgbClr val="FF0000"/>
                </a:solidFill>
                <a:latin typeface="宋体" charset="-122"/>
              </a:rPr>
              <a:t>PCON(87H)</a:t>
            </a:r>
            <a:endParaRPr lang="en-US" altLang="zh-CN" sz="2400" b="1" dirty="0">
              <a:solidFill>
                <a:srgbClr val="FF0000"/>
              </a:solidFill>
              <a:latin typeface="宋体" charset="-122"/>
            </a:endParaRPr>
          </a:p>
        </p:txBody>
      </p:sp>
      <p:sp>
        <p:nvSpPr>
          <p:cNvPr id="7" name="矩形 6"/>
          <p:cNvSpPr/>
          <p:nvPr/>
        </p:nvSpPr>
        <p:spPr>
          <a:xfrm>
            <a:off x="0" y="2132856"/>
            <a:ext cx="4965783" cy="461665"/>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zh-CN" altLang="en-US" sz="2400" b="1" dirty="0">
                <a:solidFill>
                  <a:schemeClr val="dk1"/>
                </a:solidFill>
                <a:latin typeface="+mn-lt"/>
                <a:ea typeface="+mn-ea"/>
              </a:rPr>
              <a:t>（1）串行控制寄存器</a:t>
            </a:r>
            <a:r>
              <a:rPr lang="en-US" altLang="zh-CN" sz="2400" b="1" dirty="0">
                <a:solidFill>
                  <a:schemeClr val="dk1"/>
                </a:solidFill>
                <a:latin typeface="+mn-lt"/>
                <a:ea typeface="+mn-ea"/>
              </a:rPr>
              <a:t>SCON</a:t>
            </a:r>
            <a:r>
              <a:rPr lang="zh-CN" altLang="en-US" sz="2400" b="1" dirty="0">
                <a:solidFill>
                  <a:schemeClr val="dk1"/>
                </a:solidFill>
                <a:latin typeface="+mn-lt"/>
                <a:ea typeface="+mn-ea"/>
              </a:rPr>
              <a:t>（98</a:t>
            </a:r>
            <a:r>
              <a:rPr lang="en-US" altLang="zh-CN" sz="2400" b="1" dirty="0">
                <a:solidFill>
                  <a:schemeClr val="dk1"/>
                </a:solidFill>
                <a:latin typeface="+mn-lt"/>
                <a:ea typeface="+mn-ea"/>
              </a:rPr>
              <a:t>H</a:t>
            </a:r>
            <a:r>
              <a:rPr lang="zh-CN" altLang="en-US" sz="2400" b="1" dirty="0">
                <a:solidFill>
                  <a:schemeClr val="dk1"/>
                </a:solidFill>
                <a:latin typeface="+mn-lt"/>
                <a:ea typeface="+mn-ea"/>
              </a:rPr>
              <a:t>）</a:t>
            </a:r>
            <a:endParaRPr lang="en-US" altLang="zh-CN" sz="2400" b="1" dirty="0">
              <a:solidFill>
                <a:schemeClr val="dk1"/>
              </a:solidFill>
              <a:latin typeface="+mn-lt"/>
              <a:ea typeface="+mn-ea"/>
            </a:endParaRPr>
          </a:p>
        </p:txBody>
      </p:sp>
      <p:grpSp>
        <p:nvGrpSpPr>
          <p:cNvPr id="8" name="Group 61"/>
          <p:cNvGrpSpPr>
            <a:grpSpLocks/>
          </p:cNvGrpSpPr>
          <p:nvPr/>
        </p:nvGrpSpPr>
        <p:grpSpPr bwMode="auto">
          <a:xfrm>
            <a:off x="0" y="4783061"/>
            <a:ext cx="8785002" cy="2021517"/>
            <a:chOff x="-3" y="-3"/>
            <a:chExt cx="3541" cy="1876"/>
          </a:xfrm>
        </p:grpSpPr>
        <p:grpSp>
          <p:nvGrpSpPr>
            <p:cNvPr id="9" name="Group 62"/>
            <p:cNvGrpSpPr>
              <a:grpSpLocks/>
            </p:cNvGrpSpPr>
            <p:nvPr/>
          </p:nvGrpSpPr>
          <p:grpSpPr bwMode="auto">
            <a:xfrm>
              <a:off x="0" y="0"/>
              <a:ext cx="3538" cy="1873"/>
              <a:chOff x="0" y="0"/>
              <a:chExt cx="3538" cy="1873"/>
            </a:xfrm>
          </p:grpSpPr>
          <p:grpSp>
            <p:nvGrpSpPr>
              <p:cNvPr id="11" name="Group 63"/>
              <p:cNvGrpSpPr>
                <a:grpSpLocks/>
              </p:cNvGrpSpPr>
              <p:nvPr/>
            </p:nvGrpSpPr>
            <p:grpSpPr bwMode="auto">
              <a:xfrm>
                <a:off x="0" y="0"/>
                <a:ext cx="432" cy="374"/>
                <a:chOff x="0" y="0"/>
                <a:chExt cx="432" cy="374"/>
              </a:xfrm>
            </p:grpSpPr>
            <p:sp>
              <p:nvSpPr>
                <p:cNvPr id="84" name="Rectangle 64"/>
                <p:cNvSpPr>
                  <a:spLocks noChangeArrowheads="1"/>
                </p:cNvSpPr>
                <p:nvPr/>
              </p:nvSpPr>
              <p:spPr bwMode="auto">
                <a:xfrm>
                  <a:off x="43" y="0"/>
                  <a:ext cx="346" cy="3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r>
                    <a:rPr lang="en-US" altLang="zh-CN" b="1">
                      <a:solidFill>
                        <a:srgbClr val="7030A0"/>
                      </a:solidFill>
                      <a:latin typeface="Times New Roman" panose="02020603050405020304" pitchFamily="18" charset="0"/>
                      <a:cs typeface="Times New Roman" panose="02020603050405020304" pitchFamily="18" charset="0"/>
                    </a:rPr>
                    <a:t>SM</a:t>
                  </a:r>
                  <a:r>
                    <a:rPr lang="en-US" altLang="zh-CN" b="1" baseline="-30000">
                      <a:solidFill>
                        <a:srgbClr val="7030A0"/>
                      </a:solidFill>
                      <a:latin typeface="Times New Roman" panose="02020603050405020304" pitchFamily="18" charset="0"/>
                      <a:cs typeface="Times New Roman" panose="02020603050405020304" pitchFamily="18" charset="0"/>
                    </a:rPr>
                    <a:t>0</a:t>
                  </a:r>
                  <a:endParaRPr lang="en-US" altLang="zh-CN" b="1">
                    <a:solidFill>
                      <a:srgbClr val="7030A0"/>
                    </a:solidFill>
                    <a:latin typeface="Times New Roman" panose="02020603050405020304" pitchFamily="18" charset="0"/>
                    <a:cs typeface="Times New Roman" panose="02020603050405020304" pitchFamily="18" charset="0"/>
                  </a:endParaRPr>
                </a:p>
              </p:txBody>
            </p:sp>
            <p:sp>
              <p:nvSpPr>
                <p:cNvPr id="85" name="Rectangle 65"/>
                <p:cNvSpPr>
                  <a:spLocks noChangeArrowheads="1"/>
                </p:cNvSpPr>
                <p:nvPr/>
              </p:nvSpPr>
              <p:spPr bwMode="auto">
                <a:xfrm>
                  <a:off x="0" y="0"/>
                  <a:ext cx="432" cy="374"/>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7030A0"/>
                    </a:solidFill>
                    <a:latin typeface="Times New Roman" panose="02020603050405020304" pitchFamily="18" charset="0"/>
                    <a:cs typeface="Times New Roman" panose="02020603050405020304" pitchFamily="18" charset="0"/>
                  </a:endParaRPr>
                </a:p>
              </p:txBody>
            </p:sp>
          </p:grpSp>
          <p:grpSp>
            <p:nvGrpSpPr>
              <p:cNvPr id="12" name="Group 66"/>
              <p:cNvGrpSpPr>
                <a:grpSpLocks/>
              </p:cNvGrpSpPr>
              <p:nvPr/>
            </p:nvGrpSpPr>
            <p:grpSpPr bwMode="auto">
              <a:xfrm>
                <a:off x="432" y="0"/>
                <a:ext cx="395" cy="374"/>
                <a:chOff x="432" y="0"/>
                <a:chExt cx="395" cy="374"/>
              </a:xfrm>
            </p:grpSpPr>
            <p:sp>
              <p:nvSpPr>
                <p:cNvPr id="82" name="Rectangle 67"/>
                <p:cNvSpPr>
                  <a:spLocks noChangeArrowheads="1"/>
                </p:cNvSpPr>
                <p:nvPr/>
              </p:nvSpPr>
              <p:spPr bwMode="auto">
                <a:xfrm>
                  <a:off x="475" y="0"/>
                  <a:ext cx="309" cy="3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r>
                    <a:rPr lang="en-US" altLang="zh-CN" b="1" dirty="0">
                      <a:solidFill>
                        <a:srgbClr val="7030A0"/>
                      </a:solidFill>
                      <a:latin typeface="Times New Roman" panose="02020603050405020304" pitchFamily="18" charset="0"/>
                      <a:cs typeface="Times New Roman" panose="02020603050405020304" pitchFamily="18" charset="0"/>
                    </a:rPr>
                    <a:t>SM</a:t>
                  </a:r>
                  <a:r>
                    <a:rPr lang="en-US" altLang="zh-CN" b="1" baseline="-30000" dirty="0">
                      <a:solidFill>
                        <a:srgbClr val="7030A0"/>
                      </a:solidFill>
                      <a:latin typeface="Times New Roman" panose="02020603050405020304" pitchFamily="18" charset="0"/>
                      <a:cs typeface="Times New Roman" panose="02020603050405020304" pitchFamily="18" charset="0"/>
                    </a:rPr>
                    <a:t>1</a:t>
                  </a:r>
                  <a:endParaRPr lang="en-US" altLang="zh-CN" b="1" dirty="0">
                    <a:solidFill>
                      <a:srgbClr val="7030A0"/>
                    </a:solidFill>
                    <a:latin typeface="Times New Roman" panose="02020603050405020304" pitchFamily="18" charset="0"/>
                    <a:cs typeface="Times New Roman" panose="02020603050405020304" pitchFamily="18" charset="0"/>
                  </a:endParaRPr>
                </a:p>
                <a:p>
                  <a:endParaRPr lang="en-US" altLang="zh-CN" b="1" dirty="0">
                    <a:solidFill>
                      <a:srgbClr val="7030A0"/>
                    </a:solidFill>
                    <a:latin typeface="Times New Roman" panose="02020603050405020304" pitchFamily="18" charset="0"/>
                    <a:cs typeface="Times New Roman" panose="02020603050405020304" pitchFamily="18" charset="0"/>
                  </a:endParaRPr>
                </a:p>
              </p:txBody>
            </p:sp>
            <p:sp>
              <p:nvSpPr>
                <p:cNvPr id="83" name="Rectangle 68"/>
                <p:cNvSpPr>
                  <a:spLocks noChangeArrowheads="1"/>
                </p:cNvSpPr>
                <p:nvPr/>
              </p:nvSpPr>
              <p:spPr bwMode="auto">
                <a:xfrm>
                  <a:off x="432" y="0"/>
                  <a:ext cx="395" cy="374"/>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7030A0"/>
                    </a:solidFill>
                    <a:latin typeface="Times New Roman" panose="02020603050405020304" pitchFamily="18" charset="0"/>
                    <a:cs typeface="Times New Roman" panose="02020603050405020304" pitchFamily="18" charset="0"/>
                  </a:endParaRPr>
                </a:p>
              </p:txBody>
            </p:sp>
          </p:grpSp>
          <p:grpSp>
            <p:nvGrpSpPr>
              <p:cNvPr id="13" name="Group 69"/>
              <p:cNvGrpSpPr>
                <a:grpSpLocks/>
              </p:cNvGrpSpPr>
              <p:nvPr/>
            </p:nvGrpSpPr>
            <p:grpSpPr bwMode="auto">
              <a:xfrm>
                <a:off x="827" y="0"/>
                <a:ext cx="456" cy="374"/>
                <a:chOff x="827" y="0"/>
                <a:chExt cx="456" cy="374"/>
              </a:xfrm>
            </p:grpSpPr>
            <p:sp>
              <p:nvSpPr>
                <p:cNvPr id="80" name="Rectangle 70"/>
                <p:cNvSpPr>
                  <a:spLocks noChangeArrowheads="1"/>
                </p:cNvSpPr>
                <p:nvPr/>
              </p:nvSpPr>
              <p:spPr bwMode="auto">
                <a:xfrm>
                  <a:off x="870" y="0"/>
                  <a:ext cx="370" cy="3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r>
                    <a:rPr lang="zh-CN" altLang="en-US" b="1">
                      <a:solidFill>
                        <a:srgbClr val="7030A0"/>
                      </a:solidFill>
                      <a:latin typeface="Times New Roman" panose="02020603050405020304" pitchFamily="18" charset="0"/>
                      <a:cs typeface="Times New Roman" panose="02020603050405020304" pitchFamily="18" charset="0"/>
                    </a:rPr>
                    <a:t>方式</a:t>
                  </a:r>
                </a:p>
              </p:txBody>
            </p:sp>
            <p:sp>
              <p:nvSpPr>
                <p:cNvPr id="81" name="Rectangle 71"/>
                <p:cNvSpPr>
                  <a:spLocks noChangeArrowheads="1"/>
                </p:cNvSpPr>
                <p:nvPr/>
              </p:nvSpPr>
              <p:spPr bwMode="auto">
                <a:xfrm>
                  <a:off x="827" y="0"/>
                  <a:ext cx="456" cy="374"/>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7030A0"/>
                    </a:solidFill>
                    <a:latin typeface="Times New Roman" panose="02020603050405020304" pitchFamily="18" charset="0"/>
                    <a:cs typeface="Times New Roman" panose="02020603050405020304" pitchFamily="18" charset="0"/>
                  </a:endParaRPr>
                </a:p>
              </p:txBody>
            </p:sp>
          </p:grpSp>
          <p:grpSp>
            <p:nvGrpSpPr>
              <p:cNvPr id="14" name="Group 72"/>
              <p:cNvGrpSpPr>
                <a:grpSpLocks/>
              </p:cNvGrpSpPr>
              <p:nvPr/>
            </p:nvGrpSpPr>
            <p:grpSpPr bwMode="auto">
              <a:xfrm>
                <a:off x="1283" y="0"/>
                <a:ext cx="1399" cy="374"/>
                <a:chOff x="1283" y="0"/>
                <a:chExt cx="1399" cy="374"/>
              </a:xfrm>
            </p:grpSpPr>
            <p:sp>
              <p:nvSpPr>
                <p:cNvPr id="78" name="Rectangle 73"/>
                <p:cNvSpPr>
                  <a:spLocks noChangeArrowheads="1"/>
                </p:cNvSpPr>
                <p:nvPr/>
              </p:nvSpPr>
              <p:spPr bwMode="auto">
                <a:xfrm>
                  <a:off x="1326" y="0"/>
                  <a:ext cx="1313" cy="3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r>
                    <a:rPr lang="zh-CN" altLang="en-US" b="1">
                      <a:solidFill>
                        <a:srgbClr val="7030A0"/>
                      </a:solidFill>
                      <a:latin typeface="Times New Roman" panose="02020603050405020304" pitchFamily="18" charset="0"/>
                      <a:cs typeface="Times New Roman" panose="02020603050405020304" pitchFamily="18" charset="0"/>
                    </a:rPr>
                    <a:t>说明</a:t>
                  </a:r>
                </a:p>
              </p:txBody>
            </p:sp>
            <p:sp>
              <p:nvSpPr>
                <p:cNvPr id="79" name="Rectangle 74"/>
                <p:cNvSpPr>
                  <a:spLocks noChangeArrowheads="1"/>
                </p:cNvSpPr>
                <p:nvPr/>
              </p:nvSpPr>
              <p:spPr bwMode="auto">
                <a:xfrm>
                  <a:off x="1283" y="0"/>
                  <a:ext cx="1399" cy="374"/>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7030A0"/>
                    </a:solidFill>
                    <a:latin typeface="Times New Roman" panose="02020603050405020304" pitchFamily="18" charset="0"/>
                    <a:cs typeface="Times New Roman" panose="02020603050405020304" pitchFamily="18" charset="0"/>
                  </a:endParaRPr>
                </a:p>
              </p:txBody>
            </p:sp>
          </p:grpSp>
          <p:grpSp>
            <p:nvGrpSpPr>
              <p:cNvPr id="15" name="Group 75"/>
              <p:cNvGrpSpPr>
                <a:grpSpLocks/>
              </p:cNvGrpSpPr>
              <p:nvPr/>
            </p:nvGrpSpPr>
            <p:grpSpPr bwMode="auto">
              <a:xfrm>
                <a:off x="2682" y="0"/>
                <a:ext cx="790" cy="374"/>
                <a:chOff x="2682" y="0"/>
                <a:chExt cx="790" cy="374"/>
              </a:xfrm>
            </p:grpSpPr>
            <p:sp>
              <p:nvSpPr>
                <p:cNvPr id="76" name="Rectangle 76"/>
                <p:cNvSpPr>
                  <a:spLocks noChangeArrowheads="1"/>
                </p:cNvSpPr>
                <p:nvPr/>
              </p:nvSpPr>
              <p:spPr bwMode="auto">
                <a:xfrm>
                  <a:off x="2725" y="0"/>
                  <a:ext cx="704" cy="3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r>
                    <a:rPr lang="zh-CN" altLang="en-US" b="1">
                      <a:solidFill>
                        <a:srgbClr val="7030A0"/>
                      </a:solidFill>
                      <a:latin typeface="Times New Roman" panose="02020603050405020304" pitchFamily="18" charset="0"/>
                      <a:cs typeface="Times New Roman" panose="02020603050405020304" pitchFamily="18" charset="0"/>
                    </a:rPr>
                    <a:t>波特率</a:t>
                  </a:r>
                </a:p>
              </p:txBody>
            </p:sp>
            <p:sp>
              <p:nvSpPr>
                <p:cNvPr id="77" name="Rectangle 77"/>
                <p:cNvSpPr>
                  <a:spLocks noChangeArrowheads="1"/>
                </p:cNvSpPr>
                <p:nvPr/>
              </p:nvSpPr>
              <p:spPr bwMode="auto">
                <a:xfrm>
                  <a:off x="2682" y="0"/>
                  <a:ext cx="790" cy="374"/>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7030A0"/>
                    </a:solidFill>
                    <a:latin typeface="Times New Roman" panose="02020603050405020304" pitchFamily="18" charset="0"/>
                    <a:cs typeface="Times New Roman" panose="02020603050405020304" pitchFamily="18" charset="0"/>
                  </a:endParaRPr>
                </a:p>
              </p:txBody>
            </p:sp>
          </p:grpSp>
          <p:grpSp>
            <p:nvGrpSpPr>
              <p:cNvPr id="16" name="Group 78"/>
              <p:cNvGrpSpPr>
                <a:grpSpLocks/>
              </p:cNvGrpSpPr>
              <p:nvPr/>
            </p:nvGrpSpPr>
            <p:grpSpPr bwMode="auto">
              <a:xfrm>
                <a:off x="0" y="374"/>
                <a:ext cx="432" cy="374"/>
                <a:chOff x="0" y="374"/>
                <a:chExt cx="432" cy="374"/>
              </a:xfrm>
            </p:grpSpPr>
            <p:sp>
              <p:nvSpPr>
                <p:cNvPr id="74" name="Rectangle 79"/>
                <p:cNvSpPr>
                  <a:spLocks noChangeArrowheads="1"/>
                </p:cNvSpPr>
                <p:nvPr/>
              </p:nvSpPr>
              <p:spPr bwMode="auto">
                <a:xfrm>
                  <a:off x="43" y="374"/>
                  <a:ext cx="346" cy="3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r>
                    <a:rPr lang="zh-CN" altLang="en-US" b="1">
                      <a:solidFill>
                        <a:srgbClr val="7030A0"/>
                      </a:solidFill>
                      <a:latin typeface="Times New Roman" panose="02020603050405020304" pitchFamily="18" charset="0"/>
                      <a:cs typeface="Times New Roman" panose="02020603050405020304" pitchFamily="18" charset="0"/>
                    </a:rPr>
                    <a:t>0</a:t>
                  </a:r>
                </a:p>
              </p:txBody>
            </p:sp>
            <p:sp>
              <p:nvSpPr>
                <p:cNvPr id="75" name="Rectangle 80"/>
                <p:cNvSpPr>
                  <a:spLocks noChangeArrowheads="1"/>
                </p:cNvSpPr>
                <p:nvPr/>
              </p:nvSpPr>
              <p:spPr bwMode="auto">
                <a:xfrm>
                  <a:off x="0" y="374"/>
                  <a:ext cx="432" cy="374"/>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7030A0"/>
                    </a:solidFill>
                    <a:latin typeface="Times New Roman" panose="02020603050405020304" pitchFamily="18" charset="0"/>
                    <a:cs typeface="Times New Roman" panose="02020603050405020304" pitchFamily="18" charset="0"/>
                  </a:endParaRPr>
                </a:p>
              </p:txBody>
            </p:sp>
          </p:grpSp>
          <p:grpSp>
            <p:nvGrpSpPr>
              <p:cNvPr id="17" name="Group 81"/>
              <p:cNvGrpSpPr>
                <a:grpSpLocks/>
              </p:cNvGrpSpPr>
              <p:nvPr/>
            </p:nvGrpSpPr>
            <p:grpSpPr bwMode="auto">
              <a:xfrm>
                <a:off x="432" y="374"/>
                <a:ext cx="395" cy="374"/>
                <a:chOff x="432" y="374"/>
                <a:chExt cx="395" cy="374"/>
              </a:xfrm>
            </p:grpSpPr>
            <p:sp>
              <p:nvSpPr>
                <p:cNvPr id="72" name="Rectangle 82"/>
                <p:cNvSpPr>
                  <a:spLocks noChangeArrowheads="1"/>
                </p:cNvSpPr>
                <p:nvPr/>
              </p:nvSpPr>
              <p:spPr bwMode="auto">
                <a:xfrm>
                  <a:off x="475" y="374"/>
                  <a:ext cx="309" cy="3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r>
                    <a:rPr lang="zh-CN" altLang="en-US" b="1">
                      <a:solidFill>
                        <a:srgbClr val="7030A0"/>
                      </a:solidFill>
                      <a:latin typeface="Times New Roman" panose="02020603050405020304" pitchFamily="18" charset="0"/>
                      <a:cs typeface="Times New Roman" panose="02020603050405020304" pitchFamily="18" charset="0"/>
                    </a:rPr>
                    <a:t>0</a:t>
                  </a:r>
                </a:p>
              </p:txBody>
            </p:sp>
            <p:sp>
              <p:nvSpPr>
                <p:cNvPr id="73" name="Rectangle 83"/>
                <p:cNvSpPr>
                  <a:spLocks noChangeArrowheads="1"/>
                </p:cNvSpPr>
                <p:nvPr/>
              </p:nvSpPr>
              <p:spPr bwMode="auto">
                <a:xfrm>
                  <a:off x="432" y="374"/>
                  <a:ext cx="395" cy="374"/>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7030A0"/>
                    </a:solidFill>
                    <a:latin typeface="Times New Roman" panose="02020603050405020304" pitchFamily="18" charset="0"/>
                    <a:cs typeface="Times New Roman" panose="02020603050405020304" pitchFamily="18" charset="0"/>
                  </a:endParaRPr>
                </a:p>
              </p:txBody>
            </p:sp>
          </p:grpSp>
          <p:grpSp>
            <p:nvGrpSpPr>
              <p:cNvPr id="18" name="Group 84"/>
              <p:cNvGrpSpPr>
                <a:grpSpLocks/>
              </p:cNvGrpSpPr>
              <p:nvPr/>
            </p:nvGrpSpPr>
            <p:grpSpPr bwMode="auto">
              <a:xfrm>
                <a:off x="827" y="374"/>
                <a:ext cx="456" cy="374"/>
                <a:chOff x="827" y="374"/>
                <a:chExt cx="456" cy="374"/>
              </a:xfrm>
            </p:grpSpPr>
            <p:sp>
              <p:nvSpPr>
                <p:cNvPr id="70" name="Rectangle 85"/>
                <p:cNvSpPr>
                  <a:spLocks noChangeArrowheads="1"/>
                </p:cNvSpPr>
                <p:nvPr/>
              </p:nvSpPr>
              <p:spPr bwMode="auto">
                <a:xfrm>
                  <a:off x="870" y="374"/>
                  <a:ext cx="370" cy="3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r>
                    <a:rPr lang="zh-CN" altLang="en-US" b="1">
                      <a:solidFill>
                        <a:srgbClr val="7030A0"/>
                      </a:solidFill>
                      <a:latin typeface="Times New Roman" panose="02020603050405020304" pitchFamily="18" charset="0"/>
                      <a:cs typeface="Times New Roman" panose="02020603050405020304" pitchFamily="18" charset="0"/>
                    </a:rPr>
                    <a:t>0</a:t>
                  </a:r>
                </a:p>
              </p:txBody>
            </p:sp>
            <p:sp>
              <p:nvSpPr>
                <p:cNvPr id="71" name="Rectangle 86"/>
                <p:cNvSpPr>
                  <a:spLocks noChangeArrowheads="1"/>
                </p:cNvSpPr>
                <p:nvPr/>
              </p:nvSpPr>
              <p:spPr bwMode="auto">
                <a:xfrm>
                  <a:off x="827" y="374"/>
                  <a:ext cx="456" cy="374"/>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7030A0"/>
                    </a:solidFill>
                    <a:latin typeface="Times New Roman" panose="02020603050405020304" pitchFamily="18" charset="0"/>
                    <a:cs typeface="Times New Roman" panose="02020603050405020304" pitchFamily="18" charset="0"/>
                  </a:endParaRPr>
                </a:p>
              </p:txBody>
            </p:sp>
          </p:grpSp>
          <p:grpSp>
            <p:nvGrpSpPr>
              <p:cNvPr id="19" name="Group 87"/>
              <p:cNvGrpSpPr>
                <a:grpSpLocks/>
              </p:cNvGrpSpPr>
              <p:nvPr/>
            </p:nvGrpSpPr>
            <p:grpSpPr bwMode="auto">
              <a:xfrm>
                <a:off x="1283" y="374"/>
                <a:ext cx="1399" cy="374"/>
                <a:chOff x="1283" y="374"/>
                <a:chExt cx="1399" cy="374"/>
              </a:xfrm>
            </p:grpSpPr>
            <p:sp>
              <p:nvSpPr>
                <p:cNvPr id="68" name="Rectangle 88"/>
                <p:cNvSpPr>
                  <a:spLocks noChangeArrowheads="1"/>
                </p:cNvSpPr>
                <p:nvPr/>
              </p:nvSpPr>
              <p:spPr bwMode="auto">
                <a:xfrm>
                  <a:off x="1326" y="374"/>
                  <a:ext cx="1313" cy="3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just"/>
                  <a:r>
                    <a:rPr lang="zh-CN" altLang="en-US" b="1">
                      <a:solidFill>
                        <a:srgbClr val="7030A0"/>
                      </a:solidFill>
                      <a:latin typeface="Times New Roman" panose="02020603050405020304" pitchFamily="18" charset="0"/>
                      <a:cs typeface="Times New Roman" panose="02020603050405020304" pitchFamily="18" charset="0"/>
                    </a:rPr>
                    <a:t>移位寄存器工作方式</a:t>
                  </a:r>
                </a:p>
              </p:txBody>
            </p:sp>
            <p:sp>
              <p:nvSpPr>
                <p:cNvPr id="69" name="Rectangle 89"/>
                <p:cNvSpPr>
                  <a:spLocks noChangeArrowheads="1"/>
                </p:cNvSpPr>
                <p:nvPr/>
              </p:nvSpPr>
              <p:spPr bwMode="auto">
                <a:xfrm>
                  <a:off x="1283" y="374"/>
                  <a:ext cx="1399" cy="374"/>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7030A0"/>
                    </a:solidFill>
                    <a:latin typeface="Times New Roman" panose="02020603050405020304" pitchFamily="18" charset="0"/>
                    <a:cs typeface="Times New Roman" panose="02020603050405020304" pitchFamily="18" charset="0"/>
                  </a:endParaRPr>
                </a:p>
              </p:txBody>
            </p:sp>
          </p:grpSp>
          <p:grpSp>
            <p:nvGrpSpPr>
              <p:cNvPr id="20" name="Group 90"/>
              <p:cNvGrpSpPr>
                <a:grpSpLocks/>
              </p:cNvGrpSpPr>
              <p:nvPr/>
            </p:nvGrpSpPr>
            <p:grpSpPr bwMode="auto">
              <a:xfrm>
                <a:off x="2682" y="374"/>
                <a:ext cx="790" cy="374"/>
                <a:chOff x="2682" y="374"/>
                <a:chExt cx="790" cy="374"/>
              </a:xfrm>
            </p:grpSpPr>
            <p:sp>
              <p:nvSpPr>
                <p:cNvPr id="66" name="Rectangle 91"/>
                <p:cNvSpPr>
                  <a:spLocks noChangeArrowheads="1"/>
                </p:cNvSpPr>
                <p:nvPr/>
              </p:nvSpPr>
              <p:spPr bwMode="auto">
                <a:xfrm>
                  <a:off x="2725" y="374"/>
                  <a:ext cx="704" cy="3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just"/>
                  <a:r>
                    <a:rPr lang="en-US" altLang="zh-CN" b="1">
                      <a:solidFill>
                        <a:srgbClr val="7030A0"/>
                      </a:solidFill>
                      <a:latin typeface="Times New Roman" panose="02020603050405020304" pitchFamily="18" charset="0"/>
                      <a:cs typeface="Times New Roman" panose="02020603050405020304" pitchFamily="18" charset="0"/>
                    </a:rPr>
                    <a:t>f</a:t>
                  </a:r>
                  <a:r>
                    <a:rPr lang="en-US" altLang="zh-CN" b="1" baseline="-30000">
                      <a:solidFill>
                        <a:srgbClr val="7030A0"/>
                      </a:solidFill>
                      <a:latin typeface="Times New Roman" panose="02020603050405020304" pitchFamily="18" charset="0"/>
                      <a:cs typeface="Times New Roman" panose="02020603050405020304" pitchFamily="18" charset="0"/>
                    </a:rPr>
                    <a:t>OSC</a:t>
                  </a:r>
                  <a:r>
                    <a:rPr lang="en-US" altLang="zh-CN" b="1">
                      <a:solidFill>
                        <a:srgbClr val="7030A0"/>
                      </a:solidFill>
                      <a:latin typeface="Times New Roman" panose="02020603050405020304" pitchFamily="18" charset="0"/>
                      <a:cs typeface="Times New Roman" panose="02020603050405020304" pitchFamily="18" charset="0"/>
                    </a:rPr>
                    <a:t>/12</a:t>
                  </a:r>
                </a:p>
              </p:txBody>
            </p:sp>
            <p:sp>
              <p:nvSpPr>
                <p:cNvPr id="67" name="Rectangle 92"/>
                <p:cNvSpPr>
                  <a:spLocks noChangeArrowheads="1"/>
                </p:cNvSpPr>
                <p:nvPr/>
              </p:nvSpPr>
              <p:spPr bwMode="auto">
                <a:xfrm>
                  <a:off x="2682" y="374"/>
                  <a:ext cx="790" cy="374"/>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7030A0"/>
                    </a:solidFill>
                    <a:latin typeface="Times New Roman" panose="02020603050405020304" pitchFamily="18" charset="0"/>
                    <a:cs typeface="Times New Roman" panose="02020603050405020304" pitchFamily="18" charset="0"/>
                  </a:endParaRPr>
                </a:p>
              </p:txBody>
            </p:sp>
          </p:grpSp>
          <p:grpSp>
            <p:nvGrpSpPr>
              <p:cNvPr id="21" name="Group 93"/>
              <p:cNvGrpSpPr>
                <a:grpSpLocks/>
              </p:cNvGrpSpPr>
              <p:nvPr/>
            </p:nvGrpSpPr>
            <p:grpSpPr bwMode="auto">
              <a:xfrm>
                <a:off x="0" y="748"/>
                <a:ext cx="432" cy="374"/>
                <a:chOff x="0" y="748"/>
                <a:chExt cx="432" cy="374"/>
              </a:xfrm>
            </p:grpSpPr>
            <p:sp>
              <p:nvSpPr>
                <p:cNvPr id="64" name="Rectangle 94"/>
                <p:cNvSpPr>
                  <a:spLocks noChangeArrowheads="1"/>
                </p:cNvSpPr>
                <p:nvPr/>
              </p:nvSpPr>
              <p:spPr bwMode="auto">
                <a:xfrm>
                  <a:off x="43" y="748"/>
                  <a:ext cx="346" cy="3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r>
                    <a:rPr lang="zh-CN" altLang="en-US" b="1">
                      <a:solidFill>
                        <a:srgbClr val="7030A0"/>
                      </a:solidFill>
                      <a:latin typeface="Times New Roman" panose="02020603050405020304" pitchFamily="18" charset="0"/>
                      <a:cs typeface="Times New Roman" panose="02020603050405020304" pitchFamily="18" charset="0"/>
                    </a:rPr>
                    <a:t>0</a:t>
                  </a:r>
                </a:p>
              </p:txBody>
            </p:sp>
            <p:sp>
              <p:nvSpPr>
                <p:cNvPr id="65" name="Rectangle 95"/>
                <p:cNvSpPr>
                  <a:spLocks noChangeArrowheads="1"/>
                </p:cNvSpPr>
                <p:nvPr/>
              </p:nvSpPr>
              <p:spPr bwMode="auto">
                <a:xfrm>
                  <a:off x="0" y="748"/>
                  <a:ext cx="432" cy="374"/>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7030A0"/>
                    </a:solidFill>
                    <a:latin typeface="Times New Roman" panose="02020603050405020304" pitchFamily="18" charset="0"/>
                    <a:cs typeface="Times New Roman" panose="02020603050405020304" pitchFamily="18" charset="0"/>
                  </a:endParaRPr>
                </a:p>
              </p:txBody>
            </p:sp>
          </p:grpSp>
          <p:grpSp>
            <p:nvGrpSpPr>
              <p:cNvPr id="22" name="Group 96"/>
              <p:cNvGrpSpPr>
                <a:grpSpLocks/>
              </p:cNvGrpSpPr>
              <p:nvPr/>
            </p:nvGrpSpPr>
            <p:grpSpPr bwMode="auto">
              <a:xfrm>
                <a:off x="432" y="748"/>
                <a:ext cx="395" cy="374"/>
                <a:chOff x="432" y="748"/>
                <a:chExt cx="395" cy="374"/>
              </a:xfrm>
            </p:grpSpPr>
            <p:sp>
              <p:nvSpPr>
                <p:cNvPr id="62" name="Rectangle 97"/>
                <p:cNvSpPr>
                  <a:spLocks noChangeArrowheads="1"/>
                </p:cNvSpPr>
                <p:nvPr/>
              </p:nvSpPr>
              <p:spPr bwMode="auto">
                <a:xfrm>
                  <a:off x="475" y="748"/>
                  <a:ext cx="309" cy="3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r>
                    <a:rPr lang="zh-CN" altLang="en-US" b="1">
                      <a:solidFill>
                        <a:srgbClr val="7030A0"/>
                      </a:solidFill>
                      <a:latin typeface="Times New Roman" panose="02020603050405020304" pitchFamily="18" charset="0"/>
                      <a:cs typeface="Times New Roman" panose="02020603050405020304" pitchFamily="18" charset="0"/>
                    </a:rPr>
                    <a:t>1</a:t>
                  </a:r>
                </a:p>
              </p:txBody>
            </p:sp>
            <p:sp>
              <p:nvSpPr>
                <p:cNvPr id="63" name="Rectangle 98"/>
                <p:cNvSpPr>
                  <a:spLocks noChangeArrowheads="1"/>
                </p:cNvSpPr>
                <p:nvPr/>
              </p:nvSpPr>
              <p:spPr bwMode="auto">
                <a:xfrm>
                  <a:off x="432" y="748"/>
                  <a:ext cx="395" cy="374"/>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7030A0"/>
                    </a:solidFill>
                    <a:latin typeface="Times New Roman" panose="02020603050405020304" pitchFamily="18" charset="0"/>
                    <a:cs typeface="Times New Roman" panose="02020603050405020304" pitchFamily="18" charset="0"/>
                  </a:endParaRPr>
                </a:p>
              </p:txBody>
            </p:sp>
          </p:grpSp>
          <p:grpSp>
            <p:nvGrpSpPr>
              <p:cNvPr id="23" name="Group 99"/>
              <p:cNvGrpSpPr>
                <a:grpSpLocks/>
              </p:cNvGrpSpPr>
              <p:nvPr/>
            </p:nvGrpSpPr>
            <p:grpSpPr bwMode="auto">
              <a:xfrm>
                <a:off x="827" y="748"/>
                <a:ext cx="456" cy="374"/>
                <a:chOff x="827" y="748"/>
                <a:chExt cx="456" cy="374"/>
              </a:xfrm>
            </p:grpSpPr>
            <p:sp>
              <p:nvSpPr>
                <p:cNvPr id="60" name="Rectangle 100"/>
                <p:cNvSpPr>
                  <a:spLocks noChangeArrowheads="1"/>
                </p:cNvSpPr>
                <p:nvPr/>
              </p:nvSpPr>
              <p:spPr bwMode="auto">
                <a:xfrm>
                  <a:off x="870" y="748"/>
                  <a:ext cx="370" cy="3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r>
                    <a:rPr lang="zh-CN" altLang="en-US" b="1">
                      <a:solidFill>
                        <a:srgbClr val="7030A0"/>
                      </a:solidFill>
                      <a:latin typeface="Times New Roman" panose="02020603050405020304" pitchFamily="18" charset="0"/>
                      <a:cs typeface="Times New Roman" panose="02020603050405020304" pitchFamily="18" charset="0"/>
                    </a:rPr>
                    <a:t>1</a:t>
                  </a:r>
                </a:p>
              </p:txBody>
            </p:sp>
            <p:sp>
              <p:nvSpPr>
                <p:cNvPr id="61" name="Rectangle 101"/>
                <p:cNvSpPr>
                  <a:spLocks noChangeArrowheads="1"/>
                </p:cNvSpPr>
                <p:nvPr/>
              </p:nvSpPr>
              <p:spPr bwMode="auto">
                <a:xfrm>
                  <a:off x="827" y="748"/>
                  <a:ext cx="456" cy="374"/>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7030A0"/>
                    </a:solidFill>
                    <a:latin typeface="Times New Roman" panose="02020603050405020304" pitchFamily="18" charset="0"/>
                    <a:cs typeface="Times New Roman" panose="02020603050405020304" pitchFamily="18" charset="0"/>
                  </a:endParaRPr>
                </a:p>
              </p:txBody>
            </p:sp>
          </p:grpSp>
          <p:grpSp>
            <p:nvGrpSpPr>
              <p:cNvPr id="24" name="Group 102"/>
              <p:cNvGrpSpPr>
                <a:grpSpLocks/>
              </p:cNvGrpSpPr>
              <p:nvPr/>
            </p:nvGrpSpPr>
            <p:grpSpPr bwMode="auto">
              <a:xfrm>
                <a:off x="1283" y="748"/>
                <a:ext cx="1399" cy="374"/>
                <a:chOff x="1283" y="748"/>
                <a:chExt cx="1399" cy="374"/>
              </a:xfrm>
            </p:grpSpPr>
            <p:sp>
              <p:nvSpPr>
                <p:cNvPr id="58" name="Rectangle 103"/>
                <p:cNvSpPr>
                  <a:spLocks noChangeArrowheads="1"/>
                </p:cNvSpPr>
                <p:nvPr/>
              </p:nvSpPr>
              <p:spPr bwMode="auto">
                <a:xfrm>
                  <a:off x="1326" y="748"/>
                  <a:ext cx="1313" cy="3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just"/>
                  <a:r>
                    <a:rPr lang="zh-CN" altLang="en-US" b="1">
                      <a:solidFill>
                        <a:srgbClr val="7030A0"/>
                      </a:solidFill>
                      <a:latin typeface="Times New Roman" panose="02020603050405020304" pitchFamily="18" charset="0"/>
                      <a:cs typeface="Times New Roman" panose="02020603050405020304" pitchFamily="18" charset="0"/>
                    </a:rPr>
                    <a:t>8位数据位的</a:t>
                  </a:r>
                  <a:r>
                    <a:rPr lang="en-US" altLang="zh-CN" b="1">
                      <a:solidFill>
                        <a:srgbClr val="7030A0"/>
                      </a:solidFill>
                      <a:latin typeface="Times New Roman" panose="02020603050405020304" pitchFamily="18" charset="0"/>
                      <a:cs typeface="Times New Roman" panose="02020603050405020304" pitchFamily="18" charset="0"/>
                    </a:rPr>
                    <a:t>UART</a:t>
                  </a:r>
                  <a:r>
                    <a:rPr lang="zh-CN" altLang="en-US" b="1">
                      <a:solidFill>
                        <a:srgbClr val="7030A0"/>
                      </a:solidFill>
                      <a:latin typeface="Times New Roman" panose="02020603050405020304" pitchFamily="18" charset="0"/>
                      <a:cs typeface="Times New Roman" panose="02020603050405020304" pitchFamily="18" charset="0"/>
                    </a:rPr>
                    <a:t>工作方式</a:t>
                  </a:r>
                </a:p>
              </p:txBody>
            </p:sp>
            <p:sp>
              <p:nvSpPr>
                <p:cNvPr id="59" name="Rectangle 104"/>
                <p:cNvSpPr>
                  <a:spLocks noChangeArrowheads="1"/>
                </p:cNvSpPr>
                <p:nvPr/>
              </p:nvSpPr>
              <p:spPr bwMode="auto">
                <a:xfrm>
                  <a:off x="1283" y="748"/>
                  <a:ext cx="1399" cy="374"/>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7030A0"/>
                    </a:solidFill>
                    <a:latin typeface="Times New Roman" panose="02020603050405020304" pitchFamily="18" charset="0"/>
                    <a:cs typeface="Times New Roman" panose="02020603050405020304" pitchFamily="18" charset="0"/>
                  </a:endParaRPr>
                </a:p>
              </p:txBody>
            </p:sp>
          </p:grpSp>
          <p:grpSp>
            <p:nvGrpSpPr>
              <p:cNvPr id="25" name="Group 105"/>
              <p:cNvGrpSpPr>
                <a:grpSpLocks/>
              </p:cNvGrpSpPr>
              <p:nvPr/>
            </p:nvGrpSpPr>
            <p:grpSpPr bwMode="auto">
              <a:xfrm>
                <a:off x="2682" y="748"/>
                <a:ext cx="790" cy="374"/>
                <a:chOff x="2682" y="748"/>
                <a:chExt cx="790" cy="374"/>
              </a:xfrm>
            </p:grpSpPr>
            <p:sp>
              <p:nvSpPr>
                <p:cNvPr id="56" name="Rectangle 106"/>
                <p:cNvSpPr>
                  <a:spLocks noChangeArrowheads="1"/>
                </p:cNvSpPr>
                <p:nvPr/>
              </p:nvSpPr>
              <p:spPr bwMode="auto">
                <a:xfrm>
                  <a:off x="2725" y="748"/>
                  <a:ext cx="704" cy="3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just"/>
                  <a:r>
                    <a:rPr lang="zh-CN" altLang="en-US" b="1">
                      <a:solidFill>
                        <a:srgbClr val="7030A0"/>
                      </a:solidFill>
                      <a:latin typeface="Times New Roman" panose="02020603050405020304" pitchFamily="18" charset="0"/>
                      <a:cs typeface="Times New Roman" panose="02020603050405020304" pitchFamily="18" charset="0"/>
                    </a:rPr>
                    <a:t>可变</a:t>
                  </a:r>
                </a:p>
              </p:txBody>
            </p:sp>
            <p:sp>
              <p:nvSpPr>
                <p:cNvPr id="57" name="Rectangle 107"/>
                <p:cNvSpPr>
                  <a:spLocks noChangeArrowheads="1"/>
                </p:cNvSpPr>
                <p:nvPr/>
              </p:nvSpPr>
              <p:spPr bwMode="auto">
                <a:xfrm>
                  <a:off x="2682" y="748"/>
                  <a:ext cx="790" cy="374"/>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7030A0"/>
                    </a:solidFill>
                    <a:latin typeface="Times New Roman" panose="02020603050405020304" pitchFamily="18" charset="0"/>
                    <a:cs typeface="Times New Roman" panose="02020603050405020304" pitchFamily="18" charset="0"/>
                  </a:endParaRPr>
                </a:p>
              </p:txBody>
            </p:sp>
          </p:grpSp>
          <p:grpSp>
            <p:nvGrpSpPr>
              <p:cNvPr id="26" name="Group 108"/>
              <p:cNvGrpSpPr>
                <a:grpSpLocks/>
              </p:cNvGrpSpPr>
              <p:nvPr/>
            </p:nvGrpSpPr>
            <p:grpSpPr bwMode="auto">
              <a:xfrm>
                <a:off x="0" y="1122"/>
                <a:ext cx="432" cy="374"/>
                <a:chOff x="0" y="1122"/>
                <a:chExt cx="432" cy="374"/>
              </a:xfrm>
            </p:grpSpPr>
            <p:sp>
              <p:nvSpPr>
                <p:cNvPr id="54" name="Rectangle 109"/>
                <p:cNvSpPr>
                  <a:spLocks noChangeArrowheads="1"/>
                </p:cNvSpPr>
                <p:nvPr/>
              </p:nvSpPr>
              <p:spPr bwMode="auto">
                <a:xfrm>
                  <a:off x="43" y="1122"/>
                  <a:ext cx="346" cy="3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r>
                    <a:rPr lang="zh-CN" altLang="en-US" b="1">
                      <a:solidFill>
                        <a:srgbClr val="7030A0"/>
                      </a:solidFill>
                      <a:latin typeface="Times New Roman" panose="02020603050405020304" pitchFamily="18" charset="0"/>
                      <a:cs typeface="Times New Roman" panose="02020603050405020304" pitchFamily="18" charset="0"/>
                    </a:rPr>
                    <a:t>1</a:t>
                  </a:r>
                </a:p>
              </p:txBody>
            </p:sp>
            <p:sp>
              <p:nvSpPr>
                <p:cNvPr id="55" name="Rectangle 110"/>
                <p:cNvSpPr>
                  <a:spLocks noChangeArrowheads="1"/>
                </p:cNvSpPr>
                <p:nvPr/>
              </p:nvSpPr>
              <p:spPr bwMode="auto">
                <a:xfrm>
                  <a:off x="0" y="1122"/>
                  <a:ext cx="432" cy="374"/>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7030A0"/>
                    </a:solidFill>
                    <a:latin typeface="Times New Roman" panose="02020603050405020304" pitchFamily="18" charset="0"/>
                    <a:cs typeface="Times New Roman" panose="02020603050405020304" pitchFamily="18" charset="0"/>
                  </a:endParaRPr>
                </a:p>
              </p:txBody>
            </p:sp>
          </p:grpSp>
          <p:grpSp>
            <p:nvGrpSpPr>
              <p:cNvPr id="27" name="Group 111"/>
              <p:cNvGrpSpPr>
                <a:grpSpLocks/>
              </p:cNvGrpSpPr>
              <p:nvPr/>
            </p:nvGrpSpPr>
            <p:grpSpPr bwMode="auto">
              <a:xfrm>
                <a:off x="432" y="1122"/>
                <a:ext cx="395" cy="374"/>
                <a:chOff x="432" y="1122"/>
                <a:chExt cx="395" cy="374"/>
              </a:xfrm>
            </p:grpSpPr>
            <p:sp>
              <p:nvSpPr>
                <p:cNvPr id="52" name="Rectangle 112"/>
                <p:cNvSpPr>
                  <a:spLocks noChangeArrowheads="1"/>
                </p:cNvSpPr>
                <p:nvPr/>
              </p:nvSpPr>
              <p:spPr bwMode="auto">
                <a:xfrm>
                  <a:off x="475" y="1122"/>
                  <a:ext cx="309" cy="3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r>
                    <a:rPr lang="zh-CN" altLang="en-US" b="1">
                      <a:solidFill>
                        <a:srgbClr val="7030A0"/>
                      </a:solidFill>
                      <a:latin typeface="Times New Roman" panose="02020603050405020304" pitchFamily="18" charset="0"/>
                      <a:cs typeface="Times New Roman" panose="02020603050405020304" pitchFamily="18" charset="0"/>
                    </a:rPr>
                    <a:t>0</a:t>
                  </a:r>
                </a:p>
              </p:txBody>
            </p:sp>
            <p:sp>
              <p:nvSpPr>
                <p:cNvPr id="53" name="Rectangle 113"/>
                <p:cNvSpPr>
                  <a:spLocks noChangeArrowheads="1"/>
                </p:cNvSpPr>
                <p:nvPr/>
              </p:nvSpPr>
              <p:spPr bwMode="auto">
                <a:xfrm>
                  <a:off x="432" y="1122"/>
                  <a:ext cx="395" cy="374"/>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7030A0"/>
                    </a:solidFill>
                    <a:latin typeface="Times New Roman" panose="02020603050405020304" pitchFamily="18" charset="0"/>
                    <a:cs typeface="Times New Roman" panose="02020603050405020304" pitchFamily="18" charset="0"/>
                  </a:endParaRPr>
                </a:p>
              </p:txBody>
            </p:sp>
          </p:grpSp>
          <p:grpSp>
            <p:nvGrpSpPr>
              <p:cNvPr id="28" name="Group 114"/>
              <p:cNvGrpSpPr>
                <a:grpSpLocks/>
              </p:cNvGrpSpPr>
              <p:nvPr/>
            </p:nvGrpSpPr>
            <p:grpSpPr bwMode="auto">
              <a:xfrm>
                <a:off x="827" y="1122"/>
                <a:ext cx="456" cy="374"/>
                <a:chOff x="827" y="1122"/>
                <a:chExt cx="456" cy="374"/>
              </a:xfrm>
            </p:grpSpPr>
            <p:sp>
              <p:nvSpPr>
                <p:cNvPr id="50" name="Rectangle 115"/>
                <p:cNvSpPr>
                  <a:spLocks noChangeArrowheads="1"/>
                </p:cNvSpPr>
                <p:nvPr/>
              </p:nvSpPr>
              <p:spPr bwMode="auto">
                <a:xfrm>
                  <a:off x="870" y="1122"/>
                  <a:ext cx="370" cy="3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r>
                    <a:rPr lang="zh-CN" altLang="en-US" b="1">
                      <a:solidFill>
                        <a:srgbClr val="7030A0"/>
                      </a:solidFill>
                      <a:latin typeface="Times New Roman" panose="02020603050405020304" pitchFamily="18" charset="0"/>
                      <a:cs typeface="Times New Roman" panose="02020603050405020304" pitchFamily="18" charset="0"/>
                    </a:rPr>
                    <a:t>2</a:t>
                  </a:r>
                </a:p>
              </p:txBody>
            </p:sp>
            <p:sp>
              <p:nvSpPr>
                <p:cNvPr id="51" name="Rectangle 116"/>
                <p:cNvSpPr>
                  <a:spLocks noChangeArrowheads="1"/>
                </p:cNvSpPr>
                <p:nvPr/>
              </p:nvSpPr>
              <p:spPr bwMode="auto">
                <a:xfrm>
                  <a:off x="827" y="1122"/>
                  <a:ext cx="456" cy="374"/>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7030A0"/>
                    </a:solidFill>
                    <a:latin typeface="Times New Roman" panose="02020603050405020304" pitchFamily="18" charset="0"/>
                    <a:cs typeface="Times New Roman" panose="02020603050405020304" pitchFamily="18" charset="0"/>
                  </a:endParaRPr>
                </a:p>
              </p:txBody>
            </p:sp>
          </p:grpSp>
          <p:grpSp>
            <p:nvGrpSpPr>
              <p:cNvPr id="29" name="Group 117"/>
              <p:cNvGrpSpPr>
                <a:grpSpLocks/>
              </p:cNvGrpSpPr>
              <p:nvPr/>
            </p:nvGrpSpPr>
            <p:grpSpPr bwMode="auto">
              <a:xfrm>
                <a:off x="1283" y="1122"/>
                <a:ext cx="1399" cy="374"/>
                <a:chOff x="1283" y="1122"/>
                <a:chExt cx="1399" cy="374"/>
              </a:xfrm>
            </p:grpSpPr>
            <p:sp>
              <p:nvSpPr>
                <p:cNvPr id="48" name="Rectangle 118"/>
                <p:cNvSpPr>
                  <a:spLocks noChangeArrowheads="1"/>
                </p:cNvSpPr>
                <p:nvPr/>
              </p:nvSpPr>
              <p:spPr bwMode="auto">
                <a:xfrm>
                  <a:off x="1326" y="1122"/>
                  <a:ext cx="1313" cy="3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just"/>
                  <a:r>
                    <a:rPr lang="zh-CN" altLang="en-US" b="1">
                      <a:solidFill>
                        <a:srgbClr val="7030A0"/>
                      </a:solidFill>
                      <a:latin typeface="Times New Roman" panose="02020603050405020304" pitchFamily="18" charset="0"/>
                      <a:cs typeface="Times New Roman" panose="02020603050405020304" pitchFamily="18" charset="0"/>
                    </a:rPr>
                    <a:t>9位数据位的</a:t>
                  </a:r>
                  <a:r>
                    <a:rPr lang="en-US" altLang="zh-CN" b="1">
                      <a:solidFill>
                        <a:srgbClr val="7030A0"/>
                      </a:solidFill>
                      <a:latin typeface="Times New Roman" panose="02020603050405020304" pitchFamily="18" charset="0"/>
                      <a:cs typeface="Times New Roman" panose="02020603050405020304" pitchFamily="18" charset="0"/>
                    </a:rPr>
                    <a:t>UART</a:t>
                  </a:r>
                  <a:r>
                    <a:rPr lang="zh-CN" altLang="en-US" b="1">
                      <a:solidFill>
                        <a:srgbClr val="7030A0"/>
                      </a:solidFill>
                      <a:latin typeface="Times New Roman" panose="02020603050405020304" pitchFamily="18" charset="0"/>
                      <a:cs typeface="Times New Roman" panose="02020603050405020304" pitchFamily="18" charset="0"/>
                    </a:rPr>
                    <a:t>工作方式</a:t>
                  </a:r>
                </a:p>
              </p:txBody>
            </p:sp>
            <p:sp>
              <p:nvSpPr>
                <p:cNvPr id="49" name="Rectangle 119"/>
                <p:cNvSpPr>
                  <a:spLocks noChangeArrowheads="1"/>
                </p:cNvSpPr>
                <p:nvPr/>
              </p:nvSpPr>
              <p:spPr bwMode="auto">
                <a:xfrm>
                  <a:off x="1283" y="1122"/>
                  <a:ext cx="1399" cy="374"/>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7030A0"/>
                    </a:solidFill>
                    <a:latin typeface="Times New Roman" panose="02020603050405020304" pitchFamily="18" charset="0"/>
                    <a:cs typeface="Times New Roman" panose="02020603050405020304" pitchFamily="18" charset="0"/>
                  </a:endParaRPr>
                </a:p>
              </p:txBody>
            </p:sp>
          </p:grpSp>
          <p:grpSp>
            <p:nvGrpSpPr>
              <p:cNvPr id="30" name="Group 120"/>
              <p:cNvGrpSpPr>
                <a:grpSpLocks/>
              </p:cNvGrpSpPr>
              <p:nvPr/>
            </p:nvGrpSpPr>
            <p:grpSpPr bwMode="auto">
              <a:xfrm>
                <a:off x="2682" y="1122"/>
                <a:ext cx="793" cy="665"/>
                <a:chOff x="2682" y="1122"/>
                <a:chExt cx="793" cy="665"/>
              </a:xfrm>
            </p:grpSpPr>
            <p:sp>
              <p:nvSpPr>
                <p:cNvPr id="46" name="Rectangle 121"/>
                <p:cNvSpPr>
                  <a:spLocks noChangeArrowheads="1"/>
                </p:cNvSpPr>
                <p:nvPr/>
              </p:nvSpPr>
              <p:spPr bwMode="auto">
                <a:xfrm>
                  <a:off x="2725" y="1122"/>
                  <a:ext cx="750" cy="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just"/>
                  <a:r>
                    <a:rPr lang="en-US" altLang="zh-CN" b="1" dirty="0" err="1" smtClean="0">
                      <a:solidFill>
                        <a:srgbClr val="7030A0"/>
                      </a:solidFill>
                      <a:latin typeface="Times New Roman" panose="02020603050405020304" pitchFamily="18" charset="0"/>
                      <a:cs typeface="Times New Roman" panose="02020603050405020304" pitchFamily="18" charset="0"/>
                    </a:rPr>
                    <a:t>f</a:t>
                  </a:r>
                  <a:r>
                    <a:rPr lang="en-US" altLang="zh-CN" b="1" baseline="-30000" dirty="0" err="1" smtClean="0">
                      <a:solidFill>
                        <a:srgbClr val="7030A0"/>
                      </a:solidFill>
                      <a:latin typeface="Times New Roman" panose="02020603050405020304" pitchFamily="18" charset="0"/>
                      <a:cs typeface="Times New Roman" panose="02020603050405020304" pitchFamily="18" charset="0"/>
                    </a:rPr>
                    <a:t>OSC</a:t>
                  </a:r>
                  <a:r>
                    <a:rPr lang="en-US" altLang="zh-CN" b="1" dirty="0" smtClean="0">
                      <a:solidFill>
                        <a:srgbClr val="7030A0"/>
                      </a:solidFill>
                      <a:latin typeface="Times New Roman" panose="02020603050405020304" pitchFamily="18" charset="0"/>
                      <a:cs typeface="Times New Roman" panose="02020603050405020304" pitchFamily="18" charset="0"/>
                    </a:rPr>
                    <a:t>/64,f</a:t>
                  </a:r>
                  <a:r>
                    <a:rPr lang="en-US" altLang="zh-CN" b="1" baseline="-30000" dirty="0" smtClean="0">
                      <a:solidFill>
                        <a:srgbClr val="7030A0"/>
                      </a:solidFill>
                      <a:latin typeface="Times New Roman" panose="02020603050405020304" pitchFamily="18" charset="0"/>
                      <a:cs typeface="Times New Roman" panose="02020603050405020304" pitchFamily="18" charset="0"/>
                    </a:rPr>
                    <a:t>OSC</a:t>
                  </a:r>
                  <a:r>
                    <a:rPr lang="en-US" altLang="zh-CN" b="1" dirty="0" smtClean="0">
                      <a:solidFill>
                        <a:srgbClr val="7030A0"/>
                      </a:solidFill>
                      <a:latin typeface="Times New Roman" panose="02020603050405020304" pitchFamily="18" charset="0"/>
                      <a:cs typeface="Times New Roman" panose="02020603050405020304" pitchFamily="18" charset="0"/>
                    </a:rPr>
                    <a:t>/32</a:t>
                  </a:r>
                  <a:endParaRPr lang="en-US" altLang="zh-CN" b="1" dirty="0">
                    <a:solidFill>
                      <a:srgbClr val="7030A0"/>
                    </a:solidFill>
                    <a:latin typeface="Times New Roman" panose="02020603050405020304" pitchFamily="18" charset="0"/>
                    <a:cs typeface="Times New Roman" panose="02020603050405020304" pitchFamily="18" charset="0"/>
                  </a:endParaRPr>
                </a:p>
              </p:txBody>
            </p:sp>
            <p:sp>
              <p:nvSpPr>
                <p:cNvPr id="47" name="Rectangle 122"/>
                <p:cNvSpPr>
                  <a:spLocks noChangeArrowheads="1"/>
                </p:cNvSpPr>
                <p:nvPr/>
              </p:nvSpPr>
              <p:spPr bwMode="auto">
                <a:xfrm>
                  <a:off x="2682" y="1122"/>
                  <a:ext cx="790" cy="374"/>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7030A0"/>
                    </a:solidFill>
                    <a:latin typeface="Times New Roman" panose="02020603050405020304" pitchFamily="18" charset="0"/>
                    <a:cs typeface="Times New Roman" panose="02020603050405020304" pitchFamily="18" charset="0"/>
                  </a:endParaRPr>
                </a:p>
              </p:txBody>
            </p:sp>
          </p:grpSp>
          <p:grpSp>
            <p:nvGrpSpPr>
              <p:cNvPr id="31" name="Group 123"/>
              <p:cNvGrpSpPr>
                <a:grpSpLocks/>
              </p:cNvGrpSpPr>
              <p:nvPr/>
            </p:nvGrpSpPr>
            <p:grpSpPr bwMode="auto">
              <a:xfrm>
                <a:off x="0" y="1496"/>
                <a:ext cx="432" cy="374"/>
                <a:chOff x="0" y="1496"/>
                <a:chExt cx="432" cy="374"/>
              </a:xfrm>
            </p:grpSpPr>
            <p:sp>
              <p:nvSpPr>
                <p:cNvPr id="44" name="Rectangle 124"/>
                <p:cNvSpPr>
                  <a:spLocks noChangeArrowheads="1"/>
                </p:cNvSpPr>
                <p:nvPr/>
              </p:nvSpPr>
              <p:spPr bwMode="auto">
                <a:xfrm>
                  <a:off x="43" y="1496"/>
                  <a:ext cx="346" cy="3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r>
                    <a:rPr lang="zh-CN" altLang="en-US" b="1">
                      <a:solidFill>
                        <a:srgbClr val="7030A0"/>
                      </a:solidFill>
                      <a:latin typeface="Times New Roman" panose="02020603050405020304" pitchFamily="18" charset="0"/>
                      <a:cs typeface="Times New Roman" panose="02020603050405020304" pitchFamily="18" charset="0"/>
                    </a:rPr>
                    <a:t>1</a:t>
                  </a:r>
                </a:p>
              </p:txBody>
            </p:sp>
            <p:sp>
              <p:nvSpPr>
                <p:cNvPr id="45" name="Rectangle 125"/>
                <p:cNvSpPr>
                  <a:spLocks noChangeArrowheads="1"/>
                </p:cNvSpPr>
                <p:nvPr/>
              </p:nvSpPr>
              <p:spPr bwMode="auto">
                <a:xfrm>
                  <a:off x="0" y="1496"/>
                  <a:ext cx="432" cy="374"/>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7030A0"/>
                    </a:solidFill>
                    <a:latin typeface="Times New Roman" panose="02020603050405020304" pitchFamily="18" charset="0"/>
                    <a:cs typeface="Times New Roman" panose="02020603050405020304" pitchFamily="18" charset="0"/>
                  </a:endParaRPr>
                </a:p>
              </p:txBody>
            </p:sp>
          </p:grpSp>
          <p:grpSp>
            <p:nvGrpSpPr>
              <p:cNvPr id="32" name="Group 126"/>
              <p:cNvGrpSpPr>
                <a:grpSpLocks/>
              </p:cNvGrpSpPr>
              <p:nvPr/>
            </p:nvGrpSpPr>
            <p:grpSpPr bwMode="auto">
              <a:xfrm>
                <a:off x="432" y="1496"/>
                <a:ext cx="395" cy="374"/>
                <a:chOff x="432" y="1496"/>
                <a:chExt cx="395" cy="374"/>
              </a:xfrm>
            </p:grpSpPr>
            <p:sp>
              <p:nvSpPr>
                <p:cNvPr id="42" name="Rectangle 127"/>
                <p:cNvSpPr>
                  <a:spLocks noChangeArrowheads="1"/>
                </p:cNvSpPr>
                <p:nvPr/>
              </p:nvSpPr>
              <p:spPr bwMode="auto">
                <a:xfrm>
                  <a:off x="475" y="1496"/>
                  <a:ext cx="309" cy="3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r>
                    <a:rPr lang="zh-CN" altLang="en-US" b="1">
                      <a:solidFill>
                        <a:srgbClr val="7030A0"/>
                      </a:solidFill>
                      <a:latin typeface="Times New Roman" panose="02020603050405020304" pitchFamily="18" charset="0"/>
                      <a:cs typeface="Times New Roman" panose="02020603050405020304" pitchFamily="18" charset="0"/>
                    </a:rPr>
                    <a:t>1</a:t>
                  </a:r>
                </a:p>
              </p:txBody>
            </p:sp>
            <p:sp>
              <p:nvSpPr>
                <p:cNvPr id="43" name="Rectangle 128"/>
                <p:cNvSpPr>
                  <a:spLocks noChangeArrowheads="1"/>
                </p:cNvSpPr>
                <p:nvPr/>
              </p:nvSpPr>
              <p:spPr bwMode="auto">
                <a:xfrm>
                  <a:off x="432" y="1496"/>
                  <a:ext cx="395" cy="374"/>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7030A0"/>
                    </a:solidFill>
                    <a:latin typeface="Times New Roman" panose="02020603050405020304" pitchFamily="18" charset="0"/>
                    <a:cs typeface="Times New Roman" panose="02020603050405020304" pitchFamily="18" charset="0"/>
                  </a:endParaRPr>
                </a:p>
              </p:txBody>
            </p:sp>
          </p:grpSp>
          <p:grpSp>
            <p:nvGrpSpPr>
              <p:cNvPr id="33" name="Group 129"/>
              <p:cNvGrpSpPr>
                <a:grpSpLocks/>
              </p:cNvGrpSpPr>
              <p:nvPr/>
            </p:nvGrpSpPr>
            <p:grpSpPr bwMode="auto">
              <a:xfrm>
                <a:off x="827" y="1496"/>
                <a:ext cx="456" cy="374"/>
                <a:chOff x="827" y="1496"/>
                <a:chExt cx="456" cy="374"/>
              </a:xfrm>
            </p:grpSpPr>
            <p:sp>
              <p:nvSpPr>
                <p:cNvPr id="40" name="Rectangle 130"/>
                <p:cNvSpPr>
                  <a:spLocks noChangeArrowheads="1"/>
                </p:cNvSpPr>
                <p:nvPr/>
              </p:nvSpPr>
              <p:spPr bwMode="auto">
                <a:xfrm>
                  <a:off x="870" y="1496"/>
                  <a:ext cx="370" cy="3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r>
                    <a:rPr lang="zh-CN" altLang="en-US" b="1">
                      <a:solidFill>
                        <a:srgbClr val="7030A0"/>
                      </a:solidFill>
                      <a:latin typeface="Times New Roman" panose="02020603050405020304" pitchFamily="18" charset="0"/>
                      <a:cs typeface="Times New Roman" panose="02020603050405020304" pitchFamily="18" charset="0"/>
                    </a:rPr>
                    <a:t>3</a:t>
                  </a:r>
                </a:p>
              </p:txBody>
            </p:sp>
            <p:sp>
              <p:nvSpPr>
                <p:cNvPr id="41" name="Rectangle 131"/>
                <p:cNvSpPr>
                  <a:spLocks noChangeArrowheads="1"/>
                </p:cNvSpPr>
                <p:nvPr/>
              </p:nvSpPr>
              <p:spPr bwMode="auto">
                <a:xfrm>
                  <a:off x="827" y="1496"/>
                  <a:ext cx="456" cy="374"/>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7030A0"/>
                    </a:solidFill>
                    <a:latin typeface="Times New Roman" panose="02020603050405020304" pitchFamily="18" charset="0"/>
                    <a:cs typeface="Times New Roman" panose="02020603050405020304" pitchFamily="18" charset="0"/>
                  </a:endParaRPr>
                </a:p>
              </p:txBody>
            </p:sp>
          </p:grpSp>
          <p:grpSp>
            <p:nvGrpSpPr>
              <p:cNvPr id="34" name="Group 132"/>
              <p:cNvGrpSpPr>
                <a:grpSpLocks/>
              </p:cNvGrpSpPr>
              <p:nvPr/>
            </p:nvGrpSpPr>
            <p:grpSpPr bwMode="auto">
              <a:xfrm>
                <a:off x="1283" y="1496"/>
                <a:ext cx="1399" cy="374"/>
                <a:chOff x="1283" y="1496"/>
                <a:chExt cx="1399" cy="374"/>
              </a:xfrm>
            </p:grpSpPr>
            <p:sp>
              <p:nvSpPr>
                <p:cNvPr id="38" name="Rectangle 133"/>
                <p:cNvSpPr>
                  <a:spLocks noChangeArrowheads="1"/>
                </p:cNvSpPr>
                <p:nvPr/>
              </p:nvSpPr>
              <p:spPr bwMode="auto">
                <a:xfrm>
                  <a:off x="1326" y="1496"/>
                  <a:ext cx="1313" cy="3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just"/>
                  <a:r>
                    <a:rPr lang="zh-CN" altLang="en-US" b="1">
                      <a:solidFill>
                        <a:srgbClr val="7030A0"/>
                      </a:solidFill>
                      <a:latin typeface="Times New Roman" panose="02020603050405020304" pitchFamily="18" charset="0"/>
                      <a:cs typeface="Times New Roman" panose="02020603050405020304" pitchFamily="18" charset="0"/>
                    </a:rPr>
                    <a:t>9位数据位的</a:t>
                  </a:r>
                  <a:r>
                    <a:rPr lang="en-US" altLang="zh-CN" b="1">
                      <a:solidFill>
                        <a:srgbClr val="7030A0"/>
                      </a:solidFill>
                      <a:latin typeface="Times New Roman" panose="02020603050405020304" pitchFamily="18" charset="0"/>
                      <a:cs typeface="Times New Roman" panose="02020603050405020304" pitchFamily="18" charset="0"/>
                    </a:rPr>
                    <a:t>UART</a:t>
                  </a:r>
                  <a:r>
                    <a:rPr lang="zh-CN" altLang="en-US" b="1">
                      <a:solidFill>
                        <a:srgbClr val="7030A0"/>
                      </a:solidFill>
                      <a:latin typeface="Times New Roman" panose="02020603050405020304" pitchFamily="18" charset="0"/>
                      <a:cs typeface="Times New Roman" panose="02020603050405020304" pitchFamily="18" charset="0"/>
                    </a:rPr>
                    <a:t>工作方式</a:t>
                  </a:r>
                </a:p>
              </p:txBody>
            </p:sp>
            <p:sp>
              <p:nvSpPr>
                <p:cNvPr id="39" name="Rectangle 134"/>
                <p:cNvSpPr>
                  <a:spLocks noChangeArrowheads="1"/>
                </p:cNvSpPr>
                <p:nvPr/>
              </p:nvSpPr>
              <p:spPr bwMode="auto">
                <a:xfrm>
                  <a:off x="1283" y="1496"/>
                  <a:ext cx="1399" cy="374"/>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7030A0"/>
                    </a:solidFill>
                    <a:latin typeface="Times New Roman" panose="02020603050405020304" pitchFamily="18" charset="0"/>
                    <a:cs typeface="Times New Roman" panose="02020603050405020304" pitchFamily="18" charset="0"/>
                  </a:endParaRPr>
                </a:p>
              </p:txBody>
            </p:sp>
          </p:grpSp>
          <p:grpSp>
            <p:nvGrpSpPr>
              <p:cNvPr id="35" name="Group 135"/>
              <p:cNvGrpSpPr>
                <a:grpSpLocks/>
              </p:cNvGrpSpPr>
              <p:nvPr/>
            </p:nvGrpSpPr>
            <p:grpSpPr bwMode="auto">
              <a:xfrm>
                <a:off x="2682" y="1496"/>
                <a:ext cx="856" cy="377"/>
                <a:chOff x="2682" y="1496"/>
                <a:chExt cx="856" cy="377"/>
              </a:xfrm>
            </p:grpSpPr>
            <p:sp>
              <p:nvSpPr>
                <p:cNvPr id="36" name="Rectangle 136"/>
                <p:cNvSpPr>
                  <a:spLocks noChangeArrowheads="1"/>
                </p:cNvSpPr>
                <p:nvPr/>
              </p:nvSpPr>
              <p:spPr bwMode="auto">
                <a:xfrm>
                  <a:off x="2725" y="1499"/>
                  <a:ext cx="813" cy="3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just"/>
                  <a:r>
                    <a:rPr lang="zh-CN" altLang="en-US" b="1" dirty="0">
                      <a:solidFill>
                        <a:srgbClr val="7030A0"/>
                      </a:solidFill>
                      <a:latin typeface="Times New Roman" panose="02020603050405020304" pitchFamily="18" charset="0"/>
                      <a:cs typeface="Times New Roman" panose="02020603050405020304" pitchFamily="18" charset="0"/>
                    </a:rPr>
                    <a:t>可变</a:t>
                  </a:r>
                </a:p>
              </p:txBody>
            </p:sp>
            <p:sp>
              <p:nvSpPr>
                <p:cNvPr id="37" name="Rectangle 137"/>
                <p:cNvSpPr>
                  <a:spLocks noChangeArrowheads="1"/>
                </p:cNvSpPr>
                <p:nvPr/>
              </p:nvSpPr>
              <p:spPr bwMode="auto">
                <a:xfrm>
                  <a:off x="2682" y="1496"/>
                  <a:ext cx="790" cy="374"/>
                </a:xfrm>
                <a:prstGeom prst="rect">
                  <a:avLst/>
                </a:prstGeom>
                <a:noFill/>
                <a:ln w="7">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7030A0"/>
                    </a:solidFill>
                    <a:latin typeface="Times New Roman" panose="02020603050405020304" pitchFamily="18" charset="0"/>
                    <a:cs typeface="Times New Roman" panose="02020603050405020304" pitchFamily="18" charset="0"/>
                  </a:endParaRPr>
                </a:p>
              </p:txBody>
            </p:sp>
          </p:grpSp>
        </p:grpSp>
        <p:sp>
          <p:nvSpPr>
            <p:cNvPr id="10" name="Rectangle 138"/>
            <p:cNvSpPr>
              <a:spLocks noChangeArrowheads="1"/>
            </p:cNvSpPr>
            <p:nvPr/>
          </p:nvSpPr>
          <p:spPr bwMode="auto">
            <a:xfrm>
              <a:off x="-3" y="-3"/>
              <a:ext cx="3478" cy="1876"/>
            </a:xfrm>
            <a:prstGeom prst="rect">
              <a:avLst/>
            </a:prstGeom>
            <a:noFill/>
            <a:ln w="9525">
              <a:solidFill>
                <a:srgbClr val="A0A0A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b="1">
                <a:solidFill>
                  <a:srgbClr val="7030A0"/>
                </a:solidFill>
                <a:latin typeface="Times New Roman" panose="02020603050405020304" pitchFamily="18" charset="0"/>
                <a:cs typeface="Times New Roman" panose="02020603050405020304" pitchFamily="18" charset="0"/>
              </a:endParaRPr>
            </a:p>
          </p:txBody>
        </p:sp>
      </p:grpSp>
      <p:sp>
        <p:nvSpPr>
          <p:cNvPr id="86" name="TextBox 85"/>
          <p:cNvSpPr txBox="1"/>
          <p:nvPr/>
        </p:nvSpPr>
        <p:spPr>
          <a:xfrm>
            <a:off x="13621" y="4299131"/>
            <a:ext cx="5279009" cy="43088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altLang="zh-CN" sz="2200" dirty="0" smtClean="0"/>
              <a:t>1)  SM</a:t>
            </a:r>
            <a:r>
              <a:rPr lang="en-US" altLang="zh-CN" sz="2200" baseline="-25000" dirty="0" smtClean="0"/>
              <a:t>O</a:t>
            </a:r>
            <a:r>
              <a:rPr lang="zh-CN" altLang="en-US" sz="2200" dirty="0" smtClean="0"/>
              <a:t>、</a:t>
            </a:r>
            <a:r>
              <a:rPr lang="en-US" altLang="zh-CN" sz="2200" dirty="0" smtClean="0"/>
              <a:t>SM</a:t>
            </a:r>
            <a:r>
              <a:rPr lang="en-US" altLang="zh-CN" sz="2200" baseline="-25000" dirty="0" smtClean="0"/>
              <a:t>1</a:t>
            </a:r>
            <a:r>
              <a:rPr lang="zh-CN" altLang="en-US" sz="2200" dirty="0" smtClean="0"/>
              <a:t>：指定串行通信的工作方式</a:t>
            </a:r>
            <a:endParaRPr lang="zh-CN" altLang="en-US" sz="2200" dirty="0"/>
          </a:p>
        </p:txBody>
      </p:sp>
      <p:graphicFrame>
        <p:nvGraphicFramePr>
          <p:cNvPr id="87" name="Group 8"/>
          <p:cNvGraphicFramePr>
            <a:graphicFrameLocks noGrp="1"/>
          </p:cNvGraphicFramePr>
          <p:nvPr>
            <p:extLst>
              <p:ext uri="{D42A27DB-BD31-4B8C-83A1-F6EECF244321}">
                <p14:modId xmlns:p14="http://schemas.microsoft.com/office/powerpoint/2010/main" xmlns="" val="2731733772"/>
              </p:ext>
            </p:extLst>
          </p:nvPr>
        </p:nvGraphicFramePr>
        <p:xfrm>
          <a:off x="289649" y="3140968"/>
          <a:ext cx="7978520" cy="1005840"/>
        </p:xfrm>
        <a:graphic>
          <a:graphicData uri="http://schemas.openxmlformats.org/drawingml/2006/table">
            <a:tbl>
              <a:tblPr/>
              <a:tblGrid>
                <a:gridCol w="997315"/>
                <a:gridCol w="997315"/>
                <a:gridCol w="997315"/>
                <a:gridCol w="997315"/>
                <a:gridCol w="997315"/>
                <a:gridCol w="997315"/>
                <a:gridCol w="997315"/>
                <a:gridCol w="997315"/>
              </a:tblGrid>
              <a:tr h="432048">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D7</a:t>
                      </a:r>
                    </a:p>
                  </a:txBody>
                  <a:tcPr marT="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D6</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D5</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D4</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D3</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D2</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D1</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D0</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32048">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SM</a:t>
                      </a:r>
                      <a:r>
                        <a:rPr kumimoji="1" lang="en-US" altLang="zh-CN" sz="2000" b="0" i="0" u="none" strike="noStrike" cap="none" normalizeH="0" baseline="-25000" dirty="0" smtClean="0">
                          <a:ln>
                            <a:noFill/>
                          </a:ln>
                          <a:solidFill>
                            <a:schemeClr val="tx1"/>
                          </a:solidFill>
                          <a:effectLst/>
                          <a:latin typeface="Times New Roman" pitchFamily="18" charset="0"/>
                          <a:ea typeface="宋体" pitchFamily="2" charset="-122"/>
                        </a:rPr>
                        <a:t>0</a:t>
                      </a:r>
                    </a:p>
                  </a:txBody>
                  <a:tcPr marT="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SM</a:t>
                      </a:r>
                      <a:r>
                        <a:rPr kumimoji="1" lang="en-US" altLang="zh-CN" sz="2000" b="0" i="0" u="none" strike="noStrike" cap="none" normalizeH="0" baseline="-25000" dirty="0" smtClean="0">
                          <a:ln>
                            <a:noFill/>
                          </a:ln>
                          <a:solidFill>
                            <a:schemeClr val="tx1"/>
                          </a:solidFill>
                          <a:effectLst/>
                          <a:latin typeface="Times New Roman" pitchFamily="18" charset="0"/>
                          <a:ea typeface="宋体" pitchFamily="2" charset="-122"/>
                        </a:rPr>
                        <a:t>1</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SM</a:t>
                      </a:r>
                      <a:r>
                        <a:rPr kumimoji="1" lang="en-US" altLang="zh-CN" sz="2000" b="0" i="0" u="none" strike="noStrike" cap="none" normalizeH="0" baseline="-25000" dirty="0" smtClean="0">
                          <a:ln>
                            <a:noFill/>
                          </a:ln>
                          <a:solidFill>
                            <a:schemeClr val="tx1"/>
                          </a:solidFill>
                          <a:effectLst/>
                          <a:latin typeface="Times New Roman" pitchFamily="18" charset="0"/>
                          <a:ea typeface="宋体" pitchFamily="2" charset="-122"/>
                        </a:rPr>
                        <a:t>2</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REN</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TB</a:t>
                      </a:r>
                      <a:r>
                        <a:rPr kumimoji="1" lang="en-US" altLang="zh-CN" sz="2000" b="0" i="0" u="none" strike="noStrike" cap="none" normalizeH="0" baseline="-25000" dirty="0" smtClean="0">
                          <a:ln>
                            <a:noFill/>
                          </a:ln>
                          <a:solidFill>
                            <a:schemeClr val="tx1"/>
                          </a:solidFill>
                          <a:effectLst/>
                          <a:latin typeface="Times New Roman" pitchFamily="18" charset="0"/>
                          <a:ea typeface="宋体" pitchFamily="2" charset="-122"/>
                        </a:rPr>
                        <a:t>8</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RB</a:t>
                      </a:r>
                      <a:r>
                        <a:rPr kumimoji="1" lang="en-US" altLang="zh-CN" sz="2000" b="0" i="0" u="none" strike="noStrike" cap="none" normalizeH="0" baseline="-25000" dirty="0" smtClean="0">
                          <a:ln>
                            <a:noFill/>
                          </a:ln>
                          <a:solidFill>
                            <a:schemeClr val="tx1"/>
                          </a:solidFill>
                          <a:effectLst/>
                          <a:latin typeface="Times New Roman" pitchFamily="18" charset="0"/>
                          <a:ea typeface="宋体" pitchFamily="2" charset="-122"/>
                        </a:rPr>
                        <a:t>8</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TI</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RI</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
        <p:nvSpPr>
          <p:cNvPr id="88" name="Rectangle 3"/>
          <p:cNvSpPr txBox="1">
            <a:spLocks noChangeArrowheads="1"/>
          </p:cNvSpPr>
          <p:nvPr/>
        </p:nvSpPr>
        <p:spPr>
          <a:xfrm>
            <a:off x="-114921" y="2594521"/>
            <a:ext cx="1952498" cy="525784"/>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nSpc>
                <a:spcPct val="150000"/>
              </a:lnSpc>
              <a:spcBef>
                <a:spcPts val="0"/>
              </a:spcBef>
            </a:pPr>
            <a:r>
              <a:rPr lang="en-US" altLang="zh-CN" sz="2000" b="1" dirty="0" smtClean="0">
                <a:solidFill>
                  <a:srgbClr val="FF0000"/>
                </a:solidFill>
                <a:latin typeface="宋体" charset="-122"/>
              </a:rPr>
              <a:t>SCON</a:t>
            </a:r>
            <a:r>
              <a:rPr lang="zh-CN" altLang="en-US" sz="2000" b="1" dirty="0" smtClean="0">
                <a:solidFill>
                  <a:srgbClr val="FF0000"/>
                </a:solidFill>
                <a:latin typeface="宋体" charset="-122"/>
              </a:rPr>
              <a:t>各位：</a:t>
            </a:r>
            <a:endParaRPr lang="en-US" altLang="zh-CN" sz="2000" b="1" dirty="0" smtClean="0">
              <a:solidFill>
                <a:srgbClr val="FF0000"/>
              </a:solidFill>
              <a:latin typeface="宋体" charset="-122"/>
            </a:endParaRPr>
          </a:p>
        </p:txBody>
      </p:sp>
    </p:spTree>
    <p:extLst>
      <p:ext uri="{BB962C8B-B14F-4D97-AF65-F5344CB8AC3E}">
        <p14:creationId xmlns:p14="http://schemas.microsoft.com/office/powerpoint/2010/main" xmlns="" val="3122063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87"/>
                                        </p:tgtEl>
                                        <p:attrNameLst>
                                          <p:attrName>style.visibility</p:attrName>
                                        </p:attrNameLst>
                                      </p:cBhvr>
                                      <p:to>
                                        <p:strVal val="visible"/>
                                      </p:to>
                                    </p:set>
                                    <p:animEffect transition="in" filter="barn(inVertical)">
                                      <p:cBhvr>
                                        <p:cTn id="27" dur="500"/>
                                        <p:tgtEl>
                                          <p:spTgt spid="87"/>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88"/>
                                        </p:tgtEl>
                                        <p:attrNameLst>
                                          <p:attrName>style.visibility</p:attrName>
                                        </p:attrNameLst>
                                      </p:cBhvr>
                                      <p:to>
                                        <p:strVal val="visible"/>
                                      </p:to>
                                    </p:set>
                                    <p:animEffect transition="in" filter="barn(inVertical)">
                                      <p:cBhvr>
                                        <p:cTn id="30" dur="500"/>
                                        <p:tgtEl>
                                          <p:spTgt spid="88"/>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86"/>
                                        </p:tgtEl>
                                        <p:attrNameLst>
                                          <p:attrName>style.visibility</p:attrName>
                                        </p:attrNameLst>
                                      </p:cBhvr>
                                      <p:to>
                                        <p:strVal val="visible"/>
                                      </p:to>
                                    </p:set>
                                    <p:animEffect transition="in" filter="barn(inVertical)">
                                      <p:cBhvr>
                                        <p:cTn id="35" dur="500"/>
                                        <p:tgtEl>
                                          <p:spTgt spid="86"/>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arn(inVertical)">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6" grpId="0" animBg="1"/>
      <p:bldP spid="88"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7668344"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sz="2400" dirty="0" smtClean="0"/>
              <a:t>2)  SM</a:t>
            </a:r>
            <a:r>
              <a:rPr lang="en-US" altLang="zh-CN" sz="2400" baseline="-25000" dirty="0" smtClean="0"/>
              <a:t>2</a:t>
            </a:r>
            <a:r>
              <a:rPr lang="en-US" altLang="zh-CN" sz="2400" dirty="0" smtClean="0"/>
              <a:t>: </a:t>
            </a:r>
            <a:r>
              <a:rPr lang="zh-CN" altLang="en-US" sz="2400" b="1" u="sng" dirty="0" smtClean="0">
                <a:solidFill>
                  <a:srgbClr val="FF0000"/>
                </a:solidFill>
              </a:rPr>
              <a:t>多机通信控制位</a:t>
            </a:r>
            <a:r>
              <a:rPr lang="en-US" altLang="zh-CN" sz="2400" dirty="0" smtClean="0"/>
              <a:t>----</a:t>
            </a:r>
            <a:r>
              <a:rPr lang="zh-CN" altLang="en-US" sz="2400" dirty="0" smtClean="0"/>
              <a:t>主要用于工作方式</a:t>
            </a:r>
            <a:r>
              <a:rPr lang="en-US" altLang="zh-CN" sz="2400" dirty="0" smtClean="0"/>
              <a:t>2</a:t>
            </a:r>
            <a:r>
              <a:rPr lang="zh-CN" altLang="en-US" sz="2400" dirty="0" smtClean="0"/>
              <a:t>和方式</a:t>
            </a:r>
            <a:r>
              <a:rPr lang="en-US" altLang="zh-CN" sz="2400" dirty="0" smtClean="0"/>
              <a:t>3</a:t>
            </a:r>
            <a:endParaRPr lang="zh-CN" altLang="en-US" sz="2400" dirty="0"/>
          </a:p>
        </p:txBody>
      </p:sp>
      <p:sp>
        <p:nvSpPr>
          <p:cNvPr id="5" name="矩形 4"/>
          <p:cNvSpPr/>
          <p:nvPr/>
        </p:nvSpPr>
        <p:spPr>
          <a:xfrm>
            <a:off x="0" y="1772816"/>
            <a:ext cx="8826634" cy="2249462"/>
          </a:xfrm>
          <a:prstGeom prst="rect">
            <a:avLst/>
          </a:prstGeom>
        </p:spPr>
        <p:txBody>
          <a:bodyPr wrap="square">
            <a:spAutoFit/>
          </a:bodyPr>
          <a:lstStyle/>
          <a:p>
            <a:pPr marL="285750" indent="-285750">
              <a:lnSpc>
                <a:spcPct val="120000"/>
              </a:lnSpc>
              <a:buFont typeface="Arial" pitchFamily="34" charset="0"/>
              <a:buChar char="•"/>
            </a:pPr>
            <a:r>
              <a:rPr lang="zh-CN" altLang="en-US" sz="2400" b="1" dirty="0" smtClean="0">
                <a:solidFill>
                  <a:srgbClr val="FF0000"/>
                </a:solidFill>
                <a:latin typeface="宋体" charset="-122"/>
              </a:rPr>
              <a:t>当串行口工作为方式2或方式</a:t>
            </a:r>
            <a:r>
              <a:rPr lang="zh-CN" altLang="en-US" sz="2400" b="1" dirty="0">
                <a:solidFill>
                  <a:srgbClr val="FF0000"/>
                </a:solidFill>
                <a:latin typeface="宋体" charset="-122"/>
              </a:rPr>
              <a:t>3</a:t>
            </a:r>
            <a:r>
              <a:rPr lang="zh-CN" altLang="en-US" sz="2400" b="1" dirty="0" smtClean="0">
                <a:solidFill>
                  <a:srgbClr val="FF0000"/>
                </a:solidFill>
                <a:latin typeface="宋体" charset="-122"/>
              </a:rPr>
              <a:t>时</a:t>
            </a:r>
            <a:r>
              <a:rPr lang="en-US" altLang="zh-CN" sz="2400" b="1" dirty="0" smtClean="0">
                <a:solidFill>
                  <a:srgbClr val="FF0000"/>
                </a:solidFill>
                <a:latin typeface="宋体" charset="-122"/>
              </a:rPr>
              <a:t>:</a:t>
            </a:r>
            <a:endParaRPr lang="en-US" altLang="zh-CN" sz="2400" b="1" dirty="0">
              <a:solidFill>
                <a:srgbClr val="FF0000"/>
              </a:solidFill>
              <a:latin typeface="宋体" charset="-122"/>
            </a:endParaRPr>
          </a:p>
          <a:p>
            <a:pPr marL="457200" indent="-457200">
              <a:lnSpc>
                <a:spcPct val="120000"/>
              </a:lnSpc>
              <a:buAutoNum type="arabicPeriod"/>
            </a:pPr>
            <a:r>
              <a:rPr lang="zh-CN" altLang="en-US" sz="2400" b="1" dirty="0" smtClean="0">
                <a:solidFill>
                  <a:srgbClr val="7030A0"/>
                </a:solidFill>
                <a:latin typeface="宋体" charset="-122"/>
              </a:rPr>
              <a:t>发送机</a:t>
            </a:r>
            <a:r>
              <a:rPr lang="en-US" altLang="zh-CN" sz="2400" b="1" dirty="0" smtClean="0">
                <a:solidFill>
                  <a:srgbClr val="7030A0"/>
                </a:solidFill>
                <a:latin typeface="宋体" charset="-122"/>
              </a:rPr>
              <a:t>(</a:t>
            </a:r>
            <a:r>
              <a:rPr lang="zh-CN" altLang="en-US" sz="2400" b="1" dirty="0" smtClean="0">
                <a:solidFill>
                  <a:srgbClr val="7030A0"/>
                </a:solidFill>
                <a:latin typeface="宋体" charset="-122"/>
              </a:rPr>
              <a:t>主机</a:t>
            </a:r>
            <a:r>
              <a:rPr lang="en-US" altLang="zh-CN" sz="2400" b="1" dirty="0" smtClean="0">
                <a:solidFill>
                  <a:srgbClr val="7030A0"/>
                </a:solidFill>
                <a:latin typeface="宋体" charset="-122"/>
              </a:rPr>
              <a:t>)</a:t>
            </a:r>
            <a:r>
              <a:rPr lang="zh-CN" altLang="en-US" sz="2400" b="1" dirty="0" smtClean="0">
                <a:solidFill>
                  <a:srgbClr val="7030A0"/>
                </a:solidFill>
                <a:latin typeface="宋体" charset="-122"/>
              </a:rPr>
              <a:t>：</a:t>
            </a:r>
            <a:endParaRPr lang="en-US" altLang="zh-CN" sz="2400" b="1" dirty="0" smtClean="0">
              <a:solidFill>
                <a:srgbClr val="7030A0"/>
              </a:solidFill>
              <a:latin typeface="宋体" charset="-122"/>
            </a:endParaRPr>
          </a:p>
          <a:p>
            <a:pPr marL="342900" indent="-342900">
              <a:lnSpc>
                <a:spcPct val="120000"/>
              </a:lnSpc>
              <a:buFont typeface="Wingdings" pitchFamily="2" charset="2"/>
              <a:buChar char="ü"/>
            </a:pPr>
            <a:r>
              <a:rPr lang="zh-CN" altLang="en-US" sz="2400" dirty="0">
                <a:latin typeface="宋体" charset="-122"/>
              </a:rPr>
              <a:t>初始化时设置</a:t>
            </a:r>
            <a:r>
              <a:rPr lang="en-US" altLang="zh-CN" sz="2400" dirty="0" smtClean="0">
                <a:latin typeface="宋体" charset="-122"/>
              </a:rPr>
              <a:t>SM</a:t>
            </a:r>
            <a:r>
              <a:rPr lang="en-US" altLang="zh-CN" sz="2400" baseline="-30000" dirty="0" smtClean="0">
                <a:latin typeface="宋体" charset="-122"/>
              </a:rPr>
              <a:t>2</a:t>
            </a:r>
            <a:r>
              <a:rPr lang="en-US" altLang="zh-CN" sz="2400" dirty="0" smtClean="0">
                <a:latin typeface="宋体" charset="-122"/>
              </a:rPr>
              <a:t>=1</a:t>
            </a:r>
            <a:r>
              <a:rPr lang="zh-CN" altLang="en-US" sz="2400" dirty="0" smtClean="0">
                <a:latin typeface="宋体" charset="-122"/>
              </a:rPr>
              <a:t>；</a:t>
            </a:r>
            <a:endParaRPr lang="en-US" altLang="zh-CN" sz="2400" dirty="0">
              <a:latin typeface="宋体" charset="-122"/>
            </a:endParaRPr>
          </a:p>
          <a:p>
            <a:pPr marL="342900" indent="-342900">
              <a:lnSpc>
                <a:spcPct val="120000"/>
              </a:lnSpc>
              <a:buFont typeface="Wingdings" pitchFamily="2" charset="2"/>
              <a:buChar char="ü"/>
            </a:pPr>
            <a:r>
              <a:rPr lang="zh-CN" altLang="en-US" sz="2400" dirty="0" smtClean="0">
                <a:latin typeface="宋体" charset="-122"/>
              </a:rPr>
              <a:t>发送第一</a:t>
            </a:r>
            <a:r>
              <a:rPr lang="zh-CN" altLang="en-US" sz="2400" dirty="0">
                <a:latin typeface="宋体" charset="-122"/>
              </a:rPr>
              <a:t>帧</a:t>
            </a:r>
            <a:r>
              <a:rPr lang="zh-CN" altLang="en-US" sz="2400" dirty="0" smtClean="0">
                <a:latin typeface="宋体" charset="-122"/>
              </a:rPr>
              <a:t>信号</a:t>
            </a:r>
            <a:r>
              <a:rPr lang="en-US" altLang="zh-CN" sz="2400" dirty="0" smtClean="0">
                <a:latin typeface="宋体" charset="-122"/>
              </a:rPr>
              <a:t>---</a:t>
            </a:r>
            <a:r>
              <a:rPr lang="zh-CN" altLang="en-US" sz="2400" dirty="0" smtClean="0">
                <a:latin typeface="宋体" charset="-122"/>
              </a:rPr>
              <a:t>地址帧（第</a:t>
            </a:r>
            <a:r>
              <a:rPr lang="en-US" altLang="zh-CN" sz="2400" dirty="0" smtClean="0">
                <a:latin typeface="宋体" charset="-122"/>
              </a:rPr>
              <a:t>9</a:t>
            </a:r>
            <a:r>
              <a:rPr lang="zh-CN" altLang="en-US" sz="2400" dirty="0" smtClean="0">
                <a:latin typeface="宋体" charset="-122"/>
              </a:rPr>
              <a:t>位</a:t>
            </a:r>
            <a:r>
              <a:rPr lang="en-US" altLang="zh-CN" sz="2400" dirty="0" smtClean="0">
                <a:latin typeface="宋体" charset="-122"/>
              </a:rPr>
              <a:t>TB</a:t>
            </a:r>
            <a:r>
              <a:rPr lang="en-US" altLang="zh-CN" sz="2400" baseline="-25000" dirty="0" smtClean="0">
                <a:latin typeface="宋体" charset="-122"/>
              </a:rPr>
              <a:t>8</a:t>
            </a:r>
            <a:r>
              <a:rPr lang="en-US" altLang="zh-CN" sz="2400" dirty="0" smtClean="0">
                <a:latin typeface="宋体" charset="-122"/>
              </a:rPr>
              <a:t>=</a:t>
            </a:r>
            <a:r>
              <a:rPr lang="zh-CN" altLang="en-US" sz="2400" dirty="0" smtClean="0">
                <a:latin typeface="宋体" charset="-122"/>
              </a:rPr>
              <a:t>1），寻找从机；</a:t>
            </a:r>
            <a:endParaRPr lang="en-US" altLang="zh-CN" sz="2400" dirty="0">
              <a:latin typeface="宋体" charset="-122"/>
            </a:endParaRPr>
          </a:p>
          <a:p>
            <a:pPr marL="342900" indent="-342900">
              <a:lnSpc>
                <a:spcPct val="120000"/>
              </a:lnSpc>
              <a:buFont typeface="Wingdings" pitchFamily="2" charset="2"/>
              <a:buChar char="ü"/>
            </a:pPr>
            <a:r>
              <a:rPr lang="zh-CN" altLang="en-US" sz="2400" dirty="0" smtClean="0">
                <a:latin typeface="宋体" charset="-122"/>
              </a:rPr>
              <a:t>若找到从机，发送数据帧（第</a:t>
            </a:r>
            <a:r>
              <a:rPr lang="en-US" altLang="zh-CN" sz="2400" dirty="0">
                <a:latin typeface="宋体" charset="-122"/>
              </a:rPr>
              <a:t>9</a:t>
            </a:r>
            <a:r>
              <a:rPr lang="zh-CN" altLang="en-US" sz="2400" dirty="0">
                <a:latin typeface="宋体" charset="-122"/>
              </a:rPr>
              <a:t>位</a:t>
            </a:r>
            <a:r>
              <a:rPr lang="en-US" altLang="zh-CN" sz="2400" dirty="0" smtClean="0">
                <a:latin typeface="宋体" charset="-122"/>
              </a:rPr>
              <a:t>TB</a:t>
            </a:r>
            <a:r>
              <a:rPr lang="en-US" altLang="zh-CN" sz="2400" baseline="-25000" dirty="0" smtClean="0">
                <a:latin typeface="宋体" charset="-122"/>
              </a:rPr>
              <a:t>8</a:t>
            </a:r>
            <a:r>
              <a:rPr lang="en-US" altLang="zh-CN" sz="2400" dirty="0" smtClean="0">
                <a:latin typeface="宋体" charset="-122"/>
              </a:rPr>
              <a:t>=0</a:t>
            </a:r>
            <a:r>
              <a:rPr lang="zh-CN" altLang="en-US" sz="2400" dirty="0" smtClean="0">
                <a:latin typeface="宋体" charset="-122"/>
              </a:rPr>
              <a:t>），开始通信；</a:t>
            </a:r>
            <a:endParaRPr lang="en-US" altLang="zh-CN" sz="2400" dirty="0" smtClean="0">
              <a:latin typeface="宋体" charset="-122"/>
            </a:endParaRPr>
          </a:p>
        </p:txBody>
      </p:sp>
      <p:graphicFrame>
        <p:nvGraphicFramePr>
          <p:cNvPr id="6" name="Group 8"/>
          <p:cNvGraphicFramePr>
            <a:graphicFrameLocks noGrp="1"/>
          </p:cNvGraphicFramePr>
          <p:nvPr>
            <p:extLst>
              <p:ext uri="{D42A27DB-BD31-4B8C-83A1-F6EECF244321}">
                <p14:modId xmlns:p14="http://schemas.microsoft.com/office/powerpoint/2010/main" xmlns="" val="3293819667"/>
              </p:ext>
            </p:extLst>
          </p:nvPr>
        </p:nvGraphicFramePr>
        <p:xfrm>
          <a:off x="424057" y="692745"/>
          <a:ext cx="7978520" cy="1005840"/>
        </p:xfrm>
        <a:graphic>
          <a:graphicData uri="http://schemas.openxmlformats.org/drawingml/2006/table">
            <a:tbl>
              <a:tblPr/>
              <a:tblGrid>
                <a:gridCol w="997315"/>
                <a:gridCol w="997315"/>
                <a:gridCol w="997315"/>
                <a:gridCol w="997315"/>
                <a:gridCol w="997315"/>
                <a:gridCol w="997315"/>
                <a:gridCol w="997315"/>
                <a:gridCol w="997315"/>
              </a:tblGrid>
              <a:tr h="432048">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D7</a:t>
                      </a:r>
                    </a:p>
                  </a:txBody>
                  <a:tcPr marT="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D6</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D5</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D4</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D3</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D2</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D1</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D0</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432048">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SM</a:t>
                      </a:r>
                      <a:r>
                        <a:rPr kumimoji="1" lang="en-US" altLang="zh-CN" sz="2000" b="0" i="0" u="none" strike="noStrike" cap="none" normalizeH="0" baseline="-25000" dirty="0" smtClean="0">
                          <a:ln>
                            <a:noFill/>
                          </a:ln>
                          <a:solidFill>
                            <a:schemeClr val="tx1"/>
                          </a:solidFill>
                          <a:effectLst/>
                          <a:latin typeface="Times New Roman" pitchFamily="18" charset="0"/>
                          <a:ea typeface="宋体" pitchFamily="2" charset="-122"/>
                        </a:rPr>
                        <a:t>0</a:t>
                      </a:r>
                    </a:p>
                  </a:txBody>
                  <a:tcPr marT="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SM</a:t>
                      </a:r>
                      <a:r>
                        <a:rPr kumimoji="1" lang="en-US" altLang="zh-CN" sz="2000" b="0" i="0" u="none" strike="noStrike" cap="none" normalizeH="0" baseline="-25000" dirty="0" smtClean="0">
                          <a:ln>
                            <a:noFill/>
                          </a:ln>
                          <a:solidFill>
                            <a:schemeClr val="tx1"/>
                          </a:solidFill>
                          <a:effectLst/>
                          <a:latin typeface="Times New Roman" pitchFamily="18" charset="0"/>
                          <a:ea typeface="宋体" pitchFamily="2" charset="-122"/>
                        </a:rPr>
                        <a:t>1</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SM</a:t>
                      </a:r>
                      <a:r>
                        <a:rPr kumimoji="1" lang="en-US" altLang="zh-CN" sz="2000" b="0" i="0" u="none" strike="noStrike" cap="none" normalizeH="0" baseline="-25000" dirty="0" smtClean="0">
                          <a:ln>
                            <a:noFill/>
                          </a:ln>
                          <a:solidFill>
                            <a:schemeClr val="tx1"/>
                          </a:solidFill>
                          <a:effectLst/>
                          <a:latin typeface="Times New Roman" pitchFamily="18" charset="0"/>
                          <a:ea typeface="宋体" pitchFamily="2" charset="-122"/>
                        </a:rPr>
                        <a:t>2</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REN</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TB</a:t>
                      </a:r>
                      <a:r>
                        <a:rPr kumimoji="1" lang="en-US" altLang="zh-CN" sz="2000" b="0" i="0" u="none" strike="noStrike" cap="none" normalizeH="0" baseline="-25000" dirty="0" smtClean="0">
                          <a:ln>
                            <a:noFill/>
                          </a:ln>
                          <a:solidFill>
                            <a:schemeClr val="tx1"/>
                          </a:solidFill>
                          <a:effectLst/>
                          <a:latin typeface="Times New Roman" pitchFamily="18" charset="0"/>
                          <a:ea typeface="宋体" pitchFamily="2" charset="-122"/>
                        </a:rPr>
                        <a:t>8</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RB</a:t>
                      </a:r>
                      <a:r>
                        <a:rPr kumimoji="1" lang="en-US" altLang="zh-CN" sz="2000" b="0" i="0" u="none" strike="noStrike" cap="none" normalizeH="0" baseline="-25000" dirty="0" smtClean="0">
                          <a:ln>
                            <a:noFill/>
                          </a:ln>
                          <a:solidFill>
                            <a:schemeClr val="tx1"/>
                          </a:solidFill>
                          <a:effectLst/>
                          <a:latin typeface="Times New Roman" pitchFamily="18" charset="0"/>
                          <a:ea typeface="宋体" pitchFamily="2" charset="-122"/>
                        </a:rPr>
                        <a:t>8</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TI</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50000"/>
                        </a:lnSpc>
                        <a:spcBef>
                          <a:spcPct val="20000"/>
                        </a:spcBef>
                        <a:spcAft>
                          <a:spcPct val="0"/>
                        </a:spcAft>
                        <a:buClr>
                          <a:schemeClr val="accent2"/>
                        </a:buClr>
                        <a:buSzPct val="80000"/>
                        <a:buFont typeface="Wingdings" pitchFamily="2" charset="2"/>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RI</a:t>
                      </a:r>
                    </a:p>
                  </a:txBody>
                  <a:tcPr marT="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
        <p:nvSpPr>
          <p:cNvPr id="7" name="椭圆 6"/>
          <p:cNvSpPr/>
          <p:nvPr/>
        </p:nvSpPr>
        <p:spPr>
          <a:xfrm>
            <a:off x="2440051" y="434330"/>
            <a:ext cx="1008112" cy="1626567"/>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4022278"/>
            <a:ext cx="8826634" cy="2677656"/>
          </a:xfrm>
          <a:prstGeom prst="rect">
            <a:avLst/>
          </a:prstGeom>
        </p:spPr>
        <p:txBody>
          <a:bodyPr wrap="square">
            <a:spAutoFit/>
          </a:bodyPr>
          <a:lstStyle/>
          <a:p>
            <a:r>
              <a:rPr lang="en-US" altLang="zh-CN" sz="2400" b="1" dirty="0" smtClean="0">
                <a:solidFill>
                  <a:srgbClr val="7030A0"/>
                </a:solidFill>
                <a:latin typeface="宋体" charset="-122"/>
              </a:rPr>
              <a:t>2</a:t>
            </a:r>
            <a:r>
              <a:rPr lang="en-US" altLang="zh-CN" sz="2400" b="1" dirty="0">
                <a:solidFill>
                  <a:srgbClr val="7030A0"/>
                </a:solidFill>
                <a:latin typeface="宋体" charset="-122"/>
              </a:rPr>
              <a:t>. </a:t>
            </a:r>
            <a:r>
              <a:rPr lang="zh-CN" altLang="en-US" sz="2400" b="1" dirty="0">
                <a:solidFill>
                  <a:srgbClr val="7030A0"/>
                </a:solidFill>
                <a:latin typeface="宋体" charset="-122"/>
              </a:rPr>
              <a:t>接收机</a:t>
            </a:r>
            <a:r>
              <a:rPr lang="en-US" altLang="zh-CN" sz="2400" b="1" dirty="0">
                <a:solidFill>
                  <a:srgbClr val="7030A0"/>
                </a:solidFill>
                <a:latin typeface="宋体" charset="-122"/>
              </a:rPr>
              <a:t>(</a:t>
            </a:r>
            <a:r>
              <a:rPr lang="zh-CN" altLang="en-US" sz="2400" b="1" dirty="0">
                <a:solidFill>
                  <a:srgbClr val="7030A0"/>
                </a:solidFill>
                <a:latin typeface="宋体" charset="-122"/>
              </a:rPr>
              <a:t>从机</a:t>
            </a:r>
            <a:r>
              <a:rPr lang="en-US" altLang="zh-CN" sz="2400" b="1" dirty="0">
                <a:solidFill>
                  <a:srgbClr val="7030A0"/>
                </a:solidFill>
                <a:latin typeface="宋体" charset="-122"/>
              </a:rPr>
              <a:t>)</a:t>
            </a:r>
            <a:r>
              <a:rPr lang="zh-CN" altLang="en-US" sz="2400" b="1" dirty="0">
                <a:solidFill>
                  <a:srgbClr val="7030A0"/>
                </a:solidFill>
                <a:latin typeface="宋体" charset="-122"/>
              </a:rPr>
              <a:t>：</a:t>
            </a:r>
            <a:endParaRPr lang="en-US" altLang="zh-CN" sz="2400" b="1" dirty="0">
              <a:solidFill>
                <a:srgbClr val="7030A0"/>
              </a:solidFill>
              <a:latin typeface="宋体" charset="-122"/>
            </a:endParaRPr>
          </a:p>
          <a:p>
            <a:pPr marL="342900" indent="-342900">
              <a:buFont typeface="Wingdings" pitchFamily="2" charset="2"/>
              <a:buChar char="ü"/>
            </a:pPr>
            <a:r>
              <a:rPr lang="zh-CN" altLang="en-US" sz="2400" dirty="0" smtClean="0">
                <a:latin typeface="宋体" charset="-122"/>
              </a:rPr>
              <a:t>初始化：</a:t>
            </a:r>
            <a:r>
              <a:rPr lang="en-US" altLang="zh-CN" sz="2400" dirty="0" smtClean="0">
                <a:latin typeface="宋体" charset="-122"/>
              </a:rPr>
              <a:t>SM</a:t>
            </a:r>
            <a:r>
              <a:rPr lang="en-US" altLang="zh-CN" sz="2400" baseline="-30000" dirty="0" smtClean="0">
                <a:latin typeface="宋体" charset="-122"/>
              </a:rPr>
              <a:t>2</a:t>
            </a:r>
            <a:r>
              <a:rPr lang="en-US" altLang="zh-CN" sz="2400" dirty="0" smtClean="0">
                <a:latin typeface="宋体" charset="-122"/>
              </a:rPr>
              <a:t>=1</a:t>
            </a:r>
            <a:r>
              <a:rPr lang="zh-CN" altLang="en-US" sz="2400" dirty="0" smtClean="0">
                <a:latin typeface="宋体" charset="-122"/>
              </a:rPr>
              <a:t>；</a:t>
            </a:r>
            <a:endParaRPr lang="en-US" altLang="zh-CN" sz="2400" dirty="0">
              <a:latin typeface="宋体" charset="-122"/>
            </a:endParaRPr>
          </a:p>
          <a:p>
            <a:pPr marL="342900" indent="-342900">
              <a:buFont typeface="Wingdings" pitchFamily="2" charset="2"/>
              <a:buChar char="ü"/>
            </a:pPr>
            <a:r>
              <a:rPr lang="zh-CN" altLang="en-US" sz="2400" dirty="0" smtClean="0">
                <a:latin typeface="宋体" charset="-122"/>
              </a:rPr>
              <a:t>若</a:t>
            </a:r>
            <a:r>
              <a:rPr lang="en-US" altLang="zh-CN" sz="2400" dirty="0" smtClean="0">
                <a:latin typeface="宋体" charset="-122"/>
              </a:rPr>
              <a:t>RB</a:t>
            </a:r>
            <a:r>
              <a:rPr lang="en-US" altLang="zh-CN" sz="2400" baseline="-25000" dirty="0" smtClean="0">
                <a:latin typeface="宋体" charset="-122"/>
              </a:rPr>
              <a:t>8</a:t>
            </a:r>
            <a:r>
              <a:rPr lang="en-US" altLang="zh-CN" sz="2400" dirty="0" smtClean="0">
                <a:latin typeface="宋体" charset="-122"/>
              </a:rPr>
              <a:t>=0</a:t>
            </a:r>
            <a:r>
              <a:rPr lang="zh-CN" altLang="en-US" sz="2400" dirty="0" smtClean="0">
                <a:latin typeface="宋体" charset="-122"/>
              </a:rPr>
              <a:t>：不置位</a:t>
            </a:r>
            <a:r>
              <a:rPr lang="en-US" altLang="zh-CN" sz="2400" dirty="0" smtClean="0">
                <a:latin typeface="宋体" charset="-122"/>
              </a:rPr>
              <a:t>RI</a:t>
            </a:r>
            <a:r>
              <a:rPr lang="zh-CN" altLang="en-US" sz="2400" dirty="0" smtClean="0">
                <a:latin typeface="宋体" charset="-122"/>
              </a:rPr>
              <a:t>，不引起接收中断，不接收数据帧，继续监听；</a:t>
            </a:r>
            <a:endParaRPr lang="en-US" altLang="zh-CN" sz="2400" dirty="0">
              <a:latin typeface="宋体" charset="-122"/>
            </a:endParaRPr>
          </a:p>
          <a:p>
            <a:pPr marL="342900" indent="-342900">
              <a:buFont typeface="Wingdings" pitchFamily="2" charset="2"/>
              <a:buChar char="ü"/>
            </a:pPr>
            <a:r>
              <a:rPr lang="zh-CN" altLang="en-US" sz="2400" dirty="0" smtClean="0">
                <a:latin typeface="宋体" charset="-122"/>
              </a:rPr>
              <a:t>若</a:t>
            </a:r>
            <a:r>
              <a:rPr lang="en-US" altLang="zh-CN" sz="2400" dirty="0" smtClean="0">
                <a:latin typeface="宋体" charset="-122"/>
              </a:rPr>
              <a:t>RB</a:t>
            </a:r>
            <a:r>
              <a:rPr lang="en-US" altLang="zh-CN" sz="2400" baseline="-25000" dirty="0" smtClean="0">
                <a:latin typeface="宋体" charset="-122"/>
              </a:rPr>
              <a:t>8</a:t>
            </a:r>
            <a:r>
              <a:rPr lang="en-US" altLang="zh-CN" sz="2400" dirty="0" smtClean="0">
                <a:latin typeface="宋体" charset="-122"/>
              </a:rPr>
              <a:t>=1</a:t>
            </a:r>
            <a:r>
              <a:rPr lang="zh-CN" altLang="en-US" sz="2400" dirty="0" smtClean="0">
                <a:latin typeface="宋体" charset="-122"/>
              </a:rPr>
              <a:t>：置位</a:t>
            </a:r>
            <a:r>
              <a:rPr lang="en-US" altLang="zh-CN" sz="2400" dirty="0">
                <a:latin typeface="宋体" charset="-122"/>
              </a:rPr>
              <a:t>RI</a:t>
            </a:r>
            <a:r>
              <a:rPr lang="zh-CN" altLang="en-US" sz="2400" dirty="0" smtClean="0">
                <a:latin typeface="宋体" charset="-122"/>
              </a:rPr>
              <a:t>，引起</a:t>
            </a:r>
            <a:r>
              <a:rPr lang="zh-CN" altLang="en-US" sz="2400" dirty="0">
                <a:latin typeface="宋体" charset="-122"/>
              </a:rPr>
              <a:t>接收中断</a:t>
            </a:r>
            <a:r>
              <a:rPr lang="zh-CN" altLang="en-US" sz="2400" dirty="0" smtClean="0">
                <a:latin typeface="宋体" charset="-122"/>
              </a:rPr>
              <a:t>，中断服务程序判断所接收的地址帧和本机地址是否符合：若不符合，</a:t>
            </a:r>
            <a:r>
              <a:rPr lang="en-US" altLang="zh-CN" sz="2400" dirty="0">
                <a:latin typeface="宋体" charset="-122"/>
              </a:rPr>
              <a:t>SM</a:t>
            </a:r>
            <a:r>
              <a:rPr lang="en-US" altLang="zh-CN" sz="2400" baseline="-30000" dirty="0">
                <a:latin typeface="宋体" charset="-122"/>
              </a:rPr>
              <a:t>2</a:t>
            </a:r>
            <a:r>
              <a:rPr lang="en-US" altLang="zh-CN" sz="2400" dirty="0">
                <a:latin typeface="宋体" charset="-122"/>
              </a:rPr>
              <a:t>=1</a:t>
            </a:r>
            <a:r>
              <a:rPr lang="zh-CN" altLang="en-US" sz="2400" dirty="0" smtClean="0">
                <a:latin typeface="宋体" charset="-122"/>
              </a:rPr>
              <a:t>；若符合，</a:t>
            </a:r>
            <a:r>
              <a:rPr lang="en-US" altLang="zh-CN" sz="2400" dirty="0">
                <a:latin typeface="宋体" charset="-122"/>
              </a:rPr>
              <a:t> </a:t>
            </a:r>
            <a:r>
              <a:rPr lang="en-US" altLang="zh-CN" sz="2400" dirty="0" smtClean="0">
                <a:latin typeface="宋体" charset="-122"/>
              </a:rPr>
              <a:t>SM</a:t>
            </a:r>
            <a:r>
              <a:rPr lang="en-US" altLang="zh-CN" sz="2400" baseline="-30000" dirty="0" smtClean="0">
                <a:latin typeface="宋体" charset="-122"/>
              </a:rPr>
              <a:t>2</a:t>
            </a:r>
            <a:r>
              <a:rPr lang="en-US" altLang="zh-CN" sz="2400" dirty="0" smtClean="0">
                <a:latin typeface="宋体" charset="-122"/>
              </a:rPr>
              <a:t>=0</a:t>
            </a:r>
            <a:r>
              <a:rPr lang="zh-CN" altLang="en-US" sz="2400" dirty="0" smtClean="0">
                <a:latin typeface="宋体" charset="-122"/>
              </a:rPr>
              <a:t>，并接收发送方过来的后续信息。</a:t>
            </a:r>
            <a:endParaRPr lang="en-US" altLang="zh-CN" sz="2400" dirty="0">
              <a:latin typeface="宋体" charset="-122"/>
            </a:endParaRPr>
          </a:p>
        </p:txBody>
      </p:sp>
    </p:spTree>
    <p:extLst>
      <p:ext uri="{BB962C8B-B14F-4D97-AF65-F5344CB8AC3E}">
        <p14:creationId xmlns:p14="http://schemas.microsoft.com/office/powerpoint/2010/main" xmlns="" val="43069298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917" y="41965"/>
            <a:ext cx="3065263" cy="43088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altLang="zh-CN" sz="2200" dirty="0" smtClean="0"/>
              <a:t>3)  REN:</a:t>
            </a:r>
            <a:r>
              <a:rPr lang="zh-CN" altLang="en-US" sz="2200" dirty="0" smtClean="0"/>
              <a:t>允许接收控制位</a:t>
            </a:r>
            <a:endParaRPr lang="zh-CN" altLang="en-US" sz="2200" dirty="0"/>
          </a:p>
        </p:txBody>
      </p:sp>
      <p:sp>
        <p:nvSpPr>
          <p:cNvPr id="5" name="矩形 4"/>
          <p:cNvSpPr/>
          <p:nvPr/>
        </p:nvSpPr>
        <p:spPr>
          <a:xfrm>
            <a:off x="107504" y="472852"/>
            <a:ext cx="7591697" cy="730456"/>
          </a:xfrm>
          <a:prstGeom prst="rect">
            <a:avLst/>
          </a:prstGeom>
        </p:spPr>
        <p:txBody>
          <a:bodyPr wrap="square">
            <a:spAutoFit/>
          </a:bodyPr>
          <a:lstStyle/>
          <a:p>
            <a:pPr marL="285750" indent="-285750">
              <a:lnSpc>
                <a:spcPct val="120000"/>
              </a:lnSpc>
              <a:buFont typeface="Arial" pitchFamily="34" charset="0"/>
              <a:buChar char="•"/>
            </a:pPr>
            <a:r>
              <a:rPr lang="en-US" altLang="zh-CN" b="1" dirty="0" smtClean="0">
                <a:latin typeface="宋体" charset="-122"/>
              </a:rPr>
              <a:t>REN=1</a:t>
            </a:r>
            <a:r>
              <a:rPr lang="zh-CN" altLang="en-US" b="1" dirty="0" smtClean="0">
                <a:latin typeface="宋体" charset="-122"/>
              </a:rPr>
              <a:t>：允许</a:t>
            </a:r>
            <a:r>
              <a:rPr lang="zh-CN" altLang="en-US" b="1" dirty="0">
                <a:latin typeface="宋体" charset="-122"/>
              </a:rPr>
              <a:t>接收状态，可启动串行口的接收器</a:t>
            </a:r>
            <a:r>
              <a:rPr lang="en-US" altLang="zh-CN" b="1" dirty="0">
                <a:latin typeface="宋体" charset="-122"/>
              </a:rPr>
              <a:t>RXD，</a:t>
            </a:r>
            <a:r>
              <a:rPr lang="zh-CN" altLang="en-US" b="1" dirty="0">
                <a:latin typeface="宋体" charset="-122"/>
              </a:rPr>
              <a:t>开始接收</a:t>
            </a:r>
            <a:r>
              <a:rPr lang="zh-CN" altLang="en-US" b="1" dirty="0" smtClean="0">
                <a:latin typeface="宋体" charset="-122"/>
              </a:rPr>
              <a:t>数据</a:t>
            </a:r>
            <a:endParaRPr lang="en-US" altLang="zh-CN" b="1" dirty="0" smtClean="0">
              <a:latin typeface="宋体" charset="-122"/>
            </a:endParaRPr>
          </a:p>
          <a:p>
            <a:pPr marL="285750" indent="-285750">
              <a:lnSpc>
                <a:spcPct val="120000"/>
              </a:lnSpc>
              <a:buFont typeface="Arial" pitchFamily="34" charset="0"/>
              <a:buChar char="•"/>
            </a:pPr>
            <a:r>
              <a:rPr lang="en-US" altLang="zh-CN" b="1" dirty="0" smtClean="0">
                <a:latin typeface="宋体" charset="-122"/>
              </a:rPr>
              <a:t>REN=0</a:t>
            </a:r>
            <a:r>
              <a:rPr lang="zh-CN" altLang="en-US" b="1" dirty="0" smtClean="0">
                <a:latin typeface="宋体" charset="-122"/>
              </a:rPr>
              <a:t>：禁止</a:t>
            </a:r>
            <a:r>
              <a:rPr lang="zh-CN" altLang="en-US" b="1" dirty="0">
                <a:latin typeface="宋体" charset="-122"/>
              </a:rPr>
              <a:t>接收</a:t>
            </a:r>
            <a:r>
              <a:rPr lang="zh-CN" altLang="en-US" b="1" dirty="0" smtClean="0">
                <a:latin typeface="宋体" charset="-122"/>
              </a:rPr>
              <a:t>状态</a:t>
            </a:r>
            <a:r>
              <a:rPr lang="zh-CN" altLang="en-US" b="1" dirty="0">
                <a:latin typeface="宋体" charset="-122"/>
              </a:rPr>
              <a:t>。</a:t>
            </a:r>
            <a:endParaRPr lang="zh-CN" altLang="en-US" dirty="0"/>
          </a:p>
        </p:txBody>
      </p:sp>
      <p:sp>
        <p:nvSpPr>
          <p:cNvPr id="6" name="TextBox 5"/>
          <p:cNvSpPr txBox="1"/>
          <p:nvPr/>
        </p:nvSpPr>
        <p:spPr>
          <a:xfrm>
            <a:off x="57917" y="1224145"/>
            <a:ext cx="3096120"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sz="2200" dirty="0" smtClean="0"/>
              <a:t>4)  TB</a:t>
            </a:r>
            <a:r>
              <a:rPr lang="en-US" altLang="zh-CN" sz="2200" baseline="-25000" dirty="0" smtClean="0"/>
              <a:t>8</a:t>
            </a:r>
            <a:r>
              <a:rPr lang="en-US" altLang="zh-CN" sz="2200" dirty="0" smtClean="0"/>
              <a:t>:</a:t>
            </a:r>
            <a:r>
              <a:rPr lang="zh-CN" altLang="en-US" sz="2200" dirty="0" smtClean="0"/>
              <a:t>欲发送的第</a:t>
            </a:r>
            <a:r>
              <a:rPr lang="en-US" altLang="zh-CN" sz="2200" dirty="0" smtClean="0"/>
              <a:t>9</a:t>
            </a:r>
            <a:r>
              <a:rPr lang="zh-CN" altLang="en-US" sz="2200" dirty="0" smtClean="0"/>
              <a:t>位</a:t>
            </a:r>
            <a:endParaRPr lang="zh-CN" altLang="en-US" sz="2200" dirty="0"/>
          </a:p>
        </p:txBody>
      </p:sp>
      <p:sp>
        <p:nvSpPr>
          <p:cNvPr id="7" name="矩形 6"/>
          <p:cNvSpPr/>
          <p:nvPr/>
        </p:nvSpPr>
        <p:spPr>
          <a:xfrm>
            <a:off x="3108583" y="1224145"/>
            <a:ext cx="8671817" cy="1089529"/>
          </a:xfrm>
          <a:prstGeom prst="rect">
            <a:avLst/>
          </a:prstGeom>
        </p:spPr>
        <p:txBody>
          <a:bodyPr wrap="square">
            <a:spAutoFit/>
          </a:bodyPr>
          <a:lstStyle/>
          <a:p>
            <a:pPr marL="285750" indent="-285750">
              <a:lnSpc>
                <a:spcPct val="120000"/>
              </a:lnSpc>
              <a:buFont typeface="Arial" pitchFamily="34" charset="0"/>
              <a:buChar char="•"/>
            </a:pPr>
            <a:r>
              <a:rPr lang="zh-CN" altLang="en-US" b="1" dirty="0">
                <a:latin typeface="宋体" charset="-122"/>
              </a:rPr>
              <a:t>在方式</a:t>
            </a:r>
            <a:r>
              <a:rPr lang="en-US" altLang="zh-CN" b="1" dirty="0">
                <a:latin typeface="宋体" charset="-122"/>
              </a:rPr>
              <a:t>2</a:t>
            </a:r>
            <a:r>
              <a:rPr lang="zh-CN" altLang="en-US" b="1" dirty="0">
                <a:latin typeface="宋体" charset="-122"/>
              </a:rPr>
              <a:t>和方式</a:t>
            </a:r>
            <a:r>
              <a:rPr lang="en-US" altLang="zh-CN" b="1" dirty="0">
                <a:latin typeface="宋体" charset="-122"/>
              </a:rPr>
              <a:t>3</a:t>
            </a:r>
            <a:r>
              <a:rPr lang="zh-CN" altLang="en-US" b="1" dirty="0">
                <a:latin typeface="宋体" charset="-122"/>
              </a:rPr>
              <a:t>时，</a:t>
            </a:r>
            <a:r>
              <a:rPr lang="en-US" altLang="zh-CN" b="1" dirty="0">
                <a:latin typeface="宋体" charset="-122"/>
              </a:rPr>
              <a:t> TB</a:t>
            </a:r>
            <a:r>
              <a:rPr lang="en-US" altLang="zh-CN" b="1" baseline="-25000" dirty="0">
                <a:latin typeface="宋体" charset="-122"/>
              </a:rPr>
              <a:t>8</a:t>
            </a:r>
            <a:r>
              <a:rPr lang="zh-CN" altLang="en-US" b="1" dirty="0">
                <a:latin typeface="宋体" charset="-122"/>
              </a:rPr>
              <a:t>为需要发送的第九个数据位；</a:t>
            </a:r>
            <a:endParaRPr lang="en-US" altLang="zh-CN" b="1" dirty="0">
              <a:latin typeface="宋体" charset="-122"/>
            </a:endParaRPr>
          </a:p>
          <a:p>
            <a:pPr marL="285750" indent="-285750">
              <a:lnSpc>
                <a:spcPct val="120000"/>
              </a:lnSpc>
              <a:buFont typeface="Arial" pitchFamily="34" charset="0"/>
              <a:buChar char="•"/>
            </a:pPr>
            <a:r>
              <a:rPr lang="zh-CN" altLang="en-US" b="1" dirty="0">
                <a:latin typeface="宋体" charset="-122"/>
              </a:rPr>
              <a:t>可用作数据</a:t>
            </a:r>
            <a:r>
              <a:rPr lang="zh-CN" altLang="en-US" b="1" dirty="0" smtClean="0">
                <a:latin typeface="宋体" charset="-122"/>
              </a:rPr>
              <a:t>奇偶校验位；</a:t>
            </a:r>
            <a:endParaRPr lang="en-US" altLang="zh-CN" b="1" dirty="0" smtClean="0">
              <a:latin typeface="宋体" charset="-122"/>
            </a:endParaRPr>
          </a:p>
          <a:p>
            <a:pPr marL="285750" indent="-285750">
              <a:lnSpc>
                <a:spcPct val="120000"/>
              </a:lnSpc>
              <a:buFont typeface="Arial" pitchFamily="34" charset="0"/>
              <a:buChar char="•"/>
            </a:pPr>
            <a:r>
              <a:rPr lang="zh-CN" altLang="en-US" b="1" dirty="0" smtClean="0">
                <a:latin typeface="宋体" charset="-122"/>
              </a:rPr>
              <a:t>在</a:t>
            </a:r>
            <a:r>
              <a:rPr lang="zh-CN" altLang="en-US" b="1" dirty="0">
                <a:latin typeface="宋体" charset="-122"/>
              </a:rPr>
              <a:t>多机通信中表示是地址帧</a:t>
            </a:r>
            <a:r>
              <a:rPr lang="en-US" altLang="zh-CN" b="1" dirty="0">
                <a:latin typeface="宋体" charset="-122"/>
              </a:rPr>
              <a:t>/</a:t>
            </a:r>
            <a:r>
              <a:rPr lang="zh-CN" altLang="en-US" b="1" dirty="0">
                <a:latin typeface="宋体" charset="-122"/>
              </a:rPr>
              <a:t>数据帧标志位（</a:t>
            </a:r>
            <a:r>
              <a:rPr lang="en-US" altLang="zh-CN" b="1" dirty="0">
                <a:latin typeface="宋体" charset="-122"/>
              </a:rPr>
              <a:t>TB</a:t>
            </a:r>
            <a:r>
              <a:rPr lang="en-US" altLang="zh-CN" b="1" baseline="-25000" dirty="0">
                <a:latin typeface="宋体" charset="-122"/>
              </a:rPr>
              <a:t>8</a:t>
            </a:r>
            <a:r>
              <a:rPr lang="en-US" altLang="zh-CN" b="1" dirty="0">
                <a:latin typeface="宋体" charset="-122"/>
              </a:rPr>
              <a:t>=1/0</a:t>
            </a:r>
            <a:r>
              <a:rPr lang="zh-CN" altLang="en-US" b="1" dirty="0">
                <a:latin typeface="宋体" charset="-122"/>
              </a:rPr>
              <a:t>）。</a:t>
            </a:r>
          </a:p>
        </p:txBody>
      </p:sp>
      <p:sp>
        <p:nvSpPr>
          <p:cNvPr id="8" name="TextBox 7"/>
          <p:cNvSpPr txBox="1"/>
          <p:nvPr/>
        </p:nvSpPr>
        <p:spPr>
          <a:xfrm>
            <a:off x="53752" y="2313674"/>
            <a:ext cx="3096120"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sz="2200" dirty="0" smtClean="0"/>
              <a:t>5)  RB</a:t>
            </a:r>
            <a:r>
              <a:rPr lang="en-US" altLang="zh-CN" sz="2200" baseline="-25000" dirty="0" smtClean="0"/>
              <a:t>8</a:t>
            </a:r>
            <a:r>
              <a:rPr lang="en-US" altLang="zh-CN" sz="2200" dirty="0" smtClean="0"/>
              <a:t>:</a:t>
            </a:r>
            <a:r>
              <a:rPr lang="zh-CN" altLang="en-US" sz="2200" dirty="0" smtClean="0"/>
              <a:t>欲接收的第</a:t>
            </a:r>
            <a:r>
              <a:rPr lang="en-US" altLang="zh-CN" sz="2200" dirty="0" smtClean="0"/>
              <a:t>9</a:t>
            </a:r>
            <a:r>
              <a:rPr lang="zh-CN" altLang="en-US" sz="2200" dirty="0" smtClean="0"/>
              <a:t>位</a:t>
            </a:r>
            <a:endParaRPr lang="zh-CN" altLang="en-US" sz="2200" dirty="0"/>
          </a:p>
        </p:txBody>
      </p:sp>
      <p:sp>
        <p:nvSpPr>
          <p:cNvPr id="9" name="矩形 8"/>
          <p:cNvSpPr/>
          <p:nvPr/>
        </p:nvSpPr>
        <p:spPr>
          <a:xfrm>
            <a:off x="33931" y="2744561"/>
            <a:ext cx="8671817" cy="1089529"/>
          </a:xfrm>
          <a:prstGeom prst="rect">
            <a:avLst/>
          </a:prstGeom>
        </p:spPr>
        <p:txBody>
          <a:bodyPr wrap="square">
            <a:spAutoFit/>
          </a:bodyPr>
          <a:lstStyle/>
          <a:p>
            <a:pPr marL="285750" indent="-285750">
              <a:lnSpc>
                <a:spcPct val="120000"/>
              </a:lnSpc>
              <a:buFont typeface="Arial" pitchFamily="34" charset="0"/>
              <a:buChar char="•"/>
            </a:pPr>
            <a:r>
              <a:rPr lang="zh-CN" altLang="en-US" b="1" dirty="0">
                <a:latin typeface="宋体" charset="-122"/>
              </a:rPr>
              <a:t>在方式</a:t>
            </a:r>
            <a:r>
              <a:rPr lang="en-US" altLang="zh-CN" b="1" dirty="0">
                <a:latin typeface="宋体" charset="-122"/>
              </a:rPr>
              <a:t>2</a:t>
            </a:r>
            <a:r>
              <a:rPr lang="zh-CN" altLang="en-US" b="1" dirty="0">
                <a:latin typeface="宋体" charset="-122"/>
              </a:rPr>
              <a:t>和方式</a:t>
            </a:r>
            <a:r>
              <a:rPr lang="en-US" altLang="zh-CN" b="1" dirty="0">
                <a:latin typeface="宋体" charset="-122"/>
              </a:rPr>
              <a:t>3</a:t>
            </a:r>
            <a:r>
              <a:rPr lang="zh-CN" altLang="en-US" b="1" dirty="0">
                <a:latin typeface="宋体" charset="-122"/>
              </a:rPr>
              <a:t>时，</a:t>
            </a:r>
            <a:r>
              <a:rPr lang="en-US" altLang="zh-CN" b="1" dirty="0">
                <a:latin typeface="宋体" charset="-122"/>
              </a:rPr>
              <a:t> </a:t>
            </a:r>
            <a:r>
              <a:rPr lang="en-US" altLang="zh-CN" b="1" dirty="0" smtClean="0">
                <a:latin typeface="宋体" charset="-122"/>
              </a:rPr>
              <a:t>RB</a:t>
            </a:r>
            <a:r>
              <a:rPr lang="en-US" altLang="zh-CN" b="1" baseline="-25000" dirty="0" smtClean="0">
                <a:latin typeface="宋体" charset="-122"/>
              </a:rPr>
              <a:t>8</a:t>
            </a:r>
            <a:r>
              <a:rPr lang="zh-CN" altLang="en-US" b="1" dirty="0">
                <a:latin typeface="宋体" charset="-122"/>
              </a:rPr>
              <a:t>为</a:t>
            </a:r>
            <a:r>
              <a:rPr lang="zh-CN" altLang="en-US" b="1" dirty="0" smtClean="0">
                <a:latin typeface="宋体" charset="-122"/>
              </a:rPr>
              <a:t>需要</a:t>
            </a:r>
            <a:r>
              <a:rPr lang="zh-CN" altLang="en-US" b="1" dirty="0">
                <a:latin typeface="宋体" charset="-122"/>
              </a:rPr>
              <a:t>接收</a:t>
            </a:r>
            <a:r>
              <a:rPr lang="zh-CN" altLang="en-US" b="1" dirty="0" smtClean="0">
                <a:latin typeface="宋体" charset="-122"/>
              </a:rPr>
              <a:t>的</a:t>
            </a:r>
            <a:r>
              <a:rPr lang="zh-CN" altLang="en-US" b="1" dirty="0">
                <a:latin typeface="宋体" charset="-122"/>
              </a:rPr>
              <a:t>第九个数据位；</a:t>
            </a:r>
            <a:endParaRPr lang="en-US" altLang="zh-CN" b="1" dirty="0">
              <a:latin typeface="宋体" charset="-122"/>
            </a:endParaRPr>
          </a:p>
          <a:p>
            <a:pPr marL="285750" indent="-285750">
              <a:lnSpc>
                <a:spcPct val="120000"/>
              </a:lnSpc>
              <a:buFont typeface="Arial" pitchFamily="34" charset="0"/>
              <a:buChar char="•"/>
            </a:pPr>
            <a:r>
              <a:rPr lang="zh-CN" altLang="en-US" b="1" dirty="0">
                <a:latin typeface="宋体" charset="-122"/>
              </a:rPr>
              <a:t>可用作数据</a:t>
            </a:r>
            <a:r>
              <a:rPr lang="zh-CN" altLang="en-US" b="1" dirty="0" smtClean="0">
                <a:latin typeface="宋体" charset="-122"/>
              </a:rPr>
              <a:t>奇偶校验位；</a:t>
            </a:r>
            <a:endParaRPr lang="en-US" altLang="zh-CN" b="1" dirty="0" smtClean="0">
              <a:latin typeface="宋体" charset="-122"/>
            </a:endParaRPr>
          </a:p>
          <a:p>
            <a:pPr marL="285750" indent="-285750">
              <a:lnSpc>
                <a:spcPct val="120000"/>
              </a:lnSpc>
              <a:buFont typeface="Arial" pitchFamily="34" charset="0"/>
              <a:buChar char="•"/>
            </a:pPr>
            <a:r>
              <a:rPr lang="zh-CN" altLang="en-US" b="1" dirty="0">
                <a:latin typeface="宋体" charset="-122"/>
              </a:rPr>
              <a:t>在方式</a:t>
            </a:r>
            <a:r>
              <a:rPr lang="en-US" altLang="zh-CN" b="1" dirty="0">
                <a:latin typeface="宋体" charset="-122"/>
              </a:rPr>
              <a:t>1</a:t>
            </a:r>
            <a:r>
              <a:rPr lang="zh-CN" altLang="en-US" b="1" dirty="0">
                <a:latin typeface="宋体" charset="-122"/>
              </a:rPr>
              <a:t>时，若</a:t>
            </a:r>
            <a:r>
              <a:rPr lang="en-US" altLang="zh-CN" b="1" dirty="0">
                <a:latin typeface="宋体" charset="-122"/>
              </a:rPr>
              <a:t>SM</a:t>
            </a:r>
            <a:r>
              <a:rPr lang="en-US" altLang="zh-CN" b="1" baseline="-25000" dirty="0">
                <a:latin typeface="宋体" charset="-122"/>
              </a:rPr>
              <a:t>2</a:t>
            </a:r>
            <a:r>
              <a:rPr lang="en-US" altLang="zh-CN" b="1" dirty="0">
                <a:latin typeface="宋体" charset="-122"/>
              </a:rPr>
              <a:t>=0</a:t>
            </a:r>
            <a:r>
              <a:rPr lang="zh-CN" altLang="en-US" b="1" dirty="0">
                <a:latin typeface="宋体" charset="-122"/>
              </a:rPr>
              <a:t>，则</a:t>
            </a:r>
            <a:r>
              <a:rPr lang="en-US" altLang="zh-CN" b="1" dirty="0">
                <a:latin typeface="宋体" charset="-122"/>
              </a:rPr>
              <a:t>RB</a:t>
            </a:r>
            <a:r>
              <a:rPr lang="en-US" altLang="zh-CN" b="1" baseline="-25000" dirty="0">
                <a:latin typeface="宋体" charset="-122"/>
              </a:rPr>
              <a:t>8</a:t>
            </a:r>
            <a:r>
              <a:rPr lang="zh-CN" altLang="en-US" b="1" dirty="0">
                <a:latin typeface="宋体" charset="-122"/>
              </a:rPr>
              <a:t>是接收到的停止位，在方式</a:t>
            </a:r>
            <a:r>
              <a:rPr lang="en-US" altLang="zh-CN" b="1" dirty="0">
                <a:latin typeface="宋体" charset="-122"/>
              </a:rPr>
              <a:t>0</a:t>
            </a:r>
            <a:r>
              <a:rPr lang="zh-CN" altLang="en-US" b="1" dirty="0">
                <a:latin typeface="宋体" charset="-122"/>
              </a:rPr>
              <a:t>时，不使用</a:t>
            </a:r>
            <a:r>
              <a:rPr lang="en-US" altLang="zh-CN" b="1" dirty="0">
                <a:latin typeface="宋体" charset="-122"/>
              </a:rPr>
              <a:t>RB</a:t>
            </a:r>
            <a:r>
              <a:rPr lang="en-US" altLang="zh-CN" b="1" baseline="-25000" dirty="0">
                <a:latin typeface="宋体" charset="-122"/>
              </a:rPr>
              <a:t>8</a:t>
            </a:r>
            <a:r>
              <a:rPr lang="zh-CN" altLang="en-US" b="1" dirty="0" smtClean="0">
                <a:latin typeface="宋体" charset="-122"/>
              </a:rPr>
              <a:t>。</a:t>
            </a:r>
            <a:endParaRPr lang="zh-CN" altLang="en-US" b="1" dirty="0">
              <a:latin typeface="宋体" charset="-122"/>
            </a:endParaRPr>
          </a:p>
        </p:txBody>
      </p:sp>
      <p:sp>
        <p:nvSpPr>
          <p:cNvPr id="10" name="TextBox 9"/>
          <p:cNvSpPr txBox="1"/>
          <p:nvPr/>
        </p:nvSpPr>
        <p:spPr>
          <a:xfrm>
            <a:off x="58941" y="3737078"/>
            <a:ext cx="2735044" cy="43088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altLang="zh-CN" sz="2200" dirty="0" smtClean="0"/>
              <a:t>6) TI:</a:t>
            </a:r>
            <a:r>
              <a:rPr lang="zh-CN" altLang="en-US" sz="2200" dirty="0" smtClean="0"/>
              <a:t>发送中断标志位</a:t>
            </a:r>
            <a:endParaRPr lang="zh-CN" altLang="en-US" sz="2200" dirty="0"/>
          </a:p>
        </p:txBody>
      </p:sp>
      <p:sp>
        <p:nvSpPr>
          <p:cNvPr id="11" name="矩形 10"/>
          <p:cNvSpPr/>
          <p:nvPr/>
        </p:nvSpPr>
        <p:spPr>
          <a:xfrm>
            <a:off x="-39588" y="4227899"/>
            <a:ext cx="8932068" cy="1200329"/>
          </a:xfrm>
          <a:prstGeom prst="rect">
            <a:avLst/>
          </a:prstGeom>
        </p:spPr>
        <p:txBody>
          <a:bodyPr wrap="square">
            <a:spAutoFit/>
          </a:bodyPr>
          <a:lstStyle/>
          <a:p>
            <a:pPr marL="285750" indent="-285750">
              <a:lnSpc>
                <a:spcPct val="120000"/>
              </a:lnSpc>
              <a:buFont typeface="Arial" pitchFamily="34" charset="0"/>
              <a:buChar char="•"/>
            </a:pPr>
            <a:r>
              <a:rPr lang="zh-CN" altLang="en-US" sz="2000" dirty="0" smtClean="0">
                <a:latin typeface="宋体" charset="-122"/>
              </a:rPr>
              <a:t>方式</a:t>
            </a:r>
            <a:r>
              <a:rPr lang="en-US" altLang="zh-CN" sz="2000" dirty="0" smtClean="0">
                <a:latin typeface="宋体" charset="-122"/>
              </a:rPr>
              <a:t>0</a:t>
            </a:r>
            <a:r>
              <a:rPr lang="zh-CN" altLang="en-US" sz="2000" dirty="0" smtClean="0">
                <a:latin typeface="宋体" charset="-122"/>
              </a:rPr>
              <a:t>：串行</a:t>
            </a:r>
            <a:r>
              <a:rPr lang="zh-CN" altLang="en-US" sz="2000" dirty="0">
                <a:latin typeface="宋体" charset="-122"/>
              </a:rPr>
              <a:t>发送数据字</a:t>
            </a:r>
            <a:r>
              <a:rPr lang="zh-CN" altLang="en-US" sz="2000" dirty="0" smtClean="0">
                <a:latin typeface="宋体" charset="-122"/>
              </a:rPr>
              <a:t>第</a:t>
            </a:r>
            <a:r>
              <a:rPr lang="en-US" altLang="zh-CN" sz="2000" dirty="0" smtClean="0">
                <a:latin typeface="宋体" charset="-122"/>
              </a:rPr>
              <a:t>8</a:t>
            </a:r>
            <a:r>
              <a:rPr lang="zh-CN" altLang="en-US" sz="2000" dirty="0" smtClean="0">
                <a:latin typeface="宋体" charset="-122"/>
              </a:rPr>
              <a:t>位</a:t>
            </a:r>
            <a:r>
              <a:rPr lang="zh-CN" altLang="en-US" sz="2000" dirty="0">
                <a:latin typeface="宋体" charset="-122"/>
              </a:rPr>
              <a:t>结束时，由内部</a:t>
            </a:r>
            <a:r>
              <a:rPr lang="zh-CN" altLang="en-US" sz="2000" b="1" u="sng" dirty="0">
                <a:solidFill>
                  <a:srgbClr val="FF0000"/>
                </a:solidFill>
                <a:latin typeface="宋体" charset="-122"/>
              </a:rPr>
              <a:t>硬件</a:t>
            </a:r>
            <a:r>
              <a:rPr lang="zh-CN" altLang="en-US" sz="2000" b="1" u="sng" dirty="0" smtClean="0">
                <a:solidFill>
                  <a:srgbClr val="FF0000"/>
                </a:solidFill>
                <a:latin typeface="宋体" charset="-122"/>
              </a:rPr>
              <a:t>置</a:t>
            </a:r>
            <a:r>
              <a:rPr lang="en-US" altLang="zh-CN" sz="2000" b="1" u="sng" dirty="0" smtClean="0">
                <a:solidFill>
                  <a:srgbClr val="FF0000"/>
                </a:solidFill>
                <a:latin typeface="宋体" charset="-122"/>
              </a:rPr>
              <a:t>TI=1</a:t>
            </a:r>
            <a:r>
              <a:rPr lang="zh-CN" altLang="en-US" sz="2000" dirty="0" smtClean="0">
                <a:latin typeface="宋体" charset="-122"/>
              </a:rPr>
              <a:t>，申请发送中断。</a:t>
            </a:r>
            <a:endParaRPr lang="en-US" altLang="zh-CN" sz="2000" dirty="0" smtClean="0">
              <a:latin typeface="宋体" charset="-122"/>
            </a:endParaRPr>
          </a:p>
          <a:p>
            <a:pPr marL="285750" indent="-285750">
              <a:lnSpc>
                <a:spcPct val="120000"/>
              </a:lnSpc>
              <a:buFont typeface="Arial" pitchFamily="34" charset="0"/>
              <a:buChar char="•"/>
            </a:pPr>
            <a:r>
              <a:rPr lang="zh-CN" altLang="en-US" sz="2000" dirty="0" smtClean="0">
                <a:latin typeface="宋体" charset="-122"/>
              </a:rPr>
              <a:t>在</a:t>
            </a:r>
            <a:r>
              <a:rPr lang="zh-CN" altLang="en-US" sz="2000" dirty="0">
                <a:latin typeface="宋体" charset="-122"/>
              </a:rPr>
              <a:t>其他方式时</a:t>
            </a:r>
            <a:r>
              <a:rPr lang="zh-CN" altLang="en-US" sz="2000" dirty="0" smtClean="0">
                <a:latin typeface="宋体" charset="-122"/>
              </a:rPr>
              <a:t>，在</a:t>
            </a:r>
            <a:r>
              <a:rPr lang="zh-CN" altLang="en-US" sz="2000" b="1" u="sng" dirty="0">
                <a:solidFill>
                  <a:srgbClr val="FF0000"/>
                </a:solidFill>
                <a:latin typeface="宋体" charset="-122"/>
              </a:rPr>
              <a:t>停止位</a:t>
            </a:r>
            <a:r>
              <a:rPr lang="zh-CN" altLang="en-US" sz="2000" dirty="0">
                <a:latin typeface="宋体" charset="-122"/>
              </a:rPr>
              <a:t>开始发送时由硬件</a:t>
            </a:r>
            <a:r>
              <a:rPr lang="zh-CN" altLang="en-US" sz="2000" dirty="0" smtClean="0">
                <a:latin typeface="宋体" charset="-122"/>
              </a:rPr>
              <a:t>置位；</a:t>
            </a:r>
            <a:endParaRPr lang="en-US" altLang="zh-CN" sz="2000" dirty="0" smtClean="0">
              <a:latin typeface="宋体" charset="-122"/>
            </a:endParaRPr>
          </a:p>
          <a:p>
            <a:pPr marL="285750" indent="-285750">
              <a:lnSpc>
                <a:spcPct val="120000"/>
              </a:lnSpc>
              <a:buFont typeface="Arial" pitchFamily="34" charset="0"/>
              <a:buChar char="•"/>
            </a:pPr>
            <a:r>
              <a:rPr lang="zh-CN" altLang="en-US" sz="2000" dirty="0" smtClean="0">
                <a:latin typeface="宋体" charset="-122"/>
              </a:rPr>
              <a:t>必须</a:t>
            </a:r>
            <a:r>
              <a:rPr lang="zh-CN" altLang="en-US" sz="2000" dirty="0">
                <a:latin typeface="宋体" charset="-122"/>
              </a:rPr>
              <a:t>用</a:t>
            </a:r>
            <a:r>
              <a:rPr lang="zh-CN" altLang="en-US" sz="2000" b="1" u="sng" dirty="0">
                <a:solidFill>
                  <a:srgbClr val="FF0000"/>
                </a:solidFill>
                <a:latin typeface="宋体" charset="-122"/>
              </a:rPr>
              <a:t>软件使其复位</a:t>
            </a:r>
            <a:r>
              <a:rPr lang="zh-CN" altLang="en-US" sz="2000" dirty="0" smtClean="0">
                <a:latin typeface="宋体" charset="-122"/>
              </a:rPr>
              <a:t>。</a:t>
            </a:r>
            <a:endParaRPr lang="zh-CN" altLang="en-US" sz="2000" dirty="0"/>
          </a:p>
        </p:txBody>
      </p:sp>
      <p:sp>
        <p:nvSpPr>
          <p:cNvPr id="12" name="TextBox 11"/>
          <p:cNvSpPr txBox="1"/>
          <p:nvPr/>
        </p:nvSpPr>
        <p:spPr>
          <a:xfrm>
            <a:off x="1467" y="5565533"/>
            <a:ext cx="2751074" cy="43088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altLang="zh-CN" sz="2200" dirty="0" smtClean="0"/>
              <a:t>7) RI:</a:t>
            </a:r>
            <a:r>
              <a:rPr lang="zh-CN" altLang="en-US" sz="2200" dirty="0" smtClean="0"/>
              <a:t>接收中断标志位</a:t>
            </a:r>
            <a:endParaRPr lang="zh-CN" altLang="en-US" sz="2200" dirty="0"/>
          </a:p>
        </p:txBody>
      </p:sp>
      <p:sp>
        <p:nvSpPr>
          <p:cNvPr id="13" name="矩形 12"/>
          <p:cNvSpPr/>
          <p:nvPr/>
        </p:nvSpPr>
        <p:spPr>
          <a:xfrm>
            <a:off x="2555776" y="5399572"/>
            <a:ext cx="6768752" cy="1569660"/>
          </a:xfrm>
          <a:prstGeom prst="rect">
            <a:avLst/>
          </a:prstGeom>
        </p:spPr>
        <p:txBody>
          <a:bodyPr wrap="square">
            <a:spAutoFit/>
          </a:bodyPr>
          <a:lstStyle/>
          <a:p>
            <a:pPr marL="285750" indent="-285750">
              <a:lnSpc>
                <a:spcPct val="120000"/>
              </a:lnSpc>
              <a:buFont typeface="Arial" pitchFamily="34" charset="0"/>
              <a:buChar char="•"/>
            </a:pPr>
            <a:r>
              <a:rPr lang="zh-CN" altLang="en-US" sz="2000" dirty="0" smtClean="0">
                <a:latin typeface="宋体" charset="-122"/>
              </a:rPr>
              <a:t>方式</a:t>
            </a:r>
            <a:r>
              <a:rPr lang="en-US" altLang="zh-CN" sz="2000" dirty="0" smtClean="0">
                <a:latin typeface="宋体" charset="-122"/>
              </a:rPr>
              <a:t>0</a:t>
            </a:r>
            <a:r>
              <a:rPr lang="zh-CN" altLang="en-US" sz="2000" dirty="0" smtClean="0">
                <a:latin typeface="宋体" charset="-122"/>
              </a:rPr>
              <a:t>：串行</a:t>
            </a:r>
            <a:r>
              <a:rPr lang="zh-CN" altLang="en-US" sz="2000" dirty="0">
                <a:latin typeface="宋体" charset="-122"/>
              </a:rPr>
              <a:t>接收数据字第</a:t>
            </a:r>
            <a:r>
              <a:rPr lang="en-US" altLang="zh-CN" sz="2000" dirty="0">
                <a:latin typeface="宋体" charset="-122"/>
              </a:rPr>
              <a:t>8</a:t>
            </a:r>
            <a:r>
              <a:rPr lang="zh-CN" altLang="en-US" sz="2000" dirty="0">
                <a:latin typeface="宋体" charset="-122"/>
              </a:rPr>
              <a:t>位结束时</a:t>
            </a:r>
            <a:r>
              <a:rPr lang="zh-CN" altLang="en-US" sz="2000" dirty="0" smtClean="0">
                <a:latin typeface="宋体" charset="-122"/>
              </a:rPr>
              <a:t>，</a:t>
            </a:r>
            <a:endParaRPr lang="en-US" altLang="zh-CN" sz="2000" dirty="0" smtClean="0">
              <a:latin typeface="宋体" charset="-122"/>
            </a:endParaRPr>
          </a:p>
          <a:p>
            <a:pPr>
              <a:lnSpc>
                <a:spcPct val="120000"/>
              </a:lnSpc>
            </a:pPr>
            <a:r>
              <a:rPr lang="en-US" altLang="zh-CN" sz="2000" dirty="0">
                <a:latin typeface="宋体" charset="-122"/>
              </a:rPr>
              <a:t> </a:t>
            </a:r>
            <a:r>
              <a:rPr lang="en-US" altLang="zh-CN" sz="2000" dirty="0" smtClean="0">
                <a:latin typeface="宋体" charset="-122"/>
              </a:rPr>
              <a:t>  </a:t>
            </a:r>
            <a:r>
              <a:rPr lang="zh-CN" altLang="en-US" sz="2000" dirty="0" smtClean="0">
                <a:latin typeface="宋体" charset="-122"/>
              </a:rPr>
              <a:t>由</a:t>
            </a:r>
            <a:r>
              <a:rPr lang="zh-CN" altLang="en-US" sz="2000" b="1" u="sng" dirty="0">
                <a:solidFill>
                  <a:srgbClr val="FF0000"/>
                </a:solidFill>
                <a:latin typeface="宋体" charset="-122"/>
              </a:rPr>
              <a:t>内部硬件置</a:t>
            </a:r>
            <a:r>
              <a:rPr lang="en-US" altLang="zh-CN" sz="2000" b="1" u="sng" dirty="0">
                <a:solidFill>
                  <a:srgbClr val="FF0000"/>
                </a:solidFill>
                <a:latin typeface="宋体" charset="-122"/>
              </a:rPr>
              <a:t>TI=1</a:t>
            </a:r>
            <a:r>
              <a:rPr lang="zh-CN" altLang="en-US" sz="2000" dirty="0">
                <a:latin typeface="宋体" charset="-122"/>
              </a:rPr>
              <a:t>，申请接收中断。</a:t>
            </a:r>
            <a:endParaRPr lang="en-US" altLang="zh-CN" sz="2000" dirty="0">
              <a:latin typeface="宋体" charset="-122"/>
            </a:endParaRPr>
          </a:p>
          <a:p>
            <a:pPr marL="285750" indent="-285750">
              <a:lnSpc>
                <a:spcPct val="120000"/>
              </a:lnSpc>
              <a:buFont typeface="Arial" pitchFamily="34" charset="0"/>
              <a:buChar char="•"/>
            </a:pPr>
            <a:r>
              <a:rPr lang="zh-CN" altLang="en-US" sz="2000" dirty="0">
                <a:latin typeface="宋体" charset="-122"/>
              </a:rPr>
              <a:t>在其他方式时，在接收到</a:t>
            </a:r>
            <a:r>
              <a:rPr lang="zh-CN" altLang="en-US" sz="2000" b="1" u="sng" dirty="0">
                <a:solidFill>
                  <a:srgbClr val="FF0000"/>
                </a:solidFill>
                <a:latin typeface="宋体" charset="-122"/>
              </a:rPr>
              <a:t>停止位的中间时刻</a:t>
            </a:r>
            <a:r>
              <a:rPr lang="zh-CN" altLang="en-US" sz="2000" dirty="0">
                <a:latin typeface="宋体" charset="-122"/>
              </a:rPr>
              <a:t>由硬件置位；</a:t>
            </a:r>
            <a:endParaRPr lang="en-US" altLang="zh-CN" sz="2000" dirty="0">
              <a:latin typeface="宋体" charset="-122"/>
            </a:endParaRPr>
          </a:p>
          <a:p>
            <a:pPr marL="285750" indent="-285750">
              <a:lnSpc>
                <a:spcPct val="120000"/>
              </a:lnSpc>
              <a:buFont typeface="Arial" pitchFamily="34" charset="0"/>
              <a:buChar char="•"/>
            </a:pPr>
            <a:r>
              <a:rPr lang="zh-CN" altLang="en-US" sz="2000" dirty="0">
                <a:latin typeface="宋体" charset="-122"/>
              </a:rPr>
              <a:t>必须用</a:t>
            </a:r>
            <a:r>
              <a:rPr lang="zh-CN" altLang="en-US" sz="2000" b="1" u="sng" dirty="0">
                <a:solidFill>
                  <a:srgbClr val="FF0000"/>
                </a:solidFill>
                <a:latin typeface="宋体" charset="-122"/>
              </a:rPr>
              <a:t>软件使其复位</a:t>
            </a:r>
            <a:r>
              <a:rPr lang="zh-CN" altLang="en-US" sz="2000" dirty="0">
                <a:latin typeface="宋体" charset="-122"/>
              </a:rPr>
              <a:t>。</a:t>
            </a:r>
          </a:p>
        </p:txBody>
      </p:sp>
    </p:spTree>
    <p:extLst>
      <p:ext uri="{BB962C8B-B14F-4D97-AF65-F5344CB8AC3E}">
        <p14:creationId xmlns:p14="http://schemas.microsoft.com/office/powerpoint/2010/main" xmlns="" val="4524986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0"/>
            <a:ext cx="8229600" cy="1143000"/>
          </a:xfrm>
        </p:spPr>
        <p:txBody>
          <a:bodyPr/>
          <a:lstStyle/>
          <a:p>
            <a:pPr marL="0" indent="0">
              <a:buNone/>
            </a:pPr>
            <a:r>
              <a:rPr lang="zh-CN" altLang="en-US" dirty="0" smtClean="0"/>
              <a:t>复习重点</a:t>
            </a:r>
            <a:endParaRPr lang="zh-CN" altLang="en-US" dirty="0"/>
          </a:p>
        </p:txBody>
      </p:sp>
      <p:sp>
        <p:nvSpPr>
          <p:cNvPr id="3" name="内容占位符 2"/>
          <p:cNvSpPr>
            <a:spLocks noGrp="1"/>
          </p:cNvSpPr>
          <p:nvPr>
            <p:ph sz="quarter" idx="13"/>
          </p:nvPr>
        </p:nvSpPr>
        <p:spPr>
          <a:xfrm>
            <a:off x="-12318" y="1268761"/>
            <a:ext cx="9144000" cy="1440159"/>
          </a:xfrm>
        </p:spPr>
        <p:txBody>
          <a:bodyPr>
            <a:noAutofit/>
          </a:bodyPr>
          <a:lstStyle/>
          <a:p>
            <a:pPr>
              <a:lnSpc>
                <a:spcPct val="150000"/>
              </a:lnSpc>
            </a:pPr>
            <a:r>
              <a:rPr lang="zh-CN" altLang="en-US" sz="2800" dirty="0" smtClean="0"/>
              <a:t>掌握</a:t>
            </a:r>
            <a:r>
              <a:rPr lang="en-US" altLang="zh-CN" sz="2800" dirty="0" smtClean="0"/>
              <a:t>8051</a:t>
            </a:r>
            <a:r>
              <a:rPr lang="zh-CN" altLang="en-US" sz="2800" dirty="0" smtClean="0"/>
              <a:t>单片机的主要引脚；</a:t>
            </a:r>
            <a:endParaRPr lang="en-US" altLang="zh-CN" sz="2800" dirty="0" smtClean="0"/>
          </a:p>
          <a:p>
            <a:pPr>
              <a:lnSpc>
                <a:spcPct val="150000"/>
              </a:lnSpc>
            </a:pPr>
            <a:r>
              <a:rPr lang="zh-CN" altLang="en-US" sz="2800" dirty="0" smtClean="0"/>
              <a:t>掌握</a:t>
            </a:r>
            <a:r>
              <a:rPr lang="en-US" altLang="zh-CN" sz="2800" dirty="0" smtClean="0"/>
              <a:t>8051</a:t>
            </a:r>
            <a:r>
              <a:rPr lang="zh-CN" altLang="en-US" sz="2800" dirty="0" smtClean="0"/>
              <a:t>单片机的内部结构</a:t>
            </a:r>
            <a:r>
              <a:rPr lang="en-US" altLang="zh-CN" sz="2800" dirty="0" smtClean="0"/>
              <a:t>.</a:t>
            </a:r>
          </a:p>
        </p:txBody>
      </p:sp>
    </p:spTree>
    <p:extLst>
      <p:ext uri="{BB962C8B-B14F-4D97-AF65-F5344CB8AC3E}">
        <p14:creationId xmlns:p14="http://schemas.microsoft.com/office/powerpoint/2010/main" xmlns="" val="283549365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6512" y="-35672"/>
            <a:ext cx="3550972" cy="46166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pPr marL="285750" indent="-285750">
              <a:buFont typeface="Arial" pitchFamily="34" charset="0"/>
              <a:buChar char="•"/>
            </a:pPr>
            <a:r>
              <a:rPr lang="zh-CN" altLang="en-US" sz="2400" b="1" dirty="0" smtClean="0">
                <a:solidFill>
                  <a:srgbClr val="002060"/>
                </a:solidFill>
              </a:rPr>
              <a:t>串行接口工作方式比较</a:t>
            </a:r>
            <a:endParaRPr lang="zh-CN" altLang="en-US" sz="2400" b="1" dirty="0">
              <a:solidFill>
                <a:srgbClr val="002060"/>
              </a:solidFill>
            </a:endParaRPr>
          </a:p>
        </p:txBody>
      </p:sp>
      <mc:AlternateContent xmlns:mc="http://schemas.openxmlformats.org/markup-compatibility/2006">
        <mc:Choice xmlns:a14="http://schemas.microsoft.com/office/drawing/2010/main" xmlns="" Requires="a14">
          <p:graphicFrame>
            <p:nvGraphicFramePr>
              <p:cNvPr id="9" name="表格 8"/>
              <p:cNvGraphicFramePr>
                <a:graphicFrameLocks noGrp="1"/>
              </p:cNvGraphicFramePr>
              <p:nvPr>
                <p:extLst>
                  <p:ext uri="{D42A27DB-BD31-4B8C-83A1-F6EECF244321}">
                    <p14:modId xmlns:p14="http://schemas.microsoft.com/office/powerpoint/2010/main" val="1249524857"/>
                  </p:ext>
                </p:extLst>
              </p:nvPr>
            </p:nvGraphicFramePr>
            <p:xfrm>
              <a:off x="107504" y="1196752"/>
              <a:ext cx="8856984" cy="3807835"/>
            </p:xfrm>
            <a:graphic>
              <a:graphicData uri="http://schemas.openxmlformats.org/drawingml/2006/table">
                <a:tbl>
                  <a:tblPr firstRow="1" bandRow="1">
                    <a:tableStyleId>{5C22544A-7EE6-4342-B048-85BDC9FD1C3A}</a:tableStyleId>
                  </a:tblPr>
                  <a:tblGrid>
                    <a:gridCol w="864096"/>
                    <a:gridCol w="936104"/>
                    <a:gridCol w="1584176"/>
                    <a:gridCol w="2664296"/>
                    <a:gridCol w="2808312"/>
                  </a:tblGrid>
                  <a:tr h="340461">
                    <a:tc gridSpan="2">
                      <a:txBody>
                        <a:bodyPr/>
                        <a:lstStyle/>
                        <a:p>
                          <a:pPr algn="ctr"/>
                          <a:r>
                            <a:rPr lang="zh-CN" altLang="en-US" dirty="0" smtClean="0">
                              <a:solidFill>
                                <a:srgbClr val="FF0000"/>
                              </a:solidFill>
                            </a:rPr>
                            <a:t>有关信号</a:t>
                          </a:r>
                          <a:endParaRPr lang="zh-CN" altLang="en-US" dirty="0">
                            <a:solidFill>
                              <a:srgbClr val="FF0000"/>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a:txBody>
                        <a:bodyPr/>
                        <a:lstStyle/>
                        <a:p>
                          <a:pPr algn="ctr"/>
                          <a:r>
                            <a:rPr lang="zh-CN" altLang="en-US" dirty="0" smtClean="0">
                              <a:solidFill>
                                <a:srgbClr val="FF0000"/>
                              </a:solidFill>
                            </a:rPr>
                            <a:t>方式</a:t>
                          </a:r>
                          <a:r>
                            <a:rPr lang="en-US" altLang="zh-CN" dirty="0" smtClean="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solidFill>
                                <a:srgbClr val="FF0000"/>
                              </a:solidFill>
                            </a:rPr>
                            <a:t>方式</a:t>
                          </a:r>
                          <a:r>
                            <a:rPr lang="en-US" altLang="zh-CN" dirty="0" smtClean="0">
                              <a:solidFill>
                                <a:srgbClr val="FF0000"/>
                              </a:solidFill>
                            </a:rPr>
                            <a:t>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solidFill>
                                <a:srgbClr val="FF0000"/>
                              </a:solidFill>
                            </a:rPr>
                            <a:t>方式</a:t>
                          </a:r>
                          <a:r>
                            <a:rPr lang="en-US" altLang="zh-CN" dirty="0" smtClean="0">
                              <a:solidFill>
                                <a:srgbClr val="FF0000"/>
                              </a:solidFill>
                            </a:rPr>
                            <a:t>2</a:t>
                          </a:r>
                          <a:r>
                            <a:rPr lang="zh-CN" altLang="en-US" dirty="0" smtClean="0">
                              <a:solidFill>
                                <a:srgbClr val="FF0000"/>
                              </a:solidFill>
                            </a:rPr>
                            <a:t>、</a:t>
                          </a:r>
                          <a:r>
                            <a:rPr lang="en-US" altLang="zh-CN" dirty="0" smtClean="0">
                              <a:solidFill>
                                <a:srgbClr val="FF0000"/>
                              </a:solidFill>
                            </a:rPr>
                            <a:t>3</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4320">
                    <a:tc gridSpan="2">
                      <a:txBody>
                        <a:bodyPr/>
                        <a:lstStyle/>
                        <a:p>
                          <a:pPr algn="ctr"/>
                          <a:r>
                            <a:rPr lang="en-US" altLang="zh-CN" dirty="0" smtClean="0"/>
                            <a:t>SM0   SM1</a:t>
                          </a:r>
                          <a:endParaRPr lang="zh-CN"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a:txBody>
                        <a:bodyPr/>
                        <a:lstStyle/>
                        <a:p>
                          <a:pPr algn="ctr"/>
                          <a:r>
                            <a:rPr lang="en-US" altLang="zh-CN" dirty="0" smtClean="0"/>
                            <a:t>0    0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t>0</a:t>
                          </a:r>
                          <a:r>
                            <a:rPr lang="en-US" altLang="zh-CN" baseline="0" dirty="0" smtClean="0"/>
                            <a:t>    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t>方式</a:t>
                          </a:r>
                          <a:r>
                            <a:rPr lang="en-US" altLang="zh-CN" dirty="0" smtClean="0"/>
                            <a:t>2</a:t>
                          </a:r>
                          <a:r>
                            <a:rPr lang="zh-CN" altLang="en-US" dirty="0" smtClean="0"/>
                            <a:t>：</a:t>
                          </a:r>
                          <a:r>
                            <a:rPr lang="en-US" altLang="zh-CN" dirty="0" smtClean="0"/>
                            <a:t>1 </a:t>
                          </a:r>
                          <a:r>
                            <a:rPr lang="en-US" altLang="zh-CN" baseline="0" dirty="0" smtClean="0"/>
                            <a:t> 0 </a:t>
                          </a:r>
                          <a:r>
                            <a:rPr lang="zh-CN" altLang="en-US" baseline="0" dirty="0" smtClean="0"/>
                            <a:t>方式</a:t>
                          </a:r>
                          <a:r>
                            <a:rPr lang="en-US" altLang="zh-CN" baseline="0" dirty="0" smtClean="0"/>
                            <a:t>3</a:t>
                          </a:r>
                          <a:r>
                            <a:rPr lang="zh-CN" altLang="en-US" baseline="0" dirty="0" smtClean="0"/>
                            <a:t>：</a:t>
                          </a:r>
                          <a:r>
                            <a:rPr lang="en-US" altLang="zh-CN" baseline="0" dirty="0" smtClean="0"/>
                            <a:t>1  1</a:t>
                          </a:r>
                          <a:endParaRPr lang="zh-CN"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13837">
                    <a:tc rowSpan="7">
                      <a:txBody>
                        <a:bodyPr/>
                        <a:lstStyle/>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r>
                            <a:rPr lang="zh-CN" altLang="en-US" dirty="0" smtClean="0"/>
                            <a:t>输出</a:t>
                          </a:r>
                          <a:endParaRPr lang="en-US" altLang="zh-CN" dirty="0" smtClean="0"/>
                        </a:p>
                        <a:p>
                          <a:pPr algn="ctr"/>
                          <a:r>
                            <a:rPr lang="en-US" altLang="zh-CN" dirty="0" smtClean="0"/>
                            <a:t>(</a:t>
                          </a:r>
                          <a:r>
                            <a:rPr lang="zh-CN" altLang="en-US" dirty="0" smtClean="0"/>
                            <a:t>发送</a:t>
                          </a:r>
                          <a:r>
                            <a:rPr lang="en-US" altLang="zh-CN" dirty="0" smtClean="0"/>
                            <a:t>)</a:t>
                          </a:r>
                          <a:endParaRPr lang="zh-CN"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t>TB8</a:t>
                          </a:r>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t>没有</a:t>
                          </a:r>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t>没有</a:t>
                          </a:r>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t>有</a:t>
                          </a:r>
                          <a:endParaRPr lang="zh-CN" altLang="en-US" dirty="0"/>
                        </a:p>
                      </a:txBody>
                      <a:tcPr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6811">
                    <a:tc vMerge="1">
                      <a:txBody>
                        <a:bodyPr/>
                        <a:lstStyle/>
                        <a:p>
                          <a:endParaRPr lang="zh-CN" altLang="en-US" dirty="0"/>
                        </a:p>
                      </a:txBody>
                      <a:tcPr/>
                    </a:tc>
                    <a:tc>
                      <a:txBody>
                        <a:bodyPr/>
                        <a:lstStyle/>
                        <a:p>
                          <a:pPr algn="ctr"/>
                          <a:r>
                            <a:rPr lang="zh-CN" altLang="en-US" dirty="0" smtClean="0"/>
                            <a:t>发送位</a:t>
                          </a:r>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t>8</a:t>
                          </a:r>
                          <a:r>
                            <a:rPr lang="zh-CN" altLang="en-US" dirty="0" smtClean="0"/>
                            <a:t>位</a:t>
                          </a:r>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t>10</a:t>
                          </a:r>
                          <a:r>
                            <a:rPr lang="zh-CN" altLang="en-US" dirty="0" smtClean="0"/>
                            <a:t>位</a:t>
                          </a:r>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t>11</a:t>
                          </a:r>
                          <a:r>
                            <a:rPr lang="zh-CN" altLang="en-US" dirty="0" smtClean="0"/>
                            <a:t>位</a:t>
                          </a:r>
                          <a:endParaRPr lang="zh-CN" altLang="en-US" dirty="0"/>
                        </a:p>
                      </a:txBody>
                      <a:tcPr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13837">
                    <a:tc vMerge="1">
                      <a:txBody>
                        <a:bodyPr/>
                        <a:lstStyle/>
                        <a:p>
                          <a:endParaRPr lang="zh-CN" altLang="en-US" dirty="0"/>
                        </a:p>
                      </a:txBody>
                      <a:tcPr/>
                    </a:tc>
                    <a:tc>
                      <a:txBody>
                        <a:bodyPr/>
                        <a:lstStyle/>
                        <a:p>
                          <a:pPr algn="ctr"/>
                          <a:r>
                            <a:rPr lang="zh-CN" altLang="en-US" dirty="0" smtClean="0"/>
                            <a:t>数据</a:t>
                          </a:r>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t>8</a:t>
                          </a:r>
                          <a:r>
                            <a:rPr lang="zh-CN" altLang="en-US" dirty="0" smtClean="0"/>
                            <a:t>位</a:t>
                          </a:r>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t>8</a:t>
                          </a:r>
                          <a:r>
                            <a:rPr lang="zh-CN" altLang="en-US" dirty="0" smtClean="0"/>
                            <a:t>位</a:t>
                          </a:r>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t>9</a:t>
                          </a:r>
                          <a:r>
                            <a:rPr lang="zh-CN" altLang="en-US" dirty="0" smtClean="0"/>
                            <a:t>位</a:t>
                          </a:r>
                        </a:p>
                      </a:txBody>
                      <a:tcPr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280">
                    <a:tc vMerge="1">
                      <a:txBody>
                        <a:bodyPr/>
                        <a:lstStyle/>
                        <a:p>
                          <a:endParaRPr lang="zh-CN" altLang="en-US" dirty="0"/>
                        </a:p>
                      </a:txBody>
                      <a:tcPr/>
                    </a:tc>
                    <a:tc>
                      <a:txBody>
                        <a:bodyPr/>
                        <a:lstStyle/>
                        <a:p>
                          <a:pPr algn="ctr"/>
                          <a:r>
                            <a:rPr lang="en-US" altLang="zh-CN" dirty="0" smtClean="0"/>
                            <a:t>RXD</a:t>
                          </a:r>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t>输出串行数据</a:t>
                          </a:r>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dirty="0"/>
                        </a:p>
                      </a:txBody>
                      <a:tcPr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9560">
                    <a:tc vMerge="1">
                      <a:txBody>
                        <a:bodyPr/>
                        <a:lstStyle/>
                        <a:p>
                          <a:endParaRPr lang="zh-CN" altLang="en-US" dirty="0"/>
                        </a:p>
                      </a:txBody>
                      <a:tcPr/>
                    </a:tc>
                    <a:tc>
                      <a:txBody>
                        <a:bodyPr/>
                        <a:lstStyle/>
                        <a:p>
                          <a:pPr algn="ctr"/>
                          <a:r>
                            <a:rPr lang="en-US" altLang="zh-CN" dirty="0" smtClean="0"/>
                            <a:t>TXD</a:t>
                          </a:r>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t>输出同步脉冲</a:t>
                          </a:r>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t>输出发送数据</a:t>
                          </a:r>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t>输出发送数据</a:t>
                          </a:r>
                          <a:endParaRPr lang="zh-CN" altLang="en-US" dirty="0"/>
                        </a:p>
                      </a:txBody>
                      <a:tcPr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85836">
                    <a:tc vMerge="1">
                      <a:txBody>
                        <a:bodyPr/>
                        <a:lstStyle/>
                        <a:p>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波特率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i="1" dirty="0" err="1" smtClean="0">
                              <a:latin typeface="Times New Roman" pitchFamily="18" charset="0"/>
                              <a:cs typeface="Times New Roman" pitchFamily="18" charset="0"/>
                            </a:rPr>
                            <a:t>f</a:t>
                          </a:r>
                          <a:r>
                            <a:rPr lang="en-US" altLang="zh-CN" sz="1600" baseline="-25000" dirty="0" err="1" smtClean="0">
                              <a:latin typeface="Times New Roman" pitchFamily="18" charset="0"/>
                              <a:cs typeface="Times New Roman" pitchFamily="18" charset="0"/>
                            </a:rPr>
                            <a:t>osc</a:t>
                          </a:r>
                          <a:r>
                            <a:rPr lang="en-US" altLang="zh-CN" sz="1600" dirty="0" smtClean="0">
                              <a:latin typeface="Times New Roman" pitchFamily="18" charset="0"/>
                              <a:cs typeface="Times New Roman" pitchFamily="18" charset="0"/>
                            </a:rPr>
                            <a:t>/12</a:t>
                          </a:r>
                          <a:endParaRPr lang="zh-CN" alt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f>
                                  <m:fPr>
                                    <m:ctrlPr>
                                      <a:rPr lang="en-US" altLang="zh-CN" sz="1600" i="1" smtClean="0">
                                        <a:latin typeface="Cambria Math"/>
                                      </a:rPr>
                                    </m:ctrlPr>
                                  </m:fPr>
                                  <m:num>
                                    <m:sSup>
                                      <m:sSupPr>
                                        <m:ctrlPr>
                                          <a:rPr lang="en-US" altLang="zh-CN" sz="1600" i="1" smtClean="0">
                                            <a:latin typeface="Cambria Math"/>
                                          </a:rPr>
                                        </m:ctrlPr>
                                      </m:sSupPr>
                                      <m:e>
                                        <m:r>
                                          <a:rPr lang="en-US" altLang="zh-CN" sz="1600" b="0" i="1" smtClean="0">
                                            <a:latin typeface="Cambria Math"/>
                                          </a:rPr>
                                          <m:t>2</m:t>
                                        </m:r>
                                      </m:e>
                                      <m:sup>
                                        <m:r>
                                          <m:rPr>
                                            <m:sty m:val="p"/>
                                          </m:rPr>
                                          <a:rPr lang="en-US" altLang="zh-CN" sz="1600" i="1">
                                            <a:latin typeface="Cambria Math"/>
                                          </a:rPr>
                                          <m:t>SMOD</m:t>
                                        </m:r>
                                      </m:sup>
                                    </m:sSup>
                                  </m:num>
                                  <m:den>
                                    <m:r>
                                      <a:rPr lang="en-US" altLang="zh-CN" sz="1600" b="0" i="1" smtClean="0">
                                        <a:latin typeface="Cambria Math"/>
                                      </a:rPr>
                                      <m:t>32</m:t>
                                    </m:r>
                                  </m:den>
                                </m:f>
                                <m:r>
                                  <a:rPr lang="en-US" altLang="zh-CN" sz="1600" b="0" i="1" smtClean="0">
                                    <a:latin typeface="Cambria Math"/>
                                    <a:ea typeface="Cambria Math"/>
                                  </a:rPr>
                                  <m:t>×</m:t>
                                </m:r>
                                <m:d>
                                  <m:dPr>
                                    <m:begChr m:val="（"/>
                                    <m:endChr m:val="）"/>
                                    <m:ctrlPr>
                                      <a:rPr lang="zh-CN" altLang="en-US" sz="1600" b="0" i="1" smtClean="0">
                                        <a:latin typeface="Cambria Math"/>
                                        <a:ea typeface="Cambria Math"/>
                                      </a:rPr>
                                    </m:ctrlPr>
                                  </m:dPr>
                                  <m:e>
                                    <m:sSub>
                                      <m:sSubPr>
                                        <m:ctrlPr>
                                          <a:rPr lang="en-US" altLang="zh-CN" sz="1600" b="0" i="1" smtClean="0">
                                            <a:latin typeface="Cambria Math"/>
                                            <a:ea typeface="Cambria Math"/>
                                          </a:rPr>
                                        </m:ctrlPr>
                                      </m:sSubPr>
                                      <m:e>
                                        <m:r>
                                          <a:rPr lang="en-US" altLang="zh-CN" sz="1600" b="0" i="1" smtClean="0">
                                            <a:latin typeface="Cambria Math"/>
                                            <a:ea typeface="Cambria Math"/>
                                          </a:rPr>
                                          <m:t>𝑇</m:t>
                                        </m:r>
                                      </m:e>
                                      <m:sub>
                                        <m:r>
                                          <a:rPr lang="en-US" altLang="zh-CN" sz="1600" b="0" i="1" smtClean="0">
                                            <a:latin typeface="Cambria Math"/>
                                            <a:ea typeface="Cambria Math"/>
                                          </a:rPr>
                                          <m:t>1</m:t>
                                        </m:r>
                                      </m:sub>
                                    </m:sSub>
                                    <m:r>
                                      <a:rPr lang="zh-CN" altLang="en-US" sz="1600" b="0" i="1" smtClean="0">
                                        <a:latin typeface="Cambria Math"/>
                                        <a:ea typeface="Cambria Math"/>
                                      </a:rPr>
                                      <m:t>的</m:t>
                                    </m:r>
                                    <m:r>
                                      <a:rPr lang="zh-CN" altLang="en-US" sz="1600" i="1">
                                        <a:latin typeface="Cambria Math"/>
                                        <a:ea typeface="Cambria Math"/>
                                      </a:rPr>
                                      <m:t>溢出</m:t>
                                    </m:r>
                                    <m:r>
                                      <a:rPr lang="zh-CN" altLang="en-US" sz="1600" b="0" i="1" smtClean="0">
                                        <a:latin typeface="Cambria Math"/>
                                        <a:ea typeface="Cambria Math"/>
                                      </a:rPr>
                                      <m:t>率</m:t>
                                    </m:r>
                                  </m:e>
                                </m:d>
                              </m:oMath>
                            </m:oMathPara>
                          </a14:m>
                          <a:endParaRPr lang="zh-CN" alt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left"/>
                              </m:oMathParaPr>
                              <m:oMath xmlns:m="http://schemas.openxmlformats.org/officeDocument/2006/math">
                                <m:f>
                                  <m:fPr>
                                    <m:type m:val="skw"/>
                                    <m:ctrlPr>
                                      <a:rPr lang="en-US" altLang="zh-CN" sz="1600" i="1" smtClean="0">
                                        <a:latin typeface="Cambria Math"/>
                                        <a:ea typeface="Cambria Math"/>
                                      </a:rPr>
                                    </m:ctrlPr>
                                  </m:fPr>
                                  <m:num>
                                    <m:r>
                                      <a:rPr lang="zh-CN" altLang="en-US" sz="1600" i="1" smtClean="0">
                                        <a:latin typeface="Cambria Math"/>
                                        <a:ea typeface="Cambria Math"/>
                                      </a:rPr>
                                      <m:t>方式</m:t>
                                    </m:r>
                                    <m:r>
                                      <a:rPr lang="en-US" altLang="zh-CN" sz="1600" b="0" i="1" smtClean="0">
                                        <a:latin typeface="Cambria Math"/>
                                        <a:ea typeface="Cambria Math"/>
                                      </a:rPr>
                                      <m:t>2</m:t>
                                    </m:r>
                                    <m:r>
                                      <a:rPr lang="zh-CN" altLang="en-US" sz="1600" b="0" i="1" smtClean="0">
                                        <a:latin typeface="Cambria Math"/>
                                        <a:ea typeface="Cambria Math"/>
                                      </a:rPr>
                                      <m:t>：</m:t>
                                    </m:r>
                                    <m:r>
                                      <a:rPr lang="en-US" altLang="zh-CN" sz="1600" b="0" i="1" smtClean="0">
                                        <a:latin typeface="Cambria Math"/>
                                        <a:ea typeface="Cambria Math"/>
                                      </a:rPr>
                                      <m:t>(</m:t>
                                    </m:r>
                                    <m:sSup>
                                      <m:sSupPr>
                                        <m:ctrlPr>
                                          <a:rPr lang="en-US" altLang="zh-CN" sz="1600" i="1">
                                            <a:latin typeface="Cambria Math"/>
                                          </a:rPr>
                                        </m:ctrlPr>
                                      </m:sSupPr>
                                      <m:e>
                                        <m:r>
                                          <a:rPr lang="en-US" altLang="zh-CN" sz="1600" i="1">
                                            <a:latin typeface="Cambria Math"/>
                                          </a:rPr>
                                          <m:t>2</m:t>
                                        </m:r>
                                      </m:e>
                                      <m:sup>
                                        <m:r>
                                          <m:rPr>
                                            <m:sty m:val="p"/>
                                          </m:rPr>
                                          <a:rPr lang="en-US" altLang="zh-CN" sz="1600" i="1">
                                            <a:latin typeface="Cambria Math"/>
                                          </a:rPr>
                                          <m:t>SMOD</m:t>
                                        </m:r>
                                      </m:sup>
                                    </m:sSup>
                                    <m:r>
                                      <a:rPr lang="en-US" altLang="zh-CN" sz="1600" i="1">
                                        <a:latin typeface="Cambria Math"/>
                                        <a:ea typeface="Cambria Math"/>
                                      </a:rPr>
                                      <m:t>×</m:t>
                                    </m:r>
                                    <m:sSub>
                                      <m:sSubPr>
                                        <m:ctrlPr>
                                          <a:rPr lang="en-US" altLang="zh-CN" sz="1600" i="1">
                                            <a:latin typeface="Cambria Math"/>
                                            <a:ea typeface="Cambria Math"/>
                                          </a:rPr>
                                        </m:ctrlPr>
                                      </m:sSubPr>
                                      <m:e>
                                        <m:r>
                                          <a:rPr lang="en-US" altLang="zh-CN" sz="1600" i="1">
                                            <a:latin typeface="Cambria Math"/>
                                            <a:ea typeface="Cambria Math"/>
                                          </a:rPr>
                                          <m:t>𝑓</m:t>
                                        </m:r>
                                      </m:e>
                                      <m:sub>
                                        <m:r>
                                          <m:rPr>
                                            <m:sty m:val="p"/>
                                          </m:rPr>
                                          <a:rPr lang="en-US" altLang="zh-CN" sz="1600" i="1">
                                            <a:latin typeface="Cambria Math"/>
                                            <a:ea typeface="Cambria Math"/>
                                          </a:rPr>
                                          <m:t>osc</m:t>
                                        </m:r>
                                      </m:sub>
                                    </m:sSub>
                                    <m:r>
                                      <a:rPr lang="en-US" altLang="zh-CN" sz="1600" b="0" i="1" smtClean="0">
                                        <a:latin typeface="Cambria Math"/>
                                        <a:ea typeface="Cambria Math"/>
                                      </a:rPr>
                                      <m:t>)</m:t>
                                    </m:r>
                                  </m:num>
                                  <m:den>
                                    <m:r>
                                      <a:rPr lang="en-US" altLang="zh-CN" sz="1600" b="0" i="1" smtClean="0">
                                        <a:latin typeface="Cambria Math"/>
                                        <a:ea typeface="Cambria Math"/>
                                      </a:rPr>
                                      <m:t>64</m:t>
                                    </m:r>
                                  </m:den>
                                </m:f>
                              </m:oMath>
                            </m:oMathPara>
                          </a14:m>
                          <a:endParaRPr lang="en-US" altLang="zh-CN" sz="1600" dirty="0" smtClean="0">
                            <a:latin typeface="Times New Roman" pitchFamily="18" charset="0"/>
                            <a:cs typeface="Times New Roman" pitchFamily="18" charset="0"/>
                          </a:endParaRPr>
                        </a:p>
                        <a:p>
                          <a:pPr algn="ctr"/>
                          <a:r>
                            <a:rPr lang="zh-CN" altLang="en-US" sz="1600" dirty="0" smtClean="0">
                              <a:latin typeface="Times New Roman" pitchFamily="18" charset="0"/>
                              <a:cs typeface="Times New Roman" pitchFamily="18" charset="0"/>
                            </a:rPr>
                            <a:t>方式</a:t>
                          </a:r>
                          <a:r>
                            <a:rPr lang="en-US" altLang="zh-CN" sz="1600" dirty="0" smtClean="0">
                              <a:latin typeface="Times New Roman" pitchFamily="18" charset="0"/>
                              <a:cs typeface="Times New Roman" pitchFamily="18" charset="0"/>
                            </a:rPr>
                            <a:t>3</a:t>
                          </a:r>
                          <a:r>
                            <a:rPr lang="zh-CN" altLang="en-US" sz="1600" dirty="0" smtClean="0">
                              <a:latin typeface="Times New Roman" pitchFamily="18" charset="0"/>
                              <a:cs typeface="Times New Roman" pitchFamily="18" charset="0"/>
                            </a:rPr>
                            <a:t>：同方式</a:t>
                          </a:r>
                          <a:r>
                            <a:rPr lang="en-US" altLang="zh-CN" sz="1600" dirty="0" smtClean="0">
                              <a:latin typeface="Times New Roman" pitchFamily="18" charset="0"/>
                              <a:cs typeface="Times New Roman" pitchFamily="18" charset="0"/>
                            </a:rPr>
                            <a:t>1</a:t>
                          </a:r>
                          <a:endParaRPr lang="zh-CN" alt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13837">
                    <a:tc vMerge="1">
                      <a:txBody>
                        <a:bodyPr/>
                        <a:lstStyle/>
                        <a:p>
                          <a:endParaRPr lang="zh-CN" altLang="en-US" dirty="0"/>
                        </a:p>
                      </a:txBody>
                      <a:tcPr/>
                    </a:tc>
                    <a:tc>
                      <a:txBody>
                        <a:bodyPr/>
                        <a:lstStyle/>
                        <a:p>
                          <a:pPr algn="ctr"/>
                          <a:r>
                            <a:rPr lang="zh-CN" altLang="en-US" dirty="0" smtClean="0"/>
                            <a:t>中断</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ctr"/>
                          <a:r>
                            <a:rPr lang="zh-CN" altLang="en-US" dirty="0" smtClean="0"/>
                            <a:t>发送完，置中断标志</a:t>
                          </a:r>
                          <a:r>
                            <a:rPr lang="en-US" altLang="zh-CN" dirty="0" smtClean="0"/>
                            <a:t>TI=1</a:t>
                          </a:r>
                          <a:r>
                            <a:rPr lang="zh-CN" altLang="en-US" dirty="0" smtClean="0"/>
                            <a:t>，响应后必须由软件清零</a:t>
                          </a:r>
                          <a:endParaRPr lang="zh-CN"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tc>
                    <a:tc hMerge="1">
                      <a:txBody>
                        <a:bodyPr/>
                        <a:lstStyle/>
                        <a:p>
                          <a:endParaRPr lang="zh-CN" altLang="en-US" dirty="0"/>
                        </a:p>
                      </a:txBody>
                      <a:tcPr/>
                    </a:tc>
                  </a:tr>
                </a:tbl>
              </a:graphicData>
            </a:graphic>
          </p:graphicFrame>
        </mc:Choice>
        <mc:Fallback>
          <p:graphicFrame>
            <p:nvGraphicFramePr>
              <p:cNvPr id="9" name="表格 8"/>
              <p:cNvGraphicFramePr>
                <a:graphicFrameLocks noGrp="1"/>
              </p:cNvGraphicFramePr>
              <p:nvPr>
                <p:extLst>
                  <p:ext uri="{D42A27DB-BD31-4B8C-83A1-F6EECF244321}">
                    <p14:modId xmlns:p14="http://schemas.microsoft.com/office/powerpoint/2010/main" xmlns="" xmlns:a14="http://schemas.microsoft.com/office/drawing/2010/main" val="1249524857"/>
                  </p:ext>
                </p:extLst>
              </p:nvPr>
            </p:nvGraphicFramePr>
            <p:xfrm>
              <a:off x="107504" y="1196752"/>
              <a:ext cx="8856984" cy="3807835"/>
            </p:xfrm>
            <a:graphic>
              <a:graphicData uri="http://schemas.openxmlformats.org/drawingml/2006/table">
                <a:tbl>
                  <a:tblPr firstRow="1" bandRow="1">
                    <a:tableStyleId>{5C22544A-7EE6-4342-B048-85BDC9FD1C3A}</a:tableStyleId>
                  </a:tblPr>
                  <a:tblGrid>
                    <a:gridCol w="864096"/>
                    <a:gridCol w="936104"/>
                    <a:gridCol w="1584176"/>
                    <a:gridCol w="2664296"/>
                    <a:gridCol w="2808312"/>
                  </a:tblGrid>
                  <a:tr h="365760">
                    <a:tc gridSpan="2">
                      <a:txBody>
                        <a:bodyPr/>
                        <a:lstStyle/>
                        <a:p>
                          <a:pPr algn="ctr"/>
                          <a:r>
                            <a:rPr lang="zh-CN" altLang="en-US" dirty="0" smtClean="0">
                              <a:solidFill>
                                <a:srgbClr val="FF0000"/>
                              </a:solidFill>
                            </a:rPr>
                            <a:t>有关信号</a:t>
                          </a:r>
                          <a:endParaRPr lang="zh-CN" altLang="en-US" dirty="0">
                            <a:solidFill>
                              <a:srgbClr val="FF0000"/>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a:txBody>
                        <a:bodyPr/>
                        <a:lstStyle/>
                        <a:p>
                          <a:pPr algn="ctr"/>
                          <a:r>
                            <a:rPr lang="zh-CN" altLang="en-US" dirty="0" smtClean="0">
                              <a:solidFill>
                                <a:srgbClr val="FF0000"/>
                              </a:solidFill>
                            </a:rPr>
                            <a:t>方式</a:t>
                          </a:r>
                          <a:r>
                            <a:rPr lang="en-US" altLang="zh-CN" dirty="0" smtClean="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solidFill>
                                <a:srgbClr val="FF0000"/>
                              </a:solidFill>
                            </a:rPr>
                            <a:t>方式</a:t>
                          </a:r>
                          <a:r>
                            <a:rPr lang="en-US" altLang="zh-CN" dirty="0" smtClean="0">
                              <a:solidFill>
                                <a:srgbClr val="FF0000"/>
                              </a:solidFill>
                            </a:rPr>
                            <a:t>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solidFill>
                                <a:srgbClr val="FF0000"/>
                              </a:solidFill>
                            </a:rPr>
                            <a:t>方式</a:t>
                          </a:r>
                          <a:r>
                            <a:rPr lang="en-US" altLang="zh-CN" dirty="0" smtClean="0">
                              <a:solidFill>
                                <a:srgbClr val="FF0000"/>
                              </a:solidFill>
                            </a:rPr>
                            <a:t>2</a:t>
                          </a:r>
                          <a:r>
                            <a:rPr lang="zh-CN" altLang="en-US" dirty="0" smtClean="0">
                              <a:solidFill>
                                <a:srgbClr val="FF0000"/>
                              </a:solidFill>
                            </a:rPr>
                            <a:t>、</a:t>
                          </a:r>
                          <a:r>
                            <a:rPr lang="en-US" altLang="zh-CN" dirty="0" smtClean="0">
                              <a:solidFill>
                                <a:srgbClr val="FF0000"/>
                              </a:solidFill>
                            </a:rPr>
                            <a:t>3</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gridSpan="2">
                      <a:txBody>
                        <a:bodyPr/>
                        <a:lstStyle/>
                        <a:p>
                          <a:pPr algn="ctr"/>
                          <a:r>
                            <a:rPr lang="en-US" altLang="zh-CN" dirty="0" smtClean="0"/>
                            <a:t>SM0   SM1</a:t>
                          </a:r>
                          <a:endParaRPr lang="zh-CN"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a:txBody>
                        <a:bodyPr/>
                        <a:lstStyle/>
                        <a:p>
                          <a:pPr algn="ctr"/>
                          <a:r>
                            <a:rPr lang="en-US" altLang="zh-CN" dirty="0" smtClean="0"/>
                            <a:t>0    0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t>0</a:t>
                          </a:r>
                          <a:r>
                            <a:rPr lang="en-US" altLang="zh-CN" baseline="0" dirty="0" smtClean="0"/>
                            <a:t>    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t>方式</a:t>
                          </a:r>
                          <a:r>
                            <a:rPr lang="en-US" altLang="zh-CN" dirty="0" smtClean="0"/>
                            <a:t>2</a:t>
                          </a:r>
                          <a:r>
                            <a:rPr lang="zh-CN" altLang="en-US" dirty="0" smtClean="0"/>
                            <a:t>：</a:t>
                          </a:r>
                          <a:r>
                            <a:rPr lang="en-US" altLang="zh-CN" dirty="0" smtClean="0"/>
                            <a:t>1 </a:t>
                          </a:r>
                          <a:r>
                            <a:rPr lang="en-US" altLang="zh-CN" baseline="0" dirty="0" smtClean="0"/>
                            <a:t> 0 </a:t>
                          </a:r>
                          <a:r>
                            <a:rPr lang="zh-CN" altLang="en-US" baseline="0" dirty="0" smtClean="0"/>
                            <a:t>方式</a:t>
                          </a:r>
                          <a:r>
                            <a:rPr lang="en-US" altLang="zh-CN" baseline="0" dirty="0" smtClean="0"/>
                            <a:t>3</a:t>
                          </a:r>
                          <a:r>
                            <a:rPr lang="zh-CN" altLang="en-US" baseline="0" dirty="0" smtClean="0"/>
                            <a:t>：</a:t>
                          </a:r>
                          <a:r>
                            <a:rPr lang="en-US" altLang="zh-CN" baseline="0" dirty="0" smtClean="0"/>
                            <a:t>1  1</a:t>
                          </a:r>
                          <a:endParaRPr lang="zh-CN"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13837">
                    <a:tc rowSpan="7">
                      <a:txBody>
                        <a:bodyPr/>
                        <a:lstStyle/>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r>
                            <a:rPr lang="zh-CN" altLang="en-US" dirty="0" smtClean="0"/>
                            <a:t>输出</a:t>
                          </a:r>
                          <a:endParaRPr lang="en-US" altLang="zh-CN" dirty="0" smtClean="0"/>
                        </a:p>
                        <a:p>
                          <a:pPr algn="ctr"/>
                          <a:r>
                            <a:rPr lang="en-US" altLang="zh-CN" dirty="0" smtClean="0"/>
                            <a:t>(</a:t>
                          </a:r>
                          <a:r>
                            <a:rPr lang="zh-CN" altLang="en-US" dirty="0" smtClean="0"/>
                            <a:t>发送</a:t>
                          </a:r>
                          <a:r>
                            <a:rPr lang="en-US" altLang="zh-CN" dirty="0" smtClean="0"/>
                            <a:t>)</a:t>
                          </a:r>
                          <a:endParaRPr lang="zh-CN"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t>TB8</a:t>
                          </a:r>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t>没有</a:t>
                          </a:r>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t>没有</a:t>
                          </a:r>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t>有</a:t>
                          </a:r>
                          <a:endParaRPr lang="zh-CN" altLang="en-US" dirty="0"/>
                        </a:p>
                      </a:txBody>
                      <a:tcPr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6811">
                    <a:tc vMerge="1">
                      <a:txBody>
                        <a:bodyPr/>
                        <a:lstStyle/>
                        <a:p>
                          <a:endParaRPr lang="zh-CN" altLang="en-US" dirty="0"/>
                        </a:p>
                      </a:txBody>
                      <a:tcPr/>
                    </a:tc>
                    <a:tc>
                      <a:txBody>
                        <a:bodyPr/>
                        <a:lstStyle/>
                        <a:p>
                          <a:pPr algn="ctr"/>
                          <a:r>
                            <a:rPr lang="zh-CN" altLang="en-US" dirty="0" smtClean="0"/>
                            <a:t>发送位</a:t>
                          </a:r>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t>8</a:t>
                          </a:r>
                          <a:r>
                            <a:rPr lang="zh-CN" altLang="en-US" dirty="0" smtClean="0"/>
                            <a:t>位</a:t>
                          </a:r>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t>10</a:t>
                          </a:r>
                          <a:r>
                            <a:rPr lang="zh-CN" altLang="en-US" dirty="0" smtClean="0"/>
                            <a:t>位</a:t>
                          </a:r>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t>11</a:t>
                          </a:r>
                          <a:r>
                            <a:rPr lang="zh-CN" altLang="en-US" dirty="0" smtClean="0"/>
                            <a:t>位</a:t>
                          </a:r>
                          <a:endParaRPr lang="zh-CN" altLang="en-US" dirty="0"/>
                        </a:p>
                      </a:txBody>
                      <a:tcPr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13837">
                    <a:tc vMerge="1">
                      <a:txBody>
                        <a:bodyPr/>
                        <a:lstStyle/>
                        <a:p>
                          <a:endParaRPr lang="zh-CN" altLang="en-US" dirty="0"/>
                        </a:p>
                      </a:txBody>
                      <a:tcPr/>
                    </a:tc>
                    <a:tc>
                      <a:txBody>
                        <a:bodyPr/>
                        <a:lstStyle/>
                        <a:p>
                          <a:pPr algn="ctr"/>
                          <a:r>
                            <a:rPr lang="zh-CN" altLang="en-US" dirty="0" smtClean="0"/>
                            <a:t>数据</a:t>
                          </a:r>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t>8</a:t>
                          </a:r>
                          <a:r>
                            <a:rPr lang="zh-CN" altLang="en-US" dirty="0" smtClean="0"/>
                            <a:t>位</a:t>
                          </a:r>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t>8</a:t>
                          </a:r>
                          <a:r>
                            <a:rPr lang="zh-CN" altLang="en-US" dirty="0" smtClean="0"/>
                            <a:t>位</a:t>
                          </a:r>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t>9</a:t>
                          </a:r>
                          <a:r>
                            <a:rPr lang="zh-CN" altLang="en-US" dirty="0" smtClean="0"/>
                            <a:t>位</a:t>
                          </a:r>
                        </a:p>
                      </a:txBody>
                      <a:tcPr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vMerge="1">
                      <a:txBody>
                        <a:bodyPr/>
                        <a:lstStyle/>
                        <a:p>
                          <a:endParaRPr lang="zh-CN" altLang="en-US" dirty="0"/>
                        </a:p>
                      </a:txBody>
                      <a:tcPr/>
                    </a:tc>
                    <a:tc>
                      <a:txBody>
                        <a:bodyPr/>
                        <a:lstStyle/>
                        <a:p>
                          <a:pPr algn="ctr"/>
                          <a:r>
                            <a:rPr lang="en-US" altLang="zh-CN" dirty="0" smtClean="0"/>
                            <a:t>RXD</a:t>
                          </a:r>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t>输出串行数据</a:t>
                          </a:r>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dirty="0"/>
                        </a:p>
                      </a:txBody>
                      <a:tcPr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760">
                    <a:tc vMerge="1">
                      <a:txBody>
                        <a:bodyPr/>
                        <a:lstStyle/>
                        <a:p>
                          <a:endParaRPr lang="zh-CN" altLang="en-US" dirty="0"/>
                        </a:p>
                      </a:txBody>
                      <a:tcPr/>
                    </a:tc>
                    <a:tc>
                      <a:txBody>
                        <a:bodyPr/>
                        <a:lstStyle/>
                        <a:p>
                          <a:pPr algn="ctr"/>
                          <a:r>
                            <a:rPr lang="en-US" altLang="zh-CN" dirty="0" smtClean="0"/>
                            <a:t>TXD</a:t>
                          </a:r>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t>输出同步脉冲</a:t>
                          </a:r>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t>输出发送数据</a:t>
                          </a:r>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t>输出发送数据</a:t>
                          </a:r>
                          <a:endParaRPr lang="zh-CN" altLang="en-US" dirty="0"/>
                        </a:p>
                      </a:txBody>
                      <a:tcPr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36473">
                    <a:tc vMerge="1">
                      <a:txBody>
                        <a:bodyPr/>
                        <a:lstStyle/>
                        <a:p>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波特率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i="1" dirty="0" err="1" smtClean="0">
                              <a:latin typeface="Times New Roman" pitchFamily="18" charset="0"/>
                              <a:cs typeface="Times New Roman" pitchFamily="18" charset="0"/>
                            </a:rPr>
                            <a:t>f</a:t>
                          </a:r>
                          <a:r>
                            <a:rPr lang="en-US" altLang="zh-CN" sz="1600" baseline="-25000" dirty="0" err="1" smtClean="0">
                              <a:latin typeface="Times New Roman" pitchFamily="18" charset="0"/>
                              <a:cs typeface="Times New Roman" pitchFamily="18" charset="0"/>
                            </a:rPr>
                            <a:t>osc</a:t>
                          </a:r>
                          <a:r>
                            <a:rPr lang="en-US" altLang="zh-CN" sz="1600" dirty="0" smtClean="0">
                              <a:latin typeface="Times New Roman" pitchFamily="18" charset="0"/>
                              <a:cs typeface="Times New Roman" pitchFamily="18" charset="0"/>
                            </a:rPr>
                            <a:t>/12</a:t>
                          </a:r>
                          <a:endParaRPr lang="zh-CN" alt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127231" t="-366942" r="-105492" b="-62810"/>
                          </a:stretch>
                        </a:blipFill>
                      </a:tcPr>
                    </a:tc>
                    <a:tc>
                      <a:txBody>
                        <a:bodyPr/>
                        <a:lstStyle/>
                        <a:p>
                          <a:endParaRPr lang="zh-CN"/>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15401" t="-366942" b="-62810"/>
                          </a:stretch>
                        </a:blipFill>
                      </a:tcPr>
                    </a:tc>
                  </a:tr>
                  <a:tr h="413837">
                    <a:tc vMerge="1">
                      <a:txBody>
                        <a:bodyPr/>
                        <a:lstStyle/>
                        <a:p>
                          <a:endParaRPr lang="zh-CN" altLang="en-US" dirty="0"/>
                        </a:p>
                      </a:txBody>
                      <a:tcPr/>
                    </a:tc>
                    <a:tc>
                      <a:txBody>
                        <a:bodyPr/>
                        <a:lstStyle/>
                        <a:p>
                          <a:pPr algn="ctr"/>
                          <a:r>
                            <a:rPr lang="zh-CN" altLang="en-US" dirty="0" smtClean="0"/>
                            <a:t>中断</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ctr"/>
                          <a:r>
                            <a:rPr lang="zh-CN" altLang="en-US" dirty="0" smtClean="0"/>
                            <a:t>发送完，置中断标志</a:t>
                          </a:r>
                          <a:r>
                            <a:rPr lang="en-US" altLang="zh-CN" dirty="0" smtClean="0"/>
                            <a:t>TI=1</a:t>
                          </a:r>
                          <a:r>
                            <a:rPr lang="zh-CN" altLang="en-US" dirty="0" smtClean="0"/>
                            <a:t>，响应后必须由软件清零</a:t>
                          </a:r>
                          <a:endParaRPr lang="zh-CN"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tc>
                    <a:tc hMerge="1">
                      <a:txBody>
                        <a:bodyPr/>
                        <a:lstStyle/>
                        <a:p>
                          <a:endParaRPr lang="zh-CN" altLang="en-US" dirty="0"/>
                        </a:p>
                      </a:txBody>
                      <a:tcPr/>
                    </a:tc>
                  </a:tr>
                </a:tbl>
              </a:graphicData>
            </a:graphic>
          </p:graphicFrame>
        </mc:Fallback>
      </mc:AlternateContent>
    </p:spTree>
    <p:extLst>
      <p:ext uri="{BB962C8B-B14F-4D97-AF65-F5344CB8AC3E}">
        <p14:creationId xmlns:p14="http://schemas.microsoft.com/office/powerpoint/2010/main" xmlns="" val="407887061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xmlns="" val="141944521"/>
              </p:ext>
            </p:extLst>
          </p:nvPr>
        </p:nvGraphicFramePr>
        <p:xfrm>
          <a:off x="107504" y="476672"/>
          <a:ext cx="8856984" cy="5261208"/>
        </p:xfrm>
        <a:graphic>
          <a:graphicData uri="http://schemas.openxmlformats.org/drawingml/2006/table">
            <a:tbl>
              <a:tblPr firstRow="1" bandRow="1">
                <a:tableStyleId>{5C22544A-7EE6-4342-B048-85BDC9FD1C3A}</a:tableStyleId>
              </a:tblPr>
              <a:tblGrid>
                <a:gridCol w="864096"/>
                <a:gridCol w="936104"/>
                <a:gridCol w="1584176"/>
                <a:gridCol w="324544"/>
                <a:gridCol w="2088232"/>
                <a:gridCol w="3059832"/>
              </a:tblGrid>
              <a:tr h="365760">
                <a:tc gridSpan="2">
                  <a:txBody>
                    <a:bodyPr/>
                    <a:lstStyle/>
                    <a:p>
                      <a:pPr algn="ctr"/>
                      <a:r>
                        <a:rPr lang="zh-CN" altLang="en-US" dirty="0" smtClean="0">
                          <a:solidFill>
                            <a:srgbClr val="FF0000"/>
                          </a:solidFill>
                        </a:rPr>
                        <a:t>有关信号</a:t>
                      </a:r>
                      <a:endParaRPr lang="zh-CN" altLang="en-US" dirty="0">
                        <a:solidFill>
                          <a:srgbClr val="FF0000"/>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gridSpan="2">
                  <a:txBody>
                    <a:bodyPr/>
                    <a:lstStyle/>
                    <a:p>
                      <a:pPr algn="ctr"/>
                      <a:r>
                        <a:rPr lang="zh-CN" altLang="en-US" dirty="0" smtClean="0">
                          <a:solidFill>
                            <a:srgbClr val="FF0000"/>
                          </a:solidFill>
                        </a:rPr>
                        <a:t>方式</a:t>
                      </a:r>
                      <a:r>
                        <a:rPr lang="en-US" altLang="zh-CN" dirty="0" smtClean="0">
                          <a:solidFill>
                            <a:srgbClr val="FF0000"/>
                          </a:solidFill>
                        </a:rPr>
                        <a:t>0</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solidFill>
                            <a:srgbClr val="FF0000"/>
                          </a:solidFill>
                        </a:rPr>
                        <a:t>方式</a:t>
                      </a:r>
                      <a:r>
                        <a:rPr lang="en-US" altLang="zh-CN" dirty="0" smtClean="0">
                          <a:solidFill>
                            <a:srgbClr val="FF0000"/>
                          </a:solidFill>
                        </a:rPr>
                        <a:t>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solidFill>
                            <a:srgbClr val="FF0000"/>
                          </a:solidFill>
                        </a:rPr>
                        <a:t>方式</a:t>
                      </a:r>
                      <a:r>
                        <a:rPr lang="en-US" altLang="zh-CN" dirty="0" smtClean="0">
                          <a:solidFill>
                            <a:srgbClr val="FF0000"/>
                          </a:solidFill>
                        </a:rPr>
                        <a:t>2</a:t>
                      </a:r>
                      <a:r>
                        <a:rPr lang="zh-CN" altLang="en-US" dirty="0" smtClean="0">
                          <a:solidFill>
                            <a:srgbClr val="FF0000"/>
                          </a:solidFill>
                        </a:rPr>
                        <a:t>、</a:t>
                      </a:r>
                      <a:r>
                        <a:rPr lang="en-US" altLang="zh-CN" dirty="0" smtClean="0">
                          <a:solidFill>
                            <a:srgbClr val="FF0000"/>
                          </a:solidFill>
                        </a:rPr>
                        <a:t>3</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4320">
                <a:tc gridSpan="2">
                  <a:txBody>
                    <a:bodyPr/>
                    <a:lstStyle/>
                    <a:p>
                      <a:pPr algn="ctr"/>
                      <a:r>
                        <a:rPr lang="en-US" altLang="zh-CN" dirty="0" smtClean="0"/>
                        <a:t>SM0    SM1</a:t>
                      </a:r>
                      <a:endParaRPr lang="zh-CN"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gridSpan="2">
                  <a:txBody>
                    <a:bodyPr/>
                    <a:lstStyle/>
                    <a:p>
                      <a:pPr algn="ctr"/>
                      <a:r>
                        <a:rPr lang="en-US" altLang="zh-CN" dirty="0" smtClean="0"/>
                        <a:t>0    0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t>0</a:t>
                      </a:r>
                      <a:r>
                        <a:rPr lang="en-US" altLang="zh-CN" baseline="0" dirty="0" smtClean="0"/>
                        <a:t>    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t>方式</a:t>
                      </a:r>
                      <a:r>
                        <a:rPr lang="en-US" altLang="zh-CN" dirty="0" smtClean="0"/>
                        <a:t>2</a:t>
                      </a:r>
                      <a:r>
                        <a:rPr lang="zh-CN" altLang="en-US" dirty="0" smtClean="0"/>
                        <a:t>：</a:t>
                      </a:r>
                      <a:r>
                        <a:rPr lang="en-US" altLang="zh-CN" dirty="0" smtClean="0"/>
                        <a:t>1 </a:t>
                      </a:r>
                      <a:r>
                        <a:rPr lang="en-US" altLang="zh-CN" baseline="0" dirty="0" smtClean="0"/>
                        <a:t> 0 </a:t>
                      </a:r>
                      <a:r>
                        <a:rPr lang="zh-CN" altLang="en-US" baseline="0" dirty="0" smtClean="0"/>
                        <a:t>方式</a:t>
                      </a:r>
                      <a:r>
                        <a:rPr lang="en-US" altLang="zh-CN" baseline="0" dirty="0" smtClean="0"/>
                        <a:t>3</a:t>
                      </a:r>
                      <a:r>
                        <a:rPr lang="zh-CN" altLang="en-US" baseline="0" dirty="0" smtClean="0"/>
                        <a:t>：</a:t>
                      </a:r>
                      <a:r>
                        <a:rPr lang="en-US" altLang="zh-CN" baseline="0" dirty="0" smtClean="0"/>
                        <a:t>1  1</a:t>
                      </a:r>
                      <a:endParaRPr lang="zh-CN"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13837">
                <a:tc rowSpan="10">
                  <a:txBody>
                    <a:bodyPr/>
                    <a:lstStyle/>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r>
                        <a:rPr lang="zh-CN" altLang="en-US" dirty="0" smtClean="0"/>
                        <a:t>输入</a:t>
                      </a:r>
                      <a:r>
                        <a:rPr lang="en-US" altLang="zh-CN" dirty="0" smtClean="0"/>
                        <a:t>(</a:t>
                      </a:r>
                      <a:r>
                        <a:rPr lang="zh-CN" altLang="en-US" dirty="0" smtClean="0"/>
                        <a:t>接收</a:t>
                      </a:r>
                      <a:r>
                        <a:rPr lang="en-US" altLang="zh-CN" dirty="0" smtClean="0"/>
                        <a:t>)</a:t>
                      </a:r>
                      <a:endParaRPr lang="zh-CN"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t>RB8</a:t>
                      </a:r>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zh-CN" altLang="en-US" dirty="0" smtClean="0"/>
                        <a:t>没有</a:t>
                      </a:r>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t>若</a:t>
                      </a:r>
                      <a:r>
                        <a:rPr lang="en-US" altLang="zh-CN" dirty="0" smtClean="0"/>
                        <a:t>SM2=0</a:t>
                      </a:r>
                      <a:r>
                        <a:rPr lang="zh-CN" altLang="en-US" dirty="0" smtClean="0"/>
                        <a:t>，接收停止位</a:t>
                      </a:r>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t>接收发送的第</a:t>
                      </a:r>
                      <a:r>
                        <a:rPr lang="en-US" altLang="zh-CN" dirty="0" smtClean="0"/>
                        <a:t>9</a:t>
                      </a:r>
                      <a:r>
                        <a:rPr lang="zh-CN" altLang="en-US" dirty="0" smtClean="0"/>
                        <a:t>位数据</a:t>
                      </a:r>
                      <a:endParaRPr lang="zh-CN" altLang="en-US" dirty="0"/>
                    </a:p>
                  </a:txBody>
                  <a:tcPr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6811">
                <a:tc vMerge="1">
                  <a:txBody>
                    <a:bodyPr/>
                    <a:lstStyle/>
                    <a:p>
                      <a:endParaRPr lang="zh-CN" altLang="en-US" dirty="0"/>
                    </a:p>
                  </a:txBody>
                  <a:tcPr/>
                </a:tc>
                <a:tc>
                  <a:txBody>
                    <a:bodyPr/>
                    <a:lstStyle/>
                    <a:p>
                      <a:pPr algn="ctr"/>
                      <a:r>
                        <a:rPr lang="en-US" altLang="zh-CN" dirty="0" smtClean="0"/>
                        <a:t>REN</a:t>
                      </a:r>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4">
                  <a:txBody>
                    <a:bodyPr/>
                    <a:lstStyle/>
                    <a:p>
                      <a:pPr algn="ctr"/>
                      <a:r>
                        <a:rPr lang="en-US" altLang="zh-CN" dirty="0" smtClean="0"/>
                        <a:t>REN=1</a:t>
                      </a:r>
                      <a:r>
                        <a:rPr lang="zh-CN" altLang="en-US" dirty="0" smtClean="0"/>
                        <a:t>，</a:t>
                      </a:r>
                      <a:r>
                        <a:rPr lang="zh-CN" altLang="en-US" baseline="0" dirty="0" smtClean="0"/>
                        <a:t> </a:t>
                      </a:r>
                      <a:r>
                        <a:rPr lang="zh-CN" altLang="en-US" dirty="0" smtClean="0"/>
                        <a:t>允许串行接收</a:t>
                      </a:r>
                      <a:endParaRPr lang="zh-CN" altLang="en-US" dirty="0"/>
                    </a:p>
                  </a:txBody>
                  <a:tcPr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tr>
              <a:tr h="413837">
                <a:tc vMerge="1">
                  <a:txBody>
                    <a:bodyPr/>
                    <a:lstStyle/>
                    <a:p>
                      <a:endParaRPr lang="zh-CN" altLang="en-US" dirty="0"/>
                    </a:p>
                  </a:txBody>
                  <a:tcPr/>
                </a:tc>
                <a:tc>
                  <a:txBody>
                    <a:bodyPr/>
                    <a:lstStyle/>
                    <a:p>
                      <a:pPr algn="ctr"/>
                      <a:r>
                        <a:rPr lang="en-US" altLang="zh-CN" dirty="0" smtClean="0"/>
                        <a:t>SM2</a:t>
                      </a:r>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en-US" altLang="zh-CN" dirty="0" smtClean="0"/>
                        <a:t>SM2=0</a:t>
                      </a:r>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t>SM2=0</a:t>
                      </a:r>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t>主从串行通信时从机</a:t>
                      </a:r>
                      <a:r>
                        <a:rPr lang="en-US" altLang="zh-CN" dirty="0" smtClean="0"/>
                        <a:t>SM2=1</a:t>
                      </a:r>
                    </a:p>
                    <a:p>
                      <a:pPr algn="ctr"/>
                      <a:r>
                        <a:rPr lang="zh-CN" altLang="en-US" dirty="0" smtClean="0"/>
                        <a:t>接收数据时，</a:t>
                      </a:r>
                      <a:r>
                        <a:rPr lang="en-US" altLang="zh-CN" dirty="0" smtClean="0"/>
                        <a:t>SM2=0</a:t>
                      </a:r>
                      <a:endParaRPr lang="zh-CN" altLang="en-US" dirty="0"/>
                    </a:p>
                  </a:txBody>
                  <a:tcPr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5280">
                <a:tc vMerge="1">
                  <a:txBody>
                    <a:bodyPr/>
                    <a:lstStyle/>
                    <a:p>
                      <a:endParaRPr lang="zh-CN" altLang="en-US" dirty="0"/>
                    </a:p>
                  </a:txBody>
                  <a:tcPr/>
                </a:tc>
                <a:tc>
                  <a:txBody>
                    <a:bodyPr/>
                    <a:lstStyle/>
                    <a:p>
                      <a:pPr algn="ctr"/>
                      <a:r>
                        <a:rPr lang="zh-CN" altLang="en-US" dirty="0" smtClean="0"/>
                        <a:t>接收位</a:t>
                      </a:r>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en-US" altLang="zh-CN" dirty="0" smtClean="0"/>
                        <a:t>8</a:t>
                      </a:r>
                      <a:r>
                        <a:rPr lang="zh-CN" altLang="en-US" dirty="0" smtClean="0"/>
                        <a:t>位</a:t>
                      </a:r>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t>10</a:t>
                      </a:r>
                      <a:r>
                        <a:rPr lang="zh-CN" altLang="en-US" dirty="0" smtClean="0"/>
                        <a:t>位</a:t>
                      </a:r>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t>11</a:t>
                      </a:r>
                      <a:r>
                        <a:rPr lang="zh-CN" altLang="en-US" dirty="0" smtClean="0"/>
                        <a:t>位</a:t>
                      </a:r>
                      <a:endParaRPr lang="zh-CN" altLang="en-US" dirty="0"/>
                    </a:p>
                  </a:txBody>
                  <a:tcPr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9560">
                <a:tc vMerge="1">
                  <a:txBody>
                    <a:bodyPr/>
                    <a:lstStyle/>
                    <a:p>
                      <a:endParaRPr lang="zh-CN" altLang="en-US" dirty="0"/>
                    </a:p>
                  </a:txBody>
                  <a:tcPr/>
                </a:tc>
                <a:tc>
                  <a:txBody>
                    <a:bodyPr/>
                    <a:lstStyle/>
                    <a:p>
                      <a:pPr algn="ctr"/>
                      <a:r>
                        <a:rPr lang="zh-CN" altLang="en-US" dirty="0" smtClean="0"/>
                        <a:t>数据</a:t>
                      </a:r>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en-US" altLang="zh-CN" dirty="0" smtClean="0"/>
                        <a:t>8</a:t>
                      </a:r>
                      <a:r>
                        <a:rPr lang="zh-CN" altLang="en-US" dirty="0" smtClean="0"/>
                        <a:t>位</a:t>
                      </a:r>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t>8</a:t>
                      </a:r>
                      <a:r>
                        <a:rPr lang="zh-CN" altLang="en-US" dirty="0" smtClean="0"/>
                        <a:t>位</a:t>
                      </a:r>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smtClean="0"/>
                        <a:t>8</a:t>
                      </a:r>
                      <a:r>
                        <a:rPr lang="zh-CN" altLang="en-US" dirty="0" smtClean="0"/>
                        <a:t>位</a:t>
                      </a:r>
                      <a:endParaRPr lang="zh-CN" altLang="en-US" dirty="0"/>
                    </a:p>
                  </a:txBody>
                  <a:tcPr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9560">
                <a:tc vMerge="1">
                  <a:txBody>
                    <a:bodyPr/>
                    <a:lstStyle/>
                    <a:p>
                      <a:endParaRPr lang="zh-CN" altLang="en-US"/>
                    </a:p>
                  </a:txBody>
                  <a:tcPr/>
                </a:tc>
                <a:tc>
                  <a:txBody>
                    <a:bodyPr/>
                    <a:lstStyle/>
                    <a:p>
                      <a:pPr algn="ctr"/>
                      <a:r>
                        <a:rPr lang="en-US" altLang="zh-CN" dirty="0" smtClean="0"/>
                        <a:t>RXD</a:t>
                      </a:r>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串行数据输入</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串行数据输入</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dirty="0"/>
                    </a:p>
                  </a:txBody>
                  <a:tcPr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9560">
                <a:tc vMerge="1">
                  <a:txBody>
                    <a:bodyPr/>
                    <a:lstStyle/>
                    <a:p>
                      <a:endParaRPr lang="zh-CN" altLang="en-US"/>
                    </a:p>
                  </a:txBody>
                  <a:tcPr/>
                </a:tc>
                <a:tc>
                  <a:txBody>
                    <a:bodyPr/>
                    <a:lstStyle/>
                    <a:p>
                      <a:pPr algn="ctr"/>
                      <a:r>
                        <a:rPr lang="en-US" altLang="zh-CN" dirty="0" smtClean="0"/>
                        <a:t>TXD</a:t>
                      </a:r>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zh-CN" altLang="en-US" dirty="0" smtClean="0"/>
                        <a:t>同步信号输出</a:t>
                      </a:r>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dirty="0"/>
                    </a:p>
                  </a:txBody>
                  <a:tcPr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9560">
                <a:tc vMerge="1">
                  <a:txBody>
                    <a:bodyPr/>
                    <a:lstStyle/>
                    <a:p>
                      <a:endParaRPr lang="zh-CN" altLang="en-US"/>
                    </a:p>
                  </a:txBody>
                  <a:tcPr/>
                </a:tc>
                <a:tc>
                  <a:txBody>
                    <a:bodyPr/>
                    <a:lstStyle/>
                    <a:p>
                      <a:pPr algn="ctr"/>
                      <a:r>
                        <a:rPr lang="zh-CN" altLang="en-US" dirty="0" smtClean="0"/>
                        <a:t>波特率</a:t>
                      </a:r>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4">
                  <a:txBody>
                    <a:bodyPr/>
                    <a:lstStyle/>
                    <a:p>
                      <a:pPr algn="ctr"/>
                      <a:r>
                        <a:rPr lang="zh-CN" altLang="en-US" dirty="0" smtClean="0"/>
                        <a:t>同发送情况</a:t>
                      </a:r>
                      <a:endParaRPr lang="zh-CN" altLang="en-US" dirty="0"/>
                    </a:p>
                  </a:txBody>
                  <a:tcPr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dirty="0"/>
                    </a:p>
                  </a:txBody>
                  <a:tcPr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9560">
                <a:tc vMerge="1">
                  <a:txBody>
                    <a:bodyPr/>
                    <a:lstStyle/>
                    <a:p>
                      <a:endParaRPr lang="zh-CN" altLang="en-US"/>
                    </a:p>
                  </a:txBody>
                  <a:tcPr/>
                </a:tc>
                <a:tc>
                  <a:txBody>
                    <a:bodyPr/>
                    <a:lstStyle/>
                    <a:p>
                      <a:pPr algn="ctr"/>
                      <a:r>
                        <a:rPr lang="zh-CN" altLang="en-US" dirty="0" smtClean="0"/>
                        <a:t>接收条件</a:t>
                      </a:r>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dirty="0" smtClean="0"/>
                        <a:t>无条件</a:t>
                      </a:r>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en-US" altLang="zh-CN" dirty="0" smtClean="0"/>
                        <a:t>RI=0</a:t>
                      </a:r>
                      <a:r>
                        <a:rPr lang="zh-CN" altLang="en-US" dirty="0" smtClean="0"/>
                        <a:t>且</a:t>
                      </a:r>
                      <a:endParaRPr lang="en-US" altLang="zh-CN" dirty="0" smtClean="0"/>
                    </a:p>
                    <a:p>
                      <a:pPr algn="ctr"/>
                      <a:r>
                        <a:rPr lang="en-US" altLang="zh-CN" dirty="0" smtClean="0"/>
                        <a:t>SM2=0</a:t>
                      </a:r>
                      <a:r>
                        <a:rPr lang="zh-CN" altLang="en-US" dirty="0" smtClean="0"/>
                        <a:t>或停止位</a:t>
                      </a:r>
                      <a:r>
                        <a:rPr lang="en-US" altLang="zh-CN" dirty="0" smtClean="0"/>
                        <a:t>=1</a:t>
                      </a:r>
                      <a:endParaRPr lang="zh-CN" altLang="en-US"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a:txBody>
                    <a:bodyPr/>
                    <a:lstStyle/>
                    <a:p>
                      <a:pPr algn="ctr"/>
                      <a:r>
                        <a:rPr lang="en-US" altLang="zh-CN" dirty="0" smtClean="0"/>
                        <a:t>RI=0</a:t>
                      </a:r>
                      <a:r>
                        <a:rPr lang="zh-CN" altLang="en-US" dirty="0" smtClean="0"/>
                        <a:t>且</a:t>
                      </a:r>
                      <a:endParaRPr lang="en-US" altLang="zh-CN" dirty="0" smtClean="0"/>
                    </a:p>
                    <a:p>
                      <a:pPr algn="ctr"/>
                      <a:r>
                        <a:rPr lang="en-US" altLang="zh-CN" dirty="0" smtClean="0"/>
                        <a:t>SM2=0</a:t>
                      </a:r>
                      <a:r>
                        <a:rPr lang="zh-CN" altLang="en-US" dirty="0" smtClean="0"/>
                        <a:t>或接收的第</a:t>
                      </a:r>
                      <a:r>
                        <a:rPr lang="en-US" altLang="zh-CN" dirty="0" smtClean="0"/>
                        <a:t>9</a:t>
                      </a:r>
                      <a:r>
                        <a:rPr lang="zh-CN" altLang="en-US" dirty="0" smtClean="0"/>
                        <a:t>个数据</a:t>
                      </a:r>
                      <a:r>
                        <a:rPr lang="en-US" altLang="zh-CN" dirty="0" smtClean="0"/>
                        <a:t>=1</a:t>
                      </a:r>
                      <a:endParaRPr lang="zh-CN" altLang="en-US" dirty="0" smtClean="0"/>
                    </a:p>
                  </a:txBody>
                  <a:tcPr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13837">
                <a:tc vMerge="1">
                  <a:txBody>
                    <a:bodyPr/>
                    <a:lstStyle/>
                    <a:p>
                      <a:endParaRPr lang="zh-CN" altLang="en-US" dirty="0"/>
                    </a:p>
                  </a:txBody>
                  <a:tcPr/>
                </a:tc>
                <a:tc>
                  <a:txBody>
                    <a:bodyPr/>
                    <a:lstStyle/>
                    <a:p>
                      <a:pPr algn="ctr"/>
                      <a:r>
                        <a:rPr lang="zh-CN" altLang="en-US" dirty="0" smtClean="0"/>
                        <a:t>中断</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4">
                  <a:txBody>
                    <a:bodyPr/>
                    <a:lstStyle/>
                    <a:p>
                      <a:pPr algn="ctr"/>
                      <a:r>
                        <a:rPr lang="zh-CN" altLang="en-US" dirty="0" smtClean="0"/>
                        <a:t>接收完，置中断标志</a:t>
                      </a:r>
                      <a:r>
                        <a:rPr lang="en-US" altLang="zh-CN" dirty="0" smtClean="0"/>
                        <a:t>RI=1</a:t>
                      </a:r>
                      <a:r>
                        <a:rPr lang="zh-CN" altLang="en-US" dirty="0" smtClean="0"/>
                        <a:t>，响应后必须由软件清零</a:t>
                      </a:r>
                      <a:endParaRPr lang="zh-CN"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tc>
                <a:tc hMerge="1">
                  <a:txBody>
                    <a:bodyPr/>
                    <a:lstStyle/>
                    <a:p>
                      <a:endParaRPr lang="zh-CN" altLang="en-US"/>
                    </a:p>
                  </a:txBody>
                  <a:tcPr/>
                </a:tc>
                <a:tc hMerge="1">
                  <a:txBody>
                    <a:bodyPr/>
                    <a:lstStyle/>
                    <a:p>
                      <a:endParaRPr lang="zh-CN" altLang="en-US"/>
                    </a:p>
                  </a:txBody>
                  <a:tcPr/>
                </a:tc>
              </a:tr>
            </a:tbl>
          </a:graphicData>
        </a:graphic>
      </p:graphicFrame>
    </p:spTree>
    <p:extLst>
      <p:ext uri="{BB962C8B-B14F-4D97-AF65-F5344CB8AC3E}">
        <p14:creationId xmlns:p14="http://schemas.microsoft.com/office/powerpoint/2010/main" xmlns="" val="297797641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6BC79B1-821D-4A35-AA18-28BFEA215665}" type="slidenum">
              <a:rPr lang="zh-CN" altLang="en-US" smtClean="0"/>
              <a:pPr>
                <a:defRPr/>
              </a:pPr>
              <a:t>92</a:t>
            </a:fld>
            <a:endParaRPr lang="zh-CN" altLang="en-US" dirty="0"/>
          </a:p>
        </p:txBody>
      </p:sp>
      <p:sp>
        <p:nvSpPr>
          <p:cNvPr id="5" name="Rectangle 2"/>
          <p:cNvSpPr>
            <a:spLocks noGrp="1" noChangeArrowheads="1"/>
          </p:cNvSpPr>
          <p:nvPr>
            <p:ph type="title"/>
          </p:nvPr>
        </p:nvSpPr>
        <p:spPr>
          <a:xfrm>
            <a:off x="0" y="116632"/>
            <a:ext cx="3735840" cy="523220"/>
          </a:xfrm>
          <a:ln/>
        </p:spPr>
        <p:style>
          <a:lnRef idx="0">
            <a:schemeClr val="accent4"/>
          </a:lnRef>
          <a:fillRef idx="3">
            <a:schemeClr val="accent4"/>
          </a:fillRef>
          <a:effectRef idx="3">
            <a:schemeClr val="accent4"/>
          </a:effectRef>
          <a:fontRef idx="minor">
            <a:schemeClr val="lt1"/>
          </a:fontRef>
        </p:style>
        <p:txBody>
          <a:bodyPr wrap="square" rtlCol="0">
            <a:spAutoFit/>
          </a:bodyPr>
          <a:lstStyle/>
          <a:p>
            <a:pPr algn="l" fontAlgn="base">
              <a:spcAft>
                <a:spcPct val="0"/>
              </a:spcAft>
            </a:pPr>
            <a:r>
              <a:rPr lang="zh-CN" altLang="en-US" sz="2800" dirty="0">
                <a:solidFill>
                  <a:schemeClr val="lt1"/>
                </a:solidFill>
                <a:latin typeface="微软雅黑" pitchFamily="34" charset="-122"/>
                <a:ea typeface="微软雅黑" pitchFamily="34" charset="-122"/>
              </a:rPr>
              <a:t>9.2.4 波特率的设定 </a:t>
            </a:r>
          </a:p>
        </p:txBody>
      </p:sp>
      <p:sp>
        <p:nvSpPr>
          <p:cNvPr id="6" name="Rectangle 3"/>
          <p:cNvSpPr txBox="1">
            <a:spLocks noChangeArrowheads="1"/>
          </p:cNvSpPr>
          <p:nvPr/>
        </p:nvSpPr>
        <p:spPr>
          <a:xfrm>
            <a:off x="218669" y="836712"/>
            <a:ext cx="8352928" cy="26642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spcBef>
                <a:spcPts val="0"/>
              </a:spcBef>
            </a:pPr>
            <a:r>
              <a:rPr lang="zh-CN" altLang="en-US" sz="2400" b="1" dirty="0" smtClean="0">
                <a:latin typeface="微软雅黑" pitchFamily="34" charset="-122"/>
                <a:ea typeface="微软雅黑" pitchFamily="34" charset="-122"/>
              </a:rPr>
              <a:t>方式0</a:t>
            </a:r>
            <a:r>
              <a:rPr lang="zh-CN" altLang="en-US" sz="2400" b="1" dirty="0">
                <a:latin typeface="微软雅黑" pitchFamily="34" charset="-122"/>
                <a:ea typeface="微软雅黑" pitchFamily="34" charset="-122"/>
              </a:rPr>
              <a:t>：𝑓</a:t>
            </a:r>
            <a:r>
              <a:rPr lang="en-US" altLang="zh-CN" sz="2400" b="1" baseline="-25000" dirty="0" err="1">
                <a:latin typeface="微软雅黑" pitchFamily="34" charset="-122"/>
                <a:ea typeface="微软雅黑" pitchFamily="34" charset="-122"/>
              </a:rPr>
              <a:t>osc</a:t>
            </a:r>
            <a:r>
              <a:rPr lang="en-US" altLang="zh-CN" sz="2400" b="1" baseline="-25000" dirty="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/12，</a:t>
            </a:r>
            <a:r>
              <a:rPr lang="zh-CN" altLang="en-US" sz="2400" b="1" u="sng" dirty="0" smtClean="0">
                <a:latin typeface="微软雅黑" pitchFamily="34" charset="-122"/>
                <a:ea typeface="微软雅黑" pitchFamily="34" charset="-122"/>
              </a:rPr>
              <a:t>固定不变</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a:lnSpc>
                <a:spcPct val="150000"/>
              </a:lnSpc>
              <a:spcBef>
                <a:spcPts val="0"/>
              </a:spcBef>
            </a:pPr>
            <a:r>
              <a:rPr lang="zh-CN" altLang="en-US" sz="2400" b="1" dirty="0" smtClean="0">
                <a:latin typeface="微软雅黑" pitchFamily="34" charset="-122"/>
                <a:ea typeface="微软雅黑" pitchFamily="34" charset="-122"/>
              </a:rPr>
              <a:t>方式2： </a:t>
            </a:r>
            <a:r>
              <a:rPr lang="en-US" altLang="zh-CN" sz="2400" b="1" dirty="0" smtClean="0">
                <a:latin typeface="微软雅黑" pitchFamily="34" charset="-122"/>
                <a:ea typeface="微软雅黑" pitchFamily="34" charset="-122"/>
              </a:rPr>
              <a:t>(2</a:t>
            </a:r>
            <a:r>
              <a:rPr lang="en-US" altLang="zh-CN" sz="2400" b="1" baseline="30000" dirty="0" smtClean="0">
                <a:latin typeface="微软雅黑" pitchFamily="34" charset="-122"/>
                <a:ea typeface="微软雅黑" pitchFamily="34" charset="-122"/>
              </a:rPr>
              <a:t>SMOD</a:t>
            </a:r>
            <a:r>
              <a:rPr lang="en-US" altLang="zh-CN" sz="2400" b="1" dirty="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𝑓</a:t>
            </a:r>
            <a:r>
              <a:rPr lang="en-US" altLang="zh-CN" sz="2400" b="1" baseline="-25000" dirty="0" err="1" smtClean="0">
                <a:latin typeface="微软雅黑" pitchFamily="34" charset="-122"/>
                <a:ea typeface="微软雅黑" pitchFamily="34" charset="-122"/>
              </a:rPr>
              <a:t>osc</a:t>
            </a:r>
            <a:r>
              <a:rPr lang="en-US" altLang="zh-CN" sz="2400" b="1" dirty="0" smtClean="0">
                <a:latin typeface="微软雅黑" pitchFamily="34" charset="-122"/>
                <a:ea typeface="微软雅黑" pitchFamily="34" charset="-122"/>
              </a:rPr>
              <a:t>)</a:t>
            </a:r>
            <a:r>
              <a:rPr lang="en-US" altLang="zh-CN" sz="2400" b="1" dirty="0">
                <a:latin typeface="微软雅黑" pitchFamily="34" charset="-122"/>
                <a:ea typeface="微软雅黑" pitchFamily="34" charset="-122"/>
              </a:rPr>
              <a:t>⁄64</a:t>
            </a:r>
          </a:p>
          <a:p>
            <a:pPr marL="0" indent="0">
              <a:lnSpc>
                <a:spcPct val="150000"/>
              </a:lnSpc>
              <a:spcBef>
                <a:spcPts val="0"/>
              </a:spcBef>
              <a:buNone/>
            </a:pP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1. </a:t>
            </a:r>
            <a:r>
              <a:rPr lang="zh-CN" altLang="en-US" sz="2400" dirty="0" smtClean="0">
                <a:latin typeface="微软雅黑" pitchFamily="34" charset="-122"/>
                <a:ea typeface="微软雅黑" pitchFamily="34" charset="-122"/>
              </a:rPr>
              <a:t>当</a:t>
            </a:r>
            <a:r>
              <a:rPr lang="en-US" altLang="zh-CN" sz="2400" dirty="0" smtClean="0">
                <a:latin typeface="微软雅黑" pitchFamily="34" charset="-122"/>
                <a:ea typeface="微软雅黑" pitchFamily="34" charset="-122"/>
              </a:rPr>
              <a:t>SMOD=0</a:t>
            </a:r>
            <a:r>
              <a:rPr lang="zh-CN" altLang="en-US" sz="2400" dirty="0" smtClean="0">
                <a:latin typeface="微软雅黑" pitchFamily="34" charset="-122"/>
                <a:ea typeface="微软雅黑" pitchFamily="34" charset="-122"/>
              </a:rPr>
              <a:t>时，为振荡频率的1/64；</a:t>
            </a:r>
            <a:endParaRPr lang="en-US" altLang="zh-CN" sz="2400" dirty="0" smtClean="0">
              <a:latin typeface="微软雅黑" pitchFamily="34" charset="-122"/>
              <a:ea typeface="微软雅黑" pitchFamily="34" charset="-122"/>
            </a:endParaRPr>
          </a:p>
          <a:p>
            <a:pPr marL="0" indent="0">
              <a:lnSpc>
                <a:spcPct val="150000"/>
              </a:lnSpc>
              <a:spcBef>
                <a:spcPts val="0"/>
              </a:spcBef>
              <a:buNone/>
            </a:pPr>
            <a:r>
              <a:rPr lang="en-US" altLang="zh-CN" sz="2400" dirty="0" smtClean="0">
                <a:latin typeface="微软雅黑" pitchFamily="34" charset="-122"/>
                <a:ea typeface="微软雅黑" pitchFamily="34" charset="-122"/>
              </a:rPr>
              <a:t>   2. </a:t>
            </a:r>
            <a:r>
              <a:rPr lang="zh-CN" altLang="en-US" sz="2400" dirty="0" smtClean="0">
                <a:latin typeface="微软雅黑" pitchFamily="34" charset="-122"/>
                <a:ea typeface="微软雅黑" pitchFamily="34" charset="-122"/>
              </a:rPr>
              <a:t>当</a:t>
            </a:r>
            <a:r>
              <a:rPr lang="en-US" altLang="zh-CN" sz="2400" dirty="0" smtClean="0">
                <a:latin typeface="微软雅黑" pitchFamily="34" charset="-122"/>
                <a:ea typeface="微软雅黑" pitchFamily="34" charset="-122"/>
              </a:rPr>
              <a:t>SMOD=1</a:t>
            </a:r>
            <a:r>
              <a:rPr lang="zh-CN" altLang="en-US" sz="2400" dirty="0" smtClean="0">
                <a:latin typeface="微软雅黑" pitchFamily="34" charset="-122"/>
                <a:ea typeface="微软雅黑" pitchFamily="34" charset="-122"/>
              </a:rPr>
              <a:t>时，为振荡频率的1/32。</a:t>
            </a:r>
            <a:endParaRPr lang="en-US" altLang="zh-CN" sz="2400"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258086865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6BC79B1-821D-4A35-AA18-28BFEA215665}" type="slidenum">
              <a:rPr lang="zh-CN" altLang="en-US" smtClean="0"/>
              <a:pPr>
                <a:defRPr/>
              </a:pPr>
              <a:t>93</a:t>
            </a:fld>
            <a:endParaRPr lang="zh-CN" altLang="en-US" dirty="0"/>
          </a:p>
        </p:txBody>
      </p:sp>
      <p:sp>
        <p:nvSpPr>
          <p:cNvPr id="5" name="Rectangle 2"/>
          <p:cNvSpPr>
            <a:spLocks noGrp="1" noChangeArrowheads="1"/>
          </p:cNvSpPr>
          <p:nvPr>
            <p:ph type="title"/>
          </p:nvPr>
        </p:nvSpPr>
        <p:spPr>
          <a:xfrm>
            <a:off x="0" y="0"/>
            <a:ext cx="3707904" cy="523220"/>
          </a:xfrm>
          <a:ln/>
        </p:spPr>
        <p:style>
          <a:lnRef idx="0">
            <a:schemeClr val="accent4"/>
          </a:lnRef>
          <a:fillRef idx="3">
            <a:schemeClr val="accent4"/>
          </a:fillRef>
          <a:effectRef idx="3">
            <a:schemeClr val="accent4"/>
          </a:effectRef>
          <a:fontRef idx="minor">
            <a:schemeClr val="lt1"/>
          </a:fontRef>
        </p:style>
        <p:txBody>
          <a:bodyPr wrap="square" rtlCol="0">
            <a:spAutoFit/>
          </a:bodyPr>
          <a:lstStyle/>
          <a:p>
            <a:pPr algn="l" fontAlgn="base">
              <a:spcAft>
                <a:spcPct val="0"/>
              </a:spcAft>
            </a:pPr>
            <a:r>
              <a:rPr lang="zh-CN" altLang="en-US" sz="2800" dirty="0">
                <a:latin typeface="微软雅黑" pitchFamily="34" charset="-122"/>
                <a:ea typeface="微软雅黑" pitchFamily="34" charset="-122"/>
              </a:rPr>
              <a:t>9.2.4 波特率的设定 </a:t>
            </a:r>
          </a:p>
        </p:txBody>
      </p:sp>
      <p:sp>
        <p:nvSpPr>
          <p:cNvPr id="6" name="Rectangle 3"/>
          <p:cNvSpPr txBox="1">
            <a:spLocks noChangeArrowheads="1"/>
          </p:cNvSpPr>
          <p:nvPr/>
        </p:nvSpPr>
        <p:spPr>
          <a:xfrm>
            <a:off x="251520" y="870302"/>
            <a:ext cx="8352928" cy="54625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spcBef>
                <a:spcPts val="0"/>
              </a:spcBef>
            </a:pPr>
            <a:r>
              <a:rPr lang="zh-CN" altLang="en-US" sz="2400" b="1" dirty="0" smtClean="0">
                <a:solidFill>
                  <a:srgbClr val="FF0000"/>
                </a:solidFill>
                <a:latin typeface="微软雅黑" pitchFamily="34" charset="-122"/>
                <a:ea typeface="微软雅黑" pitchFamily="34" charset="-122"/>
              </a:rPr>
              <a:t>工作在方式1、3：</a:t>
            </a:r>
            <a:r>
              <a:rPr lang="zh-CN" altLang="en-US" sz="2400" b="1" u="sng" dirty="0" smtClean="0">
                <a:solidFill>
                  <a:srgbClr val="FF0000"/>
                </a:solidFill>
                <a:latin typeface="微软雅黑" pitchFamily="34" charset="-122"/>
                <a:ea typeface="微软雅黑" pitchFamily="34" charset="-122"/>
              </a:rPr>
              <a:t>波特率可变，</a:t>
            </a:r>
            <a:r>
              <a:rPr lang="zh-CN" altLang="en-US" sz="2400" dirty="0" smtClean="0">
                <a:latin typeface="微软雅黑" pitchFamily="34" charset="-122"/>
                <a:ea typeface="微软雅黑" pitchFamily="34" charset="-122"/>
              </a:rPr>
              <a:t>通过</a:t>
            </a:r>
            <a:r>
              <a:rPr lang="zh-CN" altLang="en-US" sz="2400" dirty="0">
                <a:latin typeface="微软雅黑" pitchFamily="34" charset="-122"/>
                <a:ea typeface="微软雅黑" pitchFamily="34" charset="-122"/>
              </a:rPr>
              <a:t>编程改变定时器</a:t>
            </a:r>
            <a:r>
              <a:rPr lang="zh-CN" altLang="en-US" sz="2400" dirty="0" smtClean="0">
                <a:latin typeface="微软雅黑" pitchFamily="34" charset="-122"/>
                <a:ea typeface="微软雅黑" pitchFamily="34" charset="-122"/>
              </a:rPr>
              <a:t>1</a:t>
            </a:r>
            <a:r>
              <a:rPr lang="en-US" altLang="zh-CN" sz="2400" dirty="0" smtClean="0">
                <a:latin typeface="微软雅黑" pitchFamily="34" charset="-122"/>
                <a:ea typeface="微软雅黑" pitchFamily="34" charset="-122"/>
              </a:rPr>
              <a:t>(</a:t>
            </a:r>
            <a:r>
              <a:rPr lang="zh-CN" altLang="en-US" sz="2400" b="1" u="sng" dirty="0" smtClean="0">
                <a:solidFill>
                  <a:srgbClr val="FF0000"/>
                </a:solidFill>
                <a:latin typeface="微软雅黑" pitchFamily="34" charset="-122"/>
                <a:ea typeface="微软雅黑" pitchFamily="34" charset="-122"/>
              </a:rPr>
              <a:t>通常为方式</a:t>
            </a:r>
            <a:r>
              <a:rPr lang="en-US" altLang="zh-CN" sz="2400" b="1" u="sng" dirty="0" smtClean="0">
                <a:solidFill>
                  <a:srgbClr val="FF0000"/>
                </a:solidFill>
                <a:latin typeface="微软雅黑" pitchFamily="34" charset="-122"/>
                <a:ea typeface="微软雅黑" pitchFamily="34" charset="-122"/>
              </a:rPr>
              <a:t>2</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的</a:t>
            </a:r>
            <a:r>
              <a:rPr lang="zh-CN" altLang="en-US" sz="2400" dirty="0">
                <a:latin typeface="微软雅黑" pitchFamily="34" charset="-122"/>
                <a:ea typeface="微软雅黑" pitchFamily="34" charset="-122"/>
              </a:rPr>
              <a:t>溢出率来实现的串行口</a:t>
            </a:r>
            <a:r>
              <a:rPr lang="zh-CN" altLang="en-US" sz="2400" dirty="0" smtClean="0">
                <a:latin typeface="微软雅黑" pitchFamily="34" charset="-122"/>
                <a:ea typeface="微软雅黑" pitchFamily="34" charset="-122"/>
              </a:rPr>
              <a:t>波特率由下式求得：</a:t>
            </a:r>
            <a:endParaRPr lang="en-US" altLang="zh-CN" sz="2400" dirty="0" smtClean="0">
              <a:latin typeface="微软雅黑" pitchFamily="34" charset="-122"/>
              <a:ea typeface="微软雅黑" pitchFamily="34" charset="-122"/>
            </a:endParaRPr>
          </a:p>
          <a:p>
            <a:pPr>
              <a:lnSpc>
                <a:spcPct val="150000"/>
              </a:lnSpc>
              <a:spcBef>
                <a:spcPts val="0"/>
              </a:spcBef>
            </a:pPr>
            <a:endParaRPr lang="en-US" altLang="zh-CN" sz="2400" b="1" dirty="0">
              <a:solidFill>
                <a:srgbClr val="FF0000"/>
              </a:solidFill>
              <a:latin typeface="微软雅黑" pitchFamily="34" charset="-122"/>
              <a:ea typeface="微软雅黑" pitchFamily="34" charset="-122"/>
            </a:endParaRPr>
          </a:p>
          <a:p>
            <a:pPr>
              <a:lnSpc>
                <a:spcPct val="150000"/>
              </a:lnSpc>
              <a:spcBef>
                <a:spcPts val="0"/>
              </a:spcBef>
            </a:pPr>
            <a:endParaRPr lang="en-US" altLang="zh-CN" sz="2400" b="1" dirty="0" smtClean="0">
              <a:solidFill>
                <a:srgbClr val="FF0000"/>
              </a:solidFill>
              <a:latin typeface="微软雅黑" pitchFamily="34" charset="-122"/>
              <a:ea typeface="微软雅黑" pitchFamily="34" charset="-122"/>
            </a:endParaRPr>
          </a:p>
          <a:p>
            <a:pPr>
              <a:lnSpc>
                <a:spcPct val="150000"/>
              </a:lnSpc>
              <a:spcBef>
                <a:spcPts val="0"/>
              </a:spcBef>
            </a:pPr>
            <a:r>
              <a:rPr lang="zh-CN" altLang="en-US" sz="2400" b="1" dirty="0" smtClean="0">
                <a:solidFill>
                  <a:srgbClr val="FF0000"/>
                </a:solidFill>
                <a:latin typeface="微软雅黑" pitchFamily="34" charset="-122"/>
                <a:ea typeface="微软雅黑" pitchFamily="34" charset="-122"/>
              </a:rPr>
              <a:t>溢出率：</a:t>
            </a:r>
            <a:r>
              <a:rPr lang="zh-CN" altLang="en-US" sz="2400" dirty="0" smtClean="0">
                <a:latin typeface="微软雅黑" pitchFamily="34" charset="-122"/>
                <a:ea typeface="微软雅黑" pitchFamily="34" charset="-122"/>
              </a:rPr>
              <a:t>取决于</a:t>
            </a:r>
            <a:r>
              <a:rPr lang="en-US" altLang="zh-CN" sz="2400" dirty="0" smtClean="0">
                <a:latin typeface="微软雅黑" pitchFamily="34" charset="-122"/>
                <a:ea typeface="微软雅黑" pitchFamily="34" charset="-122"/>
              </a:rPr>
              <a:t>TH1</a:t>
            </a:r>
            <a:r>
              <a:rPr lang="zh-CN" altLang="en-US" sz="2400" dirty="0" smtClean="0">
                <a:latin typeface="微软雅黑" pitchFamily="34" charset="-122"/>
                <a:ea typeface="微软雅黑" pitchFamily="34" charset="-122"/>
              </a:rPr>
              <a:t>中的自动重新再装入值：</a:t>
            </a:r>
          </a:p>
          <a:p>
            <a:pPr marL="0" indent="0">
              <a:lnSpc>
                <a:spcPct val="150000"/>
              </a:lnSpc>
              <a:spcBef>
                <a:spcPts val="0"/>
              </a:spcBef>
              <a:buFontTx/>
              <a:buNone/>
            </a:pPr>
            <a:r>
              <a:rPr lang="zh-CN" altLang="en-US" sz="2400" dirty="0" smtClean="0">
                <a:latin typeface="微软雅黑" pitchFamily="34" charset="-122"/>
                <a:ea typeface="微软雅黑" pitchFamily="34" charset="-122"/>
              </a:rPr>
              <a:t>            </a:t>
            </a:r>
            <a:endParaRPr lang="en-US" altLang="zh-CN" sz="2400" dirty="0" smtClean="0">
              <a:latin typeface="微软雅黑" pitchFamily="34" charset="-122"/>
              <a:ea typeface="微软雅黑" pitchFamily="34" charset="-122"/>
            </a:endParaRPr>
          </a:p>
          <a:p>
            <a:pPr marL="0" indent="0">
              <a:lnSpc>
                <a:spcPct val="150000"/>
              </a:lnSpc>
              <a:spcBef>
                <a:spcPts val="0"/>
              </a:spcBef>
              <a:buFontTx/>
              <a:buNone/>
            </a:pPr>
            <a:endParaRPr lang="zh-CN" altLang="en-US" sz="2400" dirty="0" smtClean="0">
              <a:latin typeface="微软雅黑" pitchFamily="34" charset="-122"/>
              <a:ea typeface="微软雅黑" pitchFamily="34" charset="-122"/>
            </a:endParaRPr>
          </a:p>
          <a:p>
            <a:pPr marL="0" indent="0">
              <a:lnSpc>
                <a:spcPct val="150000"/>
              </a:lnSpc>
              <a:spcBef>
                <a:spcPts val="0"/>
              </a:spcBef>
              <a:buFontTx/>
              <a:buNone/>
            </a:pPr>
            <a:r>
              <a:rPr lang="zh-CN" altLang="en-US" sz="2400" dirty="0" smtClean="0">
                <a:latin typeface="微软雅黑" pitchFamily="34" charset="-122"/>
                <a:ea typeface="微软雅黑" pitchFamily="34" charset="-122"/>
              </a:rPr>
              <a:t>   将此值代入求波特率的算式，可求得</a:t>
            </a:r>
          </a:p>
        </p:txBody>
      </p:sp>
      <p:grpSp>
        <p:nvGrpSpPr>
          <p:cNvPr id="12" name="组合 11"/>
          <p:cNvGrpSpPr/>
          <p:nvPr/>
        </p:nvGrpSpPr>
        <p:grpSpPr>
          <a:xfrm>
            <a:off x="1935737" y="2545090"/>
            <a:ext cx="4929555" cy="596900"/>
            <a:chOff x="9972600" y="3561615"/>
            <a:chExt cx="4929555" cy="596900"/>
          </a:xfrm>
        </p:grpSpPr>
        <p:graphicFrame>
          <p:nvGraphicFramePr>
            <p:cNvPr id="11" name="对象 10"/>
            <p:cNvGraphicFramePr>
              <a:graphicFrameLocks noChangeAspect="1"/>
            </p:cNvGraphicFramePr>
            <p:nvPr>
              <p:extLst>
                <p:ext uri="{D42A27DB-BD31-4B8C-83A1-F6EECF244321}">
                  <p14:modId xmlns:p14="http://schemas.microsoft.com/office/powerpoint/2010/main" xmlns="" val="749855116"/>
                </p:ext>
              </p:extLst>
            </p:nvPr>
          </p:nvGraphicFramePr>
          <p:xfrm>
            <a:off x="11227738" y="3561615"/>
            <a:ext cx="595313" cy="596900"/>
          </p:xfrm>
          <a:graphic>
            <a:graphicData uri="http://schemas.openxmlformats.org/presentationml/2006/ole">
              <p:oleObj spid="_x0000_s27662" name="公式" r:id="rId3" imgW="419040" imgH="419040" progId="Equation.3">
                <p:embed/>
              </p:oleObj>
            </a:graphicData>
          </a:graphic>
        </p:graphicFrame>
        <p:sp>
          <p:nvSpPr>
            <p:cNvPr id="2" name="矩形 1"/>
            <p:cNvSpPr/>
            <p:nvPr/>
          </p:nvSpPr>
          <p:spPr>
            <a:xfrm>
              <a:off x="9972600" y="3674655"/>
              <a:ext cx="4929555" cy="400110"/>
            </a:xfrm>
            <a:prstGeom prst="rect">
              <a:avLst/>
            </a:prstGeom>
          </p:spPr>
          <p:txBody>
            <a:bodyPr wrap="none">
              <a:spAutoFit/>
            </a:bodyPr>
            <a:lstStyle/>
            <a:p>
              <a:r>
                <a:rPr lang="zh-CN" altLang="en-US" sz="2000" dirty="0">
                  <a:latin typeface="宋体" charset="-122"/>
                </a:rPr>
                <a:t> 波特率＝       </a:t>
              </a:r>
              <a:r>
                <a:rPr lang="zh-CN" altLang="en-US" sz="2000" dirty="0" smtClean="0">
                  <a:latin typeface="宋体" charset="-122"/>
                </a:rPr>
                <a:t>×</a:t>
              </a:r>
              <a:r>
                <a:rPr lang="zh-CN" altLang="en-US" sz="2000" dirty="0">
                  <a:latin typeface="宋体" charset="-122"/>
                </a:rPr>
                <a:t>（定时器1的溢出率）</a:t>
              </a:r>
              <a:endParaRPr lang="zh-CN" altLang="en-US" sz="2000" dirty="0"/>
            </a:p>
          </p:txBody>
        </p:sp>
      </p:grpSp>
      <p:grpSp>
        <p:nvGrpSpPr>
          <p:cNvPr id="13" name="组合 12"/>
          <p:cNvGrpSpPr/>
          <p:nvPr/>
        </p:nvGrpSpPr>
        <p:grpSpPr>
          <a:xfrm>
            <a:off x="2102783" y="4253910"/>
            <a:ext cx="3128883" cy="704036"/>
            <a:chOff x="9684568" y="5171775"/>
            <a:chExt cx="3128883" cy="704036"/>
          </a:xfrm>
        </p:grpSpPr>
        <p:graphicFrame>
          <p:nvGraphicFramePr>
            <p:cNvPr id="10" name="Object 7"/>
            <p:cNvGraphicFramePr>
              <a:graphicFrameLocks noChangeAspect="1"/>
            </p:cNvGraphicFramePr>
            <p:nvPr>
              <p:extLst>
                <p:ext uri="{D42A27DB-BD31-4B8C-83A1-F6EECF244321}">
                  <p14:modId xmlns:p14="http://schemas.microsoft.com/office/powerpoint/2010/main" xmlns="" val="1611290261"/>
                </p:ext>
              </p:extLst>
            </p:nvPr>
          </p:nvGraphicFramePr>
          <p:xfrm>
            <a:off x="11056088" y="5171775"/>
            <a:ext cx="1757363" cy="574675"/>
          </p:xfrm>
          <a:graphic>
            <a:graphicData uri="http://schemas.openxmlformats.org/presentationml/2006/ole">
              <p:oleObj spid="_x0000_s27663" name="公式" r:id="rId4" imgW="1270000" imgH="419100" progId="Equation.3">
                <p:embed/>
              </p:oleObj>
            </a:graphicData>
          </a:graphic>
        </p:graphicFrame>
        <p:sp>
          <p:nvSpPr>
            <p:cNvPr id="3" name="矩形 2"/>
            <p:cNvSpPr/>
            <p:nvPr/>
          </p:nvSpPr>
          <p:spPr>
            <a:xfrm>
              <a:off x="9684568" y="5414146"/>
              <a:ext cx="1415772" cy="461665"/>
            </a:xfrm>
            <a:prstGeom prst="rect">
              <a:avLst/>
            </a:prstGeom>
          </p:spPr>
          <p:txBody>
            <a:bodyPr wrap="none">
              <a:spAutoFit/>
            </a:bodyPr>
            <a:lstStyle/>
            <a:p>
              <a:r>
                <a:rPr lang="zh-CN" altLang="en-US" sz="2400" dirty="0" smtClean="0">
                  <a:latin typeface="宋体" charset="-122"/>
                </a:rPr>
                <a:t>溢出率＝</a:t>
              </a:r>
              <a:endParaRPr lang="zh-CN" altLang="en-US" sz="2400" dirty="0"/>
            </a:p>
          </p:txBody>
        </p:sp>
      </p:grpSp>
      <p:grpSp>
        <p:nvGrpSpPr>
          <p:cNvPr id="14" name="组合 13"/>
          <p:cNvGrpSpPr/>
          <p:nvPr/>
        </p:nvGrpSpPr>
        <p:grpSpPr>
          <a:xfrm>
            <a:off x="428818" y="5928634"/>
            <a:ext cx="6336704" cy="642235"/>
            <a:chOff x="7546604" y="6667574"/>
            <a:chExt cx="5570756" cy="642235"/>
          </a:xfrm>
        </p:grpSpPr>
        <p:graphicFrame>
          <p:nvGraphicFramePr>
            <p:cNvPr id="8" name="Object 5"/>
            <p:cNvGraphicFramePr>
              <a:graphicFrameLocks noChangeAspect="1"/>
            </p:cNvGraphicFramePr>
            <p:nvPr>
              <p:extLst>
                <p:ext uri="{D42A27DB-BD31-4B8C-83A1-F6EECF244321}">
                  <p14:modId xmlns:p14="http://schemas.microsoft.com/office/powerpoint/2010/main" xmlns="" val="1619378484"/>
                </p:ext>
              </p:extLst>
            </p:nvPr>
          </p:nvGraphicFramePr>
          <p:xfrm>
            <a:off x="12421016" y="6705961"/>
            <a:ext cx="474663" cy="573088"/>
          </p:xfrm>
          <a:graphic>
            <a:graphicData uri="http://schemas.openxmlformats.org/presentationml/2006/ole">
              <p:oleObj spid="_x0000_s27664" name="公式" r:id="rId5" imgW="342751" imgH="418918" progId="Equation.3">
                <p:embed/>
              </p:oleObj>
            </a:graphicData>
          </a:graphic>
        </p:graphicFrame>
        <p:graphicFrame>
          <p:nvGraphicFramePr>
            <p:cNvPr id="9" name="Object 6"/>
            <p:cNvGraphicFramePr>
              <a:graphicFrameLocks noChangeAspect="1"/>
            </p:cNvGraphicFramePr>
            <p:nvPr>
              <p:extLst>
                <p:ext uri="{D42A27DB-BD31-4B8C-83A1-F6EECF244321}">
                  <p14:modId xmlns:p14="http://schemas.microsoft.com/office/powerpoint/2010/main" xmlns="" val="4224591093"/>
                </p:ext>
              </p:extLst>
            </p:nvPr>
          </p:nvGraphicFramePr>
          <p:xfrm>
            <a:off x="9997173" y="6667574"/>
            <a:ext cx="1598612" cy="574675"/>
          </p:xfrm>
          <a:graphic>
            <a:graphicData uri="http://schemas.openxmlformats.org/presentationml/2006/ole">
              <p:oleObj spid="_x0000_s27665" name="公式" r:id="rId6" imgW="1155600" imgH="419040" progId="Equation.3">
                <p:embed/>
              </p:oleObj>
            </a:graphicData>
          </a:graphic>
        </p:graphicFrame>
        <p:sp>
          <p:nvSpPr>
            <p:cNvPr id="7" name="矩形 6"/>
            <p:cNvSpPr/>
            <p:nvPr/>
          </p:nvSpPr>
          <p:spPr>
            <a:xfrm>
              <a:off x="7546604" y="6848144"/>
              <a:ext cx="5570756" cy="461665"/>
            </a:xfrm>
            <a:prstGeom prst="rect">
              <a:avLst/>
            </a:prstGeom>
          </p:spPr>
          <p:txBody>
            <a:bodyPr wrap="none">
              <a:spAutoFit/>
            </a:bodyPr>
            <a:lstStyle/>
            <a:p>
              <a:r>
                <a:rPr lang="zh-CN" altLang="en-US" sz="2400" dirty="0">
                  <a:latin typeface="宋体" charset="-122"/>
                </a:rPr>
                <a:t> 串行口的波特率＝               </a:t>
              </a:r>
              <a:r>
                <a:rPr lang="en-US" altLang="zh-CN" sz="2400" dirty="0">
                  <a:latin typeface="宋体" charset="-122"/>
                </a:rPr>
                <a:t>× </a:t>
              </a:r>
              <a:endParaRPr lang="zh-CN" altLang="en-US" sz="2400" dirty="0"/>
            </a:p>
          </p:txBody>
        </p:sp>
      </p:grpSp>
    </p:spTree>
    <p:extLst>
      <p:ext uri="{BB962C8B-B14F-4D97-AF65-F5344CB8AC3E}">
        <p14:creationId xmlns:p14="http://schemas.microsoft.com/office/powerpoint/2010/main" xmlns="" val="334755894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6BC79B1-821D-4A35-AA18-28BFEA215665}" type="slidenum">
              <a:rPr lang="zh-CN" altLang="en-US" smtClean="0"/>
              <a:pPr>
                <a:defRPr/>
              </a:pPr>
              <a:t>94</a:t>
            </a:fld>
            <a:endParaRPr lang="zh-CN" altLang="en-US" dirty="0"/>
          </a:p>
        </p:txBody>
      </p:sp>
      <p:sp>
        <p:nvSpPr>
          <p:cNvPr id="5" name="Rectangle 2"/>
          <p:cNvSpPr txBox="1">
            <a:spLocks noChangeArrowheads="1"/>
          </p:cNvSpPr>
          <p:nvPr/>
        </p:nvSpPr>
        <p:spPr>
          <a:xfrm>
            <a:off x="107504" y="1052736"/>
            <a:ext cx="8748464" cy="323069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buFont typeface="Wingdings" pitchFamily="2" charset="2"/>
              <a:buNone/>
            </a:pPr>
            <a:r>
              <a:rPr lang="zh-CN" altLang="en-US" sz="2400" dirty="0" smtClean="0">
                <a:solidFill>
                  <a:schemeClr val="accent1"/>
                </a:solidFill>
                <a:latin typeface="宋体" charset="-122"/>
              </a:rPr>
              <a:t>例2 </a:t>
            </a:r>
            <a:r>
              <a:rPr lang="zh-CN" altLang="en-US" sz="2400" dirty="0" smtClean="0">
                <a:latin typeface="宋体" charset="-122"/>
              </a:rPr>
              <a:t>设有甲、乙两台单片机，编写程序，使用调用子程序的方法进行串行通信。</a:t>
            </a:r>
          </a:p>
          <a:p>
            <a:pPr>
              <a:buFont typeface="Wingdings" pitchFamily="2" charset="2"/>
              <a:buNone/>
            </a:pPr>
            <a:r>
              <a:rPr lang="zh-CN" altLang="en-US" sz="2400" dirty="0" smtClean="0">
                <a:latin typeface="宋体" charset="-122"/>
              </a:rPr>
              <a:t>    甲机（发送机）；从内部</a:t>
            </a:r>
            <a:r>
              <a:rPr lang="en-US" altLang="zh-CN" sz="2400" dirty="0" smtClean="0">
                <a:latin typeface="宋体" charset="-122"/>
              </a:rPr>
              <a:t>RAM</a:t>
            </a:r>
            <a:r>
              <a:rPr lang="zh-CN" altLang="en-US" sz="2400" dirty="0" smtClean="0">
                <a:latin typeface="宋体" charset="-122"/>
              </a:rPr>
              <a:t>单元30</a:t>
            </a:r>
            <a:r>
              <a:rPr lang="en-US" altLang="zh-CN" sz="2400" dirty="0" smtClean="0">
                <a:latin typeface="宋体" charset="-122"/>
              </a:rPr>
              <a:t>H～35H</a:t>
            </a:r>
            <a:r>
              <a:rPr lang="zh-CN" altLang="en-US" sz="2400" dirty="0" smtClean="0">
                <a:latin typeface="宋体" charset="-122"/>
              </a:rPr>
              <a:t>中取出6个</a:t>
            </a:r>
            <a:r>
              <a:rPr lang="en-US" altLang="zh-CN" sz="2400" dirty="0" smtClean="0">
                <a:latin typeface="宋体" charset="-122"/>
              </a:rPr>
              <a:t>ASCII</a:t>
            </a:r>
            <a:r>
              <a:rPr lang="zh-CN" altLang="en-US" sz="2400" dirty="0" smtClean="0">
                <a:latin typeface="宋体" charset="-122"/>
              </a:rPr>
              <a:t>码数据，在最高位加上奇偶校验位后由串行口发送。采用8位异步通信，波特率为</a:t>
            </a:r>
            <a:r>
              <a:rPr lang="en-US" altLang="zh-CN" sz="2400" dirty="0" smtClean="0">
                <a:latin typeface="宋体" charset="-122"/>
              </a:rPr>
              <a:t>1</a:t>
            </a:r>
            <a:r>
              <a:rPr lang="zh-CN" altLang="en-US" sz="2400" dirty="0" smtClean="0">
                <a:latin typeface="宋体" charset="-122"/>
              </a:rPr>
              <a:t>200</a:t>
            </a:r>
            <a:r>
              <a:rPr lang="en-US" altLang="zh-CN" sz="2400" dirty="0" smtClean="0">
                <a:latin typeface="宋体" charset="-122"/>
              </a:rPr>
              <a:t>bps，（</a:t>
            </a:r>
            <a:r>
              <a:rPr lang="zh-CN" altLang="en-US" sz="2400" dirty="0" smtClean="0">
                <a:latin typeface="宋体" charset="-122"/>
              </a:rPr>
              <a:t>假设系统时钟11.0592</a:t>
            </a:r>
            <a:r>
              <a:rPr lang="en-US" altLang="zh-CN" sz="2400" dirty="0" smtClean="0">
                <a:latin typeface="宋体" charset="-122"/>
              </a:rPr>
              <a:t>MHz）。</a:t>
            </a:r>
          </a:p>
          <a:p>
            <a:pPr>
              <a:buFont typeface="Wingdings" pitchFamily="2" charset="2"/>
              <a:buNone/>
            </a:pPr>
            <a:r>
              <a:rPr lang="zh-CN" altLang="en-US" sz="2400" dirty="0" smtClean="0">
                <a:latin typeface="宋体" charset="-122"/>
              </a:rPr>
              <a:t>    乙机（接收机）：把接收到的</a:t>
            </a:r>
            <a:r>
              <a:rPr lang="en-US" altLang="zh-CN" sz="2400" dirty="0" smtClean="0">
                <a:latin typeface="宋体" charset="-122"/>
              </a:rPr>
              <a:t>ASCII</a:t>
            </a:r>
            <a:r>
              <a:rPr lang="zh-CN" altLang="en-US" sz="2400" dirty="0" smtClean="0">
                <a:latin typeface="宋体" charset="-122"/>
              </a:rPr>
              <a:t>码数据，先进行奇偶校验，若校验正确，将数据依次存放在内部</a:t>
            </a:r>
            <a:r>
              <a:rPr lang="en-US" altLang="zh-CN" sz="2400" dirty="0" smtClean="0">
                <a:latin typeface="宋体" charset="-122"/>
              </a:rPr>
              <a:t>RAM</a:t>
            </a:r>
            <a:r>
              <a:rPr lang="zh-CN" altLang="en-US" sz="2400" dirty="0" smtClean="0">
                <a:latin typeface="宋体" charset="-122"/>
              </a:rPr>
              <a:t>区30</a:t>
            </a:r>
            <a:r>
              <a:rPr lang="en-US" altLang="zh-CN" sz="2400" dirty="0" smtClean="0">
                <a:latin typeface="宋体" charset="-122"/>
              </a:rPr>
              <a:t>H～35H</a:t>
            </a:r>
            <a:r>
              <a:rPr lang="zh-CN" altLang="en-US" sz="2400" dirty="0" smtClean="0">
                <a:latin typeface="宋体" charset="-122"/>
              </a:rPr>
              <a:t>单元中。若校验出错，则将出错信息“0</a:t>
            </a:r>
            <a:r>
              <a:rPr lang="en-US" altLang="zh-CN" sz="2400" dirty="0" smtClean="0">
                <a:latin typeface="宋体" charset="-122"/>
              </a:rPr>
              <a:t>FFH”</a:t>
            </a:r>
            <a:r>
              <a:rPr lang="zh-CN" altLang="en-US" sz="2400" dirty="0" smtClean="0">
                <a:latin typeface="宋体" charset="-122"/>
              </a:rPr>
              <a:t>存入相应的单元。</a:t>
            </a:r>
          </a:p>
        </p:txBody>
      </p:sp>
      <p:sp>
        <p:nvSpPr>
          <p:cNvPr id="2" name="矩形 1"/>
          <p:cNvSpPr/>
          <p:nvPr/>
        </p:nvSpPr>
        <p:spPr>
          <a:xfrm>
            <a:off x="179512" y="38480"/>
            <a:ext cx="6981398" cy="923330"/>
          </a:xfrm>
          <a:prstGeom prst="rect">
            <a:avLst/>
          </a:prstGeom>
        </p:spPr>
        <p:txBody>
          <a:bodyPr wrap="none">
            <a:spAutoFit/>
          </a:bodyPr>
          <a:lstStyle/>
          <a:p>
            <a:pPr marL="571500" indent="-571500">
              <a:lnSpc>
                <a:spcPct val="150000"/>
              </a:lnSpc>
              <a:buFont typeface="Arial" pitchFamily="34" charset="0"/>
              <a:buChar char="•"/>
            </a:pPr>
            <a:r>
              <a:rPr lang="zh-CN" altLang="en-US" sz="3600" b="1" dirty="0">
                <a:latin typeface="微软雅黑" pitchFamily="34" charset="-122"/>
                <a:ea typeface="微软雅黑" pitchFamily="34" charset="-122"/>
              </a:rPr>
              <a:t>掌握</a:t>
            </a:r>
            <a:r>
              <a:rPr lang="en-US" altLang="zh-CN" sz="3600" b="1" dirty="0">
                <a:latin typeface="微软雅黑" pitchFamily="34" charset="-122"/>
                <a:ea typeface="微软雅黑" pitchFamily="34" charset="-122"/>
              </a:rPr>
              <a:t>8051</a:t>
            </a:r>
            <a:r>
              <a:rPr lang="zh-CN" altLang="en-US" sz="3600" b="1" dirty="0">
                <a:latin typeface="微软雅黑" pitchFamily="34" charset="-122"/>
                <a:ea typeface="微软雅黑" pitchFamily="34" charset="-122"/>
              </a:rPr>
              <a:t>串行通信程序的</a:t>
            </a:r>
            <a:r>
              <a:rPr lang="zh-CN" altLang="en-US" sz="3600" b="1" dirty="0" smtClean="0">
                <a:latin typeface="微软雅黑" pitchFamily="34" charset="-122"/>
                <a:ea typeface="微软雅黑" pitchFamily="34" charset="-122"/>
              </a:rPr>
              <a:t>设计</a:t>
            </a:r>
            <a:endParaRPr lang="zh-CN" altLang="en-US" sz="3600" b="1" dirty="0">
              <a:latin typeface="微软雅黑" pitchFamily="34" charset="-122"/>
              <a:ea typeface="微软雅黑" pitchFamily="34" charset="-122"/>
            </a:endParaRPr>
          </a:p>
        </p:txBody>
      </p:sp>
    </p:spTree>
    <p:extLst>
      <p:ext uri="{BB962C8B-B14F-4D97-AF65-F5344CB8AC3E}">
        <p14:creationId xmlns:p14="http://schemas.microsoft.com/office/powerpoint/2010/main" xmlns="" val="106199438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6BC79B1-821D-4A35-AA18-28BFEA215665}" type="slidenum">
              <a:rPr lang="zh-CN" altLang="en-US" smtClean="0"/>
              <a:pPr>
                <a:defRPr/>
              </a:pPr>
              <a:t>95</a:t>
            </a:fld>
            <a:endParaRPr lang="zh-CN" altLang="en-US" dirty="0"/>
          </a:p>
        </p:txBody>
      </p:sp>
      <p:pic>
        <p:nvPicPr>
          <p:cNvPr id="4098" name="Picture 2"/>
          <p:cNvPicPr>
            <a:picLocks noGrp="1" noChangeAspect="1" noChangeArrowheads="1"/>
          </p:cNvPicPr>
          <p:nvPr>
            <p:ph idx="4294967295"/>
          </p:nvPr>
        </p:nvPicPr>
        <p:blipFill rotWithShape="1">
          <a:blip r:embed="rId2">
            <a:extLst>
              <a:ext uri="{28A0092B-C50C-407E-A947-70E740481C1C}">
                <a14:useLocalDpi xmlns:a14="http://schemas.microsoft.com/office/drawing/2010/main" xmlns="" val="0"/>
              </a:ext>
            </a:extLst>
          </a:blip>
          <a:srcRect l="-1" t="17881" r="60844" b="4273"/>
          <a:stretch/>
        </p:blipFill>
        <p:spPr bwMode="auto">
          <a:xfrm>
            <a:off x="611560" y="2132856"/>
            <a:ext cx="2091530" cy="39553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rgbClr val="000000"/>
                </a:solidFill>
                <a:prstDash val="solid"/>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5" name="Picture 2"/>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40779" b="3226"/>
          <a:stretch/>
        </p:blipFill>
        <p:spPr bwMode="auto">
          <a:xfrm>
            <a:off x="4716016" y="1548062"/>
            <a:ext cx="3163248" cy="49169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rgbClr val="000000"/>
                </a:solidFill>
                <a:prstDash val="solid"/>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6" name="TextBox 5"/>
          <p:cNvSpPr txBox="1"/>
          <p:nvPr/>
        </p:nvSpPr>
        <p:spPr>
          <a:xfrm flipH="1">
            <a:off x="-27422" y="829857"/>
            <a:ext cx="3626689" cy="646331"/>
          </a:xfrm>
          <a:prstGeom prst="rect">
            <a:avLst/>
          </a:prstGeom>
          <a:noFill/>
        </p:spPr>
        <p:txBody>
          <a:bodyPr wrap="square" rtlCol="0">
            <a:spAutoFit/>
          </a:bodyPr>
          <a:lstStyle/>
          <a:p>
            <a:pPr marL="285750" indent="-285750">
              <a:buFont typeface="Arial" pitchFamily="34" charset="0"/>
              <a:buChar char="•"/>
            </a:pPr>
            <a:r>
              <a:rPr lang="zh-CN" altLang="en-US" b="1" dirty="0" smtClean="0">
                <a:solidFill>
                  <a:srgbClr val="FF0000"/>
                </a:solidFill>
              </a:rPr>
              <a:t>调用子程序的查询方式串行通信甲机发送流程图</a:t>
            </a:r>
            <a:endParaRPr lang="zh-CN" altLang="en-US" b="1" dirty="0">
              <a:solidFill>
                <a:srgbClr val="FF0000"/>
              </a:solidFill>
            </a:endParaRPr>
          </a:p>
        </p:txBody>
      </p:sp>
      <p:sp>
        <p:nvSpPr>
          <p:cNvPr id="8" name="TextBox 7"/>
          <p:cNvSpPr txBox="1"/>
          <p:nvPr/>
        </p:nvSpPr>
        <p:spPr>
          <a:xfrm flipH="1">
            <a:off x="4484295" y="838453"/>
            <a:ext cx="3626689" cy="646331"/>
          </a:xfrm>
          <a:prstGeom prst="rect">
            <a:avLst/>
          </a:prstGeom>
          <a:noFill/>
        </p:spPr>
        <p:txBody>
          <a:bodyPr wrap="square" rtlCol="0">
            <a:spAutoFit/>
          </a:bodyPr>
          <a:lstStyle/>
          <a:p>
            <a:pPr marL="285750" indent="-285750">
              <a:buFont typeface="Arial" pitchFamily="34" charset="0"/>
              <a:buChar char="•"/>
            </a:pPr>
            <a:r>
              <a:rPr lang="zh-CN" altLang="en-US" b="1" dirty="0" smtClean="0">
                <a:solidFill>
                  <a:srgbClr val="FF0000"/>
                </a:solidFill>
              </a:rPr>
              <a:t>调用子程序的查询方式串行通信乙机接收流程图</a:t>
            </a:r>
            <a:endParaRPr lang="zh-CN" altLang="en-US" b="1" dirty="0">
              <a:solidFill>
                <a:srgbClr val="FF0000"/>
              </a:solidFill>
            </a:endParaRPr>
          </a:p>
        </p:txBody>
      </p:sp>
    </p:spTree>
    <p:extLst>
      <p:ext uri="{BB962C8B-B14F-4D97-AF65-F5344CB8AC3E}">
        <p14:creationId xmlns:p14="http://schemas.microsoft.com/office/powerpoint/2010/main" xmlns="" val="73614323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6BC79B1-821D-4A35-AA18-28BFEA215665}" type="slidenum">
              <a:rPr lang="zh-CN" altLang="en-US" smtClean="0"/>
              <a:pPr>
                <a:defRPr/>
              </a:pPr>
              <a:t>96</a:t>
            </a:fld>
            <a:endParaRPr lang="zh-CN" altLang="en-US" dirty="0"/>
          </a:p>
        </p:txBody>
      </p:sp>
      <p:sp>
        <p:nvSpPr>
          <p:cNvPr id="5" name="Rectangle 2"/>
          <p:cNvSpPr txBox="1">
            <a:spLocks noChangeArrowheads="1"/>
          </p:cNvSpPr>
          <p:nvPr/>
        </p:nvSpPr>
        <p:spPr>
          <a:xfrm>
            <a:off x="395534" y="778695"/>
            <a:ext cx="8232775" cy="100811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a:bodyPr>
          <a:lstStyle>
            <a:defPPr>
              <a:defRPr lang="zh-CN"/>
            </a:defPPr>
            <a:lvl1pPr marL="342900" indent="-342900" defTabSz="914400" eaLnBrk="1" latinLnBrk="0" hangingPunct="1">
              <a:lnSpc>
                <a:spcPct val="90000"/>
              </a:lnSpc>
              <a:spcBef>
                <a:spcPct val="20000"/>
              </a:spcBef>
              <a:buFont typeface="Wingdings" pitchFamily="2" charset="2"/>
              <a:buNone/>
              <a:defRPr sz="1800">
                <a:solidFill>
                  <a:schemeClr val="dk1"/>
                </a:solidFill>
                <a:latin typeface="宋体" charset="-122"/>
                <a:ea typeface="+mn-ea"/>
              </a:defRPr>
            </a:lvl1pPr>
            <a:lvl2pPr marL="742950" indent="-285750" defTabSz="914400" eaLnBrk="1" latinLnBrk="0" hangingPunct="1">
              <a:spcBef>
                <a:spcPct val="20000"/>
              </a:spcBef>
              <a:buFont typeface="Arial" panose="020B0604020202020204" pitchFamily="34" charset="0"/>
              <a:buChar char="–"/>
              <a:defRPr sz="2800">
                <a:solidFill>
                  <a:schemeClr val="dk1"/>
                </a:solidFill>
                <a:latin typeface="+mn-lt"/>
                <a:ea typeface="+mn-ea"/>
              </a:defRPr>
            </a:lvl2pPr>
            <a:lvl3pPr marL="1143000" indent="-228600" defTabSz="914400" eaLnBrk="1" latinLnBrk="0" hangingPunct="1">
              <a:spcBef>
                <a:spcPct val="20000"/>
              </a:spcBef>
              <a:buFont typeface="Arial" panose="020B0604020202020204" pitchFamily="34" charset="0"/>
              <a:buChar char="•"/>
              <a:defRPr sz="2400">
                <a:solidFill>
                  <a:schemeClr val="dk1"/>
                </a:solidFill>
                <a:latin typeface="+mn-lt"/>
                <a:ea typeface="+mn-ea"/>
              </a:defRPr>
            </a:lvl3pPr>
            <a:lvl4pPr marL="1600200" indent="-228600" defTabSz="914400" eaLnBrk="1" latinLnBrk="0" hangingPunct="1">
              <a:spcBef>
                <a:spcPct val="20000"/>
              </a:spcBef>
              <a:buFont typeface="Arial" panose="020B0604020202020204" pitchFamily="34" charset="0"/>
              <a:buChar char="–"/>
              <a:defRPr sz="2000">
                <a:solidFill>
                  <a:schemeClr val="dk1"/>
                </a:solidFill>
                <a:latin typeface="+mn-lt"/>
                <a:ea typeface="+mn-ea"/>
              </a:defRPr>
            </a:lvl4pPr>
            <a:lvl5pPr marL="2057400" indent="-228600" defTabSz="914400" eaLnBrk="1" latinLnBrk="0" hangingPunct="1">
              <a:spcBef>
                <a:spcPct val="20000"/>
              </a:spcBef>
              <a:buFont typeface="Arial" panose="020B0604020202020204" pitchFamily="34" charset="0"/>
              <a:buChar char="»"/>
              <a:defRPr sz="2000">
                <a:solidFill>
                  <a:schemeClr val="dk1"/>
                </a:solidFill>
                <a:latin typeface="+mn-lt"/>
                <a:ea typeface="+mn-ea"/>
              </a:defRPr>
            </a:lvl5pPr>
            <a:lvl6pPr marL="2514600" indent="-228600">
              <a:spcBef>
                <a:spcPct val="20000"/>
              </a:spcBef>
              <a:buFont typeface="Arial" panose="020B0604020202020204" pitchFamily="34" charset="0"/>
              <a:buChar char="•"/>
              <a:defRPr sz="2000">
                <a:solidFill>
                  <a:schemeClr val="dk1"/>
                </a:solidFill>
                <a:latin typeface="+mn-lt"/>
                <a:ea typeface="+mn-ea"/>
              </a:defRPr>
            </a:lvl6pPr>
            <a:lvl7pPr marL="2971800" indent="-228600">
              <a:spcBef>
                <a:spcPct val="20000"/>
              </a:spcBef>
              <a:buFont typeface="Arial" panose="020B0604020202020204" pitchFamily="34" charset="0"/>
              <a:buChar char="•"/>
              <a:defRPr sz="2000">
                <a:solidFill>
                  <a:schemeClr val="dk1"/>
                </a:solidFill>
                <a:latin typeface="+mn-lt"/>
                <a:ea typeface="+mn-ea"/>
              </a:defRPr>
            </a:lvl7pPr>
            <a:lvl8pPr marL="3429000" indent="-228600">
              <a:spcBef>
                <a:spcPct val="20000"/>
              </a:spcBef>
              <a:buFont typeface="Arial" panose="020B0604020202020204" pitchFamily="34" charset="0"/>
              <a:buChar char="•"/>
              <a:defRPr sz="2000">
                <a:solidFill>
                  <a:schemeClr val="dk1"/>
                </a:solidFill>
                <a:latin typeface="+mn-lt"/>
                <a:ea typeface="+mn-ea"/>
              </a:defRPr>
            </a:lvl8pPr>
            <a:lvl9pPr marL="3886200" indent="-228600">
              <a:spcBef>
                <a:spcPct val="20000"/>
              </a:spcBef>
              <a:buFont typeface="Arial" panose="020B0604020202020204" pitchFamily="34" charset="0"/>
              <a:buChar char="•"/>
              <a:defRPr sz="2000">
                <a:solidFill>
                  <a:schemeClr val="dk1"/>
                </a:solidFill>
                <a:latin typeface="+mn-lt"/>
                <a:ea typeface="+mn-ea"/>
              </a:defRPr>
            </a:lvl9pPr>
          </a:lstStyle>
          <a:p>
            <a:r>
              <a:rPr lang="en-US" altLang="zh-CN" dirty="0"/>
              <a:t>       ORG    0000H        ;</a:t>
            </a:r>
            <a:r>
              <a:rPr lang="zh-CN" altLang="en-US" dirty="0"/>
              <a:t>主程序入口</a:t>
            </a:r>
          </a:p>
          <a:p>
            <a:r>
              <a:rPr lang="en-US" altLang="zh-CN" dirty="0"/>
              <a:t>       LJMP   MAINT</a:t>
            </a:r>
          </a:p>
          <a:p>
            <a:r>
              <a:rPr lang="en-US" altLang="zh-CN" dirty="0"/>
              <a:t>       ORG    0030H</a:t>
            </a:r>
          </a:p>
        </p:txBody>
      </p:sp>
      <p:sp>
        <p:nvSpPr>
          <p:cNvPr id="6" name="Rectangle 2"/>
          <p:cNvSpPr txBox="1">
            <a:spLocks noChangeArrowheads="1"/>
          </p:cNvSpPr>
          <p:nvPr/>
        </p:nvSpPr>
        <p:spPr>
          <a:xfrm>
            <a:off x="395536" y="1774835"/>
            <a:ext cx="8232775" cy="4320480"/>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a:bodyPr>
          <a:lstStyle>
            <a:defPPr>
              <a:defRPr lang="zh-CN"/>
            </a:defPPr>
            <a:lvl1pPr marL="342900" indent="-342900" defTabSz="914400" eaLnBrk="1" latinLnBrk="0" hangingPunct="1">
              <a:lnSpc>
                <a:spcPct val="90000"/>
              </a:lnSpc>
              <a:spcBef>
                <a:spcPct val="20000"/>
              </a:spcBef>
              <a:buFont typeface="Arial" panose="020B0604020202020204" pitchFamily="34" charset="0"/>
              <a:buNone/>
              <a:defRPr sz="1800">
                <a:solidFill>
                  <a:schemeClr val="dk1"/>
                </a:solidFill>
                <a:latin typeface="宋体" charset="-122"/>
                <a:ea typeface="+mn-ea"/>
              </a:defRPr>
            </a:lvl1pPr>
            <a:lvl2pPr marL="742950" indent="-285750" defTabSz="914400" eaLnBrk="1" latinLnBrk="0" hangingPunct="1">
              <a:spcBef>
                <a:spcPct val="20000"/>
              </a:spcBef>
              <a:buFont typeface="Arial" panose="020B0604020202020204" pitchFamily="34" charset="0"/>
              <a:buChar char="–"/>
              <a:defRPr sz="2800">
                <a:solidFill>
                  <a:schemeClr val="dk1"/>
                </a:solidFill>
                <a:latin typeface="+mn-lt"/>
                <a:ea typeface="+mn-ea"/>
              </a:defRPr>
            </a:lvl2pPr>
            <a:lvl3pPr marL="1143000" indent="-228600" defTabSz="914400" eaLnBrk="1" latinLnBrk="0" hangingPunct="1">
              <a:spcBef>
                <a:spcPct val="20000"/>
              </a:spcBef>
              <a:buFont typeface="Arial" panose="020B0604020202020204" pitchFamily="34" charset="0"/>
              <a:buChar char="•"/>
              <a:defRPr sz="2400">
                <a:solidFill>
                  <a:schemeClr val="dk1"/>
                </a:solidFill>
                <a:latin typeface="+mn-lt"/>
                <a:ea typeface="+mn-ea"/>
              </a:defRPr>
            </a:lvl3pPr>
            <a:lvl4pPr marL="1600200" indent="-228600" defTabSz="914400" eaLnBrk="1" latinLnBrk="0" hangingPunct="1">
              <a:spcBef>
                <a:spcPct val="20000"/>
              </a:spcBef>
              <a:buFont typeface="Arial" panose="020B0604020202020204" pitchFamily="34" charset="0"/>
              <a:buChar char="–"/>
              <a:defRPr sz="2000">
                <a:solidFill>
                  <a:schemeClr val="dk1"/>
                </a:solidFill>
                <a:latin typeface="+mn-lt"/>
                <a:ea typeface="+mn-ea"/>
              </a:defRPr>
            </a:lvl4pPr>
            <a:lvl5pPr marL="2057400" indent="-228600" defTabSz="914400" eaLnBrk="1" latinLnBrk="0" hangingPunct="1">
              <a:spcBef>
                <a:spcPct val="20000"/>
              </a:spcBef>
              <a:buFont typeface="Arial" panose="020B0604020202020204" pitchFamily="34" charset="0"/>
              <a:buChar char="»"/>
              <a:defRPr sz="2000">
                <a:solidFill>
                  <a:schemeClr val="dk1"/>
                </a:solidFill>
                <a:latin typeface="+mn-lt"/>
                <a:ea typeface="+mn-ea"/>
              </a:defRPr>
            </a:lvl5pPr>
            <a:lvl6pPr marL="2514600" indent="-228600">
              <a:spcBef>
                <a:spcPct val="20000"/>
              </a:spcBef>
              <a:buFont typeface="Arial" panose="020B0604020202020204" pitchFamily="34" charset="0"/>
              <a:buChar char="•"/>
              <a:defRPr sz="2000">
                <a:solidFill>
                  <a:schemeClr val="dk1"/>
                </a:solidFill>
                <a:latin typeface="+mn-lt"/>
                <a:ea typeface="+mn-ea"/>
              </a:defRPr>
            </a:lvl6pPr>
            <a:lvl7pPr marL="2971800" indent="-228600">
              <a:spcBef>
                <a:spcPct val="20000"/>
              </a:spcBef>
              <a:buFont typeface="Arial" panose="020B0604020202020204" pitchFamily="34" charset="0"/>
              <a:buChar char="•"/>
              <a:defRPr sz="2000">
                <a:solidFill>
                  <a:schemeClr val="dk1"/>
                </a:solidFill>
                <a:latin typeface="+mn-lt"/>
                <a:ea typeface="+mn-ea"/>
              </a:defRPr>
            </a:lvl7pPr>
            <a:lvl8pPr marL="3429000" indent="-228600">
              <a:spcBef>
                <a:spcPct val="20000"/>
              </a:spcBef>
              <a:buFont typeface="Arial" panose="020B0604020202020204" pitchFamily="34" charset="0"/>
              <a:buChar char="•"/>
              <a:defRPr sz="2000">
                <a:solidFill>
                  <a:schemeClr val="dk1"/>
                </a:solidFill>
                <a:latin typeface="+mn-lt"/>
                <a:ea typeface="+mn-ea"/>
              </a:defRPr>
            </a:lvl8pPr>
            <a:lvl9pPr marL="3886200" indent="-228600">
              <a:spcBef>
                <a:spcPct val="20000"/>
              </a:spcBef>
              <a:buFont typeface="Arial" panose="020B0604020202020204" pitchFamily="34" charset="0"/>
              <a:buChar char="•"/>
              <a:defRPr sz="2000">
                <a:solidFill>
                  <a:schemeClr val="dk1"/>
                </a:solidFill>
                <a:latin typeface="+mn-lt"/>
                <a:ea typeface="+mn-ea"/>
              </a:defRPr>
            </a:lvl9pPr>
          </a:lstStyle>
          <a:p>
            <a:r>
              <a:rPr lang="en-US" altLang="zh-CN" dirty="0"/>
              <a:t>MAINT: MOV    SP,#60H</a:t>
            </a:r>
          </a:p>
          <a:p>
            <a:r>
              <a:rPr lang="en-US" altLang="zh-CN" dirty="0"/>
              <a:t>       MOV    TMOD,#20H    ;</a:t>
            </a:r>
            <a:r>
              <a:rPr lang="zh-CN" altLang="en-US" dirty="0"/>
              <a:t>置定时器1为工作方式2</a:t>
            </a:r>
          </a:p>
          <a:p>
            <a:r>
              <a:rPr lang="en-US" altLang="zh-CN" dirty="0"/>
              <a:t>       MOV    TH1,#0E8H    ;</a:t>
            </a:r>
            <a:r>
              <a:rPr lang="zh-CN" altLang="en-US" dirty="0"/>
              <a:t>置波特率时间常数</a:t>
            </a:r>
          </a:p>
          <a:p>
            <a:r>
              <a:rPr lang="en-US" altLang="zh-CN" dirty="0"/>
              <a:t>       MOV    TL1,#0E8H</a:t>
            </a:r>
          </a:p>
          <a:p>
            <a:r>
              <a:rPr lang="en-US" altLang="zh-CN" dirty="0"/>
              <a:t>       MOV    SCON,#40H    ;</a:t>
            </a:r>
            <a:r>
              <a:rPr lang="zh-CN" altLang="en-US" dirty="0"/>
              <a:t>置串行口为工作方式1</a:t>
            </a:r>
          </a:p>
          <a:p>
            <a:r>
              <a:rPr lang="en-US" altLang="zh-CN" dirty="0"/>
              <a:t>       SETB   TR1          ;</a:t>
            </a:r>
            <a:r>
              <a:rPr lang="zh-CN" altLang="en-US" dirty="0"/>
              <a:t>启动定时器1工作</a:t>
            </a:r>
          </a:p>
          <a:p>
            <a:r>
              <a:rPr lang="en-US" altLang="zh-CN" dirty="0"/>
              <a:t>       MOV    R0,#20H      ;</a:t>
            </a:r>
            <a:r>
              <a:rPr lang="zh-CN" altLang="en-US" dirty="0"/>
              <a:t>数据首地址送</a:t>
            </a:r>
            <a:r>
              <a:rPr lang="en-US" altLang="zh-CN" dirty="0"/>
              <a:t>R0</a:t>
            </a:r>
          </a:p>
          <a:p>
            <a:r>
              <a:rPr lang="en-US" altLang="zh-CN" dirty="0"/>
              <a:t>       MOV    R7,#06H      ;</a:t>
            </a:r>
            <a:r>
              <a:rPr lang="zh-CN" altLang="en-US" dirty="0"/>
              <a:t>传送字节数送</a:t>
            </a:r>
            <a:r>
              <a:rPr lang="en-US" altLang="zh-CN" dirty="0"/>
              <a:t>R7</a:t>
            </a:r>
          </a:p>
          <a:p>
            <a:r>
              <a:rPr lang="en-US" altLang="zh-CN" dirty="0"/>
              <a:t>LOOPT: MOV    A,@R0        ;</a:t>
            </a:r>
            <a:r>
              <a:rPr lang="zh-CN" altLang="en-US" dirty="0"/>
              <a:t>取一个待传送的数据字节</a:t>
            </a:r>
          </a:p>
          <a:p>
            <a:r>
              <a:rPr lang="en-US" altLang="zh-CN" dirty="0"/>
              <a:t>       LCALL  DATAOUT      ;</a:t>
            </a:r>
            <a:r>
              <a:rPr lang="zh-CN" altLang="en-US" dirty="0"/>
              <a:t>调用串行可发送子程序</a:t>
            </a:r>
          </a:p>
          <a:p>
            <a:r>
              <a:rPr lang="en-US" altLang="zh-CN" dirty="0"/>
              <a:t>       INC    R0           ;</a:t>
            </a:r>
            <a:r>
              <a:rPr lang="zh-CN" altLang="en-US" dirty="0"/>
              <a:t>修改地址指针</a:t>
            </a:r>
          </a:p>
          <a:p>
            <a:r>
              <a:rPr lang="en-US" altLang="zh-CN" dirty="0"/>
              <a:t>       DJNZ   R7,LOOPT     ;</a:t>
            </a:r>
            <a:r>
              <a:rPr lang="zh-CN" altLang="en-US" dirty="0"/>
              <a:t>若没有全部发送完毕，</a:t>
            </a:r>
          </a:p>
          <a:p>
            <a:r>
              <a:rPr lang="zh-CN" altLang="en-US" dirty="0"/>
              <a:t>                           ;则转</a:t>
            </a:r>
            <a:r>
              <a:rPr lang="en-US" altLang="zh-CN" dirty="0"/>
              <a:t>LOOPT</a:t>
            </a:r>
            <a:r>
              <a:rPr lang="zh-CN" altLang="en-US" dirty="0"/>
              <a:t>继续发送</a:t>
            </a:r>
          </a:p>
          <a:p>
            <a:r>
              <a:rPr lang="en-US" altLang="zh-CN" dirty="0"/>
              <a:t>       SJMP    $           ;</a:t>
            </a:r>
            <a:r>
              <a:rPr lang="zh-CN" altLang="en-US" dirty="0"/>
              <a:t>串行口发送子程序</a:t>
            </a:r>
            <a:endParaRPr lang="en-US" altLang="zh-CN" dirty="0"/>
          </a:p>
        </p:txBody>
      </p:sp>
      <p:sp>
        <p:nvSpPr>
          <p:cNvPr id="2" name="矩形 1"/>
          <p:cNvSpPr/>
          <p:nvPr/>
        </p:nvSpPr>
        <p:spPr>
          <a:xfrm>
            <a:off x="35934" y="116632"/>
            <a:ext cx="2627642" cy="480131"/>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marL="285750" indent="-285750">
              <a:lnSpc>
                <a:spcPct val="90000"/>
              </a:lnSpc>
              <a:buFont typeface="Wingdings" pitchFamily="2" charset="2"/>
              <a:buChar char="Ø"/>
            </a:pPr>
            <a:r>
              <a:rPr lang="zh-CN" altLang="en-US" sz="2800" dirty="0">
                <a:latin typeface="宋体" charset="-122"/>
              </a:rPr>
              <a:t>甲机：主程序</a:t>
            </a:r>
          </a:p>
        </p:txBody>
      </p:sp>
    </p:spTree>
    <p:extLst>
      <p:ext uri="{BB962C8B-B14F-4D97-AF65-F5344CB8AC3E}">
        <p14:creationId xmlns:p14="http://schemas.microsoft.com/office/powerpoint/2010/main" xmlns="" val="426951226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6BC79B1-821D-4A35-AA18-28BFEA215665}" type="slidenum">
              <a:rPr lang="zh-CN" altLang="en-US" smtClean="0"/>
              <a:pPr>
                <a:defRPr/>
              </a:pPr>
              <a:t>97</a:t>
            </a:fld>
            <a:endParaRPr lang="zh-CN" altLang="en-US" dirty="0"/>
          </a:p>
        </p:txBody>
      </p:sp>
      <p:sp>
        <p:nvSpPr>
          <p:cNvPr id="5" name="Rectangle 2"/>
          <p:cNvSpPr txBox="1">
            <a:spLocks noChangeArrowheads="1"/>
          </p:cNvSpPr>
          <p:nvPr/>
        </p:nvSpPr>
        <p:spPr>
          <a:xfrm>
            <a:off x="30067" y="1340769"/>
            <a:ext cx="8867775" cy="2664296"/>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ormAutofit lnSpcReduction="10000"/>
          </a:bodyPr>
          <a:lstStyle>
            <a:defPPr>
              <a:defRPr lang="zh-CN"/>
            </a:defPPr>
            <a:lvl1pPr marL="342900" indent="-342900" defTabSz="914400" eaLnBrk="1" latinLnBrk="0" hangingPunct="1">
              <a:spcBef>
                <a:spcPct val="20000"/>
              </a:spcBef>
              <a:buFont typeface="Wingdings" pitchFamily="2" charset="2"/>
              <a:buNone/>
              <a:defRPr sz="1800">
                <a:solidFill>
                  <a:schemeClr val="dk1"/>
                </a:solidFill>
                <a:latin typeface="宋体" charset="-122"/>
                <a:ea typeface="+mn-ea"/>
              </a:defRPr>
            </a:lvl1pPr>
            <a:lvl2pPr marL="742950" indent="-285750" defTabSz="914400" eaLnBrk="1" latinLnBrk="0" hangingPunct="1">
              <a:spcBef>
                <a:spcPct val="20000"/>
              </a:spcBef>
              <a:buFont typeface="Arial" panose="020B0604020202020204" pitchFamily="34" charset="0"/>
              <a:buChar char="–"/>
              <a:defRPr sz="2800">
                <a:solidFill>
                  <a:schemeClr val="dk1"/>
                </a:solidFill>
                <a:latin typeface="+mn-lt"/>
                <a:ea typeface="+mn-ea"/>
              </a:defRPr>
            </a:lvl2pPr>
            <a:lvl3pPr marL="1143000" indent="-228600" defTabSz="914400" eaLnBrk="1" latinLnBrk="0" hangingPunct="1">
              <a:spcBef>
                <a:spcPct val="20000"/>
              </a:spcBef>
              <a:buFont typeface="Arial" panose="020B0604020202020204" pitchFamily="34" charset="0"/>
              <a:buChar char="•"/>
              <a:defRPr sz="2400">
                <a:solidFill>
                  <a:schemeClr val="dk1"/>
                </a:solidFill>
                <a:latin typeface="+mn-lt"/>
                <a:ea typeface="+mn-ea"/>
              </a:defRPr>
            </a:lvl3pPr>
            <a:lvl4pPr marL="1600200" indent="-228600" defTabSz="914400" eaLnBrk="1" latinLnBrk="0" hangingPunct="1">
              <a:spcBef>
                <a:spcPct val="20000"/>
              </a:spcBef>
              <a:buFont typeface="Arial" panose="020B0604020202020204" pitchFamily="34" charset="0"/>
              <a:buChar char="–"/>
              <a:defRPr sz="2000">
                <a:solidFill>
                  <a:schemeClr val="dk1"/>
                </a:solidFill>
                <a:latin typeface="+mn-lt"/>
                <a:ea typeface="+mn-ea"/>
              </a:defRPr>
            </a:lvl4pPr>
            <a:lvl5pPr marL="2057400" indent="-228600" defTabSz="914400" eaLnBrk="1" latinLnBrk="0" hangingPunct="1">
              <a:spcBef>
                <a:spcPct val="20000"/>
              </a:spcBef>
              <a:buFont typeface="Arial" panose="020B0604020202020204" pitchFamily="34" charset="0"/>
              <a:buChar char="»"/>
              <a:defRPr sz="2000">
                <a:solidFill>
                  <a:schemeClr val="dk1"/>
                </a:solidFill>
                <a:latin typeface="+mn-lt"/>
                <a:ea typeface="+mn-ea"/>
              </a:defRPr>
            </a:lvl5pPr>
            <a:lvl6pPr marL="2514600" indent="-228600">
              <a:spcBef>
                <a:spcPct val="20000"/>
              </a:spcBef>
              <a:buFont typeface="Arial" panose="020B0604020202020204" pitchFamily="34" charset="0"/>
              <a:buChar char="•"/>
              <a:defRPr sz="2000">
                <a:solidFill>
                  <a:schemeClr val="dk1"/>
                </a:solidFill>
                <a:latin typeface="+mn-lt"/>
                <a:ea typeface="+mn-ea"/>
              </a:defRPr>
            </a:lvl6pPr>
            <a:lvl7pPr marL="2971800" indent="-228600">
              <a:spcBef>
                <a:spcPct val="20000"/>
              </a:spcBef>
              <a:buFont typeface="Arial" panose="020B0604020202020204" pitchFamily="34" charset="0"/>
              <a:buChar char="•"/>
              <a:defRPr sz="2000">
                <a:solidFill>
                  <a:schemeClr val="dk1"/>
                </a:solidFill>
                <a:latin typeface="+mn-lt"/>
                <a:ea typeface="+mn-ea"/>
              </a:defRPr>
            </a:lvl7pPr>
            <a:lvl8pPr marL="3429000" indent="-228600">
              <a:spcBef>
                <a:spcPct val="20000"/>
              </a:spcBef>
              <a:buFont typeface="Arial" panose="020B0604020202020204" pitchFamily="34" charset="0"/>
              <a:buChar char="•"/>
              <a:defRPr sz="2000">
                <a:solidFill>
                  <a:schemeClr val="dk1"/>
                </a:solidFill>
                <a:latin typeface="+mn-lt"/>
                <a:ea typeface="+mn-ea"/>
              </a:defRPr>
            </a:lvl8pPr>
            <a:lvl9pPr marL="3886200" indent="-228600">
              <a:spcBef>
                <a:spcPct val="20000"/>
              </a:spcBef>
              <a:buFont typeface="Arial" panose="020B0604020202020204" pitchFamily="34" charset="0"/>
              <a:buChar char="•"/>
              <a:defRPr sz="2000">
                <a:solidFill>
                  <a:schemeClr val="dk1"/>
                </a:solidFill>
                <a:latin typeface="+mn-lt"/>
                <a:ea typeface="+mn-ea"/>
              </a:defRPr>
            </a:lvl9pPr>
          </a:lstStyle>
          <a:p>
            <a:r>
              <a:rPr lang="en-US" altLang="zh-CN" dirty="0"/>
              <a:t>  DATAOUT: MOV    C,P     ;</a:t>
            </a:r>
            <a:r>
              <a:rPr lang="zh-CN" altLang="en-US" dirty="0"/>
              <a:t>设置奇偶校验位（补奇）</a:t>
            </a:r>
          </a:p>
          <a:p>
            <a:r>
              <a:rPr lang="en-US" altLang="zh-CN" dirty="0"/>
              <a:t>           CPL    C</a:t>
            </a:r>
          </a:p>
          <a:p>
            <a:r>
              <a:rPr lang="en-US" altLang="zh-CN" dirty="0"/>
              <a:t>           MOV    ACC.7,C</a:t>
            </a:r>
          </a:p>
          <a:p>
            <a:r>
              <a:rPr lang="en-US" altLang="zh-CN" dirty="0"/>
              <a:t>           MOV    SBUF,A  ;</a:t>
            </a:r>
            <a:r>
              <a:rPr lang="zh-CN" altLang="en-US" dirty="0"/>
              <a:t>等待数据字节发送完毕</a:t>
            </a:r>
          </a:p>
          <a:p>
            <a:r>
              <a:rPr lang="en-US" altLang="zh-CN" dirty="0"/>
              <a:t>           CLR    TI      ;</a:t>
            </a:r>
            <a:r>
              <a:rPr lang="zh-CN" altLang="en-US" dirty="0"/>
              <a:t>清发送标志</a:t>
            </a:r>
            <a:r>
              <a:rPr lang="en-US" altLang="zh-CN" dirty="0"/>
              <a:t>TI， </a:t>
            </a:r>
          </a:p>
          <a:p>
            <a:r>
              <a:rPr lang="zh-CN" altLang="en-US" dirty="0"/>
              <a:t>                          ;为下一数据字节串行发送作准备</a:t>
            </a:r>
          </a:p>
          <a:p>
            <a:r>
              <a:rPr lang="en-US" altLang="zh-CN" dirty="0"/>
              <a:t>           RET</a:t>
            </a:r>
          </a:p>
          <a:p>
            <a:r>
              <a:rPr lang="en-US" altLang="zh-CN" dirty="0"/>
              <a:t>           END</a:t>
            </a:r>
          </a:p>
        </p:txBody>
      </p:sp>
    </p:spTree>
    <p:extLst>
      <p:ext uri="{BB962C8B-B14F-4D97-AF65-F5344CB8AC3E}">
        <p14:creationId xmlns:p14="http://schemas.microsoft.com/office/powerpoint/2010/main" xmlns="" val="167517128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6BC79B1-821D-4A35-AA18-28BFEA215665}" type="slidenum">
              <a:rPr lang="zh-CN" altLang="en-US" smtClean="0"/>
              <a:pPr>
                <a:defRPr/>
              </a:pPr>
              <a:t>98</a:t>
            </a:fld>
            <a:endParaRPr lang="zh-CN" altLang="en-US" dirty="0"/>
          </a:p>
        </p:txBody>
      </p:sp>
      <p:sp>
        <p:nvSpPr>
          <p:cNvPr id="5" name="Rectangle 2"/>
          <p:cNvSpPr txBox="1">
            <a:spLocks noChangeArrowheads="1"/>
          </p:cNvSpPr>
          <p:nvPr/>
        </p:nvSpPr>
        <p:spPr>
          <a:xfrm>
            <a:off x="729823" y="1700808"/>
            <a:ext cx="7800975" cy="4581128"/>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fontScale="92500" lnSpcReduction="10000"/>
          </a:bodyPr>
          <a:lstStyle>
            <a:defPPr>
              <a:defRPr lang="zh-CN"/>
            </a:defPPr>
            <a:lvl1pPr marL="342900" indent="-342900" defTabSz="914400" eaLnBrk="1" latinLnBrk="0" hangingPunct="1">
              <a:lnSpc>
                <a:spcPct val="90000"/>
              </a:lnSpc>
              <a:spcBef>
                <a:spcPct val="20000"/>
              </a:spcBef>
              <a:buFont typeface="Arial" panose="020B0604020202020204" pitchFamily="34" charset="0"/>
              <a:buNone/>
              <a:defRPr sz="1800">
                <a:solidFill>
                  <a:schemeClr val="dk1"/>
                </a:solidFill>
                <a:latin typeface="宋体" charset="-122"/>
                <a:ea typeface="+mn-ea"/>
              </a:defRPr>
            </a:lvl1pPr>
            <a:lvl2pPr marL="742950" indent="-285750" defTabSz="914400" eaLnBrk="1" latinLnBrk="0" hangingPunct="1">
              <a:spcBef>
                <a:spcPct val="20000"/>
              </a:spcBef>
              <a:buFont typeface="Arial" panose="020B0604020202020204" pitchFamily="34" charset="0"/>
              <a:buChar char="–"/>
              <a:defRPr sz="2800">
                <a:solidFill>
                  <a:schemeClr val="dk1"/>
                </a:solidFill>
                <a:latin typeface="+mn-lt"/>
                <a:ea typeface="+mn-ea"/>
              </a:defRPr>
            </a:lvl2pPr>
            <a:lvl3pPr marL="1143000" indent="-228600" defTabSz="914400" eaLnBrk="1" latinLnBrk="0" hangingPunct="1">
              <a:spcBef>
                <a:spcPct val="20000"/>
              </a:spcBef>
              <a:buFont typeface="Arial" panose="020B0604020202020204" pitchFamily="34" charset="0"/>
              <a:buChar char="•"/>
              <a:defRPr sz="2400">
                <a:solidFill>
                  <a:schemeClr val="dk1"/>
                </a:solidFill>
                <a:latin typeface="+mn-lt"/>
                <a:ea typeface="+mn-ea"/>
              </a:defRPr>
            </a:lvl3pPr>
            <a:lvl4pPr marL="1600200" indent="-228600" defTabSz="914400" eaLnBrk="1" latinLnBrk="0" hangingPunct="1">
              <a:spcBef>
                <a:spcPct val="20000"/>
              </a:spcBef>
              <a:buFont typeface="Arial" panose="020B0604020202020204" pitchFamily="34" charset="0"/>
              <a:buChar char="–"/>
              <a:defRPr sz="2000">
                <a:solidFill>
                  <a:schemeClr val="dk1"/>
                </a:solidFill>
                <a:latin typeface="+mn-lt"/>
                <a:ea typeface="+mn-ea"/>
              </a:defRPr>
            </a:lvl4pPr>
            <a:lvl5pPr marL="2057400" indent="-228600" defTabSz="914400" eaLnBrk="1" latinLnBrk="0" hangingPunct="1">
              <a:spcBef>
                <a:spcPct val="20000"/>
              </a:spcBef>
              <a:buFont typeface="Arial" panose="020B0604020202020204" pitchFamily="34" charset="0"/>
              <a:buChar char="»"/>
              <a:defRPr sz="2000">
                <a:solidFill>
                  <a:schemeClr val="dk1"/>
                </a:solidFill>
                <a:latin typeface="+mn-lt"/>
                <a:ea typeface="+mn-ea"/>
              </a:defRPr>
            </a:lvl5pPr>
            <a:lvl6pPr marL="2514600" indent="-228600">
              <a:spcBef>
                <a:spcPct val="20000"/>
              </a:spcBef>
              <a:buFont typeface="Arial" panose="020B0604020202020204" pitchFamily="34" charset="0"/>
              <a:buChar char="•"/>
              <a:defRPr sz="2000">
                <a:solidFill>
                  <a:schemeClr val="dk1"/>
                </a:solidFill>
                <a:latin typeface="+mn-lt"/>
                <a:ea typeface="+mn-ea"/>
              </a:defRPr>
            </a:lvl6pPr>
            <a:lvl7pPr marL="2971800" indent="-228600">
              <a:spcBef>
                <a:spcPct val="20000"/>
              </a:spcBef>
              <a:buFont typeface="Arial" panose="020B0604020202020204" pitchFamily="34" charset="0"/>
              <a:buChar char="•"/>
              <a:defRPr sz="2000">
                <a:solidFill>
                  <a:schemeClr val="dk1"/>
                </a:solidFill>
                <a:latin typeface="+mn-lt"/>
                <a:ea typeface="+mn-ea"/>
              </a:defRPr>
            </a:lvl7pPr>
            <a:lvl8pPr marL="3429000" indent="-228600">
              <a:spcBef>
                <a:spcPct val="20000"/>
              </a:spcBef>
              <a:buFont typeface="Arial" panose="020B0604020202020204" pitchFamily="34" charset="0"/>
              <a:buChar char="•"/>
              <a:defRPr sz="2000">
                <a:solidFill>
                  <a:schemeClr val="dk1"/>
                </a:solidFill>
                <a:latin typeface="+mn-lt"/>
                <a:ea typeface="+mn-ea"/>
              </a:defRPr>
            </a:lvl8pPr>
            <a:lvl9pPr marL="3886200" indent="-228600">
              <a:spcBef>
                <a:spcPct val="20000"/>
              </a:spcBef>
              <a:buFont typeface="Arial" panose="020B0604020202020204" pitchFamily="34" charset="0"/>
              <a:buChar char="•"/>
              <a:defRPr sz="2000">
                <a:solidFill>
                  <a:schemeClr val="dk1"/>
                </a:solidFill>
                <a:latin typeface="+mn-lt"/>
                <a:ea typeface="+mn-ea"/>
              </a:defRPr>
            </a:lvl9pPr>
          </a:lstStyle>
          <a:p>
            <a:r>
              <a:rPr lang="en-US" altLang="zh-CN" dirty="0"/>
              <a:t>MAINR:   MOV    SP,#60H</a:t>
            </a:r>
          </a:p>
          <a:p>
            <a:r>
              <a:rPr lang="en-US" altLang="zh-CN" dirty="0"/>
              <a:t>         MOV    TMOD,#20H    ;</a:t>
            </a:r>
            <a:r>
              <a:rPr lang="zh-CN" altLang="en-US" dirty="0"/>
              <a:t>置定时器1为工作方式2</a:t>
            </a:r>
          </a:p>
          <a:p>
            <a:r>
              <a:rPr lang="en-US" altLang="zh-CN" dirty="0"/>
              <a:t>         MOV    TH1,#0E8H    ;</a:t>
            </a:r>
            <a:r>
              <a:rPr lang="zh-CN" altLang="en-US" dirty="0"/>
              <a:t>置波特率时间常数</a:t>
            </a:r>
          </a:p>
          <a:p>
            <a:r>
              <a:rPr lang="en-US" altLang="zh-CN" dirty="0"/>
              <a:t>         MOV    TL1,#0E8H        </a:t>
            </a:r>
          </a:p>
          <a:p>
            <a:r>
              <a:rPr lang="en-US" altLang="zh-CN" dirty="0"/>
              <a:t>         MOV    SCON,#52H    ;</a:t>
            </a:r>
            <a:r>
              <a:rPr lang="zh-CN" altLang="en-US" dirty="0"/>
              <a:t>置串行口为工作方式1，</a:t>
            </a:r>
            <a:r>
              <a:rPr lang="en-US" altLang="zh-CN" dirty="0"/>
              <a:t>REN=1</a:t>
            </a:r>
          </a:p>
          <a:p>
            <a:r>
              <a:rPr lang="en-US" altLang="zh-CN" dirty="0"/>
              <a:t>         SETB   TR1          ;</a:t>
            </a:r>
            <a:r>
              <a:rPr lang="zh-CN" altLang="en-US" dirty="0"/>
              <a:t>启动定时器1</a:t>
            </a:r>
          </a:p>
          <a:p>
            <a:r>
              <a:rPr lang="en-US" altLang="zh-CN" dirty="0"/>
              <a:t>         MOV    R0,#20H      ;</a:t>
            </a:r>
            <a:r>
              <a:rPr lang="zh-CN" altLang="en-US" dirty="0"/>
              <a:t>存放数据首地址送</a:t>
            </a:r>
            <a:r>
              <a:rPr lang="en-US" altLang="zh-CN" dirty="0"/>
              <a:t>R0</a:t>
            </a:r>
          </a:p>
          <a:p>
            <a:r>
              <a:rPr lang="en-US" altLang="zh-CN" dirty="0"/>
              <a:t>         MOV    R7,#06H      ;</a:t>
            </a:r>
            <a:r>
              <a:rPr lang="zh-CN" altLang="en-US" dirty="0"/>
              <a:t>存放数据字节数送</a:t>
            </a:r>
            <a:r>
              <a:rPr lang="en-US" altLang="zh-CN" dirty="0"/>
              <a:t>R7</a:t>
            </a:r>
          </a:p>
          <a:p>
            <a:r>
              <a:rPr lang="en-US" altLang="zh-CN" dirty="0"/>
              <a:t>LOOP:    LCALL  DATAIN       ;</a:t>
            </a:r>
            <a:r>
              <a:rPr lang="zh-CN" altLang="en-US" dirty="0"/>
              <a:t>调用接收子程序</a:t>
            </a:r>
          </a:p>
          <a:p>
            <a:r>
              <a:rPr lang="en-US" altLang="zh-CN" dirty="0"/>
              <a:t>         JC     ERROR        ;</a:t>
            </a:r>
            <a:r>
              <a:rPr lang="zh-CN" altLang="en-US" dirty="0"/>
              <a:t>若</a:t>
            </a:r>
            <a:r>
              <a:rPr lang="en-US" altLang="zh-CN" dirty="0"/>
              <a:t>C＝1，</a:t>
            </a:r>
            <a:r>
              <a:rPr lang="zh-CN" altLang="en-US" dirty="0"/>
              <a:t>转出错处理程序</a:t>
            </a:r>
          </a:p>
          <a:p>
            <a:r>
              <a:rPr lang="en-US" altLang="zh-CN" dirty="0"/>
              <a:t>         MOV    @R0,A        ;</a:t>
            </a:r>
            <a:r>
              <a:rPr lang="zh-CN" altLang="en-US" dirty="0"/>
              <a:t>将接收的数据送指定</a:t>
            </a:r>
            <a:r>
              <a:rPr lang="en-US" altLang="zh-CN" dirty="0"/>
              <a:t>RAM</a:t>
            </a:r>
            <a:r>
              <a:rPr lang="zh-CN" altLang="en-US" dirty="0"/>
              <a:t>单元中</a:t>
            </a:r>
          </a:p>
          <a:p>
            <a:r>
              <a:rPr lang="en-US" altLang="zh-CN" dirty="0"/>
              <a:t>         LJMP   LOOPC</a:t>
            </a:r>
          </a:p>
          <a:p>
            <a:r>
              <a:rPr lang="en-US" altLang="zh-CN" dirty="0"/>
              <a:t>ERROR:   MOV    @R0,#0FFH    ;</a:t>
            </a:r>
            <a:r>
              <a:rPr lang="zh-CN" altLang="en-US" dirty="0"/>
              <a:t>将出错字符”0</a:t>
            </a:r>
            <a:r>
              <a:rPr lang="en-US" altLang="zh-CN" dirty="0"/>
              <a:t>FFH”</a:t>
            </a:r>
            <a:r>
              <a:rPr lang="zh-CN" altLang="en-US" dirty="0"/>
              <a:t>送指定单元</a:t>
            </a:r>
          </a:p>
          <a:p>
            <a:r>
              <a:rPr lang="en-US" altLang="zh-CN" dirty="0"/>
              <a:t>LOOPC:   INC    R0           ;</a:t>
            </a:r>
            <a:r>
              <a:rPr lang="zh-CN" altLang="en-US" dirty="0"/>
              <a:t>修改地址指针</a:t>
            </a:r>
          </a:p>
          <a:p>
            <a:r>
              <a:rPr lang="en-US" altLang="zh-CN" dirty="0"/>
              <a:t>         DJNZ   R7,LOOP      ;</a:t>
            </a:r>
            <a:r>
              <a:rPr lang="zh-CN" altLang="en-US" dirty="0"/>
              <a:t>若没全部接收完毕，</a:t>
            </a:r>
          </a:p>
          <a:p>
            <a:r>
              <a:rPr lang="zh-CN" altLang="en-US" dirty="0"/>
              <a:t>                             ;则继续接收数据；否则顺序进行</a:t>
            </a:r>
          </a:p>
          <a:p>
            <a:r>
              <a:rPr lang="en-US" altLang="zh-CN" dirty="0"/>
              <a:t>         SJMP    $</a:t>
            </a:r>
          </a:p>
        </p:txBody>
      </p:sp>
      <p:sp>
        <p:nvSpPr>
          <p:cNvPr id="2" name="矩形 1"/>
          <p:cNvSpPr/>
          <p:nvPr/>
        </p:nvSpPr>
        <p:spPr>
          <a:xfrm>
            <a:off x="-14144" y="65185"/>
            <a:ext cx="2627642" cy="480131"/>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marL="285750" indent="-285750">
              <a:lnSpc>
                <a:spcPct val="90000"/>
              </a:lnSpc>
              <a:buFont typeface="Wingdings" pitchFamily="2" charset="2"/>
              <a:buChar char="Ø"/>
            </a:pPr>
            <a:r>
              <a:rPr lang="zh-CN" altLang="en-US" sz="2800" dirty="0">
                <a:solidFill>
                  <a:schemeClr val="dk1"/>
                </a:solidFill>
                <a:latin typeface="宋体" charset="-122"/>
                <a:ea typeface="+mn-ea"/>
              </a:rPr>
              <a:t>乙机：主程序</a:t>
            </a:r>
          </a:p>
        </p:txBody>
      </p:sp>
      <p:sp>
        <p:nvSpPr>
          <p:cNvPr id="6" name="Rectangle 2"/>
          <p:cNvSpPr txBox="1">
            <a:spLocks noChangeArrowheads="1"/>
          </p:cNvSpPr>
          <p:nvPr/>
        </p:nvSpPr>
        <p:spPr>
          <a:xfrm>
            <a:off x="755576" y="764704"/>
            <a:ext cx="7800975" cy="93610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lnSpcReduction="10000"/>
          </a:bodyPr>
          <a:lstStyle>
            <a:defPPr>
              <a:defRPr lang="zh-CN"/>
            </a:defPPr>
            <a:lvl1pPr marL="342900" indent="-342900" defTabSz="914400" eaLnBrk="1" latinLnBrk="0" hangingPunct="1">
              <a:lnSpc>
                <a:spcPct val="90000"/>
              </a:lnSpc>
              <a:spcBef>
                <a:spcPct val="20000"/>
              </a:spcBef>
              <a:buFont typeface="Wingdings" pitchFamily="2" charset="2"/>
              <a:buNone/>
              <a:defRPr sz="1800">
                <a:solidFill>
                  <a:schemeClr val="dk1"/>
                </a:solidFill>
                <a:latin typeface="宋体" charset="-122"/>
                <a:ea typeface="+mn-ea"/>
              </a:defRPr>
            </a:lvl1pPr>
            <a:lvl2pPr marL="742950" indent="-285750" defTabSz="914400" eaLnBrk="1" latinLnBrk="0" hangingPunct="1">
              <a:spcBef>
                <a:spcPct val="20000"/>
              </a:spcBef>
              <a:buFont typeface="Arial" panose="020B0604020202020204" pitchFamily="34" charset="0"/>
              <a:buChar char="–"/>
              <a:defRPr sz="2800">
                <a:solidFill>
                  <a:schemeClr val="dk1"/>
                </a:solidFill>
                <a:latin typeface="+mn-lt"/>
                <a:ea typeface="+mn-ea"/>
              </a:defRPr>
            </a:lvl2pPr>
            <a:lvl3pPr marL="1143000" indent="-228600" defTabSz="914400" eaLnBrk="1" latinLnBrk="0" hangingPunct="1">
              <a:spcBef>
                <a:spcPct val="20000"/>
              </a:spcBef>
              <a:buFont typeface="Arial" panose="020B0604020202020204" pitchFamily="34" charset="0"/>
              <a:buChar char="•"/>
              <a:defRPr sz="2400">
                <a:solidFill>
                  <a:schemeClr val="dk1"/>
                </a:solidFill>
                <a:latin typeface="+mn-lt"/>
                <a:ea typeface="+mn-ea"/>
              </a:defRPr>
            </a:lvl3pPr>
            <a:lvl4pPr marL="1600200" indent="-228600" defTabSz="914400" eaLnBrk="1" latinLnBrk="0" hangingPunct="1">
              <a:spcBef>
                <a:spcPct val="20000"/>
              </a:spcBef>
              <a:buFont typeface="Arial" panose="020B0604020202020204" pitchFamily="34" charset="0"/>
              <a:buChar char="–"/>
              <a:defRPr sz="2000">
                <a:solidFill>
                  <a:schemeClr val="dk1"/>
                </a:solidFill>
                <a:latin typeface="+mn-lt"/>
                <a:ea typeface="+mn-ea"/>
              </a:defRPr>
            </a:lvl4pPr>
            <a:lvl5pPr marL="2057400" indent="-228600" defTabSz="914400" eaLnBrk="1" latinLnBrk="0" hangingPunct="1">
              <a:spcBef>
                <a:spcPct val="20000"/>
              </a:spcBef>
              <a:buFont typeface="Arial" panose="020B0604020202020204" pitchFamily="34" charset="0"/>
              <a:buChar char="»"/>
              <a:defRPr sz="2000">
                <a:solidFill>
                  <a:schemeClr val="dk1"/>
                </a:solidFill>
                <a:latin typeface="+mn-lt"/>
                <a:ea typeface="+mn-ea"/>
              </a:defRPr>
            </a:lvl5pPr>
            <a:lvl6pPr marL="2514600" indent="-228600">
              <a:spcBef>
                <a:spcPct val="20000"/>
              </a:spcBef>
              <a:buFont typeface="Arial" panose="020B0604020202020204" pitchFamily="34" charset="0"/>
              <a:buChar char="•"/>
              <a:defRPr sz="2000">
                <a:solidFill>
                  <a:schemeClr val="dk1"/>
                </a:solidFill>
                <a:latin typeface="+mn-lt"/>
                <a:ea typeface="+mn-ea"/>
              </a:defRPr>
            </a:lvl6pPr>
            <a:lvl7pPr marL="2971800" indent="-228600">
              <a:spcBef>
                <a:spcPct val="20000"/>
              </a:spcBef>
              <a:buFont typeface="Arial" panose="020B0604020202020204" pitchFamily="34" charset="0"/>
              <a:buChar char="•"/>
              <a:defRPr sz="2000">
                <a:solidFill>
                  <a:schemeClr val="dk1"/>
                </a:solidFill>
                <a:latin typeface="+mn-lt"/>
                <a:ea typeface="+mn-ea"/>
              </a:defRPr>
            </a:lvl7pPr>
            <a:lvl8pPr marL="3429000" indent="-228600">
              <a:spcBef>
                <a:spcPct val="20000"/>
              </a:spcBef>
              <a:buFont typeface="Arial" panose="020B0604020202020204" pitchFamily="34" charset="0"/>
              <a:buChar char="•"/>
              <a:defRPr sz="2000">
                <a:solidFill>
                  <a:schemeClr val="dk1"/>
                </a:solidFill>
                <a:latin typeface="+mn-lt"/>
                <a:ea typeface="+mn-ea"/>
              </a:defRPr>
            </a:lvl8pPr>
            <a:lvl9pPr marL="3886200" indent="-228600">
              <a:spcBef>
                <a:spcPct val="20000"/>
              </a:spcBef>
              <a:buFont typeface="Arial" panose="020B0604020202020204" pitchFamily="34" charset="0"/>
              <a:buChar char="•"/>
              <a:defRPr sz="2000">
                <a:solidFill>
                  <a:schemeClr val="dk1"/>
                </a:solidFill>
                <a:latin typeface="+mn-lt"/>
                <a:ea typeface="+mn-ea"/>
              </a:defRPr>
            </a:lvl9pPr>
          </a:lstStyle>
          <a:p>
            <a:r>
              <a:rPr lang="en-US" altLang="zh-CN" dirty="0"/>
              <a:t>         ORG    0000H        ;</a:t>
            </a:r>
            <a:r>
              <a:rPr lang="zh-CN" altLang="en-US" dirty="0"/>
              <a:t>主程序入口地址</a:t>
            </a:r>
          </a:p>
          <a:p>
            <a:r>
              <a:rPr lang="en-US" altLang="zh-CN" dirty="0"/>
              <a:t>         LJMP   MAINR</a:t>
            </a:r>
          </a:p>
          <a:p>
            <a:r>
              <a:rPr lang="en-US" altLang="zh-CN" dirty="0"/>
              <a:t>         ORG    0030H</a:t>
            </a:r>
          </a:p>
        </p:txBody>
      </p:sp>
    </p:spTree>
    <p:extLst>
      <p:ext uri="{BB962C8B-B14F-4D97-AF65-F5344CB8AC3E}">
        <p14:creationId xmlns:p14="http://schemas.microsoft.com/office/powerpoint/2010/main" xmlns="" val="2327109531"/>
      </p:ext>
    </p:extLst>
  </p:cSld>
  <p:clrMapOvr>
    <a:masterClrMapping/>
  </p:clrMapOvr>
  <p:timing>
    <p:tnLst>
      <p:par>
        <p:cTn id="1" dur="indefinite" restart="never" nodeType="tmRoot"/>
      </p:par>
    </p:tnLst>
  </p:timing>
</p:sld>
</file>

<file path=ppt/theme/theme1.xml><?xml version="1.0" encoding="utf-8"?>
<a:theme xmlns:a="http://schemas.openxmlformats.org/drawingml/2006/main" name="气流">
  <a:themeElements>
    <a:clrScheme name="气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气流">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气流">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1150</TotalTime>
  <Words>6279</Words>
  <Application>Microsoft Office PowerPoint</Application>
  <PresentationFormat>全屏显示(4:3)</PresentationFormat>
  <Paragraphs>1145</Paragraphs>
  <Slides>98</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98</vt:i4>
      </vt:variant>
    </vt:vector>
  </HeadingPairs>
  <TitlesOfParts>
    <vt:vector size="101" baseType="lpstr">
      <vt:lpstr>气流</vt:lpstr>
      <vt:lpstr>Microsoft Drawing</vt:lpstr>
      <vt:lpstr>公式</vt:lpstr>
      <vt:lpstr>   《微型计算机技术》 复习提纲</vt:lpstr>
      <vt:lpstr>考试类型 </vt:lpstr>
      <vt:lpstr>第一章单片机技术概述 </vt:lpstr>
      <vt:lpstr>复习重点</vt:lpstr>
      <vt:lpstr>幻灯片 5</vt:lpstr>
      <vt:lpstr>2. 按微型计算机的组装形式分类  </vt:lpstr>
      <vt:lpstr>幻灯片 7</vt:lpstr>
      <vt:lpstr>第二章 8051单片机及增强型8051内核  </vt:lpstr>
      <vt:lpstr>复习重点</vt:lpstr>
      <vt:lpstr>幻灯片 10</vt:lpstr>
      <vt:lpstr>幻灯片 11</vt:lpstr>
      <vt:lpstr>幻灯片 12</vt:lpstr>
      <vt:lpstr>幻灯片 13</vt:lpstr>
      <vt:lpstr>CPU结构：运算器和控制器</vt:lpstr>
      <vt:lpstr>幻灯片 15</vt:lpstr>
      <vt:lpstr>幻灯片 16</vt:lpstr>
      <vt:lpstr>存储器空间及存储器</vt:lpstr>
      <vt:lpstr>幻灯片 18</vt:lpstr>
      <vt:lpstr>2．数据存储器(MOV、MOVX)</vt:lpstr>
      <vt:lpstr>幻灯片 20</vt:lpstr>
      <vt:lpstr>幻灯片 21</vt:lpstr>
      <vt:lpstr>幻灯片 22</vt:lpstr>
      <vt:lpstr>幻灯片 23</vt:lpstr>
      <vt:lpstr>幻灯片 24</vt:lpstr>
      <vt:lpstr>第三章数字输入/输出端口 </vt:lpstr>
      <vt:lpstr>复习重点</vt:lpstr>
      <vt:lpstr>幻灯片 27</vt:lpstr>
      <vt:lpstr>幻灯片 28</vt:lpstr>
      <vt:lpstr>工作原理</vt:lpstr>
      <vt:lpstr>幻灯片 30</vt:lpstr>
      <vt:lpstr>幻灯片 31</vt:lpstr>
      <vt:lpstr>幻灯片 32</vt:lpstr>
      <vt:lpstr>第四章指令系统</vt:lpstr>
      <vt:lpstr>复习重点</vt:lpstr>
      <vt:lpstr>幻灯片 35</vt:lpstr>
      <vt:lpstr>幻灯片 36</vt:lpstr>
      <vt:lpstr>4.3  寻址方式</vt:lpstr>
      <vt:lpstr>4.4.1  数据传送指令</vt:lpstr>
      <vt:lpstr>幻灯片 39</vt:lpstr>
      <vt:lpstr>幻灯片 40</vt:lpstr>
      <vt:lpstr>幻灯片 41</vt:lpstr>
      <vt:lpstr>4.4.2  数据交换指令</vt:lpstr>
      <vt:lpstr>数据传送类指令小结</vt:lpstr>
      <vt:lpstr>4.5  逻辑操作类指令</vt:lpstr>
      <vt:lpstr>4.6  算术运算类指令</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第五章 汇编语言程序设计</vt:lpstr>
      <vt:lpstr>复习重点</vt:lpstr>
      <vt:lpstr>幻灯片 58</vt:lpstr>
      <vt:lpstr>幻灯片 59</vt:lpstr>
      <vt:lpstr>幻灯片 60</vt:lpstr>
      <vt:lpstr>幻灯片 61</vt:lpstr>
      <vt:lpstr>幻灯片 62</vt:lpstr>
      <vt:lpstr>第 7 章  中 断</vt:lpstr>
      <vt:lpstr>复习重点</vt:lpstr>
      <vt:lpstr>幻灯片 65</vt:lpstr>
      <vt:lpstr>幻灯片 66</vt:lpstr>
      <vt:lpstr>幻灯片 67</vt:lpstr>
      <vt:lpstr>幻灯片 68</vt:lpstr>
      <vt:lpstr>幻灯片 69</vt:lpstr>
      <vt:lpstr>幻灯片 70</vt:lpstr>
      <vt:lpstr>幻灯片 71</vt:lpstr>
      <vt:lpstr>幻灯片 72</vt:lpstr>
      <vt:lpstr>第 8章 定时/计数器</vt:lpstr>
      <vt:lpstr>复习重点</vt:lpstr>
      <vt:lpstr>幻灯片 75</vt:lpstr>
      <vt:lpstr>幻灯片 76</vt:lpstr>
      <vt:lpstr>幻灯片 77</vt:lpstr>
      <vt:lpstr>幻灯片 78</vt:lpstr>
      <vt:lpstr>幻灯片 79</vt:lpstr>
      <vt:lpstr>例题：在P1.7端接一个发光二极管LED，要求利用定时器控制，使LED亮一秒灭一秒，周而复始，晶振频率为 6MHz.</vt:lpstr>
      <vt:lpstr>第 9章 串行通信</vt:lpstr>
      <vt:lpstr>复习重点</vt:lpstr>
      <vt:lpstr>幻灯片 83</vt:lpstr>
      <vt:lpstr>幻灯片 84</vt:lpstr>
      <vt:lpstr>幻灯片 85</vt:lpstr>
      <vt:lpstr>幻灯片 86</vt:lpstr>
      <vt:lpstr>9.2  8051的串行口 </vt:lpstr>
      <vt:lpstr>幻灯片 88</vt:lpstr>
      <vt:lpstr>幻灯片 89</vt:lpstr>
      <vt:lpstr>幻灯片 90</vt:lpstr>
      <vt:lpstr>幻灯片 91</vt:lpstr>
      <vt:lpstr>9.2.4 波特率的设定 </vt:lpstr>
      <vt:lpstr>9.2.4 波特率的设定 </vt:lpstr>
      <vt:lpstr>幻灯片 94</vt:lpstr>
      <vt:lpstr>幻灯片 95</vt:lpstr>
      <vt:lpstr>幻灯片 96</vt:lpstr>
      <vt:lpstr>幻灯片 97</vt:lpstr>
      <vt:lpstr>幻灯片 98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模拟电路复习提纲</dc:title>
  <dc:creator>Ryan Tsui</dc:creator>
  <cp:lastModifiedBy>LENOVO</cp:lastModifiedBy>
  <cp:revision>492</cp:revision>
  <dcterms:created xsi:type="dcterms:W3CDTF">2014-12-06T10:58:22Z</dcterms:created>
  <dcterms:modified xsi:type="dcterms:W3CDTF">2018-12-24T05:59:44Z</dcterms:modified>
</cp:coreProperties>
</file>