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3"/>
  </p:notesMasterIdLst>
  <p:handoutMasterIdLst>
    <p:handoutMasterId r:id="rId64"/>
  </p:handoutMasterIdLst>
  <p:sldIdLst>
    <p:sldId id="331" r:id="rId2"/>
    <p:sldId id="332" r:id="rId3"/>
    <p:sldId id="445" r:id="rId4"/>
    <p:sldId id="446" r:id="rId5"/>
    <p:sldId id="447" r:id="rId6"/>
    <p:sldId id="509" r:id="rId7"/>
    <p:sldId id="449" r:id="rId8"/>
    <p:sldId id="499" r:id="rId9"/>
    <p:sldId id="498" r:id="rId10"/>
    <p:sldId id="450" r:id="rId11"/>
    <p:sldId id="448" r:id="rId12"/>
    <p:sldId id="451" r:id="rId13"/>
    <p:sldId id="452" r:id="rId14"/>
    <p:sldId id="453" r:id="rId15"/>
    <p:sldId id="454" r:id="rId16"/>
    <p:sldId id="510" r:id="rId17"/>
    <p:sldId id="511" r:id="rId18"/>
    <p:sldId id="455" r:id="rId19"/>
    <p:sldId id="505" r:id="rId20"/>
    <p:sldId id="512" r:id="rId21"/>
    <p:sldId id="506" r:id="rId22"/>
    <p:sldId id="502" r:id="rId23"/>
    <p:sldId id="503" r:id="rId24"/>
    <p:sldId id="456" r:id="rId25"/>
    <p:sldId id="457" r:id="rId26"/>
    <p:sldId id="458" r:id="rId27"/>
    <p:sldId id="459" r:id="rId28"/>
    <p:sldId id="460" r:id="rId29"/>
    <p:sldId id="461" r:id="rId30"/>
    <p:sldId id="507" r:id="rId31"/>
    <p:sldId id="462" r:id="rId32"/>
    <p:sldId id="463" r:id="rId33"/>
    <p:sldId id="465" r:id="rId34"/>
    <p:sldId id="464" r:id="rId35"/>
    <p:sldId id="466" r:id="rId36"/>
    <p:sldId id="467" r:id="rId37"/>
    <p:sldId id="470" r:id="rId38"/>
    <p:sldId id="469" r:id="rId39"/>
    <p:sldId id="471" r:id="rId40"/>
    <p:sldId id="472" r:id="rId41"/>
    <p:sldId id="508" r:id="rId42"/>
    <p:sldId id="474" r:id="rId43"/>
    <p:sldId id="475" r:id="rId44"/>
    <p:sldId id="477" r:id="rId45"/>
    <p:sldId id="476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349" r:id="rId6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86967" autoAdjust="0"/>
  </p:normalViewPr>
  <p:slideViewPr>
    <p:cSldViewPr>
      <p:cViewPr>
        <p:scale>
          <a:sx n="71" d="100"/>
          <a:sy n="71" d="100"/>
        </p:scale>
        <p:origin x="-9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29349" y="630932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串行通信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2348880"/>
            <a:ext cx="7020790" cy="1008112"/>
          </a:xfrm>
          <a:prstGeom prst="actionButtonBlan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9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通信的一般概念</a:t>
            </a:r>
            <a:endParaRPr lang="zh-CN" altLang="en-US" sz="36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8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3553822"/>
            <a:ext cx="7020790" cy="955298"/>
          </a:xfrm>
          <a:prstGeom prst="actionButtonBlan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9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.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2 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8051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单片机的串行接口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0853" y="6473189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6909" y="786760"/>
            <a:ext cx="172835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同步传送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-15577" y="1376265"/>
            <a:ext cx="9229922" cy="866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特点：</a:t>
            </a:r>
            <a:r>
              <a:rPr lang="zh-CN" altLang="en-US" sz="2000" dirty="0" smtClean="0">
                <a:latin typeface="宋体" panose="02010600030101010101" pitchFamily="2" charset="-122"/>
              </a:rPr>
              <a:t>去掉起始位和停止位，在</a:t>
            </a:r>
            <a:r>
              <a:rPr lang="zh-CN" altLang="en-US" sz="2000" dirty="0">
                <a:latin typeface="宋体" panose="02010600030101010101" pitchFamily="2" charset="-122"/>
              </a:rPr>
              <a:t>数据块开始处用</a:t>
            </a:r>
            <a:r>
              <a:rPr lang="zh-CN" altLang="en-US" sz="2000" u="sng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同步字符</a:t>
            </a:r>
            <a:r>
              <a:rPr lang="zh-CN" altLang="en-US" sz="2000" dirty="0">
                <a:latin typeface="宋体" panose="02010600030101010101" pitchFamily="2" charset="-122"/>
              </a:rPr>
              <a:t>来</a:t>
            </a:r>
            <a:r>
              <a:rPr lang="zh-CN" altLang="en-US" sz="2000" dirty="0" smtClean="0">
                <a:latin typeface="宋体" panose="02010600030101010101" pitchFamily="2" charset="-122"/>
              </a:rPr>
              <a:t>指示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优点：</a:t>
            </a:r>
            <a:r>
              <a:rPr lang="zh-CN" altLang="en-US" sz="2000" dirty="0">
                <a:latin typeface="宋体" panose="02010600030101010101" pitchFamily="2" charset="-122"/>
              </a:rPr>
              <a:t>有效数据位传送速率高于异步传送方式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缺点：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硬件设备复杂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1.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要求使用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同一时钟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实现收发端之间的同步；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2.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对时钟脉冲信号的相位一致性要求严格，需要采用</a:t>
            </a:r>
            <a:r>
              <a:rPr lang="zh-CN" altLang="en-US" sz="2000" b="1" dirty="0">
                <a:latin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锁相器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”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0" y="3889719"/>
            <a:ext cx="8839947" cy="21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09" y="786760"/>
            <a:ext cx="420339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串行通信中数据的传送方向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3135" y="1484784"/>
            <a:ext cx="8034337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）点对点传输</a:t>
            </a:r>
            <a:r>
              <a:rPr lang="en-US" altLang="zh-CN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----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在两个通信端之间进行的。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6909" y="2230958"/>
            <a:ext cx="8604448" cy="91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2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单工通信方式：</a:t>
            </a:r>
            <a:endParaRPr lang="en-US" altLang="zh-CN" sz="22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200" b="1" dirty="0" smtClean="0">
                <a:latin typeface="宋体" panose="02010600030101010101" pitchFamily="2" charset="-122"/>
              </a:rPr>
              <a:t>------A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端为发送站，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B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端为接收站，数据仅能从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站发至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B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站。</a:t>
            </a:r>
            <a:endParaRPr lang="en-US" altLang="zh-CN" sz="2200" b="1" dirty="0" smtClean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75336" y="3284984"/>
            <a:ext cx="4393327" cy="2860831"/>
            <a:chOff x="2118606" y="3191815"/>
            <a:chExt cx="2952328" cy="2319185"/>
          </a:xfrm>
        </p:grpSpPr>
        <p:pic>
          <p:nvPicPr>
            <p:cNvPr id="5122" name="Picture 2" descr="http://hiphotos.baidu.com/lifefen/pic/item/63f0a708ae6d173c6a60fb7c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72" b="26712"/>
            <a:stretch/>
          </p:blipFill>
          <p:spPr bwMode="auto">
            <a:xfrm>
              <a:off x="2118606" y="3561147"/>
              <a:ext cx="2952328" cy="194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339752" y="319181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052072" y="319181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B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5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1902" y="836712"/>
            <a:ext cx="8364038" cy="130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半双工通信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方式</a:t>
            </a:r>
            <a:endParaRPr lang="en-US" altLang="zh-CN" sz="24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----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数据</a:t>
            </a:r>
            <a:r>
              <a:rPr lang="zh-CN" altLang="en-US" sz="2200" b="1" dirty="0">
                <a:latin typeface="宋体" panose="02010600030101010101" pitchFamily="2" charset="-122"/>
              </a:rPr>
              <a:t>可以从</a:t>
            </a:r>
            <a:r>
              <a:rPr lang="en-US" altLang="zh-CN" sz="2200" b="1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发送到</a:t>
            </a:r>
            <a:r>
              <a:rPr lang="en-US" altLang="zh-CN" sz="2200" b="1" dirty="0">
                <a:latin typeface="宋体" panose="02010600030101010101" pitchFamily="2" charset="-122"/>
              </a:rPr>
              <a:t>B，</a:t>
            </a:r>
            <a:r>
              <a:rPr lang="zh-CN" altLang="en-US" sz="2200" b="1" dirty="0">
                <a:latin typeface="宋体" panose="02010600030101010101" pitchFamily="2" charset="-122"/>
              </a:rPr>
              <a:t>也可以由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zh-CN" altLang="en-US" sz="2200" b="1" dirty="0">
                <a:latin typeface="宋体" panose="02010600030101010101" pitchFamily="2" charset="-122"/>
              </a:rPr>
              <a:t>发送到</a:t>
            </a:r>
            <a:r>
              <a:rPr lang="en-US" altLang="zh-CN" sz="2200" b="1" dirty="0">
                <a:latin typeface="宋体" panose="02010600030101010101" pitchFamily="2" charset="-122"/>
              </a:rPr>
              <a:t>A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同</a:t>
            </a:r>
            <a:r>
              <a:rPr lang="zh-CN" altLang="en-US" sz="2200" b="1" dirty="0">
                <a:latin typeface="宋体" panose="02010600030101010101" pitchFamily="2" charset="-122"/>
              </a:rPr>
              <a:t>一时间只能作一个方向的传送，其传送方式由收发控制开关</a:t>
            </a:r>
            <a:r>
              <a:rPr lang="en-US" altLang="zh-CN" sz="2200" b="1" dirty="0">
                <a:latin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</a:rPr>
              <a:t>来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控制</a:t>
            </a:r>
            <a:endParaRPr lang="en-US" altLang="zh-CN" sz="2200" b="1" dirty="0" smtClean="0">
              <a:latin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4570" y="3902185"/>
            <a:ext cx="8364038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全双工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方式</a:t>
            </a:r>
            <a:endParaRPr lang="en-US" altLang="zh-CN" sz="24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----</a:t>
            </a:r>
            <a:r>
              <a:rPr lang="zh-CN" altLang="en-US" sz="2200" b="1" dirty="0">
                <a:latin typeface="宋体" panose="02010600030101010101" pitchFamily="2" charset="-122"/>
              </a:rPr>
              <a:t>每个站（</a:t>
            </a:r>
            <a:r>
              <a:rPr lang="en-US" altLang="zh-CN" sz="2200" b="1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B</a:t>
            </a:r>
            <a:r>
              <a:rPr lang="zh-CN" altLang="en-US" sz="2200" b="1" dirty="0">
                <a:latin typeface="宋体" panose="02010600030101010101" pitchFamily="2" charset="-122"/>
              </a:rPr>
              <a:t>）既可同时发送，又可同时接收。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15816" y="2051556"/>
            <a:ext cx="2641393" cy="1953508"/>
            <a:chOff x="2915816" y="2051556"/>
            <a:chExt cx="2641393" cy="1953508"/>
          </a:xfrm>
        </p:grpSpPr>
        <p:pic>
          <p:nvPicPr>
            <p:cNvPr id="9" name="Picture 2" descr="http://hiphotos.baidu.com/lifefen/pic/item/63f0a708ae6d173c6a60fb7c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85" r="32526" b="26641"/>
            <a:stretch/>
          </p:blipFill>
          <p:spPr bwMode="auto">
            <a:xfrm>
              <a:off x="2915816" y="2379751"/>
              <a:ext cx="2641393" cy="162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3131840" y="2051556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2051556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B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3808" y="4653136"/>
            <a:ext cx="2824566" cy="2160240"/>
            <a:chOff x="2843808" y="4653136"/>
            <a:chExt cx="2824566" cy="2160240"/>
          </a:xfrm>
        </p:grpSpPr>
        <p:pic>
          <p:nvPicPr>
            <p:cNvPr id="10" name="Picture 2" descr="http://hiphotos.baidu.com/lifefen/pic/item/63f0a708ae6d173c6a60fb7c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1" b="25746"/>
            <a:stretch/>
          </p:blipFill>
          <p:spPr bwMode="auto">
            <a:xfrm>
              <a:off x="2843808" y="4982196"/>
              <a:ext cx="2824566" cy="183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356509" y="468438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50681" y="4653136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宋体" panose="02010600030101010101" pitchFamily="2" charset="-122"/>
                </a:rPr>
                <a:t>B</a:t>
              </a:r>
              <a:r>
                <a:rPr lang="zh-CN" altLang="en-US" b="1" dirty="0">
                  <a:latin typeface="宋体" panose="02010600030101010101" pitchFamily="2" charset="-122"/>
                </a:rPr>
                <a:t>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9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345" y="866513"/>
            <a:ext cx="907300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）主从多终端通信方式</a:t>
            </a:r>
            <a:r>
              <a:rPr lang="en-US" altLang="zh-CN" sz="2400" b="1" dirty="0" smtClean="0">
                <a:solidFill>
                  <a:schemeClr val="accent1"/>
                </a:solidFill>
                <a:latin typeface="宋体" charset="-122"/>
              </a:rPr>
              <a:t>---</a:t>
            </a:r>
            <a:r>
              <a:rPr lang="en-US" altLang="zh-CN" sz="2000" b="1" dirty="0" smtClean="0">
                <a:latin typeface="宋体" charset="-122"/>
              </a:rPr>
              <a:t>A</a:t>
            </a:r>
            <a:r>
              <a:rPr lang="zh-CN" altLang="en-US" sz="2000" b="1" dirty="0" smtClean="0">
                <a:latin typeface="宋体" charset="-122"/>
              </a:rPr>
              <a:t>站可向多个终端（</a:t>
            </a:r>
            <a:r>
              <a:rPr lang="en-US" altLang="zh-CN" sz="2000" b="1" dirty="0" smtClean="0">
                <a:latin typeface="宋体" charset="-122"/>
              </a:rPr>
              <a:t>B、C、D…）</a:t>
            </a:r>
            <a:r>
              <a:rPr lang="zh-CN" altLang="en-US" sz="2000" b="1" dirty="0" smtClean="0">
                <a:latin typeface="宋体" charset="-122"/>
              </a:rPr>
              <a:t>发出信息。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3648" y="1590925"/>
            <a:ext cx="4019584" cy="45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2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多终端半工通信方式：</a:t>
            </a:r>
            <a:endParaRPr lang="en-US" altLang="zh-CN" sz="22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61" b="9144"/>
          <a:stretch/>
        </p:blipFill>
        <p:spPr bwMode="auto">
          <a:xfrm>
            <a:off x="179512" y="2469749"/>
            <a:ext cx="3024336" cy="392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0" b="9397"/>
          <a:stretch/>
        </p:blipFill>
        <p:spPr bwMode="auto">
          <a:xfrm>
            <a:off x="4932040" y="2478679"/>
            <a:ext cx="2880320" cy="38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95936" y="1614756"/>
            <a:ext cx="3662265" cy="45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2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多终端全双工通信方式：</a:t>
            </a:r>
            <a:endParaRPr lang="en-US" altLang="zh-CN" sz="22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36712"/>
            <a:ext cx="499040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4．通用的异步接收器/发送器</a:t>
            </a:r>
            <a:r>
              <a:rPr lang="en-US" altLang="zh-CN" sz="2400" b="1" dirty="0">
                <a:solidFill>
                  <a:schemeClr val="dk1"/>
                </a:solidFill>
                <a:latin typeface="+mn-lt"/>
                <a:ea typeface="+mn-ea"/>
              </a:rPr>
              <a:t>UART </a:t>
            </a:r>
            <a:endParaRPr lang="zh-CN" altLang="en-US" sz="24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420888"/>
            <a:ext cx="3164680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外部串行通信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136" y="1484784"/>
            <a:ext cx="1224136" cy="2664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并行传送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3923928" y="2708920"/>
            <a:ext cx="1656184" cy="216024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36735" y="2994747"/>
            <a:ext cx="195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串→并或并→串转换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25708" y="4714971"/>
            <a:ext cx="8208912" cy="8309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宋体" charset="-122"/>
              </a:rPr>
              <a:t>通用的异步接收器/</a:t>
            </a:r>
            <a:r>
              <a:rPr lang="zh-CN" altLang="en-US" sz="2400" b="1" dirty="0" smtClean="0">
                <a:latin typeface="宋体" charset="-122"/>
              </a:rPr>
              <a:t>发送器</a:t>
            </a:r>
            <a:endParaRPr lang="en-US" altLang="zh-CN" sz="2400" b="1" dirty="0" smtClean="0">
              <a:latin typeface="宋体" charset="-122"/>
            </a:endParaRPr>
          </a:p>
          <a:p>
            <a:pPr algn="ctr"/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UART（Universal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Asynchronous Receiver/Transmitter）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 flipH="1">
            <a:off x="4283968" y="3702633"/>
            <a:ext cx="532468" cy="878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27418" y="6083803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charset="-122"/>
              </a:rPr>
              <a:t>串行接口的核心部件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211960" y="5622690"/>
            <a:ext cx="0" cy="439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48147"/>
            <a:ext cx="6264696" cy="601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934" y="1036449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接收移位寄存器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0933" y="1343472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接收数据缓冲器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4247" y="3277936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4247" y="2792924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4247" y="242359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3903" y="242359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奇偶错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3903" y="2799001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溢出错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903" y="3277936"/>
            <a:ext cx="6992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帧错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5110" y="4871864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7010" y="59519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发送数据缓冲器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4428" y="6289050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发送</a:t>
            </a:r>
            <a:r>
              <a:rPr lang="zh-CN" altLang="en-US" dirty="0">
                <a:solidFill>
                  <a:srgbClr val="FF0000"/>
                </a:solidFill>
              </a:rPr>
              <a:t>移位寄存器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863898"/>
            <a:ext cx="224993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UART</a:t>
            </a:r>
            <a:r>
              <a:rPr lang="zh-CN" altLang="en-US" sz="2400" dirty="0" smtClean="0"/>
              <a:t>结构图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67544" y="4866928"/>
            <a:ext cx="2052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CS</a:t>
            </a:r>
            <a:r>
              <a:rPr lang="zh-CN" altLang="en-US" sz="2000" dirty="0" smtClean="0">
                <a:solidFill>
                  <a:srgbClr val="FF0000"/>
                </a:solidFill>
              </a:rPr>
              <a:t>：片选</a:t>
            </a:r>
            <a:r>
              <a:rPr lang="zh-CN" altLang="en-US" sz="2000" dirty="0">
                <a:solidFill>
                  <a:srgbClr val="FF0000"/>
                </a:solidFill>
              </a:rPr>
              <a:t>信号，选择受控的芯片</a:t>
            </a:r>
          </a:p>
        </p:txBody>
      </p:sp>
    </p:spTree>
    <p:extLst>
      <p:ext uri="{BB962C8B-B14F-4D97-AF65-F5344CB8AC3E}">
        <p14:creationId xmlns:p14="http://schemas.microsoft.com/office/powerpoint/2010/main" val="38914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04" y="1340768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⑴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发送数据缓冲寄存器： </a:t>
            </a:r>
            <a:r>
              <a:rPr lang="zh-CN" altLang="en-US" sz="2400" dirty="0" smtClean="0"/>
              <a:t>接收数据总线送来</a:t>
            </a:r>
            <a:r>
              <a:rPr lang="zh-CN" altLang="en-US" sz="2400" dirty="0"/>
              <a:t>的并行数据，并加以保存。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⑵ </a:t>
            </a:r>
            <a:r>
              <a:rPr lang="zh-CN" altLang="en-US" sz="2400" b="1" u="sng" dirty="0">
                <a:solidFill>
                  <a:srgbClr val="FF0000"/>
                </a:solidFill>
              </a:rPr>
              <a:t>发送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移位寄存器：</a:t>
            </a:r>
            <a:r>
              <a:rPr lang="zh-CN" altLang="en-US" sz="2400" dirty="0" smtClean="0"/>
              <a:t>接收从发送数据缓冲器</a:t>
            </a:r>
            <a:r>
              <a:rPr lang="zh-CN" altLang="en-US" sz="2400" dirty="0"/>
              <a:t>送来的并行数据，以发送时钟的速率把数据逐位移出，即将并行数据转换为串行数据输出。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⑶ </a:t>
            </a:r>
            <a:r>
              <a:rPr lang="zh-CN" altLang="en-US" sz="2400" b="1" u="sng" dirty="0">
                <a:solidFill>
                  <a:srgbClr val="FF0000"/>
                </a:solidFill>
              </a:rPr>
              <a:t>接收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移位寄存器</a:t>
            </a:r>
            <a:r>
              <a:rPr lang="zh-CN" altLang="en-US" sz="2400" b="1" u="sng" dirty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它</a:t>
            </a:r>
            <a:r>
              <a:rPr lang="zh-CN" altLang="en-US" sz="2400" dirty="0"/>
              <a:t>以接收时钟的速率把出现在串行数据输入线上的数据逐位移入，当数据装满后，并行送往输入缓冲寄存器，即将串行数据转换成并行数据。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⑷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接收数据缓冲</a:t>
            </a:r>
            <a:r>
              <a:rPr lang="zh-CN" altLang="en-US" sz="2400" b="1" u="sng" dirty="0">
                <a:solidFill>
                  <a:srgbClr val="FF0000"/>
                </a:solidFill>
              </a:rPr>
              <a:t>寄存器：</a:t>
            </a:r>
            <a:r>
              <a:rPr lang="zh-CN" altLang="en-US" sz="2400" dirty="0" smtClean="0"/>
              <a:t>它</a:t>
            </a:r>
            <a:r>
              <a:rPr lang="zh-CN" altLang="en-US" sz="2400" dirty="0"/>
              <a:t>从输入移位寄存器中接收并行数据，然后由</a:t>
            </a:r>
            <a:r>
              <a:rPr lang="en-US" altLang="zh-CN" sz="2400" dirty="0"/>
              <a:t>CPU</a:t>
            </a:r>
            <a:r>
              <a:rPr lang="zh-CN" altLang="en-US" sz="2400" dirty="0"/>
              <a:t>取走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0" y="863898"/>
            <a:ext cx="45587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/>
              <a:t>UART </a:t>
            </a:r>
            <a:r>
              <a:rPr lang="zh-CN" altLang="en-US" sz="2800" dirty="0"/>
              <a:t>主要寄存器说明</a:t>
            </a:r>
          </a:p>
        </p:txBody>
      </p:sp>
    </p:spTree>
    <p:extLst>
      <p:ext uri="{BB962C8B-B14F-4D97-AF65-F5344CB8AC3E}">
        <p14:creationId xmlns:p14="http://schemas.microsoft.com/office/powerpoint/2010/main" val="31263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04" y="170080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⑸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控制</a:t>
            </a:r>
            <a:r>
              <a:rPr lang="zh-CN" altLang="en-US" sz="2400" b="1" u="sng" dirty="0">
                <a:solidFill>
                  <a:srgbClr val="FF0000"/>
                </a:solidFill>
              </a:rPr>
              <a:t>寄存器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接收</a:t>
            </a:r>
            <a:r>
              <a:rPr lang="en-US" altLang="zh-CN" sz="2400" dirty="0"/>
              <a:t>CPU</a:t>
            </a:r>
            <a:r>
              <a:rPr lang="zh-CN" altLang="en-US" sz="2400" dirty="0"/>
              <a:t>送来的控制字，由控制字的内容，决定通信时的传输方式以及数据格式等。例如采用异步方式还是同步方式，数据字符的位数，有无奇偶校验，是奇校验还是偶校验，停止位的位数等参数。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⑹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状态</a:t>
            </a:r>
            <a:r>
              <a:rPr lang="zh-CN" altLang="en-US" sz="2400" b="1" u="sng" dirty="0">
                <a:solidFill>
                  <a:srgbClr val="FF0000"/>
                </a:solidFill>
              </a:rPr>
              <a:t>寄存器：</a:t>
            </a:r>
            <a:r>
              <a:rPr lang="zh-CN" altLang="en-US" sz="2400" dirty="0" smtClean="0"/>
              <a:t>状态</a:t>
            </a:r>
            <a:r>
              <a:rPr lang="zh-CN" altLang="en-US" sz="2400" dirty="0"/>
              <a:t>寄存器中存放着接口的各种状态信息，例如输出缓冲区是否空，输入字符是否准备好等。在通信过程中，当符合某种状态时，接口中的状态检测逻辑将状态寄存器的相应位置“</a:t>
            </a:r>
            <a:r>
              <a:rPr lang="en-US" altLang="zh-CN" sz="2400" dirty="0"/>
              <a:t>1”</a:t>
            </a:r>
            <a:r>
              <a:rPr lang="zh-CN" altLang="en-US" sz="2400" dirty="0"/>
              <a:t>，以便让</a:t>
            </a:r>
            <a:r>
              <a:rPr lang="en-US" altLang="zh-CN" sz="2400" dirty="0"/>
              <a:t>CPU</a:t>
            </a:r>
            <a:r>
              <a:rPr lang="zh-CN" altLang="en-US" sz="2400" dirty="0"/>
              <a:t>查询。</a:t>
            </a:r>
          </a:p>
        </p:txBody>
      </p:sp>
      <p:sp>
        <p:nvSpPr>
          <p:cNvPr id="8" name="矩形 7"/>
          <p:cNvSpPr/>
          <p:nvPr/>
        </p:nvSpPr>
        <p:spPr>
          <a:xfrm>
            <a:off x="115598" y="863897"/>
            <a:ext cx="45587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/>
              <a:t>UART </a:t>
            </a:r>
            <a:r>
              <a:rPr lang="zh-CN" altLang="en-US" sz="2800" dirty="0" smtClean="0"/>
              <a:t>主要寄存器说明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3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863897"/>
            <a:ext cx="597666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UART</a:t>
            </a:r>
            <a:r>
              <a:rPr lang="zh-CN" altLang="en-US" sz="3200" dirty="0" smtClean="0"/>
              <a:t>检测传送中的错误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96952"/>
            <a:ext cx="7423640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buAutoNum type="arabicPeriod"/>
              <a:defRPr sz="2000"/>
            </a:lvl1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奇偶错误</a:t>
            </a:r>
            <a:r>
              <a:rPr lang="en-US" altLang="zh-CN" sz="2800" dirty="0"/>
              <a:t>(Parity error)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帧错误</a:t>
            </a:r>
            <a:r>
              <a:rPr lang="en-US" altLang="zh-CN" sz="2800" dirty="0"/>
              <a:t>(Frame error)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溢出</a:t>
            </a:r>
            <a:r>
              <a:rPr lang="en-US" altLang="zh-CN" sz="2800" dirty="0"/>
              <a:t>(</a:t>
            </a:r>
            <a:r>
              <a:rPr lang="zh-CN" altLang="en-US" sz="2800" dirty="0"/>
              <a:t>丢失</a:t>
            </a:r>
            <a:r>
              <a:rPr lang="en-US" altLang="zh-CN" sz="2800" dirty="0"/>
              <a:t>)</a:t>
            </a:r>
            <a:r>
              <a:rPr lang="zh-CN" altLang="en-US" sz="2800" dirty="0"/>
              <a:t>错误</a:t>
            </a:r>
            <a:r>
              <a:rPr lang="en-US" altLang="zh-CN" sz="2800" dirty="0"/>
              <a:t>(Overrun error)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1844" y="1916832"/>
            <a:ext cx="498473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三种出错标志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53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92" y="2204864"/>
            <a:ext cx="9073008" cy="2952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奇偶校验位：</a:t>
            </a:r>
            <a:r>
              <a:rPr lang="zh-CN" altLang="en-US" dirty="0" smtClean="0"/>
              <a:t>表示</a:t>
            </a:r>
            <a:r>
              <a:rPr lang="zh-CN" altLang="en-US" dirty="0"/>
              <a:t>给定位数的二进制数中 </a:t>
            </a:r>
            <a:r>
              <a:rPr lang="en-US" altLang="zh-CN" dirty="0"/>
              <a:t>1 </a:t>
            </a:r>
            <a:r>
              <a:rPr lang="zh-CN" altLang="en-US" dirty="0"/>
              <a:t>的个数是奇数还是偶数的二进制数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类型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偶</a:t>
            </a:r>
            <a:r>
              <a:rPr lang="zh-CN" altLang="en-US" dirty="0" smtClean="0"/>
              <a:t>校验与</a:t>
            </a:r>
            <a:r>
              <a:rPr lang="zh-CN" altLang="en-US" dirty="0"/>
              <a:t>奇</a:t>
            </a:r>
            <a:r>
              <a:rPr lang="zh-CN" altLang="en-US" dirty="0" smtClean="0"/>
              <a:t>校验。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14400" y="1088740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奇偶错误</a:t>
            </a:r>
            <a:r>
              <a:rPr lang="en-US" altLang="zh-CN" dirty="0" smtClean="0"/>
              <a:t>(Parity error)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7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71783" y="6492875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493" y="823022"/>
            <a:ext cx="4234475" cy="584406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宋体" pitchFamily="2" charset="-122"/>
              </a:rPr>
              <a:t>9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</a:rPr>
              <a:t>通信的一般概念</a:t>
            </a:r>
            <a:endParaRPr lang="zh-CN" altLang="en-US" sz="32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28" y="1247565"/>
            <a:ext cx="3553396" cy="56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anchor="ctr"/>
          <a:lstStyle>
            <a:defPPr>
              <a:defRPr lang="zh-CN"/>
            </a:defPPr>
            <a:lvl1pPr eaLnBrk="0" hangingPunct="0">
              <a:lnSpc>
                <a:spcPct val="110000"/>
              </a:lnSpc>
              <a:defRPr sz="3200" b="1">
                <a:solidFill>
                  <a:schemeClr val="tx1"/>
                </a:solidFill>
                <a:latin typeface="宋体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800" dirty="0" smtClean="0"/>
              <a:t>并行</a:t>
            </a:r>
            <a:r>
              <a:rPr lang="zh-CN" altLang="en-US" sz="2800" dirty="0"/>
              <a:t>通信与串行通信</a:t>
            </a:r>
          </a:p>
        </p:txBody>
      </p:sp>
      <p:sp>
        <p:nvSpPr>
          <p:cNvPr id="3" name="矩形 2"/>
          <p:cNvSpPr/>
          <p:nvPr/>
        </p:nvSpPr>
        <p:spPr>
          <a:xfrm>
            <a:off x="52436" y="1815413"/>
            <a:ext cx="1368152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2716" y="1815413"/>
            <a:ext cx="1440160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420588" y="195942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20588" y="231946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420588" y="267950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420588" y="303954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20588" y="339958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20588" y="375962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20588" y="411966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420588" y="4479709"/>
            <a:ext cx="1152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18902" y="1743405"/>
            <a:ext cx="301686" cy="2944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38141" y="1743404"/>
            <a:ext cx="301686" cy="2944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96547" y="3244765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计算机</a:t>
            </a:r>
            <a:endParaRPr lang="en-US" altLang="zh-CN" b="1" dirty="0"/>
          </a:p>
          <a:p>
            <a:pPr algn="ctr"/>
            <a:r>
              <a:rPr lang="zh-CN" altLang="en-US" b="1" dirty="0"/>
              <a:t>或外部设备</a:t>
            </a:r>
          </a:p>
        </p:txBody>
      </p:sp>
      <p:sp>
        <p:nvSpPr>
          <p:cNvPr id="19" name="矩形 18"/>
          <p:cNvSpPr/>
          <p:nvPr/>
        </p:nvSpPr>
        <p:spPr>
          <a:xfrm>
            <a:off x="-180528" y="3522123"/>
            <a:ext cx="163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计算机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718083" y="1628800"/>
            <a:ext cx="444352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D0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D</a:t>
            </a: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D2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D3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D4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D5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D6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D7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20588" y="4912058"/>
            <a:ext cx="11520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420588" y="5200090"/>
            <a:ext cx="11520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02186" y="447970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选通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17249" y="4874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189792" y="620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29792" y="566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V="1">
            <a:off x="1459792" y="593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>
            <a:off x="1999792" y="593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269792" y="620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V="1">
            <a:off x="1459792" y="6471367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>
            <a:off x="1999792" y="6471367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9792" y="6531996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269792" y="6531996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10207" y="624053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T</a:t>
            </a:r>
            <a:endParaRPr lang="zh-CN" altLang="en-US" sz="2400" i="1" dirty="0"/>
          </a:p>
        </p:txBody>
      </p:sp>
      <p:sp>
        <p:nvSpPr>
          <p:cNvPr id="36" name="矩形 35"/>
          <p:cNvSpPr/>
          <p:nvPr/>
        </p:nvSpPr>
        <p:spPr>
          <a:xfrm>
            <a:off x="4657844" y="1815413"/>
            <a:ext cx="1368152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8060" y="1815413"/>
            <a:ext cx="1440160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52763" y="3244765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计算机</a:t>
            </a:r>
            <a:endParaRPr lang="en-US" altLang="zh-CN" b="1" dirty="0"/>
          </a:p>
          <a:p>
            <a:pPr algn="ctr"/>
            <a:r>
              <a:rPr lang="zh-CN" altLang="en-US" b="1" dirty="0"/>
              <a:t>或外部设备</a:t>
            </a:r>
          </a:p>
        </p:txBody>
      </p:sp>
      <p:sp>
        <p:nvSpPr>
          <p:cNvPr id="49" name="矩形 48"/>
          <p:cNvSpPr/>
          <p:nvPr/>
        </p:nvSpPr>
        <p:spPr>
          <a:xfrm>
            <a:off x="4424880" y="3522123"/>
            <a:ext cx="163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计算机</a:t>
            </a:r>
            <a:endParaRPr lang="en-US" altLang="zh-CN" b="1" dirty="0"/>
          </a:p>
        </p:txBody>
      </p:sp>
      <p:cxnSp>
        <p:nvCxnSpPr>
          <p:cNvPr id="57" name="直接连接符 56"/>
          <p:cNvCxnSpPr/>
          <p:nvPr/>
        </p:nvCxnSpPr>
        <p:spPr>
          <a:xfrm rot="16200000" flipV="1">
            <a:off x="5850112" y="5931367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>
            <a:off x="6421993" y="593136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V="1">
            <a:off x="5850112" y="6471367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580112" y="6531996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659097" y="6236807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8T</a:t>
            </a:r>
            <a:endParaRPr lang="zh-CN" altLang="en-US" sz="2400" i="1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6115993" y="5661365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6200000">
            <a:off x="6133993" y="593136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403993" y="6201366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75036" y="5661365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>
            <a:off x="6693036" y="593136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>
            <a:off x="6983285" y="593136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65285" y="6201366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253285" y="5661365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200000">
            <a:off x="7254328" y="593136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846816" y="6199059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524327" y="6194445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6200000">
            <a:off x="7254327" y="6428472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7524327" y="6489101"/>
            <a:ext cx="540000" cy="0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025996" y="2391477"/>
            <a:ext cx="1612064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6040699" y="4407701"/>
            <a:ext cx="1612064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90024" y="3070481"/>
            <a:ext cx="1120820" cy="4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01001001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419" y="57578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并行通信</a:t>
            </a:r>
          </a:p>
        </p:txBody>
      </p:sp>
      <p:sp>
        <p:nvSpPr>
          <p:cNvPr id="74" name="矩形 73"/>
          <p:cNvSpPr/>
          <p:nvPr/>
        </p:nvSpPr>
        <p:spPr>
          <a:xfrm>
            <a:off x="4434340" y="57373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串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行</a:t>
            </a:r>
            <a:r>
              <a:rPr lang="zh-CN" altLang="en-US" sz="2400" b="1" dirty="0">
                <a:solidFill>
                  <a:srgbClr val="FF0000"/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9703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6" grpId="0" animBg="1"/>
      <p:bldP spid="16" grpId="0"/>
      <p:bldP spid="17" grpId="0"/>
      <p:bldP spid="18" grpId="0"/>
      <p:bldP spid="19" grpId="0"/>
      <p:bldP spid="20" grpId="0"/>
      <p:bldP spid="7" grpId="0"/>
      <p:bldP spid="23" grpId="0"/>
      <p:bldP spid="35" grpId="0"/>
      <p:bldP spid="36" grpId="0" animBg="1"/>
      <p:bldP spid="37" grpId="0" animBg="1"/>
      <p:bldP spid="48" grpId="0"/>
      <p:bldP spid="49" grpId="0"/>
      <p:bldP spid="64" grpId="0"/>
      <p:bldP spid="73" grpId="0"/>
      <p:bldP spid="26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94" y="1484784"/>
            <a:ext cx="9073008" cy="417646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偶</a:t>
            </a:r>
            <a:r>
              <a:rPr lang="zh-CN" altLang="en-US" b="1" dirty="0" smtClean="0">
                <a:solidFill>
                  <a:srgbClr val="FF0000"/>
                </a:solidFill>
              </a:rPr>
              <a:t>校验：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若数据位</a:t>
            </a:r>
            <a:r>
              <a:rPr lang="zh-CN" altLang="en-US" sz="2800" dirty="0"/>
              <a:t>中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的个数是</a:t>
            </a:r>
            <a:r>
              <a:rPr lang="zh-CN" altLang="en-US" sz="2800" dirty="0" smtClean="0"/>
              <a:t>奇数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校验位置</a:t>
            </a:r>
            <a:r>
              <a:rPr lang="zh-CN" altLang="en-US" sz="2800" dirty="0"/>
              <a:t>为 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，使得</a:t>
            </a:r>
            <a:r>
              <a:rPr lang="zh-CN" altLang="en-US" sz="2800" dirty="0"/>
              <a:t>总的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的个数是</a:t>
            </a:r>
            <a:r>
              <a:rPr lang="zh-CN" altLang="en-US" sz="2800" dirty="0" smtClean="0"/>
              <a:t>偶数；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数据位中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</a:t>
            </a:r>
            <a:r>
              <a:rPr lang="zh-CN" altLang="en-US" sz="2800" dirty="0" smtClean="0"/>
              <a:t>是</a:t>
            </a:r>
            <a:r>
              <a:rPr lang="zh-CN" altLang="en-US" sz="2800" dirty="0" smtClean="0"/>
              <a:t>偶数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 校验位置</a:t>
            </a:r>
            <a:r>
              <a:rPr lang="zh-CN" altLang="en-US" sz="2800" dirty="0"/>
              <a:t>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奇校验：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若数据位中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</a:t>
            </a:r>
            <a:r>
              <a:rPr lang="zh-CN" altLang="en-US" sz="2800" dirty="0" smtClean="0"/>
              <a:t>是</a:t>
            </a:r>
            <a:r>
              <a:rPr lang="zh-CN" altLang="en-US" sz="2800" dirty="0" smtClean="0"/>
              <a:t>偶数</a:t>
            </a:r>
            <a:r>
              <a:rPr lang="en-US" altLang="zh-CN" sz="2800" dirty="0" smtClean="0"/>
              <a:t>:  </a:t>
            </a:r>
            <a:r>
              <a:rPr lang="zh-CN" altLang="en-US" sz="2800" dirty="0" smtClean="0"/>
              <a:t>校验位置</a:t>
            </a:r>
            <a:r>
              <a:rPr lang="zh-CN" altLang="en-US" sz="2800" dirty="0"/>
              <a:t>为 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，使得</a:t>
            </a:r>
            <a:r>
              <a:rPr lang="zh-CN" altLang="en-US" sz="2800" dirty="0"/>
              <a:t>总的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</a:t>
            </a:r>
            <a:r>
              <a:rPr lang="zh-CN" altLang="en-US" sz="2800" dirty="0" smtClean="0"/>
              <a:t>是</a:t>
            </a:r>
            <a:r>
              <a:rPr lang="zh-CN" altLang="en-US" sz="2800" dirty="0" smtClean="0"/>
              <a:t>奇</a:t>
            </a:r>
            <a:r>
              <a:rPr lang="zh-CN" altLang="en-US" sz="2800" dirty="0" smtClean="0"/>
              <a:t>数</a:t>
            </a:r>
            <a:r>
              <a:rPr lang="zh-CN" altLang="en-US" sz="2800" dirty="0"/>
              <a:t>；</a:t>
            </a:r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若数据位中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</a:t>
            </a:r>
            <a:r>
              <a:rPr lang="zh-CN" altLang="en-US" sz="2800" dirty="0" smtClean="0"/>
              <a:t>是</a:t>
            </a:r>
            <a:r>
              <a:rPr lang="zh-CN" altLang="en-US" sz="2800" dirty="0" smtClean="0"/>
              <a:t>奇数：校验位</a:t>
            </a:r>
            <a:r>
              <a:rPr lang="zh-CN" altLang="en-US" sz="2800" dirty="0"/>
              <a:t>就置为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59632" y="692696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奇偶错误</a:t>
            </a:r>
            <a:r>
              <a:rPr lang="en-US" altLang="zh-CN" dirty="0" smtClean="0"/>
              <a:t>(Parity error)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980727"/>
            <a:ext cx="8928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例题：</a:t>
            </a:r>
            <a:r>
              <a:rPr lang="zh-CN" altLang="en-US" sz="2800" dirty="0"/>
              <a:t>传送</a:t>
            </a:r>
            <a:r>
              <a:rPr lang="en-US" altLang="zh-CN" sz="2800" dirty="0"/>
              <a:t>8</a:t>
            </a:r>
            <a:r>
              <a:rPr lang="zh-CN" altLang="en-US" sz="2800" dirty="0"/>
              <a:t>位数据</a:t>
            </a:r>
            <a:r>
              <a:rPr lang="en-US" altLang="zh-CN" sz="2800" dirty="0"/>
              <a:t>45H</a:t>
            </a:r>
            <a:r>
              <a:rPr lang="zh-CN" altLang="en-US" sz="2800" dirty="0"/>
              <a:t>（</a:t>
            </a:r>
            <a:r>
              <a:rPr lang="en-US" altLang="zh-CN" sz="2800" dirty="0"/>
              <a:t>0100,0101B</a:t>
            </a:r>
            <a:r>
              <a:rPr lang="zh-CN" altLang="en-US" sz="2800" dirty="0"/>
              <a:t>），</a:t>
            </a:r>
            <a:r>
              <a:rPr lang="zh-CN" altLang="en-US" sz="2800" b="1" dirty="0">
                <a:solidFill>
                  <a:srgbClr val="FF0000"/>
                </a:solidFill>
              </a:rPr>
              <a:t>奇校验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停止位</a:t>
            </a:r>
            <a:endParaRPr lang="zh-CN" alt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t="4613" r="14451" b="43238"/>
          <a:stretch/>
        </p:blipFill>
        <p:spPr bwMode="auto">
          <a:xfrm>
            <a:off x="107504" y="2132856"/>
            <a:ext cx="8461593" cy="186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29309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B:</a:t>
            </a:r>
            <a:r>
              <a:rPr lang="zh-CN" altLang="en-US" sz="2400" dirty="0" smtClean="0"/>
              <a:t>起始位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D7~D0:</a:t>
            </a:r>
            <a:r>
              <a:rPr lang="zh-CN" altLang="en-US" sz="2400" dirty="0" smtClean="0"/>
              <a:t>数据位，先发送</a:t>
            </a:r>
            <a:r>
              <a:rPr lang="en-US" altLang="zh-CN" sz="2400" dirty="0" smtClean="0"/>
              <a:t>D0</a:t>
            </a:r>
            <a:r>
              <a:rPr lang="zh-CN" altLang="en-US" sz="2400" dirty="0" smtClean="0"/>
              <a:t>位；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：奇偶校验位；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S:</a:t>
            </a:r>
            <a:r>
              <a:rPr lang="zh-CN" altLang="en-US" sz="2400" dirty="0" smtClean="0"/>
              <a:t>停止位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0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帧错误</a:t>
            </a:r>
            <a:r>
              <a:rPr lang="en-US" altLang="zh-CN" dirty="0"/>
              <a:t>(Frame error</a:t>
            </a:r>
            <a:r>
              <a:rPr lang="en-US" altLang="zh-CN" dirty="0" smtClean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4644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定义：</a:t>
            </a:r>
            <a:r>
              <a:rPr lang="zh-CN" altLang="en-US" dirty="0" smtClean="0"/>
              <a:t>串口</a:t>
            </a:r>
            <a:r>
              <a:rPr lang="zh-CN" altLang="en-US" dirty="0"/>
              <a:t>数据每一次传输一个</a:t>
            </a:r>
            <a:r>
              <a:rPr lang="zh-CN" altLang="en-US" dirty="0" smtClean="0"/>
              <a:t>字节，每个</a:t>
            </a:r>
            <a:r>
              <a:rPr lang="zh-CN" altLang="en-US" dirty="0"/>
              <a:t>字节有一个特定的格式比如起始位，数据位，校验位和停止位。帧错误的情况是收到一帧数据，但是不是</a:t>
            </a:r>
            <a:r>
              <a:rPr lang="zh-CN" altLang="en-US" dirty="0" smtClean="0"/>
              <a:t>期望格式的</a:t>
            </a:r>
            <a:r>
              <a:rPr lang="zh-CN" altLang="en-US" dirty="0"/>
              <a:t>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错误主要原因：</a:t>
            </a:r>
            <a:r>
              <a:rPr lang="zh-CN" altLang="en-US" dirty="0"/>
              <a:t>串口和设备配置使用了不同的设置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  <a:r>
              <a:rPr lang="en-US" altLang="zh-CN" dirty="0"/>
              <a:t>(</a:t>
            </a:r>
            <a:r>
              <a:rPr lang="zh-CN" altLang="en-US" dirty="0"/>
              <a:t>丢失</a:t>
            </a:r>
            <a:r>
              <a:rPr lang="en-US" altLang="zh-CN" dirty="0"/>
              <a:t>)</a:t>
            </a:r>
            <a:r>
              <a:rPr lang="zh-CN" altLang="en-US" dirty="0"/>
              <a:t>错误</a:t>
            </a:r>
            <a:r>
              <a:rPr lang="en-US" altLang="zh-CN" dirty="0"/>
              <a:t>(Overrun error)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3384375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溢出错误</a:t>
            </a:r>
            <a:r>
              <a:rPr lang="zh-CN" altLang="en-US" dirty="0"/>
              <a:t>：旧的数据没有及时被读入，新的数据覆盖了旧的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原因：</a:t>
            </a:r>
            <a:r>
              <a:rPr lang="zh-CN" altLang="en-US" dirty="0" smtClean="0"/>
              <a:t>一般</a:t>
            </a:r>
            <a:r>
              <a:rPr lang="zh-CN" altLang="en-US" dirty="0"/>
              <a:t>溢出错误主要是</a:t>
            </a:r>
            <a:r>
              <a:rPr lang="zh-CN" altLang="en-US" dirty="0" smtClean="0"/>
              <a:t>由于单片机的</a:t>
            </a:r>
            <a:r>
              <a:rPr lang="zh-CN" altLang="en-US" dirty="0"/>
              <a:t>速度较慢造成的。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3" y="836712"/>
            <a:ext cx="30963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/>
              <a:t>UART </a:t>
            </a:r>
            <a:r>
              <a:rPr lang="zh-CN" altLang="en-US" sz="2800" dirty="0" smtClean="0"/>
              <a:t>发送数据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3" y="1628800"/>
            <a:ext cx="8561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外部时钟周期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c</a:t>
            </a:r>
            <a:r>
              <a:rPr lang="zh-CN" altLang="en-US" sz="3200" dirty="0" smtClean="0"/>
              <a:t>和数据中每位数据所占时间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d</a:t>
            </a:r>
            <a:r>
              <a:rPr lang="zh-CN" altLang="en-US" sz="3200" dirty="0" smtClean="0"/>
              <a:t>的关系：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64" y="3145323"/>
                <a:ext cx="24147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145323"/>
                <a:ext cx="241476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40759" y="4581128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K=16</a:t>
            </a:r>
            <a:r>
              <a:rPr lang="zh-CN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</a:rPr>
              <a:t>64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375114" cy="34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893911"/>
            <a:ext cx="6588224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UART</a:t>
            </a:r>
            <a:r>
              <a:rPr lang="zh-CN" altLang="en-US" dirty="0"/>
              <a:t>对数据的采样</a:t>
            </a:r>
            <a:r>
              <a:rPr lang="zh-CN" altLang="en-US" dirty="0" smtClean="0"/>
              <a:t>示意图（</a:t>
            </a:r>
            <a:r>
              <a:rPr lang="en-US" altLang="zh-CN" dirty="0" smtClean="0"/>
              <a:t>K=16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02432"/>
            <a:ext cx="9324528" cy="13064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</a:rPr>
              <a:t>采样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时间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</a:rPr>
              <a:t>：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时钟脉冲上升沿</a:t>
            </a:r>
            <a:r>
              <a:rPr lang="zh-CN" altLang="en-US" sz="2400" dirty="0" smtClean="0">
                <a:latin typeface="+mn-ea"/>
              </a:rPr>
              <a:t>采样接收数据线</a:t>
            </a:r>
            <a:r>
              <a:rPr lang="en-US" altLang="zh-CN" sz="2400" dirty="0" smtClean="0">
                <a:latin typeface="+mn-ea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起始位数据确认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当发现第一个</a:t>
            </a:r>
            <a:r>
              <a:rPr lang="en-US" altLang="zh-CN" sz="2400" dirty="0" smtClean="0">
                <a:latin typeface="+mn-ea"/>
              </a:rPr>
              <a:t>“0”</a:t>
            </a:r>
            <a:r>
              <a:rPr lang="zh-CN" altLang="en-US" sz="2400" dirty="0" smtClean="0">
                <a:latin typeface="+mn-ea"/>
              </a:rPr>
              <a:t>，之后又连续采到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个“</a:t>
            </a:r>
            <a:r>
              <a:rPr lang="en-US" altLang="zh-CN" sz="24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+mn-ea"/>
              </a:rPr>
              <a:t>”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</a:rPr>
              <a:t>数据采样：</a:t>
            </a:r>
            <a:r>
              <a:rPr lang="zh-CN" altLang="en-US" sz="2400" b="1" u="sng" dirty="0" smtClean="0">
                <a:latin typeface="+mn-ea"/>
              </a:rPr>
              <a:t>每隔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2400" b="1" u="sng" dirty="0">
                <a:latin typeface="+mn-ea"/>
              </a:rPr>
              <a:t>接收时钟脉冲</a:t>
            </a:r>
            <a:r>
              <a:rPr lang="zh-CN" altLang="en-US" sz="2400" dirty="0" smtClean="0">
                <a:latin typeface="+mn-ea"/>
              </a:rPr>
              <a:t>采样</a:t>
            </a:r>
            <a:r>
              <a:rPr lang="en-US" altLang="zh-CN" sz="2400" dirty="0" smtClean="0">
                <a:latin typeface="+mn-ea"/>
              </a:rPr>
              <a:t>RXD</a:t>
            </a:r>
            <a:r>
              <a:rPr lang="zh-CN" altLang="en-US" sz="2400" dirty="0" smtClean="0">
                <a:latin typeface="+mn-ea"/>
              </a:rPr>
              <a:t>线一次。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5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011" y="836712"/>
            <a:ext cx="4176464" cy="573087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algn="l"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+mn-ea"/>
                <a:cs typeface="+mn-cs"/>
              </a:rPr>
              <a:t>9.2  8051的串行口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6770" y="2276872"/>
            <a:ext cx="8963155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zh-CN" altLang="en-US" sz="2200" dirty="0" smtClean="0">
                <a:latin typeface="宋体" charset="-122"/>
              </a:rPr>
              <a:t>采用</a:t>
            </a:r>
            <a:r>
              <a:rPr lang="en-US" altLang="zh-CN" sz="2200" dirty="0" smtClean="0">
                <a:latin typeface="宋体" charset="-122"/>
              </a:rPr>
              <a:t>UART</a:t>
            </a:r>
            <a:r>
              <a:rPr lang="zh-CN" altLang="en-US" sz="2200" dirty="0" smtClean="0">
                <a:latin typeface="宋体" charset="-122"/>
              </a:rPr>
              <a:t>工作方式的全双工串行通信：</a:t>
            </a:r>
            <a:endParaRPr lang="en-US" altLang="zh-CN" sz="2200" dirty="0" smtClean="0">
              <a:latin typeface="宋体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</a:rPr>
              <a:t>    ----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</a:rPr>
              <a:t>同时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</a:rPr>
              <a:t>发送、接收数据</a:t>
            </a:r>
            <a:r>
              <a:rPr lang="zh-CN" altLang="en-US" sz="2200" dirty="0">
                <a:latin typeface="宋体" charset="-122"/>
              </a:rPr>
              <a:t>；</a:t>
            </a:r>
            <a:endParaRPr lang="en-US" altLang="zh-CN" sz="2200" dirty="0" smtClean="0">
              <a:latin typeface="宋体" charset="-122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AutoNum type="arabicPeriod" startAt="2"/>
            </a:pPr>
            <a:r>
              <a:rPr lang="zh-CN" altLang="en-US" sz="2200" dirty="0" smtClean="0">
                <a:latin typeface="宋体" charset="-122"/>
              </a:rPr>
              <a:t>两个互相独立的接收、发送缓冲器：</a:t>
            </a:r>
            <a:endParaRPr lang="en-US" altLang="zh-CN" sz="2200" dirty="0" smtClean="0">
              <a:latin typeface="宋体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宋体" charset="-122"/>
              </a:rPr>
              <a:t>    ----</a:t>
            </a:r>
            <a:r>
              <a:rPr lang="zh-CN" altLang="en-US" sz="2200" dirty="0" smtClean="0">
                <a:latin typeface="宋体" charset="-122"/>
              </a:rPr>
              <a:t>发送缓冲器只能写入，不能读出。接收缓冲器只能读出，不能写入；</a:t>
            </a:r>
            <a:endParaRPr lang="en-US" altLang="zh-CN" sz="2200" dirty="0" smtClean="0">
              <a:latin typeface="宋体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宋体" charset="-122"/>
              </a:rPr>
              <a:t>3.  </a:t>
            </a:r>
            <a:r>
              <a:rPr lang="zh-CN" altLang="en-US" sz="2200" dirty="0" smtClean="0">
                <a:latin typeface="宋体" charset="-122"/>
              </a:rPr>
              <a:t>两个缓冲器可以共用一个地址号：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</a:rPr>
              <a:t>99</a:t>
            </a:r>
            <a:r>
              <a:rPr lang="en-US" altLang="zh-CN" sz="2200" b="1" dirty="0">
                <a:solidFill>
                  <a:srgbClr val="FF0000"/>
                </a:solidFill>
                <a:latin typeface="宋体" charset="-122"/>
              </a:rPr>
              <a:t>H</a:t>
            </a:r>
            <a:r>
              <a:rPr lang="zh-CN" altLang="en-US" sz="2200" dirty="0" smtClean="0">
                <a:latin typeface="宋体" charset="-122"/>
              </a:rPr>
              <a:t>；</a:t>
            </a:r>
            <a:endParaRPr lang="en-US" altLang="zh-CN" sz="2200" dirty="0" smtClean="0">
              <a:latin typeface="宋体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宋体" charset="-122"/>
              </a:rPr>
              <a:t>4.  4</a:t>
            </a:r>
            <a:r>
              <a:rPr lang="zh-CN" altLang="en-US" sz="2200" dirty="0">
                <a:latin typeface="宋体" charset="-122"/>
              </a:rPr>
              <a:t>种</a:t>
            </a:r>
            <a:r>
              <a:rPr lang="zh-CN" altLang="en-US" sz="2200" dirty="0" smtClean="0">
                <a:latin typeface="宋体" charset="-122"/>
              </a:rPr>
              <a:t>工作方式</a:t>
            </a:r>
            <a:r>
              <a:rPr lang="en-US" altLang="zh-CN" sz="2200" dirty="0" smtClean="0">
                <a:latin typeface="宋体" charset="-122"/>
              </a:rPr>
              <a:t>----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</a:rPr>
              <a:t>SCON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</a:rPr>
              <a:t>寄存器控制</a:t>
            </a:r>
            <a:r>
              <a:rPr lang="zh-CN" altLang="en-US" sz="2200" dirty="0" smtClean="0">
                <a:latin typeface="宋体" charset="-122"/>
              </a:rPr>
              <a:t>。</a:t>
            </a:r>
            <a:endParaRPr lang="en-US" altLang="zh-CN" sz="2200" dirty="0" smtClean="0">
              <a:latin typeface="宋体" charset="-122"/>
            </a:endParaRPr>
          </a:p>
          <a:p>
            <a:pPr marL="0" indent="-457200">
              <a:lnSpc>
                <a:spcPct val="170000"/>
              </a:lnSpc>
              <a:spcBef>
                <a:spcPts val="0"/>
              </a:spcBef>
              <a:buAutoNum type="arabicPeriod"/>
            </a:pPr>
            <a:endParaRPr lang="en-US" altLang="zh-CN" sz="2200" dirty="0" smtClean="0">
              <a:latin typeface="宋体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Tx/>
              <a:buNone/>
            </a:pPr>
            <a:endParaRPr lang="zh-CN" altLang="en-US" sz="2200" dirty="0">
              <a:latin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61" y="1696641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8051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单片机串行口特点：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36712"/>
            <a:ext cx="3951723" cy="461665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9.2.1串行接口的控制寄存器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594" y="2996952"/>
            <a:ext cx="8580869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功能：</a:t>
            </a:r>
            <a:endParaRPr lang="en-US" altLang="zh-CN" sz="2000" b="1" dirty="0" smtClean="0">
              <a:solidFill>
                <a:srgbClr val="FF0000"/>
              </a:solidFill>
              <a:latin typeface="宋体" charset="-122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确定串行通道的操作方式</a:t>
            </a:r>
            <a:r>
              <a:rPr lang="en-US" altLang="zh-CN" sz="2000" dirty="0" smtClean="0">
                <a:latin typeface="宋体" charset="-122"/>
              </a:rPr>
              <a:t>(SM0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</a:rPr>
              <a:t>SM1)</a:t>
            </a:r>
            <a:r>
              <a:rPr lang="zh-CN" altLang="en-US" sz="2000" dirty="0" smtClean="0">
                <a:latin typeface="宋体" charset="-122"/>
              </a:rPr>
              <a:t>；</a:t>
            </a:r>
            <a:endParaRPr lang="en-US" altLang="zh-CN" sz="2000" dirty="0" smtClean="0">
              <a:latin typeface="宋体" charset="-122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控制串行通道的功能</a:t>
            </a:r>
            <a:r>
              <a:rPr lang="en-US" altLang="zh-CN" sz="2000" dirty="0" smtClean="0">
                <a:latin typeface="宋体" charset="-122"/>
              </a:rPr>
              <a:t>(SM2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</a:rPr>
              <a:t>REN)</a:t>
            </a:r>
            <a:r>
              <a:rPr lang="zh-CN" altLang="en-US" sz="2000" dirty="0" smtClean="0">
                <a:latin typeface="宋体" charset="-122"/>
              </a:rPr>
              <a:t>；</a:t>
            </a:r>
            <a:endParaRPr lang="en-US" altLang="zh-CN" sz="2000" dirty="0" smtClean="0">
              <a:latin typeface="宋体" charset="-122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用于发送和接收第</a:t>
            </a:r>
            <a:r>
              <a:rPr lang="en-US" altLang="zh-CN" sz="2000" dirty="0" smtClean="0">
                <a:latin typeface="宋体" charset="-122"/>
              </a:rPr>
              <a:t>9</a:t>
            </a:r>
            <a:r>
              <a:rPr lang="zh-CN" altLang="en-US" sz="2000" dirty="0" smtClean="0">
                <a:latin typeface="宋体" charset="-122"/>
              </a:rPr>
              <a:t>个数据位（</a:t>
            </a:r>
            <a:r>
              <a:rPr lang="en-US" altLang="zh-CN" sz="2000" dirty="0" smtClean="0">
                <a:latin typeface="宋体" charset="-122"/>
              </a:rPr>
              <a:t>TB</a:t>
            </a:r>
            <a:r>
              <a:rPr lang="en-US" altLang="zh-CN" sz="2000" baseline="-30000" dirty="0" smtClean="0">
                <a:latin typeface="宋体" charset="-122"/>
              </a:rPr>
              <a:t>8</a:t>
            </a:r>
            <a:r>
              <a:rPr lang="en-US" altLang="zh-CN" sz="2000" dirty="0" smtClean="0">
                <a:latin typeface="宋体" charset="-122"/>
              </a:rPr>
              <a:t>、RB</a:t>
            </a:r>
            <a:r>
              <a:rPr lang="en-US" altLang="zh-CN" sz="2000" baseline="-30000" dirty="0" smtClean="0">
                <a:latin typeface="宋体" charset="-122"/>
              </a:rPr>
              <a:t>8</a:t>
            </a:r>
            <a:r>
              <a:rPr lang="en-US" altLang="zh-CN" sz="2000" dirty="0" smtClean="0">
                <a:latin typeface="宋体" charset="-122"/>
              </a:rPr>
              <a:t>）</a:t>
            </a:r>
            <a:r>
              <a:rPr lang="zh-CN" altLang="en-US" sz="2000" dirty="0" smtClean="0">
                <a:latin typeface="宋体" charset="-122"/>
              </a:rPr>
              <a:t>；</a:t>
            </a:r>
            <a:endParaRPr lang="en-US" altLang="zh-CN" sz="2000" dirty="0" smtClean="0">
              <a:latin typeface="宋体" charset="-122"/>
            </a:endParaRPr>
          </a:p>
          <a:p>
            <a:pPr mar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接收和发送中断标志（</a:t>
            </a:r>
            <a:r>
              <a:rPr lang="en-US" altLang="zh-CN" sz="2000" dirty="0" smtClean="0">
                <a:latin typeface="宋体" charset="-122"/>
              </a:rPr>
              <a:t>RI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</a:rPr>
              <a:t>TI）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zh-CN" altLang="en-US" sz="2000" dirty="0">
              <a:latin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74143"/>
            <a:ext cx="82809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----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串行控制寄存器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SCON(98H)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、电源控制寄存器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PCON(87H)</a:t>
            </a:r>
            <a:endParaRPr lang="en-US" altLang="zh-CN" sz="24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132856"/>
            <a:ext cx="496578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（1）串行控制寄存器</a:t>
            </a:r>
            <a:r>
              <a:rPr lang="en-US" altLang="zh-CN" sz="2400" b="1" dirty="0">
                <a:solidFill>
                  <a:schemeClr val="dk1"/>
                </a:solidFill>
                <a:latin typeface="+mn-lt"/>
                <a:ea typeface="+mn-ea"/>
              </a:rPr>
              <a:t>SCON</a:t>
            </a:r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（98</a:t>
            </a:r>
            <a:r>
              <a:rPr lang="en-US" altLang="zh-CN" sz="2400" b="1" dirty="0">
                <a:solidFill>
                  <a:schemeClr val="dk1"/>
                </a:solidFill>
                <a:latin typeface="+mn-lt"/>
                <a:ea typeface="+mn-ea"/>
              </a:rPr>
              <a:t>H</a:t>
            </a:r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）</a:t>
            </a:r>
            <a:endParaRPr lang="en-US" altLang="zh-CN" sz="24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8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14921" y="3103455"/>
            <a:ext cx="8785002" cy="2021517"/>
            <a:chOff x="-3" y="-3"/>
            <a:chExt cx="3541" cy="1876"/>
          </a:xfrm>
        </p:grpSpPr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0" y="0"/>
              <a:ext cx="3538" cy="1873"/>
              <a:chOff x="0" y="0"/>
              <a:chExt cx="3538" cy="1873"/>
            </a:xfrm>
          </p:grpSpPr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432" cy="374"/>
                <a:chOff x="0" y="0"/>
                <a:chExt cx="432" cy="374"/>
              </a:xfrm>
            </p:grpSpPr>
            <p:sp>
              <p:nvSpPr>
                <p:cNvPr id="82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r>
                    <a:rPr lang="en-US" altLang="zh-CN" b="1" baseline="-3000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432" y="0"/>
                <a:ext cx="395" cy="374"/>
                <a:chOff x="432" y="0"/>
                <a:chExt cx="395" cy="374"/>
              </a:xfrm>
            </p:grpSpPr>
            <p:sp>
              <p:nvSpPr>
                <p:cNvPr id="80" name="Rectangle 67"/>
                <p:cNvSpPr>
                  <a:spLocks noChangeArrowheads="1"/>
                </p:cNvSpPr>
                <p:nvPr/>
              </p:nvSpPr>
              <p:spPr bwMode="auto">
                <a:xfrm>
                  <a:off x="475" y="0"/>
                  <a:ext cx="30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r>
                    <a:rPr lang="en-US" altLang="zh-CN" b="1" baseline="-30000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0"/>
                  <a:ext cx="39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69"/>
              <p:cNvGrpSpPr>
                <a:grpSpLocks/>
              </p:cNvGrpSpPr>
              <p:nvPr/>
            </p:nvGrpSpPr>
            <p:grpSpPr bwMode="auto">
              <a:xfrm>
                <a:off x="827" y="0"/>
                <a:ext cx="456" cy="374"/>
                <a:chOff x="827" y="0"/>
                <a:chExt cx="456" cy="374"/>
              </a:xfrm>
            </p:grpSpPr>
            <p:sp>
              <p:nvSpPr>
                <p:cNvPr id="78" name="Rectangle 70"/>
                <p:cNvSpPr>
                  <a:spLocks noChangeArrowheads="1"/>
                </p:cNvSpPr>
                <p:nvPr/>
              </p:nvSpPr>
              <p:spPr bwMode="auto">
                <a:xfrm>
                  <a:off x="870" y="0"/>
                  <a:ext cx="3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方式</a:t>
                  </a:r>
                </a:p>
              </p:txBody>
            </p:sp>
            <p:sp>
              <p:nvSpPr>
                <p:cNvPr id="79" name="Rectangle 71"/>
                <p:cNvSpPr>
                  <a:spLocks noChangeArrowheads="1"/>
                </p:cNvSpPr>
                <p:nvPr/>
              </p:nvSpPr>
              <p:spPr bwMode="auto">
                <a:xfrm>
                  <a:off x="827" y="0"/>
                  <a:ext cx="4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72"/>
              <p:cNvGrpSpPr>
                <a:grpSpLocks/>
              </p:cNvGrpSpPr>
              <p:nvPr/>
            </p:nvGrpSpPr>
            <p:grpSpPr bwMode="auto">
              <a:xfrm>
                <a:off x="1283" y="0"/>
                <a:ext cx="1399" cy="374"/>
                <a:chOff x="1283" y="0"/>
                <a:chExt cx="1399" cy="374"/>
              </a:xfrm>
            </p:grpSpPr>
            <p:sp>
              <p:nvSpPr>
                <p:cNvPr id="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326" y="0"/>
                  <a:ext cx="1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说明</a:t>
                  </a:r>
                </a:p>
              </p:txBody>
            </p:sp>
            <p:sp>
              <p:nvSpPr>
                <p:cNvPr id="77" name="Rectangle 74"/>
                <p:cNvSpPr>
                  <a:spLocks noChangeArrowheads="1"/>
                </p:cNvSpPr>
                <p:nvPr/>
              </p:nvSpPr>
              <p:spPr bwMode="auto">
                <a:xfrm>
                  <a:off x="1283" y="0"/>
                  <a:ext cx="1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75"/>
              <p:cNvGrpSpPr>
                <a:grpSpLocks/>
              </p:cNvGrpSpPr>
              <p:nvPr/>
            </p:nvGrpSpPr>
            <p:grpSpPr bwMode="auto">
              <a:xfrm>
                <a:off x="2682" y="0"/>
                <a:ext cx="790" cy="374"/>
                <a:chOff x="2682" y="0"/>
                <a:chExt cx="790" cy="374"/>
              </a:xfrm>
            </p:grpSpPr>
            <p:sp>
              <p:nvSpPr>
                <p:cNvPr id="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725" y="0"/>
                  <a:ext cx="7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波特率</a:t>
                  </a:r>
                </a:p>
              </p:txBody>
            </p:sp>
            <p:sp>
              <p:nvSpPr>
                <p:cNvPr id="75" name="Rectangle 77"/>
                <p:cNvSpPr>
                  <a:spLocks noChangeArrowheads="1"/>
                </p:cNvSpPr>
                <p:nvPr/>
              </p:nvSpPr>
              <p:spPr bwMode="auto">
                <a:xfrm>
                  <a:off x="2682" y="0"/>
                  <a:ext cx="7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78"/>
              <p:cNvGrpSpPr>
                <a:grpSpLocks/>
              </p:cNvGrpSpPr>
              <p:nvPr/>
            </p:nvGrpSpPr>
            <p:grpSpPr bwMode="auto">
              <a:xfrm>
                <a:off x="0" y="374"/>
                <a:ext cx="432" cy="374"/>
                <a:chOff x="0" y="374"/>
                <a:chExt cx="432" cy="374"/>
              </a:xfrm>
            </p:grpSpPr>
            <p:sp>
              <p:nvSpPr>
                <p:cNvPr id="7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73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81"/>
              <p:cNvGrpSpPr>
                <a:grpSpLocks/>
              </p:cNvGrpSpPr>
              <p:nvPr/>
            </p:nvGrpSpPr>
            <p:grpSpPr bwMode="auto">
              <a:xfrm>
                <a:off x="432" y="374"/>
                <a:ext cx="395" cy="374"/>
                <a:chOff x="432" y="374"/>
                <a:chExt cx="395" cy="374"/>
              </a:xfrm>
            </p:grpSpPr>
            <p:sp>
              <p:nvSpPr>
                <p:cNvPr id="70" name="Rectangle 82"/>
                <p:cNvSpPr>
                  <a:spLocks noChangeArrowheads="1"/>
                </p:cNvSpPr>
                <p:nvPr/>
              </p:nvSpPr>
              <p:spPr bwMode="auto">
                <a:xfrm>
                  <a:off x="475" y="374"/>
                  <a:ext cx="30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71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" y="374"/>
                  <a:ext cx="39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84"/>
              <p:cNvGrpSpPr>
                <a:grpSpLocks/>
              </p:cNvGrpSpPr>
              <p:nvPr/>
            </p:nvGrpSpPr>
            <p:grpSpPr bwMode="auto">
              <a:xfrm>
                <a:off x="827" y="374"/>
                <a:ext cx="456" cy="374"/>
                <a:chOff x="827" y="374"/>
                <a:chExt cx="456" cy="374"/>
              </a:xfrm>
            </p:grpSpPr>
            <p:sp>
              <p:nvSpPr>
                <p:cNvPr id="68" name="Rectangle 85"/>
                <p:cNvSpPr>
                  <a:spLocks noChangeArrowheads="1"/>
                </p:cNvSpPr>
                <p:nvPr/>
              </p:nvSpPr>
              <p:spPr bwMode="auto">
                <a:xfrm>
                  <a:off x="870" y="374"/>
                  <a:ext cx="3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69" name="Rectangle 86"/>
                <p:cNvSpPr>
                  <a:spLocks noChangeArrowheads="1"/>
                </p:cNvSpPr>
                <p:nvPr/>
              </p:nvSpPr>
              <p:spPr bwMode="auto">
                <a:xfrm>
                  <a:off x="827" y="374"/>
                  <a:ext cx="4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1283" y="374"/>
                <a:ext cx="1399" cy="374"/>
                <a:chOff x="1283" y="374"/>
                <a:chExt cx="1399" cy="374"/>
              </a:xfrm>
            </p:grpSpPr>
            <p:sp>
              <p:nvSpPr>
                <p:cNvPr id="66" name="Rectangle 88"/>
                <p:cNvSpPr>
                  <a:spLocks noChangeArrowheads="1"/>
                </p:cNvSpPr>
                <p:nvPr/>
              </p:nvSpPr>
              <p:spPr bwMode="auto">
                <a:xfrm>
                  <a:off x="1326" y="374"/>
                  <a:ext cx="1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移位寄存器工作方式</a:t>
                  </a:r>
                </a:p>
              </p:txBody>
            </p:sp>
            <p:sp>
              <p:nvSpPr>
                <p:cNvPr id="67" name="Rectangle 89"/>
                <p:cNvSpPr>
                  <a:spLocks noChangeArrowheads="1"/>
                </p:cNvSpPr>
                <p:nvPr/>
              </p:nvSpPr>
              <p:spPr bwMode="auto">
                <a:xfrm>
                  <a:off x="1283" y="374"/>
                  <a:ext cx="1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2682" y="374"/>
                <a:ext cx="790" cy="374"/>
                <a:chOff x="2682" y="374"/>
                <a:chExt cx="790" cy="374"/>
              </a:xfrm>
            </p:grpSpPr>
            <p:sp>
              <p:nvSpPr>
                <p:cNvPr id="64" name="Rectangle 91"/>
                <p:cNvSpPr>
                  <a:spLocks noChangeArrowheads="1"/>
                </p:cNvSpPr>
                <p:nvPr/>
              </p:nvSpPr>
              <p:spPr bwMode="auto">
                <a:xfrm>
                  <a:off x="2725" y="374"/>
                  <a:ext cx="7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b="1" baseline="-3000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OSC</a:t>
                  </a:r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/12</a:t>
                  </a:r>
                </a:p>
              </p:txBody>
            </p:sp>
            <p:sp>
              <p:nvSpPr>
                <p:cNvPr id="65" name="Rectangle 92"/>
                <p:cNvSpPr>
                  <a:spLocks noChangeArrowheads="1"/>
                </p:cNvSpPr>
                <p:nvPr/>
              </p:nvSpPr>
              <p:spPr bwMode="auto">
                <a:xfrm>
                  <a:off x="2682" y="374"/>
                  <a:ext cx="7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>
                <a:off x="0" y="748"/>
                <a:ext cx="432" cy="374"/>
                <a:chOff x="0" y="748"/>
                <a:chExt cx="432" cy="374"/>
              </a:xfrm>
            </p:grpSpPr>
            <p:sp>
              <p:nvSpPr>
                <p:cNvPr id="61" name="Rectangle 94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3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62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96"/>
              <p:cNvGrpSpPr>
                <a:grpSpLocks/>
              </p:cNvGrpSpPr>
              <p:nvPr/>
            </p:nvGrpSpPr>
            <p:grpSpPr bwMode="auto">
              <a:xfrm>
                <a:off x="432" y="748"/>
                <a:ext cx="395" cy="374"/>
                <a:chOff x="432" y="748"/>
                <a:chExt cx="395" cy="374"/>
              </a:xfrm>
            </p:grpSpPr>
            <p:sp>
              <p:nvSpPr>
                <p:cNvPr id="59" name="Rectangle 97"/>
                <p:cNvSpPr>
                  <a:spLocks noChangeArrowheads="1"/>
                </p:cNvSpPr>
                <p:nvPr/>
              </p:nvSpPr>
              <p:spPr bwMode="auto">
                <a:xfrm>
                  <a:off x="475" y="748"/>
                  <a:ext cx="30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0" name="Rectangle 98"/>
                <p:cNvSpPr>
                  <a:spLocks noChangeArrowheads="1"/>
                </p:cNvSpPr>
                <p:nvPr/>
              </p:nvSpPr>
              <p:spPr bwMode="auto">
                <a:xfrm>
                  <a:off x="432" y="748"/>
                  <a:ext cx="39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Group 99"/>
              <p:cNvGrpSpPr>
                <a:grpSpLocks/>
              </p:cNvGrpSpPr>
              <p:nvPr/>
            </p:nvGrpSpPr>
            <p:grpSpPr bwMode="auto">
              <a:xfrm>
                <a:off x="827" y="748"/>
                <a:ext cx="456" cy="374"/>
                <a:chOff x="827" y="748"/>
                <a:chExt cx="456" cy="374"/>
              </a:xfrm>
            </p:grpSpPr>
            <p:sp>
              <p:nvSpPr>
                <p:cNvPr id="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870" y="748"/>
                  <a:ext cx="3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8" name="Rectangle 101"/>
                <p:cNvSpPr>
                  <a:spLocks noChangeArrowheads="1"/>
                </p:cNvSpPr>
                <p:nvPr/>
              </p:nvSpPr>
              <p:spPr bwMode="auto">
                <a:xfrm>
                  <a:off x="827" y="748"/>
                  <a:ext cx="4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102"/>
              <p:cNvGrpSpPr>
                <a:grpSpLocks/>
              </p:cNvGrpSpPr>
              <p:nvPr/>
            </p:nvGrpSpPr>
            <p:grpSpPr bwMode="auto">
              <a:xfrm>
                <a:off x="1283" y="748"/>
                <a:ext cx="1399" cy="374"/>
                <a:chOff x="1283" y="748"/>
                <a:chExt cx="1399" cy="374"/>
              </a:xfrm>
            </p:grpSpPr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326" y="748"/>
                  <a:ext cx="1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8位数据位的</a:t>
                  </a:r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UART</a:t>
                  </a:r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工作方式</a:t>
                  </a: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83" y="748"/>
                  <a:ext cx="1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Group 105"/>
              <p:cNvGrpSpPr>
                <a:grpSpLocks/>
              </p:cNvGrpSpPr>
              <p:nvPr/>
            </p:nvGrpSpPr>
            <p:grpSpPr bwMode="auto">
              <a:xfrm>
                <a:off x="2682" y="748"/>
                <a:ext cx="790" cy="374"/>
                <a:chOff x="2682" y="748"/>
                <a:chExt cx="790" cy="374"/>
              </a:xfrm>
            </p:grpSpPr>
            <p:sp>
              <p:nvSpPr>
                <p:cNvPr id="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725" y="748"/>
                  <a:ext cx="7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可变</a:t>
                  </a:r>
                </a:p>
              </p:txBody>
            </p:sp>
            <p:sp>
              <p:nvSpPr>
                <p:cNvPr id="54" name="Rectangle 107"/>
                <p:cNvSpPr>
                  <a:spLocks noChangeArrowheads="1"/>
                </p:cNvSpPr>
                <p:nvPr/>
              </p:nvSpPr>
              <p:spPr bwMode="auto">
                <a:xfrm>
                  <a:off x="2682" y="748"/>
                  <a:ext cx="7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108"/>
              <p:cNvGrpSpPr>
                <a:grpSpLocks/>
              </p:cNvGrpSpPr>
              <p:nvPr/>
            </p:nvGrpSpPr>
            <p:grpSpPr bwMode="auto">
              <a:xfrm>
                <a:off x="0" y="1122"/>
                <a:ext cx="432" cy="374"/>
                <a:chOff x="0" y="1122"/>
                <a:chExt cx="432" cy="374"/>
              </a:xfrm>
            </p:grpSpPr>
            <p:sp>
              <p:nvSpPr>
                <p:cNvPr id="51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3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2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111"/>
              <p:cNvGrpSpPr>
                <a:grpSpLocks/>
              </p:cNvGrpSpPr>
              <p:nvPr/>
            </p:nvGrpSpPr>
            <p:grpSpPr bwMode="auto">
              <a:xfrm>
                <a:off x="432" y="1122"/>
                <a:ext cx="395" cy="374"/>
                <a:chOff x="432" y="1122"/>
                <a:chExt cx="395" cy="374"/>
              </a:xfrm>
            </p:grpSpPr>
            <p:sp>
              <p:nvSpPr>
                <p:cNvPr id="49" name="Rectangle 112"/>
                <p:cNvSpPr>
                  <a:spLocks noChangeArrowheads="1"/>
                </p:cNvSpPr>
                <p:nvPr/>
              </p:nvSpPr>
              <p:spPr bwMode="auto">
                <a:xfrm>
                  <a:off x="475" y="1122"/>
                  <a:ext cx="30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0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2" y="1122"/>
                  <a:ext cx="39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114"/>
              <p:cNvGrpSpPr>
                <a:grpSpLocks/>
              </p:cNvGrpSpPr>
              <p:nvPr/>
            </p:nvGrpSpPr>
            <p:grpSpPr bwMode="auto">
              <a:xfrm>
                <a:off x="827" y="1122"/>
                <a:ext cx="456" cy="374"/>
                <a:chOff x="827" y="1122"/>
                <a:chExt cx="456" cy="374"/>
              </a:xfrm>
            </p:grpSpPr>
            <p:sp>
              <p:nvSpPr>
                <p:cNvPr id="47" name="Rectangle 115"/>
                <p:cNvSpPr>
                  <a:spLocks noChangeArrowheads="1"/>
                </p:cNvSpPr>
                <p:nvPr/>
              </p:nvSpPr>
              <p:spPr bwMode="auto">
                <a:xfrm>
                  <a:off x="870" y="1122"/>
                  <a:ext cx="3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827" y="1122"/>
                  <a:ext cx="4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roup 117"/>
              <p:cNvGrpSpPr>
                <a:grpSpLocks/>
              </p:cNvGrpSpPr>
              <p:nvPr/>
            </p:nvGrpSpPr>
            <p:grpSpPr bwMode="auto">
              <a:xfrm>
                <a:off x="1283" y="1122"/>
                <a:ext cx="1399" cy="374"/>
                <a:chOff x="1283" y="1122"/>
                <a:chExt cx="1399" cy="374"/>
              </a:xfrm>
            </p:grpSpPr>
            <p:sp>
              <p:nvSpPr>
                <p:cNvPr id="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26" y="1122"/>
                  <a:ext cx="1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9位数据位的</a:t>
                  </a:r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UART</a:t>
                  </a:r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工作方式</a:t>
                  </a:r>
                </a:p>
              </p:txBody>
            </p:sp>
            <p:sp>
              <p:nvSpPr>
                <p:cNvPr id="46" name="Rectangle 119"/>
                <p:cNvSpPr>
                  <a:spLocks noChangeArrowheads="1"/>
                </p:cNvSpPr>
                <p:nvPr/>
              </p:nvSpPr>
              <p:spPr bwMode="auto">
                <a:xfrm>
                  <a:off x="1283" y="1122"/>
                  <a:ext cx="1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120"/>
              <p:cNvGrpSpPr>
                <a:grpSpLocks/>
              </p:cNvGrpSpPr>
              <p:nvPr/>
            </p:nvGrpSpPr>
            <p:grpSpPr bwMode="auto">
              <a:xfrm>
                <a:off x="2682" y="1122"/>
                <a:ext cx="793" cy="665"/>
                <a:chOff x="2682" y="1122"/>
                <a:chExt cx="793" cy="665"/>
              </a:xfrm>
            </p:grpSpPr>
            <p:sp>
              <p:nvSpPr>
                <p:cNvPr id="4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725" y="1122"/>
                  <a:ext cx="750" cy="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b="1" dirty="0" err="1" smtClean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b="1" baseline="-30000" dirty="0" err="1" smtClean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OSC</a:t>
                  </a:r>
                  <a:r>
                    <a:rPr lang="en-US" altLang="zh-CN" b="1" dirty="0" smtClean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/64,f</a:t>
                  </a:r>
                  <a:r>
                    <a:rPr lang="en-US" altLang="zh-CN" b="1" baseline="-30000" dirty="0" smtClean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OSC</a:t>
                  </a:r>
                  <a:r>
                    <a:rPr lang="en-US" altLang="zh-CN" b="1" dirty="0" smtClean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/32</a:t>
                  </a:r>
                  <a:endPara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682" y="1122"/>
                  <a:ext cx="7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roup 123"/>
              <p:cNvGrpSpPr>
                <a:grpSpLocks/>
              </p:cNvGrpSpPr>
              <p:nvPr/>
            </p:nvGrpSpPr>
            <p:grpSpPr bwMode="auto">
              <a:xfrm>
                <a:off x="0" y="1496"/>
                <a:ext cx="432" cy="374"/>
                <a:chOff x="0" y="1496"/>
                <a:chExt cx="432" cy="374"/>
              </a:xfrm>
            </p:grpSpPr>
            <p:sp>
              <p:nvSpPr>
                <p:cNvPr id="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3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roup 126"/>
              <p:cNvGrpSpPr>
                <a:grpSpLocks/>
              </p:cNvGrpSpPr>
              <p:nvPr/>
            </p:nvGrpSpPr>
            <p:grpSpPr bwMode="auto">
              <a:xfrm>
                <a:off x="432" y="1496"/>
                <a:ext cx="395" cy="374"/>
                <a:chOff x="432" y="1496"/>
                <a:chExt cx="395" cy="374"/>
              </a:xfrm>
            </p:grpSpPr>
            <p:sp>
              <p:nvSpPr>
                <p:cNvPr id="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475" y="1496"/>
                  <a:ext cx="30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2" y="1496"/>
                  <a:ext cx="39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129"/>
              <p:cNvGrpSpPr>
                <a:grpSpLocks/>
              </p:cNvGrpSpPr>
              <p:nvPr/>
            </p:nvGrpSpPr>
            <p:grpSpPr bwMode="auto">
              <a:xfrm>
                <a:off x="827" y="1496"/>
                <a:ext cx="456" cy="374"/>
                <a:chOff x="827" y="1496"/>
                <a:chExt cx="456" cy="374"/>
              </a:xfrm>
            </p:grpSpPr>
            <p:sp>
              <p:nvSpPr>
                <p:cNvPr id="37" name="Rectangle 130"/>
                <p:cNvSpPr>
                  <a:spLocks noChangeArrowheads="1"/>
                </p:cNvSpPr>
                <p:nvPr/>
              </p:nvSpPr>
              <p:spPr bwMode="auto">
                <a:xfrm>
                  <a:off x="870" y="1496"/>
                  <a:ext cx="3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8" name="Rectangle 131"/>
                <p:cNvSpPr>
                  <a:spLocks noChangeArrowheads="1"/>
                </p:cNvSpPr>
                <p:nvPr/>
              </p:nvSpPr>
              <p:spPr bwMode="auto">
                <a:xfrm>
                  <a:off x="827" y="1496"/>
                  <a:ext cx="4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roup 132"/>
              <p:cNvGrpSpPr>
                <a:grpSpLocks/>
              </p:cNvGrpSpPr>
              <p:nvPr/>
            </p:nvGrpSpPr>
            <p:grpSpPr bwMode="auto">
              <a:xfrm>
                <a:off x="1283" y="1496"/>
                <a:ext cx="1399" cy="374"/>
                <a:chOff x="1283" y="1496"/>
                <a:chExt cx="1399" cy="374"/>
              </a:xfrm>
            </p:grpSpPr>
            <p:sp>
              <p:nvSpPr>
                <p:cNvPr id="3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326" y="1496"/>
                  <a:ext cx="1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9位数据位的</a:t>
                  </a:r>
                  <a:r>
                    <a:rPr lang="en-US" altLang="zh-CN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UART</a:t>
                  </a:r>
                  <a:r>
                    <a:rPr lang="zh-CN" altLang="en-US" b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工作方式</a:t>
                  </a:r>
                </a:p>
              </p:txBody>
            </p:sp>
            <p:sp>
              <p:nvSpPr>
                <p:cNvPr id="36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83" y="1496"/>
                  <a:ext cx="1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135"/>
              <p:cNvGrpSpPr>
                <a:grpSpLocks/>
              </p:cNvGrpSpPr>
              <p:nvPr/>
            </p:nvGrpSpPr>
            <p:grpSpPr bwMode="auto">
              <a:xfrm>
                <a:off x="2682" y="1496"/>
                <a:ext cx="856" cy="377"/>
                <a:chOff x="2682" y="1496"/>
                <a:chExt cx="856" cy="377"/>
              </a:xfrm>
            </p:grpSpPr>
            <p:sp>
              <p:nvSpPr>
                <p:cNvPr id="3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725" y="1499"/>
                  <a:ext cx="8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可变</a:t>
                  </a:r>
                </a:p>
              </p:txBody>
            </p:sp>
            <p:sp>
              <p:nvSpPr>
                <p:cNvPr id="3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682" y="1496"/>
                  <a:ext cx="7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" name="Rectangle 138"/>
            <p:cNvSpPr>
              <a:spLocks noChangeArrowheads="1"/>
            </p:cNvSpPr>
            <p:nvPr/>
          </p:nvSpPr>
          <p:spPr bwMode="auto">
            <a:xfrm>
              <a:off x="-3" y="-3"/>
              <a:ext cx="3478" cy="18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43" y="2320172"/>
            <a:ext cx="5279009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/>
              <a:t>1)  SM</a:t>
            </a:r>
            <a:r>
              <a:rPr lang="en-US" altLang="zh-CN" sz="2200" baseline="-25000" dirty="0" smtClean="0"/>
              <a:t>O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SM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：指定串行通信的工作方式</a:t>
            </a:r>
            <a:endParaRPr lang="zh-CN" altLang="en-US" sz="2200" dirty="0"/>
          </a:p>
        </p:txBody>
      </p:sp>
      <p:graphicFrame>
        <p:nvGraphicFramePr>
          <p:cNvPr id="8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3865"/>
              </p:ext>
            </p:extLst>
          </p:nvPr>
        </p:nvGraphicFramePr>
        <p:xfrm>
          <a:off x="432569" y="1218480"/>
          <a:ext cx="7978520" cy="1005840"/>
        </p:xfrm>
        <a:graphic>
          <a:graphicData uri="http://schemas.openxmlformats.org/drawingml/2006/table">
            <a:tbl>
              <a:tblPr/>
              <a:tblGrid>
                <a:gridCol w="997315"/>
                <a:gridCol w="997315"/>
                <a:gridCol w="997315"/>
                <a:gridCol w="997315"/>
                <a:gridCol w="997315"/>
                <a:gridCol w="997315"/>
                <a:gridCol w="997315"/>
                <a:gridCol w="99731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REN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0" y="692696"/>
            <a:ext cx="1952498" cy="525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SCON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各位：</a:t>
            </a:r>
            <a:endParaRPr lang="en-US" altLang="zh-CN" sz="2000" b="1" dirty="0" smtClean="0">
              <a:solidFill>
                <a:srgbClr val="FF0000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2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17" y="908720"/>
            <a:ext cx="74703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2)  SM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: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多机通信控制位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主要用于工作方式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和方式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3717" y="2996952"/>
            <a:ext cx="8826634" cy="22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当串行口工作为方式2或方式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时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endParaRPr lang="en-US" altLang="zh-CN" sz="2400" b="1" dirty="0">
              <a:solidFill>
                <a:srgbClr val="FF0000"/>
              </a:solidFill>
              <a:latin typeface="宋体" charset="-122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发送机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(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主机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)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：</a:t>
            </a:r>
            <a:endParaRPr lang="en-US" altLang="zh-CN" sz="2400" b="1" dirty="0" smtClean="0">
              <a:solidFill>
                <a:srgbClr val="7030A0"/>
              </a:solidFill>
              <a:latin typeface="宋体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宋体" charset="-122"/>
              </a:rPr>
              <a:t>初始化时设置</a:t>
            </a:r>
            <a:r>
              <a:rPr lang="en-US" altLang="zh-CN" sz="2400" dirty="0" smtClean="0">
                <a:latin typeface="宋体" charset="-122"/>
              </a:rPr>
              <a:t>SM</a:t>
            </a:r>
            <a:r>
              <a:rPr lang="en-US" altLang="zh-CN" sz="2400" baseline="-30000" dirty="0" smtClean="0">
                <a:latin typeface="宋体" charset="-122"/>
              </a:rPr>
              <a:t>2</a:t>
            </a:r>
            <a:r>
              <a:rPr lang="en-US" altLang="zh-CN" sz="2400" dirty="0" smtClean="0">
                <a:latin typeface="宋体" charset="-122"/>
              </a:rPr>
              <a:t>=1</a:t>
            </a:r>
            <a:r>
              <a:rPr lang="zh-CN" altLang="en-US" sz="2400" dirty="0" smtClean="0">
                <a:latin typeface="宋体" charset="-122"/>
              </a:rPr>
              <a:t>；</a:t>
            </a:r>
            <a:endParaRPr lang="en-US" altLang="zh-CN" sz="2400" dirty="0">
              <a:latin typeface="宋体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宋体" charset="-122"/>
              </a:rPr>
              <a:t>发送第一</a:t>
            </a:r>
            <a:r>
              <a:rPr lang="zh-CN" altLang="en-US" sz="2400" dirty="0">
                <a:latin typeface="宋体" charset="-122"/>
              </a:rPr>
              <a:t>帧</a:t>
            </a:r>
            <a:r>
              <a:rPr lang="zh-CN" altLang="en-US" sz="2400" dirty="0" smtClean="0">
                <a:latin typeface="宋体" charset="-122"/>
              </a:rPr>
              <a:t>信号</a:t>
            </a:r>
            <a:r>
              <a:rPr lang="en-US" altLang="zh-CN" sz="2400" dirty="0" smtClean="0">
                <a:latin typeface="宋体" charset="-122"/>
              </a:rPr>
              <a:t>---</a:t>
            </a:r>
            <a:r>
              <a:rPr lang="zh-CN" altLang="en-US" sz="2400" dirty="0" smtClean="0">
                <a:latin typeface="宋体" charset="-122"/>
              </a:rPr>
              <a:t>地址帧（第</a:t>
            </a:r>
            <a:r>
              <a:rPr lang="en-US" altLang="zh-CN" sz="2400" dirty="0" smtClean="0">
                <a:latin typeface="宋体" charset="-122"/>
              </a:rPr>
              <a:t>9</a:t>
            </a:r>
            <a:r>
              <a:rPr lang="zh-CN" altLang="en-US" sz="2400" dirty="0" smtClean="0">
                <a:latin typeface="宋体" charset="-122"/>
              </a:rPr>
              <a:t>位</a:t>
            </a:r>
            <a:r>
              <a:rPr lang="en-US" altLang="zh-CN" sz="2400" dirty="0" smtClean="0">
                <a:latin typeface="宋体" charset="-122"/>
              </a:rPr>
              <a:t>TB</a:t>
            </a:r>
            <a:r>
              <a:rPr lang="en-US" altLang="zh-CN" sz="2400" baseline="-25000" dirty="0" smtClean="0">
                <a:latin typeface="宋体" charset="-122"/>
              </a:rPr>
              <a:t>8</a:t>
            </a:r>
            <a:r>
              <a:rPr lang="en-US" altLang="zh-CN" sz="2400" dirty="0" smtClean="0">
                <a:latin typeface="宋体" charset="-122"/>
              </a:rPr>
              <a:t>=</a:t>
            </a:r>
            <a:r>
              <a:rPr lang="zh-CN" altLang="en-US" sz="2400" dirty="0" smtClean="0">
                <a:latin typeface="宋体" charset="-122"/>
              </a:rPr>
              <a:t>1），寻找从机；</a:t>
            </a:r>
            <a:endParaRPr lang="en-US" altLang="zh-CN" sz="2400" dirty="0">
              <a:latin typeface="宋体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宋体" charset="-122"/>
              </a:rPr>
              <a:t>若找到从机，发送数据帧（第</a:t>
            </a:r>
            <a:r>
              <a:rPr lang="en-US" altLang="zh-CN" sz="2400" dirty="0">
                <a:latin typeface="宋体" charset="-122"/>
              </a:rPr>
              <a:t>9</a:t>
            </a:r>
            <a:r>
              <a:rPr lang="zh-CN" altLang="en-US" sz="2400" dirty="0">
                <a:latin typeface="宋体" charset="-122"/>
              </a:rPr>
              <a:t>位</a:t>
            </a:r>
            <a:r>
              <a:rPr lang="en-US" altLang="zh-CN" sz="2400" dirty="0" smtClean="0">
                <a:latin typeface="宋体" charset="-122"/>
              </a:rPr>
              <a:t>TB</a:t>
            </a:r>
            <a:r>
              <a:rPr lang="en-US" altLang="zh-CN" sz="2400" baseline="-25000" dirty="0" smtClean="0">
                <a:latin typeface="宋体" charset="-122"/>
              </a:rPr>
              <a:t>8</a:t>
            </a:r>
            <a:r>
              <a:rPr lang="en-US" altLang="zh-CN" sz="2400" dirty="0" smtClean="0">
                <a:latin typeface="宋体" charset="-122"/>
              </a:rPr>
              <a:t>=0</a:t>
            </a:r>
            <a:r>
              <a:rPr lang="zh-CN" altLang="en-US" sz="2400" dirty="0" smtClean="0">
                <a:latin typeface="宋体" charset="-122"/>
              </a:rPr>
              <a:t>），开始通信；</a:t>
            </a:r>
            <a:endParaRPr lang="en-US" altLang="zh-CN" sz="2400" dirty="0" smtClean="0">
              <a:latin typeface="宋体" charset="-122"/>
            </a:endParaRPr>
          </a:p>
        </p:txBody>
      </p:sp>
      <p:graphicFrame>
        <p:nvGraphicFramePr>
          <p:cNvPr id="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98547"/>
              </p:ext>
            </p:extLst>
          </p:nvPr>
        </p:nvGraphicFramePr>
        <p:xfrm>
          <a:off x="467774" y="1628800"/>
          <a:ext cx="7978520" cy="1005840"/>
        </p:xfrm>
        <a:graphic>
          <a:graphicData uri="http://schemas.openxmlformats.org/drawingml/2006/table">
            <a:tbl>
              <a:tblPr/>
              <a:tblGrid>
                <a:gridCol w="997315"/>
                <a:gridCol w="997315"/>
                <a:gridCol w="997315"/>
                <a:gridCol w="997315"/>
                <a:gridCol w="997315"/>
                <a:gridCol w="997315"/>
                <a:gridCol w="997315"/>
                <a:gridCol w="99731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REN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2483768" y="1370385"/>
            <a:ext cx="1008112" cy="162656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9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7960"/>
              </p:ext>
            </p:extLst>
          </p:nvPr>
        </p:nvGraphicFramePr>
        <p:xfrm>
          <a:off x="539552" y="2276872"/>
          <a:ext cx="748883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880320"/>
                <a:gridCol w="2952327"/>
              </a:tblGrid>
              <a:tr h="139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并行通信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串行通信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特点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多位数据同时传送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一位一位数据传送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优点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传输速度快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传输线少，成本低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缺点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传输线多，成本高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传送速度慢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近距离传输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远距离传输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504" y="908720"/>
            <a:ext cx="5044971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并行通信与串行通信比较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92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10" y="1124744"/>
            <a:ext cx="8826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2</a:t>
            </a:r>
            <a:r>
              <a:rPr lang="en-US" altLang="zh-CN" sz="2400" b="1" dirty="0">
                <a:solidFill>
                  <a:srgbClr val="7030A0"/>
                </a:solidFill>
                <a:latin typeface="宋体" charset="-122"/>
              </a:rPr>
              <a:t>. </a:t>
            </a:r>
            <a:r>
              <a:rPr lang="zh-CN" altLang="en-US" sz="2400" b="1" dirty="0">
                <a:solidFill>
                  <a:srgbClr val="7030A0"/>
                </a:solidFill>
                <a:latin typeface="宋体" charset="-122"/>
              </a:rPr>
              <a:t>接收机</a:t>
            </a:r>
            <a:r>
              <a:rPr lang="en-US" altLang="zh-CN" sz="2400" b="1" dirty="0">
                <a:solidFill>
                  <a:srgbClr val="7030A0"/>
                </a:solidFill>
                <a:latin typeface="宋体" charset="-122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宋体" charset="-122"/>
              </a:rPr>
              <a:t>从机</a:t>
            </a:r>
            <a:r>
              <a:rPr lang="en-US" altLang="zh-CN" sz="2400" b="1" dirty="0">
                <a:solidFill>
                  <a:srgbClr val="7030A0"/>
                </a:solidFill>
                <a:latin typeface="宋体" charset="-122"/>
              </a:rPr>
              <a:t>)</a:t>
            </a:r>
            <a:r>
              <a:rPr lang="zh-CN" altLang="en-US" sz="2400" b="1" dirty="0">
                <a:solidFill>
                  <a:srgbClr val="7030A0"/>
                </a:solidFill>
                <a:latin typeface="宋体" charset="-122"/>
              </a:rPr>
              <a:t>：</a:t>
            </a:r>
            <a:endParaRPr lang="en-US" altLang="zh-CN" sz="2400" b="1" dirty="0">
              <a:solidFill>
                <a:srgbClr val="7030A0"/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宋体" charset="-122"/>
              </a:rPr>
              <a:t>初始化：</a:t>
            </a:r>
            <a:r>
              <a:rPr lang="en-US" altLang="zh-CN" sz="2400" dirty="0" smtClean="0">
                <a:latin typeface="宋体" charset="-122"/>
              </a:rPr>
              <a:t>SM</a:t>
            </a:r>
            <a:r>
              <a:rPr lang="en-US" altLang="zh-CN" sz="2400" baseline="-30000" dirty="0" smtClean="0">
                <a:latin typeface="宋体" charset="-122"/>
              </a:rPr>
              <a:t>2</a:t>
            </a:r>
            <a:r>
              <a:rPr lang="en-US" altLang="zh-CN" sz="2400" dirty="0" smtClean="0">
                <a:latin typeface="宋体" charset="-122"/>
              </a:rPr>
              <a:t>=1</a:t>
            </a:r>
            <a:r>
              <a:rPr lang="zh-CN" altLang="en-US" sz="2400" dirty="0" smtClean="0">
                <a:latin typeface="宋体" charset="-122"/>
              </a:rPr>
              <a:t>；</a:t>
            </a:r>
            <a:endParaRPr lang="en-US" altLang="zh-CN" sz="2400" dirty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宋体" charset="-122"/>
              </a:rPr>
              <a:t>若</a:t>
            </a:r>
            <a:r>
              <a:rPr lang="en-US" altLang="zh-CN" sz="2400" dirty="0" smtClean="0">
                <a:latin typeface="宋体" charset="-122"/>
              </a:rPr>
              <a:t>RB</a:t>
            </a:r>
            <a:r>
              <a:rPr lang="en-US" altLang="zh-CN" sz="2400" baseline="-25000" dirty="0" smtClean="0">
                <a:latin typeface="宋体" charset="-122"/>
              </a:rPr>
              <a:t>8</a:t>
            </a:r>
            <a:r>
              <a:rPr lang="en-US" altLang="zh-CN" sz="2400" dirty="0" smtClean="0">
                <a:latin typeface="宋体" charset="-122"/>
              </a:rPr>
              <a:t>=0</a:t>
            </a:r>
            <a:r>
              <a:rPr lang="zh-CN" altLang="en-US" sz="2400" dirty="0" smtClean="0">
                <a:latin typeface="宋体" charset="-122"/>
              </a:rPr>
              <a:t>：不置位</a:t>
            </a:r>
            <a:r>
              <a:rPr lang="en-US" altLang="zh-CN" sz="2400" dirty="0" smtClean="0">
                <a:latin typeface="宋体" charset="-122"/>
              </a:rPr>
              <a:t>RI</a:t>
            </a:r>
            <a:r>
              <a:rPr lang="zh-CN" altLang="en-US" sz="2400" dirty="0" smtClean="0">
                <a:latin typeface="宋体" charset="-122"/>
              </a:rPr>
              <a:t>，不引起接收中断，不接收数据帧，继续监听；</a:t>
            </a:r>
            <a:endParaRPr lang="en-US" altLang="zh-CN" sz="2400" dirty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宋体" charset="-122"/>
              </a:rPr>
              <a:t>若</a:t>
            </a:r>
            <a:r>
              <a:rPr lang="en-US" altLang="zh-CN" sz="2400" dirty="0" smtClean="0">
                <a:latin typeface="宋体" charset="-122"/>
              </a:rPr>
              <a:t>RB</a:t>
            </a:r>
            <a:r>
              <a:rPr lang="en-US" altLang="zh-CN" sz="2400" baseline="-25000" dirty="0" smtClean="0">
                <a:latin typeface="宋体" charset="-122"/>
              </a:rPr>
              <a:t>8</a:t>
            </a:r>
            <a:r>
              <a:rPr lang="en-US" altLang="zh-CN" sz="2400" dirty="0" smtClean="0">
                <a:latin typeface="宋体" charset="-122"/>
              </a:rPr>
              <a:t>=1</a:t>
            </a:r>
            <a:r>
              <a:rPr lang="zh-CN" altLang="en-US" sz="2400" dirty="0" smtClean="0">
                <a:latin typeface="宋体" charset="-122"/>
              </a:rPr>
              <a:t>：置位</a:t>
            </a:r>
            <a:r>
              <a:rPr lang="en-US" altLang="zh-CN" sz="2400" dirty="0">
                <a:latin typeface="宋体" charset="-122"/>
              </a:rPr>
              <a:t>RI</a:t>
            </a:r>
            <a:r>
              <a:rPr lang="zh-CN" altLang="en-US" sz="2400" dirty="0" smtClean="0">
                <a:latin typeface="宋体" charset="-122"/>
              </a:rPr>
              <a:t>，引起</a:t>
            </a:r>
            <a:r>
              <a:rPr lang="zh-CN" altLang="en-US" sz="2400" dirty="0">
                <a:latin typeface="宋体" charset="-122"/>
              </a:rPr>
              <a:t>接收中断</a:t>
            </a:r>
            <a:r>
              <a:rPr lang="zh-CN" altLang="en-US" sz="2400" dirty="0" smtClean="0">
                <a:latin typeface="宋体" charset="-122"/>
              </a:rPr>
              <a:t>，中断服务程序判断所接收的地址帧和本机地址是否符合：若不符合，</a:t>
            </a:r>
            <a:r>
              <a:rPr lang="en-US" altLang="zh-CN" sz="2400" dirty="0">
                <a:latin typeface="宋体" charset="-122"/>
              </a:rPr>
              <a:t>SM</a:t>
            </a:r>
            <a:r>
              <a:rPr lang="en-US" altLang="zh-CN" sz="2400" baseline="-30000" dirty="0">
                <a:latin typeface="宋体" charset="-122"/>
              </a:rPr>
              <a:t>2</a:t>
            </a:r>
            <a:r>
              <a:rPr lang="en-US" altLang="zh-CN" sz="2400" dirty="0">
                <a:latin typeface="宋体" charset="-122"/>
              </a:rPr>
              <a:t>=1</a:t>
            </a:r>
            <a:r>
              <a:rPr lang="zh-CN" altLang="en-US" sz="2400" dirty="0" smtClean="0">
                <a:latin typeface="宋体" charset="-122"/>
              </a:rPr>
              <a:t>；若符合，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 smtClean="0">
                <a:latin typeface="宋体" charset="-122"/>
              </a:rPr>
              <a:t>SM</a:t>
            </a:r>
            <a:r>
              <a:rPr lang="en-US" altLang="zh-CN" sz="2400" baseline="-30000" dirty="0" smtClean="0">
                <a:latin typeface="宋体" charset="-122"/>
              </a:rPr>
              <a:t>2</a:t>
            </a:r>
            <a:r>
              <a:rPr lang="en-US" altLang="zh-CN" sz="2400" dirty="0" smtClean="0">
                <a:latin typeface="宋体" charset="-122"/>
              </a:rPr>
              <a:t>=0</a:t>
            </a:r>
            <a:r>
              <a:rPr lang="zh-CN" altLang="en-US" sz="2400" dirty="0" smtClean="0">
                <a:latin typeface="宋体" charset="-122"/>
              </a:rPr>
              <a:t>，并接收发送方过来的后续信息。</a:t>
            </a:r>
            <a:endParaRPr lang="en-US" altLang="zh-CN" sz="24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9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99162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/>
              <a:t>综上所述，</a:t>
            </a:r>
            <a:r>
              <a:rPr lang="en-US" altLang="zh-CN" sz="2400" b="1" dirty="0" smtClean="0"/>
              <a:t>SM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的作用：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361456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2060"/>
                </a:solidFill>
              </a:rPr>
              <a:t>在方式</a:t>
            </a:r>
            <a:r>
              <a:rPr lang="en-US" altLang="zh-CN" b="1" dirty="0" smtClean="0">
                <a:solidFill>
                  <a:srgbClr val="002060"/>
                </a:solidFill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</a:rPr>
              <a:t>和方式</a:t>
            </a:r>
            <a:r>
              <a:rPr lang="en-US" altLang="zh-CN" b="1" dirty="0" smtClean="0">
                <a:solidFill>
                  <a:srgbClr val="002060"/>
                </a:solidFill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</a:rPr>
              <a:t>中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483768" y="1669450"/>
            <a:ext cx="288032" cy="1803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627784" y="1668234"/>
            <a:ext cx="31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发送机，</a:t>
            </a:r>
            <a:r>
              <a:rPr lang="en-US" altLang="zh-CN" b="1" dirty="0" smtClean="0">
                <a:solidFill>
                  <a:srgbClr val="002060"/>
                </a:solidFill>
              </a:rPr>
              <a:t>SM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b="1" dirty="0" smtClean="0">
                <a:solidFill>
                  <a:srgbClr val="002060"/>
                </a:solidFill>
              </a:rPr>
              <a:t>=1 </a:t>
            </a:r>
            <a:r>
              <a:rPr lang="zh-CN" altLang="en-US" b="1" dirty="0" smtClean="0">
                <a:solidFill>
                  <a:srgbClr val="002060"/>
                </a:solidFill>
              </a:rPr>
              <a:t>（程序设置）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644180" y="3116907"/>
            <a:ext cx="10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接收机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412284" y="2675498"/>
            <a:ext cx="288032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556300" y="2702113"/>
            <a:ext cx="172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SM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b="1" dirty="0" smtClean="0">
                <a:solidFill>
                  <a:srgbClr val="002060"/>
                </a:solidFill>
              </a:rPr>
              <a:t>=1</a:t>
            </a:r>
            <a:r>
              <a:rPr lang="zh-CN" altLang="en-US" b="1" dirty="0" smtClean="0">
                <a:solidFill>
                  <a:srgbClr val="002060"/>
                </a:solidFill>
              </a:rPr>
              <a:t>，若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4732464" y="2362090"/>
            <a:ext cx="263996" cy="1027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996460" y="2226015"/>
            <a:ext cx="330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RB</a:t>
            </a:r>
            <a:r>
              <a:rPr lang="en-US" altLang="zh-CN" b="1" baseline="-25000" dirty="0">
                <a:solidFill>
                  <a:srgbClr val="002060"/>
                </a:solidFill>
              </a:rPr>
              <a:t>8</a:t>
            </a:r>
            <a:r>
              <a:rPr lang="en-US" altLang="zh-CN" b="1" dirty="0" smtClean="0">
                <a:solidFill>
                  <a:srgbClr val="002060"/>
                </a:solidFill>
              </a:rPr>
              <a:t>=1</a:t>
            </a:r>
            <a:r>
              <a:rPr lang="zh-CN" altLang="en-US" b="1" dirty="0" smtClean="0">
                <a:solidFill>
                  <a:srgbClr val="002060"/>
                </a:solidFill>
              </a:rPr>
              <a:t>，激活</a:t>
            </a:r>
            <a:r>
              <a:rPr lang="en-US" altLang="zh-CN" b="1" dirty="0" smtClean="0">
                <a:solidFill>
                  <a:srgbClr val="002060"/>
                </a:solidFill>
              </a:rPr>
              <a:t>RI</a:t>
            </a:r>
            <a:r>
              <a:rPr lang="zh-CN" altLang="en-US" b="1" dirty="0" smtClean="0">
                <a:solidFill>
                  <a:srgbClr val="002060"/>
                </a:solidFill>
              </a:rPr>
              <a:t>，引起接收中断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972424" y="3020169"/>
            <a:ext cx="39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RB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8</a:t>
            </a:r>
            <a:r>
              <a:rPr lang="en-US" altLang="zh-CN" b="1" dirty="0" smtClean="0">
                <a:solidFill>
                  <a:srgbClr val="002060"/>
                </a:solidFill>
              </a:rPr>
              <a:t>=0</a:t>
            </a:r>
            <a:r>
              <a:rPr lang="zh-CN" altLang="en-US" b="1" dirty="0" smtClean="0">
                <a:solidFill>
                  <a:srgbClr val="002060"/>
                </a:solidFill>
              </a:rPr>
              <a:t>，不激活</a:t>
            </a:r>
            <a:r>
              <a:rPr lang="en-US" altLang="zh-CN" b="1" dirty="0" smtClean="0">
                <a:solidFill>
                  <a:srgbClr val="002060"/>
                </a:solidFill>
              </a:rPr>
              <a:t>RI</a:t>
            </a:r>
            <a:r>
              <a:rPr lang="zh-CN" altLang="en-US" b="1" dirty="0" smtClean="0">
                <a:solidFill>
                  <a:srgbClr val="002060"/>
                </a:solidFill>
              </a:rPr>
              <a:t>，不引起接收中断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563888" y="3563724"/>
            <a:ext cx="56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SM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b="1" dirty="0" smtClean="0">
                <a:solidFill>
                  <a:srgbClr val="002060"/>
                </a:solidFill>
              </a:rPr>
              <a:t>=0</a:t>
            </a:r>
            <a:r>
              <a:rPr lang="zh-CN" altLang="en-US" b="1" dirty="0" smtClean="0">
                <a:solidFill>
                  <a:srgbClr val="002060"/>
                </a:solidFill>
              </a:rPr>
              <a:t>，无论</a:t>
            </a:r>
            <a:r>
              <a:rPr lang="en-US" altLang="zh-CN" b="1" dirty="0" smtClean="0">
                <a:solidFill>
                  <a:srgbClr val="002060"/>
                </a:solidFill>
              </a:rPr>
              <a:t>RB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8</a:t>
            </a:r>
            <a:r>
              <a:rPr lang="en-US" altLang="zh-CN" b="1" dirty="0" smtClean="0">
                <a:solidFill>
                  <a:srgbClr val="002060"/>
                </a:solidFill>
              </a:rPr>
              <a:t>=0</a:t>
            </a:r>
            <a:r>
              <a:rPr lang="zh-CN" altLang="en-US" b="1" dirty="0" smtClean="0">
                <a:solidFill>
                  <a:srgbClr val="002060"/>
                </a:solidFill>
              </a:rPr>
              <a:t>还是</a:t>
            </a:r>
            <a:r>
              <a:rPr lang="en-US" altLang="zh-CN" b="1" dirty="0" smtClean="0">
                <a:solidFill>
                  <a:srgbClr val="002060"/>
                </a:solidFill>
              </a:rPr>
              <a:t>RB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8</a:t>
            </a:r>
            <a:r>
              <a:rPr lang="en-US" altLang="zh-CN" b="1" dirty="0" smtClean="0">
                <a:solidFill>
                  <a:srgbClr val="002060"/>
                </a:solidFill>
              </a:rPr>
              <a:t>=1</a:t>
            </a:r>
            <a:r>
              <a:rPr lang="zh-CN" altLang="en-US" b="1" dirty="0" smtClean="0">
                <a:solidFill>
                  <a:srgbClr val="002060"/>
                </a:solidFill>
              </a:rPr>
              <a:t>，均激活</a:t>
            </a:r>
            <a:r>
              <a:rPr lang="en-US" altLang="zh-CN" b="1" dirty="0" smtClean="0">
                <a:solidFill>
                  <a:srgbClr val="002060"/>
                </a:solidFill>
              </a:rPr>
              <a:t>RI</a:t>
            </a:r>
            <a:r>
              <a:rPr lang="zh-CN" altLang="en-US" b="1" dirty="0" smtClean="0">
                <a:solidFill>
                  <a:srgbClr val="002060"/>
                </a:solidFill>
              </a:rPr>
              <a:t>引起接收中断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4293096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 smtClean="0">
                <a:solidFill>
                  <a:srgbClr val="002060"/>
                </a:solidFill>
              </a:rPr>
              <a:t>在方式</a:t>
            </a:r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中，当接收时，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SM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b="1" dirty="0" smtClean="0">
                <a:solidFill>
                  <a:srgbClr val="002060"/>
                </a:solidFill>
              </a:rPr>
              <a:t>=1</a:t>
            </a:r>
            <a:r>
              <a:rPr lang="zh-CN" altLang="en-US" b="1" dirty="0" smtClean="0">
                <a:solidFill>
                  <a:srgbClr val="002060"/>
                </a:solidFill>
              </a:rPr>
              <a:t>，则只有收到有效停止位才激活</a:t>
            </a:r>
            <a:r>
              <a:rPr lang="en-US" altLang="zh-CN" b="1" dirty="0" smtClean="0">
                <a:solidFill>
                  <a:srgbClr val="002060"/>
                </a:solidFill>
              </a:rPr>
              <a:t>RI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551" y="5085184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b="1" dirty="0" smtClean="0">
                <a:solidFill>
                  <a:srgbClr val="002060"/>
                </a:solidFill>
              </a:rPr>
              <a:t>在方式</a:t>
            </a:r>
            <a:r>
              <a:rPr lang="en-US" altLang="zh-CN" b="1" dirty="0" smtClean="0">
                <a:solidFill>
                  <a:srgbClr val="002060"/>
                </a:solidFill>
              </a:rPr>
              <a:t>0</a:t>
            </a:r>
            <a:r>
              <a:rPr lang="zh-CN" altLang="en-US" b="1" dirty="0" smtClean="0">
                <a:solidFill>
                  <a:srgbClr val="002060"/>
                </a:solidFill>
              </a:rPr>
              <a:t>中，</a:t>
            </a:r>
            <a:r>
              <a:rPr lang="en-US" altLang="zh-CN" b="1" dirty="0" smtClean="0">
                <a:solidFill>
                  <a:srgbClr val="002060"/>
                </a:solidFill>
              </a:rPr>
              <a:t> SM</a:t>
            </a:r>
            <a:r>
              <a:rPr lang="en-US" altLang="zh-CN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b="1" dirty="0" smtClean="0">
                <a:solidFill>
                  <a:srgbClr val="002060"/>
                </a:solidFill>
              </a:rPr>
              <a:t>=0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3065263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/>
              <a:t>3)  REN:</a:t>
            </a:r>
            <a:r>
              <a:rPr lang="zh-CN" altLang="en-US" sz="2200" dirty="0" smtClean="0"/>
              <a:t>允许接收控制位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179512" y="2567563"/>
            <a:ext cx="7591697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宋体" charset="-122"/>
              </a:rPr>
              <a:t>REN=1</a:t>
            </a:r>
            <a:r>
              <a:rPr lang="zh-CN" altLang="en-US" b="1" dirty="0" smtClean="0">
                <a:latin typeface="宋体" charset="-122"/>
              </a:rPr>
              <a:t>：允许</a:t>
            </a:r>
            <a:r>
              <a:rPr lang="zh-CN" altLang="en-US" b="1" dirty="0">
                <a:latin typeface="宋体" charset="-122"/>
              </a:rPr>
              <a:t>接收状态，可启动串行口的接收器</a:t>
            </a:r>
            <a:r>
              <a:rPr lang="en-US" altLang="zh-CN" b="1" dirty="0">
                <a:latin typeface="宋体" charset="-122"/>
              </a:rPr>
              <a:t>RXD，</a:t>
            </a:r>
            <a:r>
              <a:rPr lang="zh-CN" altLang="en-US" b="1" dirty="0">
                <a:latin typeface="宋体" charset="-122"/>
              </a:rPr>
              <a:t>开始接收</a:t>
            </a:r>
            <a:r>
              <a:rPr lang="zh-CN" altLang="en-US" b="1" dirty="0" smtClean="0">
                <a:latin typeface="宋体" charset="-122"/>
              </a:rPr>
              <a:t>数据</a:t>
            </a:r>
            <a:endParaRPr lang="en-US" altLang="zh-CN" b="1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宋体" charset="-122"/>
              </a:rPr>
              <a:t>REN=0</a:t>
            </a:r>
            <a:r>
              <a:rPr lang="zh-CN" altLang="en-US" b="1" dirty="0" smtClean="0">
                <a:latin typeface="宋体" charset="-122"/>
              </a:rPr>
              <a:t>：禁止</a:t>
            </a:r>
            <a:r>
              <a:rPr lang="zh-CN" altLang="en-US" b="1" dirty="0">
                <a:latin typeface="宋体" charset="-122"/>
              </a:rPr>
              <a:t>接收</a:t>
            </a:r>
            <a:r>
              <a:rPr lang="zh-CN" altLang="en-US" b="1" dirty="0" smtClean="0">
                <a:latin typeface="宋体" charset="-122"/>
              </a:rPr>
              <a:t>状态</a:t>
            </a:r>
            <a:r>
              <a:rPr lang="zh-CN" altLang="en-US" b="1" dirty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15036"/>
            <a:ext cx="309612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/>
              <a:t>4)  TB</a:t>
            </a:r>
            <a:r>
              <a:rPr lang="en-US" altLang="zh-CN" sz="2200" baseline="-25000" dirty="0" smtClean="0"/>
              <a:t>8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欲发送的第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位</a:t>
            </a:r>
            <a:endParaRPr lang="zh-CN" altLang="en-US" sz="2200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756"/>
              </p:ext>
            </p:extLst>
          </p:nvPr>
        </p:nvGraphicFramePr>
        <p:xfrm>
          <a:off x="179512" y="908720"/>
          <a:ext cx="8375736" cy="1087248"/>
        </p:xfrm>
        <a:graphic>
          <a:graphicData uri="http://schemas.openxmlformats.org/drawingml/2006/table">
            <a:tbl>
              <a:tblPr/>
              <a:tblGrid>
                <a:gridCol w="1046967"/>
                <a:gridCol w="1046967"/>
                <a:gridCol w="1046967"/>
                <a:gridCol w="1046967"/>
                <a:gridCol w="1046967"/>
                <a:gridCol w="1046967"/>
                <a:gridCol w="1046967"/>
                <a:gridCol w="1046967"/>
              </a:tblGrid>
              <a:tr h="495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REN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4757" y="3798112"/>
            <a:ext cx="867181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宋体" charset="-122"/>
              </a:rPr>
              <a:t>在方式</a:t>
            </a:r>
            <a:r>
              <a:rPr lang="en-US" altLang="zh-CN" b="1" dirty="0">
                <a:latin typeface="宋体" charset="-122"/>
              </a:rPr>
              <a:t>2</a:t>
            </a:r>
            <a:r>
              <a:rPr lang="zh-CN" altLang="en-US" b="1" dirty="0">
                <a:latin typeface="宋体" charset="-122"/>
              </a:rPr>
              <a:t>和方式</a:t>
            </a:r>
            <a:r>
              <a:rPr lang="en-US" altLang="zh-CN" b="1" dirty="0">
                <a:latin typeface="宋体" charset="-122"/>
              </a:rPr>
              <a:t>3</a:t>
            </a:r>
            <a:r>
              <a:rPr lang="zh-CN" altLang="en-US" b="1" dirty="0">
                <a:latin typeface="宋体" charset="-122"/>
              </a:rPr>
              <a:t>时，</a:t>
            </a:r>
            <a:r>
              <a:rPr lang="en-US" altLang="zh-CN" b="1" dirty="0">
                <a:latin typeface="宋体" charset="-122"/>
              </a:rPr>
              <a:t> TB</a:t>
            </a:r>
            <a:r>
              <a:rPr lang="en-US" altLang="zh-CN" b="1" baseline="-25000" dirty="0">
                <a:latin typeface="宋体" charset="-122"/>
              </a:rPr>
              <a:t>8</a:t>
            </a:r>
            <a:r>
              <a:rPr lang="zh-CN" altLang="en-US" b="1" dirty="0">
                <a:latin typeface="宋体" charset="-122"/>
              </a:rPr>
              <a:t>为需要发送的第九个数据位；</a:t>
            </a:r>
            <a:endParaRPr lang="en-US" altLang="zh-CN" b="1" dirty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宋体" charset="-122"/>
              </a:rPr>
              <a:t>可用作数据</a:t>
            </a:r>
            <a:r>
              <a:rPr lang="zh-CN" altLang="en-US" b="1" dirty="0" smtClean="0">
                <a:latin typeface="宋体" charset="-122"/>
              </a:rPr>
              <a:t>奇偶校验位；</a:t>
            </a:r>
            <a:endParaRPr lang="en-US" altLang="zh-CN" b="1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宋体" charset="-122"/>
              </a:rPr>
              <a:t>在</a:t>
            </a:r>
            <a:r>
              <a:rPr lang="zh-CN" altLang="en-US" b="1" dirty="0">
                <a:latin typeface="宋体" charset="-122"/>
              </a:rPr>
              <a:t>多机通信中表示是地址帧</a:t>
            </a:r>
            <a:r>
              <a:rPr lang="en-US" altLang="zh-CN" b="1" dirty="0">
                <a:latin typeface="宋体" charset="-122"/>
              </a:rPr>
              <a:t>/</a:t>
            </a:r>
            <a:r>
              <a:rPr lang="zh-CN" altLang="en-US" b="1" dirty="0">
                <a:latin typeface="宋体" charset="-122"/>
              </a:rPr>
              <a:t>数据帧标志位（</a:t>
            </a:r>
            <a:r>
              <a:rPr lang="en-US" altLang="zh-CN" b="1" dirty="0">
                <a:latin typeface="宋体" charset="-122"/>
              </a:rPr>
              <a:t>TB</a:t>
            </a:r>
            <a:r>
              <a:rPr lang="en-US" altLang="zh-CN" b="1" baseline="-25000" dirty="0">
                <a:latin typeface="宋体" charset="-122"/>
              </a:rPr>
              <a:t>8</a:t>
            </a:r>
            <a:r>
              <a:rPr lang="en-US" altLang="zh-CN" b="1" dirty="0">
                <a:latin typeface="宋体" charset="-122"/>
              </a:rPr>
              <a:t>=1/0</a:t>
            </a:r>
            <a:r>
              <a:rPr lang="zh-CN" altLang="en-US" b="1" dirty="0">
                <a:latin typeface="宋体" charset="-122"/>
              </a:rPr>
              <a:t>）。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653" y="4887641"/>
            <a:ext cx="309612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/>
              <a:t>5)  RB</a:t>
            </a:r>
            <a:r>
              <a:rPr lang="en-US" altLang="zh-CN" sz="2200" baseline="-25000" dirty="0" smtClean="0"/>
              <a:t>8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欲接收的第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位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155526" y="5445224"/>
            <a:ext cx="867181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宋体" charset="-122"/>
              </a:rPr>
              <a:t>在方式</a:t>
            </a:r>
            <a:r>
              <a:rPr lang="en-US" altLang="zh-CN" b="1" dirty="0">
                <a:latin typeface="宋体" charset="-122"/>
              </a:rPr>
              <a:t>2</a:t>
            </a:r>
            <a:r>
              <a:rPr lang="zh-CN" altLang="en-US" b="1" dirty="0">
                <a:latin typeface="宋体" charset="-122"/>
              </a:rPr>
              <a:t>和方式</a:t>
            </a:r>
            <a:r>
              <a:rPr lang="en-US" altLang="zh-CN" b="1" dirty="0">
                <a:latin typeface="宋体" charset="-122"/>
              </a:rPr>
              <a:t>3</a:t>
            </a:r>
            <a:r>
              <a:rPr lang="zh-CN" altLang="en-US" b="1" dirty="0">
                <a:latin typeface="宋体" charset="-122"/>
              </a:rPr>
              <a:t>时，</a:t>
            </a:r>
            <a:r>
              <a:rPr lang="en-US" altLang="zh-CN" b="1" dirty="0">
                <a:latin typeface="宋体" charset="-122"/>
              </a:rPr>
              <a:t> </a:t>
            </a:r>
            <a:r>
              <a:rPr lang="en-US" altLang="zh-CN" b="1" dirty="0" smtClean="0">
                <a:latin typeface="宋体" charset="-122"/>
              </a:rPr>
              <a:t>RB</a:t>
            </a:r>
            <a:r>
              <a:rPr lang="en-US" altLang="zh-CN" b="1" baseline="-25000" dirty="0" smtClean="0">
                <a:latin typeface="宋体" charset="-122"/>
              </a:rPr>
              <a:t>8</a:t>
            </a:r>
            <a:r>
              <a:rPr lang="zh-CN" altLang="en-US" b="1" dirty="0">
                <a:latin typeface="宋体" charset="-122"/>
              </a:rPr>
              <a:t>为</a:t>
            </a:r>
            <a:r>
              <a:rPr lang="zh-CN" altLang="en-US" b="1" dirty="0" smtClean="0">
                <a:latin typeface="宋体" charset="-122"/>
              </a:rPr>
              <a:t>需要</a:t>
            </a:r>
            <a:r>
              <a:rPr lang="zh-CN" altLang="en-US" b="1" dirty="0">
                <a:latin typeface="宋体" charset="-122"/>
              </a:rPr>
              <a:t>接收</a:t>
            </a:r>
            <a:r>
              <a:rPr lang="zh-CN" altLang="en-US" b="1" dirty="0" smtClean="0">
                <a:latin typeface="宋体" charset="-122"/>
              </a:rPr>
              <a:t>的</a:t>
            </a:r>
            <a:r>
              <a:rPr lang="zh-CN" altLang="en-US" b="1" dirty="0">
                <a:latin typeface="宋体" charset="-122"/>
              </a:rPr>
              <a:t>第九个数据位；</a:t>
            </a:r>
            <a:endParaRPr lang="en-US" altLang="zh-CN" b="1" dirty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宋体" charset="-122"/>
              </a:rPr>
              <a:t>可用作数据</a:t>
            </a:r>
            <a:r>
              <a:rPr lang="zh-CN" altLang="en-US" b="1" dirty="0" smtClean="0">
                <a:latin typeface="宋体" charset="-122"/>
              </a:rPr>
              <a:t>奇偶校验位；</a:t>
            </a:r>
            <a:endParaRPr lang="en-US" altLang="zh-CN" b="1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宋体" charset="-122"/>
              </a:rPr>
              <a:t>在方式</a:t>
            </a:r>
            <a:r>
              <a:rPr lang="en-US" altLang="zh-CN" b="1" dirty="0">
                <a:latin typeface="宋体" charset="-122"/>
              </a:rPr>
              <a:t>1</a:t>
            </a:r>
            <a:r>
              <a:rPr lang="zh-CN" altLang="en-US" b="1" dirty="0">
                <a:latin typeface="宋体" charset="-122"/>
              </a:rPr>
              <a:t>时，若</a:t>
            </a:r>
            <a:r>
              <a:rPr lang="en-US" altLang="zh-CN" b="1" dirty="0">
                <a:latin typeface="宋体" charset="-122"/>
              </a:rPr>
              <a:t>SM</a:t>
            </a:r>
            <a:r>
              <a:rPr lang="en-US" altLang="zh-CN" b="1" baseline="-25000" dirty="0">
                <a:latin typeface="宋体" charset="-122"/>
              </a:rPr>
              <a:t>2</a:t>
            </a:r>
            <a:r>
              <a:rPr lang="en-US" altLang="zh-CN" b="1" dirty="0">
                <a:latin typeface="宋体" charset="-122"/>
              </a:rPr>
              <a:t>=0</a:t>
            </a:r>
            <a:r>
              <a:rPr lang="zh-CN" altLang="en-US" b="1" dirty="0">
                <a:latin typeface="宋体" charset="-122"/>
              </a:rPr>
              <a:t>，则</a:t>
            </a:r>
            <a:r>
              <a:rPr lang="en-US" altLang="zh-CN" b="1" dirty="0">
                <a:latin typeface="宋体" charset="-122"/>
              </a:rPr>
              <a:t>RB</a:t>
            </a:r>
            <a:r>
              <a:rPr lang="en-US" altLang="zh-CN" b="1" baseline="-25000" dirty="0">
                <a:latin typeface="宋体" charset="-122"/>
              </a:rPr>
              <a:t>8</a:t>
            </a:r>
            <a:r>
              <a:rPr lang="zh-CN" altLang="en-US" b="1" dirty="0">
                <a:latin typeface="宋体" charset="-122"/>
              </a:rPr>
              <a:t>是接收到的停止位，在方式</a:t>
            </a:r>
            <a:r>
              <a:rPr lang="en-US" altLang="zh-CN" b="1" dirty="0">
                <a:latin typeface="宋体" charset="-122"/>
              </a:rPr>
              <a:t>0</a:t>
            </a:r>
            <a:r>
              <a:rPr lang="zh-CN" altLang="en-US" b="1" dirty="0">
                <a:latin typeface="宋体" charset="-122"/>
              </a:rPr>
              <a:t>时，不使用</a:t>
            </a:r>
            <a:r>
              <a:rPr lang="en-US" altLang="zh-CN" b="1" dirty="0">
                <a:latin typeface="宋体" charset="-122"/>
              </a:rPr>
              <a:t>RB</a:t>
            </a:r>
            <a:r>
              <a:rPr lang="en-US" altLang="zh-CN" b="1" baseline="-25000" dirty="0">
                <a:latin typeface="宋体" charset="-122"/>
              </a:rPr>
              <a:t>8</a:t>
            </a:r>
            <a:r>
              <a:rPr lang="zh-CN" altLang="en-US" b="1" dirty="0" smtClean="0">
                <a:latin typeface="宋体" charset="-122"/>
              </a:rPr>
              <a:t>。</a:t>
            </a:r>
            <a:endParaRPr lang="zh-CN" altLang="en-US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1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57" y="2132856"/>
            <a:ext cx="273504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/>
              <a:t>6) TI:</a:t>
            </a:r>
            <a:r>
              <a:rPr lang="zh-CN" altLang="en-US" sz="2200" dirty="0" smtClean="0"/>
              <a:t>发送中断标志位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132681" y="2596138"/>
            <a:ext cx="8932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方式</a:t>
            </a:r>
            <a:r>
              <a:rPr lang="en-US" altLang="zh-CN" sz="2000" dirty="0" smtClean="0">
                <a:latin typeface="宋体" charset="-122"/>
              </a:rPr>
              <a:t>0</a:t>
            </a:r>
            <a:r>
              <a:rPr lang="zh-CN" altLang="en-US" sz="2000" dirty="0" smtClean="0">
                <a:latin typeface="宋体" charset="-122"/>
              </a:rPr>
              <a:t>：串行</a:t>
            </a:r>
            <a:r>
              <a:rPr lang="zh-CN" altLang="en-US" sz="2000" dirty="0">
                <a:latin typeface="宋体" charset="-122"/>
              </a:rPr>
              <a:t>发送数据字</a:t>
            </a:r>
            <a:r>
              <a:rPr lang="zh-CN" altLang="en-US" sz="2000" dirty="0" smtClean="0">
                <a:latin typeface="宋体" charset="-122"/>
              </a:rPr>
              <a:t>第</a:t>
            </a:r>
            <a:r>
              <a:rPr lang="en-US" altLang="zh-CN" sz="2000" dirty="0" smtClean="0">
                <a:latin typeface="宋体" charset="-122"/>
              </a:rPr>
              <a:t>8</a:t>
            </a:r>
            <a:r>
              <a:rPr lang="zh-CN" altLang="en-US" sz="2000" dirty="0" smtClean="0">
                <a:latin typeface="宋体" charset="-122"/>
              </a:rPr>
              <a:t>位</a:t>
            </a:r>
            <a:r>
              <a:rPr lang="zh-CN" altLang="en-US" sz="2000" dirty="0">
                <a:latin typeface="宋体" charset="-122"/>
              </a:rPr>
              <a:t>结束时，由内部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硬件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置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charset="-122"/>
              </a:rPr>
              <a:t>TI=1</a:t>
            </a:r>
            <a:r>
              <a:rPr lang="zh-CN" altLang="en-US" sz="2000" dirty="0" smtClean="0">
                <a:latin typeface="宋体" charset="-122"/>
              </a:rPr>
              <a:t>，申请发送中断。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在</a:t>
            </a:r>
            <a:r>
              <a:rPr lang="zh-CN" altLang="en-US" sz="2000" dirty="0">
                <a:latin typeface="宋体" charset="-122"/>
              </a:rPr>
              <a:t>其他方式时</a:t>
            </a:r>
            <a:r>
              <a:rPr lang="zh-CN" altLang="en-US" sz="2000" dirty="0" smtClean="0">
                <a:latin typeface="宋体" charset="-122"/>
              </a:rPr>
              <a:t>，在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停止位</a:t>
            </a:r>
            <a:r>
              <a:rPr lang="zh-CN" altLang="en-US" sz="2000" dirty="0">
                <a:latin typeface="宋体" charset="-122"/>
              </a:rPr>
              <a:t>开始发送时由硬件</a:t>
            </a:r>
            <a:r>
              <a:rPr lang="zh-CN" altLang="en-US" sz="2000" dirty="0" smtClean="0">
                <a:latin typeface="宋体" charset="-122"/>
              </a:rPr>
              <a:t>置位；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必须</a:t>
            </a:r>
            <a:r>
              <a:rPr lang="zh-CN" altLang="en-US" sz="2000" dirty="0">
                <a:latin typeface="宋体" charset="-122"/>
              </a:rPr>
              <a:t>用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软件使其复位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zh-CN" altLang="en-US" sz="2000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33925"/>
              </p:ext>
            </p:extLst>
          </p:nvPr>
        </p:nvGraphicFramePr>
        <p:xfrm>
          <a:off x="179512" y="908720"/>
          <a:ext cx="8375736" cy="1087248"/>
        </p:xfrm>
        <a:graphic>
          <a:graphicData uri="http://schemas.openxmlformats.org/drawingml/2006/table">
            <a:tbl>
              <a:tblPr/>
              <a:tblGrid>
                <a:gridCol w="1046967"/>
                <a:gridCol w="1046967"/>
                <a:gridCol w="1046967"/>
                <a:gridCol w="1046967"/>
                <a:gridCol w="1046967"/>
                <a:gridCol w="1046967"/>
                <a:gridCol w="1046967"/>
                <a:gridCol w="1046967"/>
              </a:tblGrid>
              <a:tr h="495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REN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RB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3851639"/>
            <a:ext cx="275107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/>
              <a:t>7) RI:</a:t>
            </a:r>
            <a:r>
              <a:rPr lang="zh-CN" altLang="en-US" sz="2200" dirty="0" smtClean="0"/>
              <a:t>接收中断标志位</a:t>
            </a:r>
            <a:endParaRPr lang="zh-CN" altLang="en-US" sz="2200" dirty="0"/>
          </a:p>
        </p:txBody>
      </p:sp>
      <p:sp>
        <p:nvSpPr>
          <p:cNvPr id="10" name="矩形 9"/>
          <p:cNvSpPr/>
          <p:nvPr/>
        </p:nvSpPr>
        <p:spPr>
          <a:xfrm>
            <a:off x="276697" y="4396338"/>
            <a:ext cx="8788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方式</a:t>
            </a:r>
            <a:r>
              <a:rPr lang="en-US" altLang="zh-CN" sz="2000" dirty="0" smtClean="0">
                <a:latin typeface="宋体" charset="-122"/>
              </a:rPr>
              <a:t>0</a:t>
            </a:r>
            <a:r>
              <a:rPr lang="zh-CN" altLang="en-US" sz="2000" dirty="0" smtClean="0">
                <a:latin typeface="宋体" charset="-122"/>
              </a:rPr>
              <a:t>：串行</a:t>
            </a:r>
            <a:r>
              <a:rPr lang="zh-CN" altLang="en-US" sz="2000" dirty="0">
                <a:latin typeface="宋体" charset="-122"/>
              </a:rPr>
              <a:t>接收数据字第</a:t>
            </a:r>
            <a:r>
              <a:rPr lang="en-US" altLang="zh-CN" sz="2000" dirty="0">
                <a:latin typeface="宋体" charset="-122"/>
              </a:rPr>
              <a:t>8</a:t>
            </a:r>
            <a:r>
              <a:rPr lang="zh-CN" altLang="en-US" sz="2000" dirty="0">
                <a:latin typeface="宋体" charset="-122"/>
              </a:rPr>
              <a:t>位结束时，由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内部硬件置</a:t>
            </a:r>
            <a:r>
              <a:rPr lang="en-US" altLang="zh-CN" sz="2000" b="1" u="sng" dirty="0">
                <a:solidFill>
                  <a:srgbClr val="FF0000"/>
                </a:solidFill>
                <a:latin typeface="宋体" charset="-122"/>
              </a:rPr>
              <a:t>TI=1</a:t>
            </a:r>
            <a:r>
              <a:rPr lang="zh-CN" altLang="en-US" sz="2000" dirty="0">
                <a:latin typeface="宋体" charset="-122"/>
              </a:rPr>
              <a:t>，申请接收中断。</a:t>
            </a:r>
            <a:endParaRPr lang="en-US" altLang="zh-CN" sz="2000" dirty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宋体" charset="-122"/>
              </a:rPr>
              <a:t>在其他方式时，在接收到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停止位的中间时刻</a:t>
            </a:r>
            <a:r>
              <a:rPr lang="zh-CN" altLang="en-US" sz="2000" dirty="0">
                <a:latin typeface="宋体" charset="-122"/>
              </a:rPr>
              <a:t>由硬件置位；</a:t>
            </a:r>
            <a:endParaRPr lang="en-US" altLang="zh-CN" sz="2000" dirty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宋体" charset="-122"/>
              </a:rPr>
              <a:t>必须用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软件使其复位</a:t>
            </a:r>
            <a:r>
              <a:rPr lang="zh-CN" altLang="en-US" sz="2000" dirty="0">
                <a:latin typeface="宋体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74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6" y="815974"/>
            <a:ext cx="690862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（2）特殊功能寄存器 </a:t>
            </a:r>
            <a:r>
              <a:rPr lang="en-US" altLang="zh-CN" dirty="0" smtClean="0"/>
              <a:t>PCON（</a:t>
            </a:r>
            <a:r>
              <a:rPr lang="zh-CN" altLang="en-US" dirty="0" smtClean="0"/>
              <a:t>87</a:t>
            </a:r>
            <a:r>
              <a:rPr lang="en-US" altLang="zh-CN" dirty="0"/>
              <a:t>H，</a:t>
            </a:r>
            <a:r>
              <a:rPr lang="zh-CN" altLang="en-US" dirty="0"/>
              <a:t>没有位寻址）</a:t>
            </a:r>
          </a:p>
        </p:txBody>
      </p:sp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38333"/>
              </p:ext>
            </p:extLst>
          </p:nvPr>
        </p:nvGraphicFramePr>
        <p:xfrm>
          <a:off x="179512" y="1556792"/>
          <a:ext cx="8375736" cy="1087248"/>
        </p:xfrm>
        <a:graphic>
          <a:graphicData uri="http://schemas.openxmlformats.org/drawingml/2006/table">
            <a:tbl>
              <a:tblPr/>
              <a:tblGrid>
                <a:gridCol w="1152128"/>
                <a:gridCol w="941806"/>
                <a:gridCol w="1046967"/>
                <a:gridCol w="1046967"/>
                <a:gridCol w="1046967"/>
                <a:gridCol w="1046967"/>
                <a:gridCol w="1046967"/>
                <a:gridCol w="1046967"/>
              </a:tblGrid>
              <a:tr h="495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SMOD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-42039" y="3789040"/>
            <a:ext cx="8557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SMOD=1</a:t>
            </a:r>
            <a:r>
              <a:rPr lang="zh-CN" altLang="en-US" sz="2000" dirty="0" smtClean="0">
                <a:latin typeface="宋体" charset="-122"/>
              </a:rPr>
              <a:t>：使</a:t>
            </a:r>
            <a:r>
              <a:rPr lang="zh-CN" altLang="en-US" sz="2000" dirty="0">
                <a:latin typeface="宋体" charset="-122"/>
              </a:rPr>
              <a:t>方式</a:t>
            </a:r>
            <a:r>
              <a:rPr lang="zh-CN" altLang="en-US" sz="2000" dirty="0" smtClean="0">
                <a:latin typeface="宋体" charset="-122"/>
              </a:rPr>
              <a:t>1、方式2、方式3波特率加倍；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SMOD=0</a:t>
            </a:r>
            <a:r>
              <a:rPr lang="zh-CN" altLang="en-US" sz="2000" dirty="0" smtClean="0">
                <a:latin typeface="宋体" charset="-122"/>
              </a:rPr>
              <a:t>：各</a:t>
            </a:r>
            <a:r>
              <a:rPr lang="zh-CN" altLang="en-US" sz="2000" dirty="0">
                <a:latin typeface="宋体" charset="-122"/>
              </a:rPr>
              <a:t>工作方式的波特率不加倍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复位</a:t>
            </a:r>
            <a:r>
              <a:rPr lang="zh-CN" altLang="en-US" sz="2000" dirty="0">
                <a:latin typeface="宋体" charset="-122"/>
              </a:rPr>
              <a:t>时，</a:t>
            </a:r>
            <a:r>
              <a:rPr lang="en-US" altLang="zh-CN" sz="2000" dirty="0" smtClean="0">
                <a:latin typeface="宋体" charset="-122"/>
              </a:rPr>
              <a:t>SMOD=0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758" y="2902789"/>
            <a:ext cx="4210783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/>
              <a:t>4) </a:t>
            </a:r>
            <a:r>
              <a:rPr lang="en-US" altLang="zh-CN" sz="2200" dirty="0"/>
              <a:t>SMOD </a:t>
            </a:r>
            <a:r>
              <a:rPr lang="en-US" altLang="zh-CN" sz="2200" dirty="0" smtClean="0"/>
              <a:t>:</a:t>
            </a:r>
            <a:r>
              <a:rPr lang="zh-CN" altLang="en-US" sz="2200" dirty="0"/>
              <a:t>串行口波特率选择位</a:t>
            </a:r>
          </a:p>
        </p:txBody>
      </p:sp>
      <p:sp>
        <p:nvSpPr>
          <p:cNvPr id="3" name="矩形 2"/>
          <p:cNvSpPr/>
          <p:nvPr/>
        </p:nvSpPr>
        <p:spPr>
          <a:xfrm>
            <a:off x="5868144" y="3789040"/>
            <a:ext cx="249299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宋体" charset="-122"/>
              </a:rPr>
              <a:t>指令：</a:t>
            </a:r>
            <a:r>
              <a:rPr lang="en-US" altLang="zh-CN" dirty="0" smtClean="0">
                <a:latin typeface="宋体" charset="-122"/>
              </a:rPr>
              <a:t>MOV </a:t>
            </a:r>
            <a:r>
              <a:rPr lang="en-US" altLang="zh-CN" dirty="0">
                <a:latin typeface="宋体" charset="-122"/>
              </a:rPr>
              <a:t>PCON, #</a:t>
            </a:r>
            <a:r>
              <a:rPr lang="en-US" altLang="zh-CN" dirty="0" smtClean="0">
                <a:latin typeface="宋体" charset="-122"/>
              </a:rPr>
              <a:t>80H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0" y="1309272"/>
            <a:ext cx="83529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 algn="l" ea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发送过程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( MOV SBUF, A)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：</a:t>
            </a:r>
            <a:endParaRPr lang="en-US" altLang="zh-CN" sz="2000" b="1" dirty="0" smtClean="0">
              <a:solidFill>
                <a:srgbClr val="FF0000"/>
              </a:solidFill>
              <a:latin typeface="宋体" charset="-122"/>
            </a:endParaRPr>
          </a:p>
          <a:p>
            <a:pPr marL="457200" indent="-457200" algn="l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将需要发送的</a:t>
            </a:r>
            <a:r>
              <a:rPr lang="en-US" altLang="zh-CN" sz="2000" dirty="0" smtClean="0">
                <a:latin typeface="宋体" charset="-122"/>
              </a:rPr>
              <a:t>8</a:t>
            </a:r>
            <a:r>
              <a:rPr lang="zh-CN" altLang="en-US" sz="2000" dirty="0" smtClean="0">
                <a:latin typeface="宋体" charset="-122"/>
              </a:rPr>
              <a:t>位并行数据装入</a:t>
            </a:r>
            <a:r>
              <a:rPr lang="en-US" altLang="zh-CN" sz="2000" dirty="0" smtClean="0">
                <a:latin typeface="宋体" charset="-122"/>
              </a:rPr>
              <a:t>SBUF</a:t>
            </a:r>
            <a:r>
              <a:rPr lang="zh-CN" altLang="en-US" sz="2000" dirty="0" smtClean="0">
                <a:latin typeface="宋体" charset="-122"/>
              </a:rPr>
              <a:t>寄存器；</a:t>
            </a:r>
            <a:endParaRPr lang="en-US" altLang="zh-CN" sz="2000" dirty="0" smtClean="0">
              <a:latin typeface="宋体" charset="-122"/>
            </a:endParaRPr>
          </a:p>
          <a:p>
            <a:pPr marL="457200" indent="-457200" algn="l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然后并行送给发送移位寄存器；</a:t>
            </a:r>
            <a:endParaRPr lang="en-US" altLang="zh-CN" sz="2000" dirty="0" smtClean="0">
              <a:latin typeface="宋体" charset="-122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000" dirty="0">
                <a:latin typeface="宋体" charset="-122"/>
              </a:rPr>
              <a:t>发送控制器在发送时钟</a:t>
            </a:r>
            <a:r>
              <a:rPr lang="en-US" altLang="zh-CN" sz="2000" dirty="0">
                <a:latin typeface="宋体" charset="-122"/>
              </a:rPr>
              <a:t>TXC</a:t>
            </a:r>
            <a:r>
              <a:rPr lang="zh-CN" altLang="en-US" sz="2000" dirty="0">
                <a:latin typeface="宋体" charset="-122"/>
              </a:rPr>
              <a:t>作用下，自动在发送字符前后添加起始位、停止位和其他控制位；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000" dirty="0">
                <a:latin typeface="宋体" charset="-122"/>
              </a:rPr>
              <a:t>发送控制器在发送时钟</a:t>
            </a:r>
            <a:r>
              <a:rPr lang="en-US" altLang="zh-CN" sz="2000" dirty="0">
                <a:latin typeface="宋体" charset="-122"/>
              </a:rPr>
              <a:t>TXC</a:t>
            </a:r>
            <a:r>
              <a:rPr lang="zh-CN" altLang="en-US" sz="2000" dirty="0">
                <a:latin typeface="宋体" charset="-122"/>
              </a:rPr>
              <a:t>作用下，通过</a:t>
            </a:r>
            <a:r>
              <a:rPr lang="en-US" altLang="zh-CN" sz="2000" dirty="0" smtClean="0">
                <a:latin typeface="宋体" charset="-122"/>
              </a:rPr>
              <a:t>TXD</a:t>
            </a:r>
            <a:r>
              <a:rPr lang="zh-CN" altLang="en-US" sz="2000" dirty="0" smtClean="0">
                <a:latin typeface="宋体" charset="-122"/>
              </a:rPr>
              <a:t>线逐位发送出去；</a:t>
            </a:r>
            <a:endParaRPr lang="en-US" altLang="zh-CN" sz="2000" dirty="0" smtClean="0">
              <a:latin typeface="宋体" charset="-122"/>
            </a:endParaRPr>
          </a:p>
          <a:p>
            <a:pPr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接收过程 </a:t>
            </a: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 A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, SBUF)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：</a:t>
            </a:r>
          </a:p>
          <a:p>
            <a:pPr marL="457200" indent="-457200" algn="l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2000" dirty="0" smtClean="0">
                <a:latin typeface="宋体" charset="-122"/>
              </a:rPr>
              <a:t>UART</a:t>
            </a:r>
            <a:r>
              <a:rPr lang="zh-CN" altLang="en-US" sz="2000" dirty="0" smtClean="0">
                <a:latin typeface="宋体" charset="-122"/>
              </a:rPr>
              <a:t>监视</a:t>
            </a:r>
            <a:r>
              <a:rPr lang="en-US" altLang="zh-CN" sz="2000" dirty="0" smtClean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线， 检测到</a:t>
            </a:r>
            <a:r>
              <a:rPr lang="en-US" altLang="zh-CN" sz="2000" dirty="0" smtClean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线上有一个低电平时开始接收字符；</a:t>
            </a:r>
            <a:endParaRPr lang="en-US" altLang="zh-CN" sz="2000" dirty="0" smtClean="0">
              <a:latin typeface="宋体" charset="-122"/>
            </a:endParaRPr>
          </a:p>
          <a:p>
            <a:pPr marL="457200" indent="-457200" algn="l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2000" dirty="0" smtClean="0">
                <a:latin typeface="宋体" charset="-122"/>
              </a:rPr>
              <a:t>UART</a:t>
            </a:r>
            <a:r>
              <a:rPr lang="zh-CN" altLang="en-US" sz="2000" dirty="0" smtClean="0">
                <a:latin typeface="宋体" charset="-122"/>
              </a:rPr>
              <a:t>接收到</a:t>
            </a:r>
            <a:r>
              <a:rPr lang="en-US" altLang="zh-CN" sz="2000" dirty="0" smtClean="0"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位二进制数据位后则使移位寄存器左移移位；</a:t>
            </a:r>
            <a:endParaRPr lang="en-US" altLang="zh-CN" sz="2000" dirty="0" smtClean="0">
              <a:latin typeface="宋体" charset="-122"/>
            </a:endParaRPr>
          </a:p>
          <a:p>
            <a:pPr marL="457200" indent="-457200" algn="l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000" dirty="0" smtClean="0">
                <a:latin typeface="宋体" charset="-122"/>
              </a:rPr>
              <a:t>字符</a:t>
            </a:r>
            <a:r>
              <a:rPr lang="zh-CN" altLang="en-US" sz="2000" dirty="0">
                <a:latin typeface="宋体" charset="-122"/>
              </a:rPr>
              <a:t>接收完毕，移位寄存器中的数据字节装入串行接收数据缓冲器</a:t>
            </a:r>
            <a:r>
              <a:rPr lang="en-US" altLang="zh-CN" sz="2000" dirty="0">
                <a:latin typeface="宋体" charset="-122"/>
              </a:rPr>
              <a:t>SBUF</a:t>
            </a:r>
            <a:r>
              <a:rPr lang="zh-CN" altLang="en-US" sz="2000" dirty="0" smtClean="0">
                <a:latin typeface="宋体" charset="-122"/>
              </a:rPr>
              <a:t>中；</a:t>
            </a:r>
            <a:endParaRPr lang="en-US" altLang="zh-CN" sz="2000" dirty="0" smtClean="0">
              <a:latin typeface="宋体" charset="-122"/>
            </a:endParaRPr>
          </a:p>
          <a:p>
            <a:pPr indent="-342900" algn="l" ea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发送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缓冲器只能写入不能读出，而接收缓冲器只能读出，不能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写入；</a:t>
            </a:r>
            <a:endParaRPr lang="en-US" altLang="zh-CN" sz="2000" b="1" dirty="0">
              <a:solidFill>
                <a:srgbClr val="FF0000"/>
              </a:solidFill>
              <a:latin typeface="宋体" charset="-122"/>
            </a:endParaRPr>
          </a:p>
          <a:p>
            <a:pPr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两个缓冲器可共有一个地址号（99</a:t>
            </a: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H）。</a:t>
            </a:r>
            <a:endParaRPr lang="zh-CN" altLang="en-US" sz="20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67" y="821903"/>
            <a:ext cx="683392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（3）串行收发寄存器 </a:t>
            </a:r>
            <a:r>
              <a:rPr lang="en-US" altLang="zh-CN" sz="2400" b="1" dirty="0" smtClean="0">
                <a:solidFill>
                  <a:schemeClr val="dk1"/>
                </a:solidFill>
                <a:latin typeface="+mn-lt"/>
                <a:ea typeface="+mn-ea"/>
              </a:rPr>
              <a:t>SBUF（</a:t>
            </a:r>
            <a:r>
              <a:rPr lang="zh-CN" altLang="en-US" sz="2400" b="1" dirty="0" smtClean="0">
                <a:solidFill>
                  <a:schemeClr val="dk1"/>
                </a:solidFill>
                <a:latin typeface="+mn-lt"/>
                <a:ea typeface="+mn-ea"/>
              </a:rPr>
              <a:t>99</a:t>
            </a:r>
            <a:r>
              <a:rPr lang="en-US" altLang="zh-CN" sz="2400" b="1" dirty="0">
                <a:solidFill>
                  <a:schemeClr val="dk1"/>
                </a:solidFill>
                <a:latin typeface="+mn-lt"/>
                <a:ea typeface="+mn-ea"/>
              </a:rPr>
              <a:t>H，</a:t>
            </a:r>
            <a:r>
              <a:rPr lang="zh-CN" altLang="en-US" sz="2400" b="1" dirty="0">
                <a:solidFill>
                  <a:schemeClr val="dk1"/>
                </a:solidFill>
                <a:latin typeface="+mn-lt"/>
                <a:ea typeface="+mn-ea"/>
              </a:rPr>
              <a:t>没有位寻址）</a:t>
            </a:r>
            <a:endParaRPr lang="en-US" altLang="zh-CN" sz="24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720"/>
            <a:ext cx="4397358" cy="461665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9.2.</a:t>
            </a:r>
            <a:r>
              <a:rPr lang="zh-CN" alt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  串行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接口的四种工作方式 </a:t>
            </a:r>
          </a:p>
        </p:txBody>
      </p:sp>
      <p:sp>
        <p:nvSpPr>
          <p:cNvPr id="7" name="矩形 6"/>
          <p:cNvSpPr/>
          <p:nvPr/>
        </p:nvSpPr>
        <p:spPr>
          <a:xfrm>
            <a:off x="32562" y="1421252"/>
            <a:ext cx="5293437" cy="397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宋体" charset="-122"/>
              </a:rPr>
              <a:t>1．方式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0：移位寄存器方式</a:t>
            </a:r>
            <a:r>
              <a:rPr lang="en-US" altLang="zh-CN" sz="2200" b="1" dirty="0" smtClean="0">
                <a:solidFill>
                  <a:schemeClr val="accent1"/>
                </a:solidFill>
                <a:latin typeface="宋体" charset="-122"/>
              </a:rPr>
              <a:t>—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半双工方式</a:t>
            </a:r>
            <a:endParaRPr lang="zh-CN" altLang="en-US" sz="2200" b="1" dirty="0">
              <a:solidFill>
                <a:schemeClr val="accent1"/>
              </a:solidFill>
              <a:latin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17" y="2128568"/>
            <a:ext cx="8302699" cy="3744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宋体" charset="-122"/>
                <a:ea typeface="+mn-ea"/>
              </a:rPr>
              <a:t>SBUF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：</a:t>
            </a:r>
            <a:r>
              <a:rPr lang="zh-CN" altLang="en-US" sz="2200" dirty="0" smtClean="0">
                <a:latin typeface="宋体" charset="-122"/>
              </a:rPr>
              <a:t>作为同步移位寄存器使用；</a:t>
            </a:r>
            <a:endParaRPr lang="en-US" altLang="zh-CN" sz="2200" dirty="0" smtClean="0">
              <a:latin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宋体" charset="-122"/>
                <a:ea typeface="+mn-ea"/>
              </a:rPr>
              <a:t>TXD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：</a:t>
            </a:r>
            <a:r>
              <a:rPr lang="zh-CN" altLang="en-US" sz="2200" dirty="0" smtClean="0">
                <a:latin typeface="宋体" charset="-122"/>
                <a:ea typeface="+mn-ea"/>
              </a:rPr>
              <a:t>产生移位时钟；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RXD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：</a:t>
            </a:r>
            <a:r>
              <a:rPr lang="zh-CN" altLang="en-US" sz="2200" b="1" u="sng" dirty="0" smtClean="0">
                <a:solidFill>
                  <a:srgbClr val="FF0000"/>
                </a:solidFill>
                <a:latin typeface="宋体" charset="-122"/>
                <a:ea typeface="+mn-ea"/>
              </a:rPr>
              <a:t>发送和接收</a:t>
            </a:r>
            <a:r>
              <a:rPr lang="zh-CN" altLang="en-US" sz="2200" dirty="0" smtClean="0">
                <a:latin typeface="宋体" charset="-122"/>
                <a:ea typeface="+mn-ea"/>
              </a:rPr>
              <a:t>串行数据；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SM</a:t>
            </a:r>
            <a:r>
              <a:rPr lang="en-US" altLang="zh-CN" sz="2200" b="1" baseline="-25000" dirty="0" smtClean="0">
                <a:solidFill>
                  <a:srgbClr val="FF0000"/>
                </a:solidFill>
                <a:latin typeface="宋体" charset="-122"/>
                <a:ea typeface="+mn-ea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：</a:t>
            </a:r>
            <a:r>
              <a:rPr lang="zh-CN" altLang="en-US" sz="2200" dirty="0" smtClean="0">
                <a:latin typeface="宋体" charset="-122"/>
                <a:ea typeface="+mn-ea"/>
              </a:rPr>
              <a:t>多机通信控制位</a:t>
            </a:r>
            <a:r>
              <a:rPr lang="en-US" altLang="zh-CN" sz="2200" dirty="0" smtClean="0">
                <a:latin typeface="宋体" charset="-122"/>
                <a:ea typeface="+mn-ea"/>
              </a:rPr>
              <a:t>SM</a:t>
            </a:r>
            <a:r>
              <a:rPr lang="en-US" altLang="zh-CN" sz="2200" baseline="-25000" dirty="0" smtClean="0">
                <a:latin typeface="宋体" charset="-122"/>
                <a:ea typeface="+mn-ea"/>
              </a:rPr>
              <a:t>2</a:t>
            </a:r>
            <a:r>
              <a:rPr lang="en-US" altLang="zh-CN" sz="2200" dirty="0" smtClean="0">
                <a:latin typeface="宋体" charset="-122"/>
                <a:ea typeface="+mn-ea"/>
              </a:rPr>
              <a:t>=</a:t>
            </a:r>
            <a:r>
              <a:rPr lang="zh-CN" altLang="en-US" sz="2200" dirty="0" smtClean="0">
                <a:latin typeface="宋体" charset="-122"/>
                <a:ea typeface="+mn-ea"/>
              </a:rPr>
              <a:t>0；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输出频率：</a:t>
            </a:r>
            <a:r>
              <a:rPr lang="en-US" altLang="zh-CN" sz="2200" i="1" dirty="0" err="1" smtClean="0">
                <a:latin typeface="宋体" charset="-122"/>
                <a:ea typeface="+mn-ea"/>
              </a:rPr>
              <a:t>f</a:t>
            </a:r>
            <a:r>
              <a:rPr lang="en-US" altLang="zh-CN" sz="2200" baseline="-25000" dirty="0" err="1" smtClean="0">
                <a:latin typeface="宋体" charset="-122"/>
                <a:ea typeface="+mn-ea"/>
              </a:rPr>
              <a:t>osc</a:t>
            </a:r>
            <a:r>
              <a:rPr lang="en-US" altLang="zh-CN" sz="2200" dirty="0" smtClean="0">
                <a:latin typeface="宋体" charset="-122"/>
                <a:ea typeface="+mn-ea"/>
              </a:rPr>
              <a:t>/12</a:t>
            </a:r>
            <a:r>
              <a:rPr lang="zh-CN" altLang="en-US" sz="2200" dirty="0" smtClean="0">
                <a:latin typeface="宋体" charset="-122"/>
                <a:ea typeface="+mn-ea"/>
              </a:rPr>
              <a:t>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数据格式：</a:t>
            </a:r>
            <a:r>
              <a:rPr lang="en-US" altLang="zh-CN" sz="2200" dirty="0" smtClean="0">
                <a:latin typeface="宋体" charset="-122"/>
                <a:ea typeface="+mn-ea"/>
              </a:rPr>
              <a:t>8</a:t>
            </a:r>
            <a:r>
              <a:rPr lang="zh-CN" altLang="en-US" sz="2200" dirty="0" smtClean="0">
                <a:latin typeface="宋体" charset="-122"/>
                <a:ea typeface="+mn-ea"/>
              </a:rPr>
              <a:t>位，低位在前，高位在后；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波特率：</a:t>
            </a:r>
            <a:r>
              <a:rPr lang="zh-CN" altLang="en-US" sz="2200" dirty="0" smtClean="0">
                <a:latin typeface="宋体" charset="-122"/>
                <a:ea typeface="+mn-ea"/>
              </a:rPr>
              <a:t>固定；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TI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RI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  <a:ea typeface="+mn-ea"/>
              </a:rPr>
              <a:t>：</a:t>
            </a:r>
            <a:r>
              <a:rPr lang="en-US" altLang="zh-CN" sz="2200" dirty="0" smtClean="0">
                <a:latin typeface="宋体" charset="-122"/>
                <a:ea typeface="+mn-ea"/>
              </a:rPr>
              <a:t>CPU</a:t>
            </a:r>
            <a:r>
              <a:rPr lang="zh-CN" altLang="en-US" sz="2200" dirty="0" smtClean="0">
                <a:latin typeface="宋体" charset="-122"/>
                <a:ea typeface="+mn-ea"/>
              </a:rPr>
              <a:t>响应中断后，</a:t>
            </a:r>
            <a:r>
              <a:rPr lang="zh-CN" altLang="en-US" sz="2200" dirty="0">
                <a:latin typeface="宋体" charset="-122"/>
                <a:ea typeface="+mn-ea"/>
              </a:rPr>
              <a:t>用软件方式清</a:t>
            </a:r>
            <a:r>
              <a:rPr lang="zh-CN" altLang="en-US" sz="2200" dirty="0" smtClean="0">
                <a:latin typeface="宋体" charset="-122"/>
                <a:ea typeface="+mn-ea"/>
              </a:rPr>
              <a:t>零。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宋体" charset="-122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6136" y="4624257"/>
            <a:ext cx="2272813" cy="60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宋体" charset="-122"/>
              </a:rPr>
              <a:t>波特率</a:t>
            </a:r>
            <a:r>
              <a:rPr lang="en-US" altLang="zh-CN" sz="2200" dirty="0">
                <a:latin typeface="宋体" charset="-122"/>
              </a:rPr>
              <a:t>=</a:t>
            </a:r>
            <a:r>
              <a:rPr lang="en-US" altLang="zh-CN" sz="2200" i="1" dirty="0">
                <a:latin typeface="宋体" charset="-122"/>
              </a:rPr>
              <a:t> </a:t>
            </a:r>
            <a:r>
              <a:rPr lang="en-US" altLang="zh-CN" sz="2200" i="1" dirty="0" err="1" smtClean="0">
                <a:latin typeface="宋体" charset="-122"/>
              </a:rPr>
              <a:t>f</a:t>
            </a:r>
            <a:r>
              <a:rPr lang="en-US" altLang="zh-CN" sz="2200" baseline="-25000" dirty="0" err="1" smtClean="0">
                <a:latin typeface="宋体" charset="-122"/>
              </a:rPr>
              <a:t>osc</a:t>
            </a:r>
            <a:r>
              <a:rPr lang="en-US" altLang="zh-CN" sz="2200" dirty="0" smtClean="0">
                <a:latin typeface="宋体" charset="-122"/>
              </a:rPr>
              <a:t>/12</a:t>
            </a:r>
            <a:endParaRPr lang="en-US" altLang="zh-CN" sz="22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3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765" y="1550598"/>
            <a:ext cx="7704856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TI=0</a:t>
            </a:r>
            <a:r>
              <a:rPr lang="zh-CN" altLang="en-US" sz="2000" dirty="0" smtClean="0">
                <a:latin typeface="宋体" charset="-122"/>
              </a:rPr>
              <a:t>，通过</a:t>
            </a: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“MOV SBUF</a:t>
            </a:r>
            <a:r>
              <a:rPr lang="zh-CN" altLang="en-US" sz="2000" dirty="0" smtClean="0">
                <a:latin typeface="宋体" charset="-122"/>
              </a:rPr>
              <a:t>， </a:t>
            </a:r>
            <a:r>
              <a:rPr lang="en-US" altLang="zh-CN" sz="2000" dirty="0" smtClean="0">
                <a:latin typeface="宋体" charset="-122"/>
              </a:rPr>
              <a:t>A” </a:t>
            </a:r>
            <a:r>
              <a:rPr lang="zh-CN" altLang="en-US" sz="2000" dirty="0" smtClean="0">
                <a:latin typeface="宋体" charset="-122"/>
              </a:rPr>
              <a:t>指令给</a:t>
            </a:r>
            <a:r>
              <a:rPr lang="en-US" altLang="zh-CN" sz="2000" dirty="0" smtClean="0">
                <a:latin typeface="宋体" charset="-122"/>
              </a:rPr>
              <a:t>SBUF</a:t>
            </a:r>
            <a:r>
              <a:rPr lang="zh-CN" altLang="en-US" sz="2000" dirty="0" smtClean="0">
                <a:latin typeface="宋体" charset="-122"/>
              </a:rPr>
              <a:t>发送字符；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发送</a:t>
            </a:r>
            <a:r>
              <a:rPr lang="en-US" altLang="zh-CN" sz="2000" dirty="0" smtClean="0">
                <a:latin typeface="宋体" charset="-122"/>
              </a:rPr>
              <a:t>8</a:t>
            </a:r>
            <a:r>
              <a:rPr lang="zh-CN" altLang="en-US" sz="2000" dirty="0" smtClean="0">
                <a:latin typeface="宋体" charset="-122"/>
              </a:rPr>
              <a:t>位数据，</a:t>
            </a:r>
            <a:r>
              <a:rPr lang="en-US" altLang="zh-CN" sz="2000" dirty="0" smtClean="0">
                <a:latin typeface="宋体" charset="-122"/>
              </a:rPr>
              <a:t>TXD</a:t>
            </a:r>
            <a:r>
              <a:rPr lang="zh-CN" altLang="en-US" sz="2000" dirty="0" smtClean="0">
                <a:latin typeface="宋体" charset="-122"/>
              </a:rPr>
              <a:t>发送同步脉冲；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8</a:t>
            </a:r>
            <a:r>
              <a:rPr lang="zh-CN" altLang="en-US" sz="2000" dirty="0" smtClean="0">
                <a:latin typeface="宋体" charset="-122"/>
              </a:rPr>
              <a:t>位数据发送完毕，</a:t>
            </a:r>
            <a:r>
              <a:rPr lang="en-US" altLang="zh-CN" sz="2000" dirty="0" smtClean="0">
                <a:latin typeface="宋体" charset="-122"/>
              </a:rPr>
              <a:t>TI</a:t>
            </a:r>
            <a:r>
              <a:rPr lang="zh-CN" altLang="en-US" sz="2000" dirty="0">
                <a:latin typeface="宋体" charset="-122"/>
              </a:rPr>
              <a:t>自动置</a:t>
            </a:r>
            <a:r>
              <a:rPr lang="en-US" altLang="zh-CN" sz="2000" dirty="0">
                <a:latin typeface="宋体" charset="-122"/>
              </a:rPr>
              <a:t>1 </a:t>
            </a:r>
            <a:r>
              <a:rPr lang="zh-CN" altLang="en-US" sz="2000" dirty="0" smtClean="0">
                <a:latin typeface="宋体" charset="-122"/>
              </a:rPr>
              <a:t>，向</a:t>
            </a:r>
            <a:r>
              <a:rPr lang="en-US" altLang="zh-CN" sz="2000" dirty="0" smtClean="0">
                <a:latin typeface="宋体" charset="-122"/>
              </a:rPr>
              <a:t>CPU</a:t>
            </a:r>
            <a:r>
              <a:rPr lang="zh-CN" altLang="en-US" sz="2000" dirty="0" smtClean="0">
                <a:latin typeface="宋体" charset="-122"/>
              </a:rPr>
              <a:t>请求中断；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CPU</a:t>
            </a:r>
            <a:r>
              <a:rPr lang="zh-CN" altLang="en-US" sz="2000" dirty="0" smtClean="0">
                <a:latin typeface="宋体" charset="-122"/>
              </a:rPr>
              <a:t>响应中断后，用软件使</a:t>
            </a:r>
            <a:r>
              <a:rPr lang="en-US" altLang="zh-CN" sz="2000" dirty="0" smtClean="0">
                <a:latin typeface="宋体" charset="-122"/>
              </a:rPr>
              <a:t>TI=0</a:t>
            </a:r>
            <a:r>
              <a:rPr lang="zh-CN" altLang="en-US" sz="2000" dirty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65" y="847997"/>
            <a:ext cx="1635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solidFill>
                  <a:schemeClr val="folHlink"/>
                </a:solidFill>
                <a:latin typeface="宋体" charset="-122"/>
              </a:rPr>
              <a:t>发送过程</a:t>
            </a:r>
            <a:r>
              <a:rPr lang="zh-CN" altLang="en-US" b="1" dirty="0">
                <a:latin typeface="宋体" charset="-122"/>
              </a:rPr>
              <a:t>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421" y="3510300"/>
            <a:ext cx="1635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folHlink"/>
                </a:solidFill>
                <a:latin typeface="宋体" charset="-122"/>
              </a:rPr>
              <a:t>接收过程</a:t>
            </a:r>
            <a:r>
              <a:rPr lang="zh-CN" altLang="en-US" b="1" dirty="0">
                <a:latin typeface="宋体" charset="-122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9512" y="4221088"/>
            <a:ext cx="8272536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RI=0</a:t>
            </a:r>
            <a:r>
              <a:rPr lang="zh-CN" altLang="en-US" sz="2000" dirty="0">
                <a:latin typeface="宋体" charset="-122"/>
              </a:rPr>
              <a:t>及</a:t>
            </a:r>
            <a:r>
              <a:rPr lang="en-US" altLang="zh-CN" sz="2000" dirty="0" smtClean="0">
                <a:latin typeface="宋体" charset="-122"/>
              </a:rPr>
              <a:t>REN=1</a:t>
            </a:r>
            <a:r>
              <a:rPr lang="zh-CN" altLang="en-US" sz="2000" dirty="0" smtClean="0">
                <a:latin typeface="宋体" charset="-122"/>
              </a:rPr>
              <a:t>，串行数据由</a:t>
            </a:r>
            <a:r>
              <a:rPr lang="en-US" altLang="zh-CN" sz="2000" dirty="0" smtClean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输入，</a:t>
            </a:r>
            <a:r>
              <a:rPr lang="en-US" altLang="zh-CN" sz="2000" dirty="0" smtClean="0">
                <a:latin typeface="宋体" charset="-122"/>
              </a:rPr>
              <a:t>TXD</a:t>
            </a:r>
            <a:r>
              <a:rPr lang="zh-CN" altLang="en-US" sz="2000" dirty="0" smtClean="0">
                <a:latin typeface="宋体" charset="-122"/>
              </a:rPr>
              <a:t>输出同步脉冲；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接收到</a:t>
            </a:r>
            <a:r>
              <a:rPr lang="en-US" altLang="zh-CN" sz="2000" dirty="0" smtClean="0">
                <a:latin typeface="宋体" charset="-122"/>
              </a:rPr>
              <a:t>8</a:t>
            </a:r>
            <a:r>
              <a:rPr lang="zh-CN" altLang="en-US" sz="2000" dirty="0" smtClean="0">
                <a:latin typeface="宋体" charset="-122"/>
              </a:rPr>
              <a:t>位数据后，</a:t>
            </a:r>
            <a:r>
              <a:rPr lang="en-US" altLang="zh-CN" sz="2000" dirty="0" smtClean="0">
                <a:latin typeface="宋体" charset="-122"/>
              </a:rPr>
              <a:t>RI</a:t>
            </a:r>
            <a:r>
              <a:rPr lang="zh-CN" altLang="en-US" sz="2000" dirty="0" smtClean="0">
                <a:latin typeface="宋体" charset="-122"/>
              </a:rPr>
              <a:t>自动置</a:t>
            </a:r>
            <a:r>
              <a:rPr lang="en-US" altLang="zh-CN" sz="2000" dirty="0" smtClean="0"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zh-CN" altLang="en-US" sz="2000" dirty="0">
                <a:latin typeface="宋体" charset="-122"/>
              </a:rPr>
              <a:t>向</a:t>
            </a:r>
            <a:r>
              <a:rPr lang="en-US" altLang="zh-CN" sz="2000" dirty="0">
                <a:latin typeface="宋体" charset="-122"/>
              </a:rPr>
              <a:t>CPU</a:t>
            </a:r>
            <a:r>
              <a:rPr lang="zh-CN" altLang="en-US" sz="2000" dirty="0">
                <a:latin typeface="宋体" charset="-122"/>
              </a:rPr>
              <a:t>请求</a:t>
            </a:r>
            <a:r>
              <a:rPr lang="zh-CN" altLang="en-US" sz="2000" dirty="0" smtClean="0">
                <a:latin typeface="宋体" charset="-122"/>
              </a:rPr>
              <a:t>中断；</a:t>
            </a:r>
            <a:endParaRPr lang="en-US" altLang="zh-CN" sz="2000" dirty="0">
              <a:latin typeface="宋体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宋体" charset="-122"/>
              </a:rPr>
              <a:t>CPU</a:t>
            </a:r>
            <a:r>
              <a:rPr lang="zh-CN" altLang="en-US" sz="2000" dirty="0" smtClean="0">
                <a:latin typeface="宋体" charset="-122"/>
              </a:rPr>
              <a:t>响应中断，通过 </a:t>
            </a:r>
            <a:r>
              <a:rPr lang="en-US" altLang="zh-CN" sz="2000" dirty="0" smtClean="0">
                <a:latin typeface="宋体" charset="-122"/>
              </a:rPr>
              <a:t>“MOV A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</a:rPr>
              <a:t>SBUF”</a:t>
            </a:r>
            <a:r>
              <a:rPr lang="zh-CN" altLang="en-US" sz="2000" dirty="0" smtClean="0">
                <a:latin typeface="宋体" charset="-122"/>
              </a:rPr>
              <a:t> 指令接收</a:t>
            </a:r>
            <a:r>
              <a:rPr lang="en-US" altLang="zh-CN" sz="2000" dirty="0" smtClean="0">
                <a:latin typeface="宋体" charset="-122"/>
              </a:rPr>
              <a:t>SBUF</a:t>
            </a:r>
            <a:r>
              <a:rPr lang="zh-CN" altLang="en-US" sz="2000" dirty="0" smtClean="0">
                <a:latin typeface="宋体" charset="-122"/>
              </a:rPr>
              <a:t>中的数据，并使用软件使</a:t>
            </a:r>
            <a:r>
              <a:rPr lang="en-US" altLang="zh-CN" sz="2000" dirty="0" smtClean="0">
                <a:latin typeface="宋体" charset="-122"/>
              </a:rPr>
              <a:t>RI=0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6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6812" y="1484784"/>
            <a:ext cx="8824209" cy="219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folHlink"/>
                </a:solidFill>
                <a:latin typeface="宋体" charset="-122"/>
              </a:rPr>
              <a:t>发送过程</a:t>
            </a:r>
            <a:r>
              <a:rPr lang="zh-CN" altLang="en-US" sz="2000" b="1" dirty="0" smtClean="0">
                <a:latin typeface="宋体" charset="-122"/>
              </a:rPr>
              <a:t>：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自动</a:t>
            </a:r>
            <a:r>
              <a:rPr lang="zh-CN" altLang="en-US" sz="2000" dirty="0" smtClean="0">
                <a:latin typeface="宋体" charset="-122"/>
              </a:rPr>
              <a:t>将发送缓冲区中内容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送入</a:t>
            </a:r>
            <a:r>
              <a:rPr lang="zh-CN" altLang="en-US" sz="2000" dirty="0" smtClean="0">
                <a:latin typeface="宋体" charset="-122"/>
              </a:rPr>
              <a:t>发送移位寄存器；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先发起始位，</a:t>
            </a:r>
            <a:r>
              <a:rPr lang="zh-CN" altLang="en-US" sz="2000" dirty="0">
                <a:latin typeface="宋体" charset="-122"/>
              </a:rPr>
              <a:t>再</a:t>
            </a:r>
            <a:r>
              <a:rPr lang="zh-CN" altLang="en-US" sz="2000" dirty="0" smtClean="0">
                <a:latin typeface="宋体" charset="-122"/>
              </a:rPr>
              <a:t>发数据字，先低位后高位，最后发停止位；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数据字加上奇偶校验位或可控位；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发送数据均由</a:t>
            </a:r>
            <a:r>
              <a:rPr lang="en-US" altLang="zh-CN" sz="2000" dirty="0" smtClean="0">
                <a:latin typeface="宋体" charset="-122"/>
              </a:rPr>
              <a:t>TXD</a:t>
            </a:r>
            <a:r>
              <a:rPr lang="zh-CN" altLang="en-US" sz="2000" dirty="0" smtClean="0">
                <a:latin typeface="宋体" charset="-122"/>
              </a:rPr>
              <a:t>端输出，发送完毕将中断标志位</a:t>
            </a:r>
            <a:r>
              <a:rPr lang="en-US" altLang="zh-CN" sz="2000" dirty="0" smtClean="0">
                <a:latin typeface="宋体" charset="-122"/>
              </a:rPr>
              <a:t>TI=</a:t>
            </a:r>
            <a:r>
              <a:rPr lang="zh-CN" altLang="en-US" sz="2000" dirty="0" smtClean="0">
                <a:latin typeface="宋体" charset="-122"/>
              </a:rPr>
              <a:t>1。</a:t>
            </a:r>
            <a:endParaRPr lang="en-US" altLang="zh-CN" sz="2000" dirty="0" smtClean="0">
              <a:latin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7" y="836712"/>
            <a:ext cx="3167855" cy="397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accent1"/>
                </a:solidFill>
                <a:latin typeface="宋体" charset="-122"/>
              </a:rPr>
              <a:t>2．其他方式－</a:t>
            </a:r>
            <a:r>
              <a:rPr lang="en-US" altLang="zh-CN" sz="2200" b="1" dirty="0">
                <a:solidFill>
                  <a:schemeClr val="accent1"/>
                </a:solidFill>
                <a:latin typeface="宋体" charset="-122"/>
              </a:rPr>
              <a:t>UART</a:t>
            </a:r>
            <a:r>
              <a:rPr lang="zh-CN" altLang="en-US" sz="2200" b="1" dirty="0">
                <a:solidFill>
                  <a:schemeClr val="accent1"/>
                </a:solidFill>
                <a:latin typeface="宋体" charset="-122"/>
              </a:rPr>
              <a:t>方式</a:t>
            </a:r>
          </a:p>
        </p:txBody>
      </p:sp>
      <p:sp>
        <p:nvSpPr>
          <p:cNvPr id="10" name="矩形 9"/>
          <p:cNvSpPr/>
          <p:nvPr/>
        </p:nvSpPr>
        <p:spPr>
          <a:xfrm>
            <a:off x="-17230" y="3861048"/>
            <a:ext cx="9269749" cy="163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宋体" charset="-122"/>
              </a:rPr>
              <a:t>接收过程</a:t>
            </a:r>
            <a:r>
              <a:rPr lang="zh-CN" altLang="en-US" b="1" dirty="0" smtClean="0">
                <a:latin typeface="宋体" charset="-122"/>
              </a:rPr>
              <a:t>：</a:t>
            </a:r>
            <a:endParaRPr lang="en-US" altLang="zh-CN" b="1" dirty="0" smtClean="0">
              <a:latin typeface="宋体" charset="-122"/>
            </a:endParaRP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接收</a:t>
            </a:r>
            <a:r>
              <a:rPr lang="zh-CN" altLang="en-US" sz="2000" dirty="0">
                <a:latin typeface="宋体" charset="-122"/>
              </a:rPr>
              <a:t>数据均由</a:t>
            </a:r>
            <a:r>
              <a:rPr lang="en-US" altLang="zh-CN" sz="2000" dirty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输入；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接收</a:t>
            </a:r>
            <a:r>
              <a:rPr lang="zh-CN" altLang="en-US" sz="2000" dirty="0">
                <a:latin typeface="宋体" charset="-122"/>
              </a:rPr>
              <a:t>一帧代码，并把此码的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数据位</a:t>
            </a:r>
            <a:r>
              <a:rPr lang="zh-CN" altLang="en-US" sz="2000" dirty="0" smtClean="0">
                <a:latin typeface="宋体" charset="-122"/>
              </a:rPr>
              <a:t>并行送入</a:t>
            </a:r>
            <a:r>
              <a:rPr lang="zh-CN" altLang="en-US" sz="2000" dirty="0">
                <a:latin typeface="宋体" charset="-122"/>
              </a:rPr>
              <a:t>接收缓冲</a:t>
            </a:r>
            <a:r>
              <a:rPr lang="zh-CN" altLang="en-US" sz="2000" dirty="0" smtClean="0">
                <a:latin typeface="宋体" charset="-122"/>
              </a:rPr>
              <a:t>寄存器</a:t>
            </a:r>
            <a:r>
              <a:rPr lang="en-US" altLang="zh-CN" sz="2000" dirty="0" smtClean="0">
                <a:latin typeface="宋体" charset="-122"/>
              </a:rPr>
              <a:t>，</a:t>
            </a:r>
            <a:r>
              <a:rPr lang="zh-CN" altLang="en-US" sz="2000" dirty="0">
                <a:latin typeface="宋体" charset="-122"/>
              </a:rPr>
              <a:t>等待</a:t>
            </a:r>
            <a:r>
              <a:rPr lang="en-US" altLang="zh-CN" sz="2000" dirty="0">
                <a:latin typeface="宋体" charset="-122"/>
              </a:rPr>
              <a:t>CPU</a:t>
            </a:r>
            <a:r>
              <a:rPr lang="zh-CN" altLang="en-US" sz="2000" dirty="0" smtClean="0">
                <a:latin typeface="宋体" charset="-122"/>
              </a:rPr>
              <a:t>取走；</a:t>
            </a:r>
            <a:endParaRPr lang="en-US" altLang="zh-CN" sz="2000" dirty="0" smtClean="0">
              <a:latin typeface="宋体" charset="-122"/>
            </a:endParaRP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宋体" charset="-122"/>
              </a:rPr>
              <a:t>接收</a:t>
            </a:r>
            <a:r>
              <a:rPr lang="zh-CN" altLang="en-US" sz="2000" dirty="0">
                <a:latin typeface="宋体" charset="-122"/>
              </a:rPr>
              <a:t>完毕，置接收中断标志</a:t>
            </a:r>
            <a:r>
              <a:rPr lang="en-US" altLang="zh-CN" sz="2000" dirty="0" smtClean="0">
                <a:latin typeface="宋体" charset="-122"/>
              </a:rPr>
              <a:t>RI=1。</a:t>
            </a:r>
            <a:r>
              <a:rPr lang="zh-CN" altLang="en-US" sz="2000" dirty="0" smtClean="0">
                <a:latin typeface="宋体" charset="-122"/>
              </a:rPr>
              <a:t>响应</a:t>
            </a:r>
            <a:r>
              <a:rPr lang="zh-CN" altLang="en-US" sz="2000" dirty="0">
                <a:latin typeface="宋体" charset="-122"/>
              </a:rPr>
              <a:t>中</a:t>
            </a:r>
            <a:r>
              <a:rPr lang="zh-CN" altLang="en-US" sz="2000" dirty="0" smtClean="0">
                <a:latin typeface="宋体" charset="-122"/>
              </a:rPr>
              <a:t>断后在</a:t>
            </a:r>
            <a:r>
              <a:rPr lang="zh-CN" altLang="en-US" sz="2000" dirty="0">
                <a:latin typeface="宋体" charset="-122"/>
              </a:rPr>
              <a:t>中断服务程序中使</a:t>
            </a:r>
            <a:r>
              <a:rPr lang="en-US" altLang="zh-CN" sz="2000" b="1" u="sng" dirty="0">
                <a:solidFill>
                  <a:srgbClr val="FF0000"/>
                </a:solidFill>
                <a:latin typeface="宋体" charset="-122"/>
              </a:rPr>
              <a:t>RI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清零</a:t>
            </a:r>
            <a:r>
              <a:rPr lang="zh-CN" altLang="en-US" sz="2000" dirty="0">
                <a:latin typeface="宋体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5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67" y="836516"/>
            <a:ext cx="6149440" cy="3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b="1" dirty="0" smtClean="0">
                <a:solidFill>
                  <a:schemeClr val="accent1"/>
                </a:solidFill>
                <a:latin typeface="宋体" charset="-122"/>
              </a:rPr>
              <a:t>2.1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．方式</a:t>
            </a:r>
            <a:r>
              <a:rPr lang="en-US" altLang="zh-CN" sz="2200" b="1" dirty="0" smtClean="0">
                <a:solidFill>
                  <a:schemeClr val="accent1"/>
                </a:solidFill>
                <a:latin typeface="宋体" charset="-122"/>
              </a:rPr>
              <a:t>1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：</a:t>
            </a:r>
            <a:r>
              <a:rPr lang="en-US" altLang="zh-CN" sz="2200" b="1" dirty="0" smtClean="0">
                <a:solidFill>
                  <a:schemeClr val="accent1"/>
                </a:solidFill>
                <a:latin typeface="宋体" charset="-122"/>
              </a:rPr>
              <a:t>8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位可变波特率方式</a:t>
            </a:r>
            <a:r>
              <a:rPr lang="en-US" altLang="zh-CN" sz="2200" b="1" dirty="0" smtClean="0">
                <a:solidFill>
                  <a:schemeClr val="accent1"/>
                </a:solidFill>
                <a:latin typeface="宋体" charset="-122"/>
              </a:rPr>
              <a:t>---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charset="-122"/>
              </a:rPr>
              <a:t>异步全双工</a:t>
            </a:r>
            <a:endParaRPr lang="zh-CN" altLang="en-US" sz="2200" b="1" dirty="0">
              <a:solidFill>
                <a:schemeClr val="accent1"/>
              </a:solidFill>
              <a:latin typeface="宋体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888" y="1628800"/>
            <a:ext cx="8824209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以</a:t>
            </a:r>
            <a:r>
              <a:rPr lang="en-US" altLang="zh-CN" sz="2000" dirty="0" smtClean="0">
                <a:latin typeface="宋体" charset="-122"/>
              </a:rPr>
              <a:t>TXD</a:t>
            </a:r>
            <a:r>
              <a:rPr lang="zh-CN" altLang="en-US" sz="2000" dirty="0" smtClean="0">
                <a:latin typeface="宋体" charset="-122"/>
              </a:rPr>
              <a:t>位串行数据的发送端，</a:t>
            </a:r>
            <a:r>
              <a:rPr lang="en-US" altLang="zh-CN" sz="2000" dirty="0" smtClean="0">
                <a:latin typeface="宋体" charset="-122"/>
              </a:rPr>
              <a:t>RXD</a:t>
            </a:r>
            <a:r>
              <a:rPr lang="zh-CN" altLang="en-US" sz="2000" dirty="0" smtClean="0">
                <a:latin typeface="宋体" charset="-122"/>
              </a:rPr>
              <a:t>为数据的接收端；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每帧数据为</a:t>
            </a:r>
            <a:r>
              <a:rPr lang="en-US" altLang="zh-CN" sz="2000" dirty="0" smtClean="0">
                <a:latin typeface="宋体" charset="-122"/>
              </a:rPr>
              <a:t>10</a:t>
            </a:r>
            <a:r>
              <a:rPr lang="zh-CN" altLang="en-US" sz="2000" dirty="0" smtClean="0">
                <a:latin typeface="宋体" charset="-122"/>
              </a:rPr>
              <a:t>位，</a:t>
            </a:r>
            <a:r>
              <a:rPr lang="en-US" altLang="zh-CN" sz="2000" dirty="0" smtClean="0"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个起始位</a:t>
            </a: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“0”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charset="-122"/>
              </a:rPr>
              <a:t>8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个数据位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个停止位</a:t>
            </a: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“1”;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起始位和停止位发送时自动插入；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</a:rPr>
              <a:t>由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定时器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提供移位时钟，波特率可变：</a:t>
            </a:r>
            <a:endParaRPr lang="en-US" altLang="zh-CN" sz="2000" dirty="0" smtClean="0">
              <a:latin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55576" y="3607261"/>
                <a:ext cx="7488832" cy="9717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chemeClr val="dk1"/>
                    </a:solidFill>
                    <a:latin typeface="宋体" charset="-122"/>
                    <a:ea typeface="+mn-ea"/>
                  </a:rPr>
                  <a:t>波特率</a:t>
                </a:r>
                <a:r>
                  <a:rPr lang="en-US" altLang="zh-CN" sz="2200" dirty="0">
                    <a:solidFill>
                      <a:schemeClr val="dk1"/>
                    </a:solidFill>
                    <a:latin typeface="宋体" charset="-122"/>
                    <a:ea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SMOD</m:t>
                            </m:r>
                          </m:sup>
                        </m:sSup>
                      </m:num>
                      <m:den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32</m:t>
                        </m:r>
                      </m:den>
                    </m:f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/>
                        <a:ea typeface="+mn-ea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的溢出率</m:t>
                        </m:r>
                      </m:e>
                    </m:d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SMOD</m:t>
                            </m:r>
                          </m:sup>
                        </m:sSup>
                      </m:num>
                      <m:den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32</m:t>
                        </m:r>
                      </m:den>
                    </m:f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/>
                        <a:ea typeface="+mn-ea"/>
                      </a:rPr>
                      <m:t>×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osc</m:t>
                            </m:r>
                          </m:sub>
                        </m:sSub>
                      </m:num>
                      <m:den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12×</m:t>
                        </m:r>
                        <m:r>
                          <a:rPr lang="zh-CN" altLang="en-US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（</m:t>
                        </m:r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256−</m:t>
                        </m:r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𝑋</m:t>
                        </m:r>
                        <m:r>
                          <a:rPr lang="zh-CN" altLang="en-US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）</m:t>
                        </m:r>
                      </m:den>
                    </m:f>
                  </m:oMath>
                </a14:m>
                <a:endParaRPr lang="en-US" altLang="zh-CN" sz="2200" dirty="0">
                  <a:solidFill>
                    <a:schemeClr val="dk1"/>
                  </a:solidFill>
                  <a:latin typeface="宋体" charset="-122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07261"/>
                <a:ext cx="7488832" cy="9717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31640" y="5157192"/>
            <a:ext cx="5702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T1</a:t>
            </a:r>
            <a:r>
              <a:rPr lang="zh-CN" altLang="en-US" sz="2000" dirty="0" smtClean="0"/>
              <a:t>的溢出率：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定时时间的倒数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为定时器的初值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50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0853" y="6185157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402" y="861158"/>
            <a:ext cx="4328429" cy="46166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9.1.2  </a:t>
            </a:r>
            <a:r>
              <a:rPr lang="zh-CN" altLang="en-US" sz="2400" dirty="0" smtClean="0"/>
              <a:t>串行通信的两种基本方式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7402" y="1466319"/>
            <a:ext cx="171713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异步</a:t>
            </a:r>
            <a:r>
              <a:rPr lang="zh-CN" altLang="en-US" sz="2400" b="1" dirty="0"/>
              <a:t>传送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556667" y="868215"/>
            <a:ext cx="33473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----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异步传送、同步传送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-67779" y="2018187"/>
            <a:ext cx="9229922" cy="44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特点：</a:t>
            </a:r>
            <a:endParaRPr lang="en-US" altLang="zh-CN" sz="24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字符为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单位，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起始位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停止位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作为字符开始和停止标志</a:t>
            </a: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-36262" y="3140968"/>
            <a:ext cx="8386762" cy="5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字符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的组成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格式：</a:t>
            </a: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3955" y="3662346"/>
            <a:ext cx="8992541" cy="56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ct val="5000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起始位：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，以“0”</a:t>
            </a:r>
            <a:r>
              <a:rPr lang="zh-CN" altLang="en-US" sz="2400" b="1" dirty="0">
                <a:latin typeface="宋体" panose="02010600030101010101" pitchFamily="2" charset="-122"/>
              </a:rPr>
              <a:t>低电平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表示；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031" y="4217663"/>
            <a:ext cx="8386762" cy="435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2.  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停止位：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以“1”</a:t>
            </a:r>
            <a:r>
              <a:rPr lang="zh-CN" altLang="en-US" sz="2400" b="1" dirty="0">
                <a:latin typeface="宋体" panose="02010600030101010101" pitchFamily="2" charset="-122"/>
              </a:rPr>
              <a:t>高电平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表示；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43955" y="5313133"/>
            <a:ext cx="8386762" cy="411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4. 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帧：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数据字节加上起始位和停止位；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47402" y="5832933"/>
            <a:ext cx="8773070" cy="54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5. 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空闲位：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在停止位后加</a:t>
            </a:r>
            <a:r>
              <a:rPr lang="zh-CN" altLang="en-US" sz="2400" b="1" dirty="0">
                <a:latin typeface="宋体" panose="02010600030101010101" pitchFamily="2" charset="-122"/>
              </a:rPr>
              <a:t>空闲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位用于等待发送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“1”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34083" y="4783440"/>
            <a:ext cx="8386762" cy="411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3. 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数据字：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6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宋体" panose="02010600030101010101" pitchFamily="2" charset="-122"/>
              </a:rPr>
              <a:t>或</a:t>
            </a:r>
            <a:r>
              <a:rPr lang="en-US" altLang="zh-CN" sz="2400" b="1" dirty="0"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</a:rPr>
              <a:t>位数据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，可包含奇偶校验位；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8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" grpId="0" animBg="1"/>
      <p:bldP spid="63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67" y="836712"/>
            <a:ext cx="8236550" cy="4247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1"/>
                </a:solidFill>
                <a:latin typeface="宋体" charset="-122"/>
              </a:rPr>
              <a:t>2.2  </a:t>
            </a:r>
            <a:r>
              <a:rPr lang="zh-CN" altLang="en-US" sz="2400" b="1" dirty="0" smtClean="0">
                <a:solidFill>
                  <a:schemeClr val="accent1"/>
                </a:solidFill>
                <a:latin typeface="宋体" charset="-122"/>
              </a:rPr>
              <a:t>方式</a:t>
            </a:r>
            <a:r>
              <a:rPr lang="en-US" altLang="zh-CN" sz="2400" b="1" dirty="0" smtClean="0">
                <a:solidFill>
                  <a:schemeClr val="accent1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chemeClr val="accent1"/>
                </a:solidFill>
                <a:latin typeface="宋体" charset="-122"/>
              </a:rPr>
              <a:t>：</a:t>
            </a:r>
            <a:r>
              <a:rPr lang="en-US" altLang="zh-CN" sz="2400" b="1" dirty="0" smtClean="0">
                <a:solidFill>
                  <a:schemeClr val="accent1"/>
                </a:solidFill>
                <a:latin typeface="宋体" charset="-122"/>
              </a:rPr>
              <a:t>9</a:t>
            </a:r>
            <a:r>
              <a:rPr lang="zh-CN" altLang="en-US" sz="2400" b="1" dirty="0" smtClean="0">
                <a:solidFill>
                  <a:schemeClr val="accent1"/>
                </a:solidFill>
                <a:latin typeface="宋体" charset="-122"/>
              </a:rPr>
              <a:t>位固定波特率方式</a:t>
            </a:r>
            <a:r>
              <a:rPr lang="en-US" altLang="zh-CN" sz="2400" b="1" dirty="0" smtClean="0">
                <a:solidFill>
                  <a:schemeClr val="accent1"/>
                </a:solidFill>
                <a:latin typeface="宋体" charset="-122"/>
              </a:rPr>
              <a:t>---</a:t>
            </a:r>
            <a:r>
              <a:rPr lang="zh-CN" altLang="en-US" sz="2400" b="1" dirty="0" smtClean="0">
                <a:solidFill>
                  <a:schemeClr val="accent1"/>
                </a:solidFill>
                <a:latin typeface="宋体" charset="-122"/>
              </a:rPr>
              <a:t>异步全双工、多机通信</a:t>
            </a:r>
            <a:endParaRPr lang="zh-CN" altLang="en-US" sz="2400" b="1" dirty="0">
              <a:solidFill>
                <a:schemeClr val="accent1"/>
              </a:solidFill>
              <a:latin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487" y="1844824"/>
            <a:ext cx="9111513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latin typeface="宋体" charset="-122"/>
              </a:rPr>
              <a:t>TXD</a:t>
            </a:r>
            <a:r>
              <a:rPr lang="zh-CN" altLang="en-US" sz="2400" dirty="0" smtClean="0">
                <a:latin typeface="宋体" charset="-122"/>
              </a:rPr>
              <a:t>位：串行数据的发送端，</a:t>
            </a:r>
            <a:r>
              <a:rPr lang="en-US" altLang="zh-CN" sz="2400" dirty="0" smtClean="0">
                <a:latin typeface="宋体" charset="-122"/>
              </a:rPr>
              <a:t>RXD</a:t>
            </a:r>
            <a:r>
              <a:rPr lang="zh-CN" altLang="en-US" sz="2400" dirty="0" smtClean="0">
                <a:latin typeface="宋体" charset="-122"/>
              </a:rPr>
              <a:t>：数据的接收端；</a:t>
            </a:r>
            <a:endParaRPr lang="en-US" altLang="zh-CN" sz="24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一帧数据：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个起始位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“0”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个数据位、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个停止位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“1”;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宋体" charset="-122"/>
              </a:rPr>
              <a:t>发送时第</a:t>
            </a:r>
            <a:r>
              <a:rPr lang="en-US" altLang="zh-CN" sz="2400" dirty="0" smtClean="0">
                <a:latin typeface="宋体" charset="-122"/>
              </a:rPr>
              <a:t>9</a:t>
            </a:r>
            <a:r>
              <a:rPr lang="zh-CN" altLang="en-US" sz="2400" dirty="0" smtClean="0">
                <a:latin typeface="宋体" charset="-122"/>
              </a:rPr>
              <a:t>位数据位：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SCON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寄存器的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TB8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位</a:t>
            </a:r>
            <a:r>
              <a:rPr lang="zh-CN" altLang="en-US" sz="2400" dirty="0" smtClean="0">
                <a:latin typeface="宋体" charset="-122"/>
              </a:rPr>
              <a:t>，接收到的第</a:t>
            </a:r>
            <a:r>
              <a:rPr lang="en-US" altLang="zh-CN" sz="2400" dirty="0" smtClean="0">
                <a:latin typeface="宋体" charset="-122"/>
              </a:rPr>
              <a:t>9</a:t>
            </a:r>
            <a:r>
              <a:rPr lang="zh-CN" altLang="en-US" sz="2400" dirty="0" smtClean="0">
                <a:latin typeface="宋体" charset="-122"/>
              </a:rPr>
              <a:t>位数据放在</a:t>
            </a:r>
            <a:r>
              <a:rPr lang="en-US" altLang="zh-CN" sz="2400" dirty="0" smtClean="0">
                <a:latin typeface="宋体" charset="-122"/>
              </a:rPr>
              <a:t>SCON</a:t>
            </a:r>
            <a:r>
              <a:rPr lang="zh-CN" altLang="en-US" sz="2400" dirty="0" smtClean="0">
                <a:latin typeface="宋体" charset="-122"/>
              </a:rPr>
              <a:t>寄存器的</a:t>
            </a:r>
            <a:r>
              <a:rPr lang="en-US" altLang="zh-CN" sz="2400" dirty="0" smtClean="0">
                <a:latin typeface="宋体" charset="-122"/>
              </a:rPr>
              <a:t>RB8</a:t>
            </a:r>
            <a:r>
              <a:rPr lang="zh-CN" altLang="en-US" sz="2400" dirty="0" smtClean="0">
                <a:latin typeface="宋体" charset="-122"/>
              </a:rPr>
              <a:t>位；</a:t>
            </a:r>
            <a:endParaRPr lang="en-US" altLang="zh-CN" sz="24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9</a:t>
            </a:r>
            <a:r>
              <a:rPr lang="zh-CN" altLang="en-US" sz="2400" dirty="0">
                <a:latin typeface="宋体" charset="-122"/>
              </a:rPr>
              <a:t>位</a:t>
            </a:r>
            <a:r>
              <a:rPr lang="zh-CN" altLang="en-US" sz="2400" dirty="0" smtClean="0">
                <a:latin typeface="宋体" charset="-122"/>
              </a:rPr>
              <a:t>数据可作为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检验位</a:t>
            </a:r>
            <a:r>
              <a:rPr lang="zh-CN" altLang="en-US" sz="2400" dirty="0" smtClean="0">
                <a:latin typeface="宋体" charset="-122"/>
              </a:rPr>
              <a:t>，也可作为多机通信中传送的地址还是数据的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特征位</a:t>
            </a:r>
            <a:r>
              <a:rPr lang="zh-CN" altLang="en-US" sz="2400" dirty="0" smtClean="0">
                <a:latin typeface="宋体" charset="-122"/>
              </a:rPr>
              <a:t>；</a:t>
            </a:r>
            <a:endParaRPr lang="en-US" altLang="zh-CN" sz="24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宋体" charset="-122"/>
              </a:rPr>
              <a:t>由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定时器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提供移位时钟，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波特率固定</a:t>
            </a:r>
            <a:r>
              <a:rPr lang="en-US" altLang="zh-CN" sz="2400" dirty="0" smtClean="0">
                <a:latin typeface="宋体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67971" y="5313722"/>
                <a:ext cx="3579933" cy="70756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chemeClr val="dk1"/>
                    </a:solidFill>
                    <a:latin typeface="宋体" charset="-122"/>
                    <a:ea typeface="+mn-ea"/>
                  </a:rPr>
                  <a:t>波特率</a:t>
                </a:r>
                <a:r>
                  <a:rPr lang="en-US" altLang="zh-CN" sz="2200" dirty="0">
                    <a:solidFill>
                      <a:schemeClr val="dk1"/>
                    </a:solidFill>
                    <a:latin typeface="宋体" charset="-122"/>
                    <a:ea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SMOD</m:t>
                            </m:r>
                          </m:sup>
                        </m:sSup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dk1"/>
                                </a:solidFill>
                                <a:latin typeface="Cambria Math"/>
                                <a:ea typeface="+mn-ea"/>
                              </a:rPr>
                              <m:t>osc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)</m:t>
                        </m:r>
                      </m:num>
                      <m:den>
                        <m:r>
                          <a:rPr lang="en-US" altLang="zh-CN" sz="220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</a:rPr>
                          <m:t>64</m:t>
                        </m:r>
                      </m:den>
                    </m:f>
                  </m:oMath>
                </a14:m>
                <a:endParaRPr lang="en-US" altLang="zh-CN" sz="2200" dirty="0">
                  <a:solidFill>
                    <a:schemeClr val="dk1"/>
                  </a:solidFill>
                  <a:latin typeface="宋体" charset="-122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71" y="5313722"/>
                <a:ext cx="3579933" cy="707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956" y="908720"/>
            <a:ext cx="8856539" cy="4801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方式</a:t>
            </a:r>
            <a:r>
              <a:rPr lang="en-US" altLang="zh-CN" sz="2800" b="1" dirty="0" smtClean="0">
                <a:solidFill>
                  <a:schemeClr val="accent1"/>
                </a:solidFill>
                <a:latin typeface="宋体" charset="-122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：</a:t>
            </a:r>
            <a:r>
              <a:rPr lang="en-US" altLang="zh-CN" sz="2800" b="1" dirty="0" smtClean="0">
                <a:solidFill>
                  <a:schemeClr val="accent1"/>
                </a:solidFill>
                <a:latin typeface="宋体" charset="-122"/>
              </a:rPr>
              <a:t>9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位</a:t>
            </a:r>
            <a:r>
              <a:rPr lang="zh-CN" altLang="en-US" sz="2800" b="1" dirty="0">
                <a:solidFill>
                  <a:schemeClr val="accent1"/>
                </a:solidFill>
                <a:latin typeface="宋体" charset="-122"/>
              </a:rPr>
              <a:t>可变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波特率方式</a:t>
            </a:r>
            <a:r>
              <a:rPr lang="en-US" altLang="zh-CN" sz="2800" b="1" dirty="0">
                <a:solidFill>
                  <a:schemeClr val="accent1"/>
                </a:solidFill>
                <a:latin typeface="宋体" charset="-122"/>
              </a:rPr>
              <a:t>---</a:t>
            </a:r>
            <a:r>
              <a:rPr lang="zh-CN" altLang="en-US" sz="2800" b="1" dirty="0">
                <a:solidFill>
                  <a:schemeClr val="accent1"/>
                </a:solidFill>
                <a:latin typeface="宋体" charset="-122"/>
              </a:rPr>
              <a:t>异步全双工、多机通信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2877" y="1891222"/>
            <a:ext cx="7527476" cy="1897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charset="-122"/>
              </a:rPr>
              <a:t>引脚使用及数据格式与方式</a:t>
            </a:r>
            <a:r>
              <a:rPr lang="en-US" altLang="zh-CN" sz="2800" dirty="0" smtClean="0">
                <a:latin typeface="宋体" charset="-122"/>
              </a:rPr>
              <a:t>2</a:t>
            </a:r>
            <a:r>
              <a:rPr lang="zh-CN" altLang="en-US" sz="2800" dirty="0" smtClean="0">
                <a:latin typeface="宋体" charset="-122"/>
              </a:rPr>
              <a:t>相同；</a:t>
            </a:r>
            <a:endParaRPr lang="en-US" altLang="zh-CN" sz="28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charset="-122"/>
              </a:rPr>
              <a:t>波特率可变；</a:t>
            </a:r>
            <a:endParaRPr lang="en-US" altLang="zh-CN" sz="2800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charset="-122"/>
              </a:rPr>
              <a:t>波特率</a:t>
            </a:r>
            <a:r>
              <a:rPr lang="zh-CN" altLang="en-US" sz="2800" dirty="0">
                <a:latin typeface="宋体" charset="-122"/>
              </a:rPr>
              <a:t>方式计算</a:t>
            </a:r>
            <a:r>
              <a:rPr lang="zh-CN" altLang="en-US" sz="2800" dirty="0" smtClean="0">
                <a:latin typeface="宋体" charset="-122"/>
              </a:rPr>
              <a:t>格式与方式</a:t>
            </a:r>
            <a:r>
              <a:rPr lang="en-US" altLang="zh-CN" sz="2800" dirty="0" smtClean="0">
                <a:latin typeface="宋体" charset="-122"/>
              </a:rPr>
              <a:t>1</a:t>
            </a:r>
            <a:r>
              <a:rPr lang="zh-CN" altLang="en-US" sz="2800" dirty="0" smtClean="0">
                <a:latin typeface="宋体" charset="-122"/>
              </a:rPr>
              <a:t>相同。</a:t>
            </a:r>
            <a:endParaRPr lang="en-US" altLang="zh-CN" sz="2800" dirty="0" smtClean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3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0625"/>
            <a:ext cx="35509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串行接口工作方式比较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662895"/>
                  </p:ext>
                </p:extLst>
              </p:nvPr>
            </p:nvGraphicFramePr>
            <p:xfrm>
              <a:off x="251520" y="1556792"/>
              <a:ext cx="8856984" cy="3807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936104"/>
                    <a:gridCol w="1584176"/>
                    <a:gridCol w="2664296"/>
                    <a:gridCol w="2808312"/>
                  </a:tblGrid>
                  <a:tr h="3404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有关信号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、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5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SM0   SM1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0    0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r>
                            <a:rPr lang="en-US" altLang="zh-CN" baseline="0" dirty="0" smtClean="0"/>
                            <a:t>   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方式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：</a:t>
                          </a:r>
                          <a:r>
                            <a:rPr lang="en-US" altLang="zh-CN" dirty="0" smtClean="0"/>
                            <a:t>1 </a:t>
                          </a:r>
                          <a:r>
                            <a:rPr lang="en-US" altLang="zh-CN" baseline="0" dirty="0" smtClean="0"/>
                            <a:t> 0 </a:t>
                          </a:r>
                          <a:r>
                            <a:rPr lang="zh-CN" altLang="en-US" baseline="0" dirty="0" smtClean="0"/>
                            <a:t>方式</a:t>
                          </a:r>
                          <a:r>
                            <a:rPr lang="en-US" altLang="zh-CN" baseline="0" dirty="0" smtClean="0"/>
                            <a:t>3</a:t>
                          </a:r>
                          <a:r>
                            <a:rPr lang="zh-CN" altLang="en-US" baseline="0" dirty="0" smtClean="0"/>
                            <a:t>：</a:t>
                          </a:r>
                          <a:r>
                            <a:rPr lang="en-US" altLang="zh-CN" baseline="0" dirty="0" smtClean="0"/>
                            <a:t>1  1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837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输出</a:t>
                          </a:r>
                          <a:endParaRPr lang="en-US" altLang="zh-CN" dirty="0" smtClean="0"/>
                        </a:p>
                        <a:p>
                          <a:pPr algn="ctr"/>
                          <a:r>
                            <a:rPr lang="en-US" altLang="zh-CN" dirty="0" smtClean="0"/>
                            <a:t>(</a:t>
                          </a:r>
                          <a:r>
                            <a:rPr lang="zh-CN" altLang="en-US" dirty="0" smtClean="0"/>
                            <a:t>发送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TB8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没有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没有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6811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发送位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11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83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</a:t>
                          </a:r>
                          <a:r>
                            <a:rPr lang="zh-CN" altLang="en-US" dirty="0" smtClean="0"/>
                            <a:t>位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28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RXD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输出串行数据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595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TXD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输出同步脉冲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输出发送数据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输出发送数据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6858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波特率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f</a:t>
                          </a:r>
                          <a:r>
                            <a:rPr lang="en-US" altLang="zh-CN" sz="1600" baseline="-250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osc</a:t>
                          </a:r>
                          <a:r>
                            <a:rPr lang="en-US" altLang="zh-C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/12</a:t>
                          </a:r>
                          <a:endParaRPr lang="zh-CN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6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6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>
                                            <a:latin typeface="Cambria Math"/>
                                          </a:rPr>
                                          <m:t>SMOD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的</m:t>
                                    </m:r>
                                    <m:r>
                                      <a:rPr lang="zh-CN" altLang="en-US" sz="1600" i="1">
                                        <a:latin typeface="Cambria Math"/>
                                        <a:ea typeface="Cambria Math"/>
                                      </a:rPr>
                                      <m:t>溢出</m:t>
                                    </m:r>
                                    <m:r>
                                      <a:rPr lang="zh-CN" alt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altLang="zh-CN" sz="16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方式</m:t>
                                    </m:r>
                                    <m:r>
                                      <a:rPr lang="en-US" altLang="zh-CN" sz="1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zh-CN" alt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：</m:t>
                                    </m:r>
                                    <m:r>
                                      <a:rPr lang="en-US" altLang="zh-CN" sz="16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>
                                            <a:latin typeface="Cambria Math"/>
                                          </a:rPr>
                                          <m:t>SMOD</m:t>
                                        </m:r>
                                      </m:sup>
                                    </m:sSup>
                                    <m:r>
                                      <a:rPr lang="en-US" altLang="zh-CN" sz="16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>
                                            <a:latin typeface="Cambria Math"/>
                                            <a:ea typeface="Cambria Math"/>
                                          </a:rPr>
                                          <m:t>osc</m:t>
                                        </m:r>
                                      </m:sub>
                                    </m:sSub>
                                    <m:r>
                                      <a:rPr lang="en-US" altLang="zh-CN" sz="16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/>
                                        <a:ea typeface="Cambria Math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方式</a:t>
                          </a:r>
                          <a:r>
                            <a:rPr lang="en-US" altLang="zh-C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zh-CN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：同方式</a:t>
                          </a:r>
                          <a:r>
                            <a:rPr lang="en-US" altLang="zh-C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zh-CN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83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发送完，置中断标志</a:t>
                          </a:r>
                          <a:r>
                            <a:rPr lang="en-US" altLang="zh-CN" dirty="0" smtClean="0"/>
                            <a:t>TI=1</a:t>
                          </a:r>
                          <a:r>
                            <a:rPr lang="zh-CN" altLang="en-US" dirty="0" smtClean="0"/>
                            <a:t>，响应后必须由软件清零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14662895"/>
                  </p:ext>
                </p:extLst>
              </p:nvPr>
            </p:nvGraphicFramePr>
            <p:xfrm>
              <a:off x="251520" y="1556792"/>
              <a:ext cx="8856984" cy="3807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936104"/>
                    <a:gridCol w="1584176"/>
                    <a:gridCol w="2664296"/>
                    <a:gridCol w="2808312"/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有关信号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方式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、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SM0   SM1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0    0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r>
                            <a:rPr lang="en-US" altLang="zh-CN" baseline="0" dirty="0" smtClean="0"/>
                            <a:t>   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方式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：</a:t>
                          </a:r>
                          <a:r>
                            <a:rPr lang="en-US" altLang="zh-CN" dirty="0" smtClean="0"/>
                            <a:t>1 </a:t>
                          </a:r>
                          <a:r>
                            <a:rPr lang="en-US" altLang="zh-CN" baseline="0" dirty="0" smtClean="0"/>
                            <a:t> 0 </a:t>
                          </a:r>
                          <a:r>
                            <a:rPr lang="zh-CN" altLang="en-US" baseline="0" dirty="0" smtClean="0"/>
                            <a:t>方式</a:t>
                          </a:r>
                          <a:r>
                            <a:rPr lang="en-US" altLang="zh-CN" baseline="0" dirty="0" smtClean="0"/>
                            <a:t>3</a:t>
                          </a:r>
                          <a:r>
                            <a:rPr lang="zh-CN" altLang="en-US" baseline="0" dirty="0" smtClean="0"/>
                            <a:t>：</a:t>
                          </a:r>
                          <a:r>
                            <a:rPr lang="en-US" altLang="zh-CN" baseline="0" dirty="0" smtClean="0"/>
                            <a:t>1  1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837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endParaRPr lang="en-US" altLang="zh-CN" dirty="0" smtClean="0"/>
                        </a:p>
                        <a:p>
                          <a:pPr algn="ctr"/>
                          <a:r>
                            <a:rPr lang="zh-CN" altLang="en-US" dirty="0" smtClean="0"/>
                            <a:t>输出</a:t>
                          </a:r>
                          <a:endParaRPr lang="en-US" altLang="zh-CN" dirty="0" smtClean="0"/>
                        </a:p>
                        <a:p>
                          <a:pPr algn="ctr"/>
                          <a:r>
                            <a:rPr lang="en-US" altLang="zh-CN" dirty="0" smtClean="0"/>
                            <a:t>(</a:t>
                          </a:r>
                          <a:r>
                            <a:rPr lang="zh-CN" altLang="en-US" dirty="0" smtClean="0"/>
                            <a:t>发送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TB8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没有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没有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有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6811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发送位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11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83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</a:t>
                          </a:r>
                          <a:r>
                            <a:rPr lang="zh-CN" altLang="en-US" dirty="0" smtClean="0"/>
                            <a:t>位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RXD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输出串行数据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TXD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输出同步脉冲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输出发送数据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输出发送数据</a:t>
                          </a:r>
                          <a:endParaRPr lang="zh-CN" alt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647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波特率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f</a:t>
                          </a:r>
                          <a:r>
                            <a:rPr lang="en-US" altLang="zh-CN" sz="1600" baseline="-250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osc</a:t>
                          </a:r>
                          <a:r>
                            <a:rPr lang="en-US" altLang="zh-C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/12</a:t>
                          </a:r>
                          <a:endParaRPr lang="zh-CN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7002" t="-366942" r="-105721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15184" t="-366942" r="-217" b="-63636"/>
                          </a:stretch>
                        </a:blipFill>
                      </a:tcPr>
                    </a:tc>
                  </a:tr>
                  <a:tr h="41383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发送完，置中断标志</a:t>
                          </a:r>
                          <a:r>
                            <a:rPr lang="en-US" altLang="zh-CN" dirty="0" smtClean="0"/>
                            <a:t>TI=1</a:t>
                          </a:r>
                          <a:r>
                            <a:rPr lang="zh-CN" altLang="en-US" dirty="0" smtClean="0"/>
                            <a:t>，响应后必须由软件清零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13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72788"/>
              </p:ext>
            </p:extLst>
          </p:nvPr>
        </p:nvGraphicFramePr>
        <p:xfrm>
          <a:off x="107504" y="1052736"/>
          <a:ext cx="8856984" cy="526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936104"/>
                <a:gridCol w="1584176"/>
                <a:gridCol w="324544"/>
                <a:gridCol w="2088232"/>
                <a:gridCol w="3059832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有关信号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方式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方式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方式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3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SM0    SM1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0    0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en-US" altLang="zh-CN" baseline="0" dirty="0" smtClean="0"/>
                        <a:t>   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en-US" altLang="zh-CN" baseline="0" dirty="0" smtClean="0"/>
                        <a:t> 0 </a:t>
                      </a:r>
                      <a:r>
                        <a:rPr lang="zh-CN" altLang="en-US" baseline="0" dirty="0" smtClean="0"/>
                        <a:t>方式</a:t>
                      </a:r>
                      <a:r>
                        <a:rPr lang="en-US" altLang="zh-CN" baseline="0" dirty="0" smtClean="0"/>
                        <a:t>3</a:t>
                      </a:r>
                      <a:r>
                        <a:rPr lang="zh-CN" altLang="en-US" baseline="0" dirty="0" smtClean="0"/>
                        <a:t>：</a:t>
                      </a:r>
                      <a:r>
                        <a:rPr lang="en-US" altLang="zh-CN" baseline="0" dirty="0" smtClean="0"/>
                        <a:t>1  1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837">
                <a:tc rowSpan="10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接收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RB8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没有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SM2=0</a:t>
                      </a:r>
                      <a:r>
                        <a:rPr lang="zh-CN" altLang="en-US" dirty="0" smtClean="0"/>
                        <a:t>，接收停止位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接收发送的第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位数据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8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REN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REN=1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dirty="0" smtClean="0"/>
                        <a:t>允许串行接收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8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SM2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SM2=0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SM2=0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主从串行通信时从机</a:t>
                      </a:r>
                      <a:r>
                        <a:rPr lang="en-US" altLang="zh-CN" dirty="0" smtClean="0"/>
                        <a:t>SM2=1</a:t>
                      </a:r>
                    </a:p>
                    <a:p>
                      <a:pPr algn="ctr"/>
                      <a:r>
                        <a:rPr lang="zh-CN" altLang="en-US" dirty="0" smtClean="0"/>
                        <a:t>接收数据时，</a:t>
                      </a:r>
                      <a:r>
                        <a:rPr lang="en-US" altLang="zh-CN" dirty="0" smtClean="0"/>
                        <a:t>SM2=0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2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接收位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RXD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串行数据输入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串行数据输入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TXD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同步信号输出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波特率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同发送情况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接收条件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无条件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RI=0</a:t>
                      </a:r>
                      <a:r>
                        <a:rPr lang="zh-CN" altLang="en-US" dirty="0" smtClean="0"/>
                        <a:t>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SM2=0</a:t>
                      </a:r>
                      <a:r>
                        <a:rPr lang="zh-CN" altLang="en-US" dirty="0" smtClean="0"/>
                        <a:t>或停止位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RI=0</a:t>
                      </a:r>
                      <a:r>
                        <a:rPr lang="zh-CN" altLang="en-US" dirty="0" smtClean="0"/>
                        <a:t>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SM2=0</a:t>
                      </a:r>
                      <a:r>
                        <a:rPr lang="zh-CN" altLang="en-US" dirty="0" smtClean="0"/>
                        <a:t>或接收的第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个数据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 smtClean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8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接收完，置中断标志</a:t>
                      </a:r>
                      <a:r>
                        <a:rPr lang="en-US" altLang="zh-CN" dirty="0" smtClean="0"/>
                        <a:t>RI=1</a:t>
                      </a:r>
                      <a:r>
                        <a:rPr lang="zh-CN" altLang="en-US" dirty="0" smtClean="0"/>
                        <a:t>，响应后必须由软件清零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2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2570713"/>
            <a:ext cx="6897114" cy="4149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RIPTI:   PUSH	PSW    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保护现场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PUSH	ACC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SETB	PSW.4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CLR	PSW.3  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选择工作寄存器区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CLR	TI         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发送中断标志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清零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MOV	A,@R0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取数据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MOV	C,    P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MOV	TB8,C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MOV	SBUF,A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数据写入到发送缓冲器，启动发送器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INC	R0        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数据指针加1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POP	ACC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POP	PSW            ;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恢复现场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RETI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764704"/>
            <a:ext cx="88311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ClrTx/>
              <a:buSzTx/>
              <a:buFont typeface="Arial" pitchFamily="34" charset="0"/>
              <a:buChar char="•"/>
            </a:pPr>
            <a:r>
              <a:rPr lang="en-US" altLang="zh-CN" sz="2000" b="1" u="sng" dirty="0" smtClean="0">
                <a:solidFill>
                  <a:srgbClr val="FF0000"/>
                </a:solidFill>
                <a:latin typeface="宋体" charset="-122"/>
              </a:rPr>
              <a:t>TB8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功能：</a:t>
            </a:r>
            <a:endParaRPr lang="en-US" altLang="zh-CN" sz="2000" b="1" u="sng" dirty="0" smtClean="0">
              <a:solidFill>
                <a:srgbClr val="FF0000"/>
              </a:solidFill>
              <a:latin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Tx/>
              <a:buSzTx/>
              <a:buAutoNum type="arabicPeriod"/>
            </a:pPr>
            <a:r>
              <a:rPr lang="zh-CN" altLang="en-US" sz="2000" dirty="0" smtClean="0">
                <a:latin typeface="宋体" charset="-122"/>
              </a:rPr>
              <a:t>可用</a:t>
            </a:r>
            <a:r>
              <a:rPr lang="zh-CN" altLang="en-US" sz="2000" dirty="0">
                <a:latin typeface="宋体" charset="-122"/>
              </a:rPr>
              <a:t>于多机通信或作为奇偶校验位</a:t>
            </a:r>
            <a:r>
              <a:rPr lang="zh-CN" altLang="en-US" sz="2000" dirty="0" smtClean="0">
                <a:latin typeface="宋体" charset="-122"/>
              </a:rPr>
              <a:t>使用；</a:t>
            </a:r>
            <a:endParaRPr lang="en-US" altLang="zh-CN" sz="2000" dirty="0" smtClean="0">
              <a:latin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Tx/>
              <a:buSzTx/>
              <a:buAutoNum type="arabicPeriod"/>
            </a:pPr>
            <a:r>
              <a:rPr lang="en-US" altLang="zh-CN" sz="2000" dirty="0" smtClean="0">
                <a:latin typeface="宋体" charset="-122"/>
              </a:rPr>
              <a:t>TB8</a:t>
            </a:r>
            <a:r>
              <a:rPr lang="zh-CN" altLang="en-US" sz="2000" dirty="0">
                <a:latin typeface="宋体" charset="-122"/>
              </a:rPr>
              <a:t>位作为</a:t>
            </a:r>
            <a:r>
              <a:rPr lang="zh-CN" altLang="en-US" sz="2000" dirty="0" smtClean="0">
                <a:latin typeface="宋体" charset="-122"/>
              </a:rPr>
              <a:t>奇偶校验位：数据</a:t>
            </a:r>
            <a:r>
              <a:rPr lang="zh-CN" altLang="en-US" sz="2000" dirty="0">
                <a:latin typeface="宋体" charset="-122"/>
              </a:rPr>
              <a:t>写入</a:t>
            </a:r>
            <a:r>
              <a:rPr lang="en-US" altLang="zh-CN" sz="2000" dirty="0">
                <a:latin typeface="宋体" charset="-122"/>
              </a:rPr>
              <a:t>SBUF</a:t>
            </a:r>
            <a:r>
              <a:rPr lang="zh-CN" altLang="en-US" sz="2000" dirty="0">
                <a:latin typeface="宋体" charset="-122"/>
              </a:rPr>
              <a:t>之前，先将数据的奇偶位写入</a:t>
            </a:r>
            <a:r>
              <a:rPr lang="en-US" altLang="zh-CN" sz="2000" dirty="0" smtClean="0">
                <a:latin typeface="宋体" charset="-122"/>
              </a:rPr>
              <a:t>TB8</a:t>
            </a:r>
            <a:r>
              <a:rPr lang="zh-CN" altLang="en-US" sz="2000" dirty="0" smtClean="0">
                <a:latin typeface="宋体" charset="-122"/>
              </a:rPr>
              <a:t>；</a:t>
            </a:r>
            <a:endParaRPr lang="en-US" altLang="zh-CN" sz="2000" dirty="0" smtClean="0">
              <a:latin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Tx/>
              <a:buSzTx/>
              <a:buAutoNum type="arabicPeriod"/>
            </a:pPr>
            <a:r>
              <a:rPr lang="zh-CN" altLang="en-US" sz="2000" dirty="0" smtClean="0">
                <a:latin typeface="宋体" charset="-122"/>
              </a:rPr>
              <a:t>其发送程序如下</a:t>
            </a:r>
            <a:r>
              <a:rPr lang="en-US" altLang="zh-CN" sz="2000" dirty="0" smtClean="0">
                <a:latin typeface="宋体" charset="-122"/>
              </a:rPr>
              <a:t>（</a:t>
            </a:r>
            <a:r>
              <a:rPr lang="zh-CN" altLang="en-US" sz="2000" dirty="0">
                <a:latin typeface="宋体" charset="-122"/>
              </a:rPr>
              <a:t>设工作寄存器区2的</a:t>
            </a:r>
            <a:r>
              <a:rPr lang="en-US" altLang="zh-CN" sz="2000" dirty="0">
                <a:latin typeface="宋体" charset="-122"/>
              </a:rPr>
              <a:t>R0</a:t>
            </a:r>
            <a:r>
              <a:rPr lang="zh-CN" altLang="en-US" sz="2000" dirty="0">
                <a:latin typeface="宋体" charset="-122"/>
              </a:rPr>
              <a:t>作为发送数据区地址指针</a:t>
            </a:r>
            <a:r>
              <a:rPr lang="zh-CN" altLang="en-US" sz="2000" dirty="0" smtClean="0">
                <a:latin typeface="宋体" charset="-122"/>
              </a:rPr>
              <a:t>）：</a:t>
            </a:r>
            <a:endParaRPr lang="zh-CN" altLang="en-US" sz="2000" dirty="0">
              <a:latin typeface="宋体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7624" y="4509120"/>
            <a:ext cx="525658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6" y="836712"/>
            <a:ext cx="3065263" cy="461665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9.2.3 </a:t>
            </a:r>
            <a:r>
              <a:rPr lang="zh-CN" alt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多处理机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通信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982" y="1340768"/>
            <a:ext cx="890302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多机通信的控制</a:t>
            </a:r>
            <a:r>
              <a:rPr lang="zh-CN" altLang="en-US" dirty="0" smtClean="0"/>
              <a:t>位</a:t>
            </a:r>
            <a:r>
              <a:rPr lang="en-US" altLang="zh-CN" dirty="0" smtClean="0"/>
              <a:t>:</a:t>
            </a:r>
            <a:r>
              <a:rPr lang="en-US" altLang="zh-CN" b="1" dirty="0" smtClean="0">
                <a:solidFill>
                  <a:srgbClr val="FF0000"/>
                </a:solidFill>
              </a:rPr>
              <a:t>SCON</a:t>
            </a:r>
            <a:r>
              <a:rPr lang="zh-CN" altLang="en-US" b="1" dirty="0">
                <a:solidFill>
                  <a:srgbClr val="FF0000"/>
                </a:solidFill>
              </a:rPr>
              <a:t>中的</a:t>
            </a:r>
            <a:r>
              <a:rPr lang="en-US" altLang="zh-CN" b="1" dirty="0">
                <a:solidFill>
                  <a:srgbClr val="FF0000"/>
                </a:solidFill>
              </a:rPr>
              <a:t>SM2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多机通信方式特点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/>
              <a:t>台主机，多台从机系统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主机</a:t>
            </a:r>
            <a:r>
              <a:rPr lang="zh-CN" altLang="en-US" dirty="0"/>
              <a:t>发送信息可被各从机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;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机只能对主机发送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;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机间互相不能直接通信。      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51466"/>
              </p:ext>
            </p:extLst>
          </p:nvPr>
        </p:nvGraphicFramePr>
        <p:xfrm>
          <a:off x="755576" y="3861048"/>
          <a:ext cx="711588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Microsoft Drawing" r:id="rId3" imgW="2895840" imgH="1092240" progId="MSDraw">
                  <p:embed/>
                </p:oleObj>
              </mc:Choice>
              <mc:Fallback>
                <p:oleObj name="Microsoft Drawing" r:id="rId3" imgW="2895840" imgH="1092240" progId="MSDraw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61048"/>
                        <a:ext cx="7115880" cy="2736304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5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16" y="836712"/>
            <a:ext cx="9132778" cy="2217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b="1" u="sng" dirty="0" smtClean="0">
                <a:solidFill>
                  <a:srgbClr val="FF0000"/>
                </a:solidFill>
                <a:latin typeface="宋体" charset="-122"/>
              </a:rPr>
              <a:t>多机系统使用两类信息：</a:t>
            </a:r>
            <a:endParaRPr lang="en-US" altLang="zh-CN" sz="1800" b="1" u="sng" dirty="0" smtClean="0">
              <a:solidFill>
                <a:srgbClr val="FF0000"/>
              </a:solidFill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地址信息</a:t>
            </a:r>
            <a:r>
              <a:rPr lang="en-US" altLang="zh-CN" sz="1800" dirty="0" smtClean="0">
                <a:latin typeface="宋体" charset="-122"/>
              </a:rPr>
              <a:t>:</a:t>
            </a:r>
            <a:r>
              <a:rPr lang="zh-CN" altLang="en-US" sz="1800" dirty="0" smtClean="0">
                <a:latin typeface="宋体" charset="-122"/>
              </a:rPr>
              <a:t>用于选择从机；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数据信息</a:t>
            </a:r>
            <a:r>
              <a:rPr lang="en-US" altLang="zh-CN" sz="1800" dirty="0" smtClean="0">
                <a:latin typeface="宋体" charset="-122"/>
              </a:rPr>
              <a:t>;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使用第9位区分两类信息</a:t>
            </a:r>
            <a:r>
              <a:rPr lang="en-US" altLang="zh-CN" sz="1800" dirty="0" smtClean="0">
                <a:latin typeface="宋体" charset="-122"/>
              </a:rPr>
              <a:t>:</a:t>
            </a:r>
            <a:endParaRPr lang="zh-CN" altLang="en-US" sz="1800" dirty="0" smtClean="0">
              <a:latin typeface="宋体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1800" dirty="0" smtClean="0">
                <a:latin typeface="宋体" charset="-122"/>
              </a:rPr>
              <a:t>         地址帧：第9位为1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1800" dirty="0" smtClean="0">
                <a:latin typeface="宋体" charset="-122"/>
              </a:rPr>
              <a:t>         数据帧：第9位为0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222" y="3177229"/>
            <a:ext cx="9132778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b="1" u="sng" dirty="0" smtClean="0">
                <a:solidFill>
                  <a:srgbClr val="FF0000"/>
                </a:solidFill>
                <a:latin typeface="宋体" charset="-122"/>
              </a:rPr>
              <a:t>工作原理：</a:t>
            </a:r>
            <a:endParaRPr lang="en-US" altLang="zh-CN" sz="1800" b="1" u="sng" dirty="0" smtClean="0">
              <a:solidFill>
                <a:srgbClr val="FF0000"/>
              </a:solidFill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从机系统：由初始化程序将串行口置成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宋体" charset="-122"/>
              </a:rPr>
              <a:t>工作方式2或3，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宋体" charset="-122"/>
              </a:rPr>
              <a:t>SM2=1，REN=1</a:t>
            </a:r>
            <a:r>
              <a:rPr lang="en-US" altLang="zh-CN" sz="1800" dirty="0" smtClean="0">
                <a:latin typeface="宋体" charset="-122"/>
              </a:rPr>
              <a:t>，</a:t>
            </a:r>
            <a:r>
              <a:rPr lang="zh-CN" altLang="en-US" sz="1800" dirty="0" smtClean="0">
                <a:latin typeface="宋体" charset="-122"/>
              </a:rPr>
              <a:t>处于接收状态；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当和某一从机通信时，主机先发出地址帧确定某从机的地址，接着才能送数据或命令；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当从机接收地址帧信息后，因第9数据位为“1”，激发中断标志</a:t>
            </a:r>
            <a:r>
              <a:rPr lang="en-US" altLang="zh-CN" sz="1800" dirty="0" smtClean="0">
                <a:latin typeface="宋体" charset="-122"/>
              </a:rPr>
              <a:t>RI=1，</a:t>
            </a:r>
            <a:r>
              <a:rPr lang="zh-CN" altLang="en-US" sz="1800" dirty="0" smtClean="0">
                <a:latin typeface="宋体" charset="-122"/>
              </a:rPr>
              <a:t>中断</a:t>
            </a:r>
            <a:r>
              <a:rPr lang="en-US" altLang="zh-CN" sz="1800" dirty="0" smtClean="0">
                <a:latin typeface="宋体" charset="-122"/>
              </a:rPr>
              <a:t>CPU</a:t>
            </a:r>
            <a:r>
              <a:rPr lang="zh-CN" altLang="en-US" sz="1800" dirty="0" smtClean="0">
                <a:latin typeface="宋体" charset="-122"/>
              </a:rPr>
              <a:t>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zh-CN" sz="1800" dirty="0" smtClean="0">
                <a:latin typeface="宋体" charset="-122"/>
              </a:rPr>
              <a:t>CPU</a:t>
            </a:r>
            <a:r>
              <a:rPr lang="zh-CN" altLang="en-US" sz="1800" dirty="0" smtClean="0">
                <a:latin typeface="宋体" charset="-122"/>
              </a:rPr>
              <a:t>响应中断后进入中断服务程序，比较主机送来的地址号与本从机的地址号，若地址相等，则使本机之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宋体" charset="-122"/>
              </a:rPr>
              <a:t>SM2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宋体" charset="-122"/>
              </a:rPr>
              <a:t>置“0”</a:t>
            </a:r>
            <a:r>
              <a:rPr lang="zh-CN" altLang="en-US" sz="1800" dirty="0" smtClean="0">
                <a:latin typeface="宋体" charset="-122"/>
              </a:rPr>
              <a:t>，为接收主机接着送来的数据帧作准备；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地址号不符的其他从机维持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charset="-122"/>
              </a:rPr>
              <a:t>SM2=1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charset="-122"/>
              </a:rPr>
              <a:t>状态</a:t>
            </a:r>
            <a:r>
              <a:rPr lang="zh-CN" altLang="en-US" sz="1800" dirty="0" smtClean="0">
                <a:latin typeface="宋体" charset="-122"/>
              </a:rPr>
              <a:t>，对主机以后发出的数据帧信息不予理睬，不激发中断标志，</a:t>
            </a:r>
            <a:r>
              <a:rPr lang="en-US" altLang="zh-CN" sz="1800" dirty="0" smtClean="0">
                <a:latin typeface="宋体" charset="-122"/>
              </a:rPr>
              <a:t>RI=0</a:t>
            </a:r>
            <a:r>
              <a:rPr lang="zh-CN" altLang="en-US" sz="1800" dirty="0" smtClean="0">
                <a:latin typeface="宋体" charset="-122"/>
              </a:rPr>
              <a:t>；</a:t>
            </a:r>
            <a:endParaRPr lang="en-US" altLang="zh-CN" sz="1800" dirty="0" smtClean="0">
              <a:latin typeface="宋体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1800" dirty="0" smtClean="0">
                <a:latin typeface="宋体" charset="-122"/>
              </a:rPr>
              <a:t>从而实现了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宋体" charset="-122"/>
              </a:rPr>
              <a:t>主从一对一通信（点――点通信）</a:t>
            </a:r>
            <a:r>
              <a:rPr lang="zh-CN" altLang="en-US" sz="1800" dirty="0" smtClean="0">
                <a:latin typeface="宋体" charset="-122"/>
              </a:rPr>
              <a:t>。</a:t>
            </a:r>
            <a:endParaRPr lang="zh-CN" altLang="en-US" sz="18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5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27936" y="764704"/>
            <a:ext cx="2789546" cy="461665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9.2.4 波特率的设定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268760"/>
            <a:ext cx="8352928" cy="546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工作于方式0：</a:t>
            </a:r>
            <a:r>
              <a:rPr lang="zh-CN" altLang="en-US" sz="2000" dirty="0" smtClean="0">
                <a:latin typeface="宋体" charset="-122"/>
              </a:rPr>
              <a:t>波特率为振荡频率的1/12，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固定不变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方式2：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波特率可变：</a:t>
            </a:r>
            <a:endParaRPr lang="en-US" altLang="zh-CN" sz="2000" b="1" u="sng" dirty="0">
              <a:solidFill>
                <a:srgbClr val="FF0000"/>
              </a:solidFill>
              <a:latin typeface="宋体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   </a:t>
            </a:r>
            <a:r>
              <a:rPr lang="en-US" altLang="zh-CN" sz="2000" dirty="0" smtClean="0">
                <a:latin typeface="宋体" charset="-122"/>
              </a:rPr>
              <a:t>1. </a:t>
            </a:r>
            <a:r>
              <a:rPr lang="zh-CN" altLang="en-US" sz="2000" dirty="0" smtClean="0">
                <a:latin typeface="宋体" charset="-122"/>
              </a:rPr>
              <a:t>当</a:t>
            </a:r>
            <a:r>
              <a:rPr lang="en-US" altLang="zh-CN" sz="2000" dirty="0" smtClean="0">
                <a:latin typeface="宋体" charset="-122"/>
              </a:rPr>
              <a:t>SMOD=0</a:t>
            </a:r>
            <a:r>
              <a:rPr lang="zh-CN" altLang="en-US" sz="2000" dirty="0" smtClean="0">
                <a:latin typeface="宋体" charset="-122"/>
              </a:rPr>
              <a:t>时，为振荡频率的1/64；</a:t>
            </a:r>
            <a:endParaRPr lang="en-US" altLang="zh-CN" sz="2000" dirty="0" smtClean="0">
              <a:latin typeface="宋体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   2. </a:t>
            </a:r>
            <a:r>
              <a:rPr lang="zh-CN" altLang="en-US" sz="2000" dirty="0" smtClean="0">
                <a:latin typeface="宋体" charset="-122"/>
              </a:rPr>
              <a:t>当</a:t>
            </a:r>
            <a:r>
              <a:rPr lang="en-US" altLang="zh-CN" sz="2000" dirty="0" smtClean="0">
                <a:latin typeface="宋体" charset="-122"/>
              </a:rPr>
              <a:t>SMOD=1</a:t>
            </a:r>
            <a:r>
              <a:rPr lang="zh-CN" altLang="en-US" sz="2000" dirty="0" smtClean="0">
                <a:latin typeface="宋体" charset="-122"/>
              </a:rPr>
              <a:t>时，为振荡频率的1/32。工作于方式1和3时，。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工作在方式1、3：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波特率是可变的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zh-CN" altLang="en-US" sz="2000" dirty="0" smtClean="0">
                <a:latin typeface="宋体" charset="-122"/>
              </a:rPr>
              <a:t>通过</a:t>
            </a:r>
            <a:r>
              <a:rPr lang="zh-CN" altLang="en-US" sz="2000" dirty="0">
                <a:latin typeface="宋体" charset="-122"/>
              </a:rPr>
              <a:t>编程改变定时器</a:t>
            </a:r>
            <a:r>
              <a:rPr lang="zh-CN" altLang="en-US" sz="2000" dirty="0" smtClean="0">
                <a:latin typeface="宋体" charset="-122"/>
              </a:rPr>
              <a:t>1</a:t>
            </a:r>
            <a:r>
              <a:rPr lang="en-US" altLang="zh-CN" sz="2000" dirty="0" smtClean="0">
                <a:latin typeface="宋体" charset="-122"/>
              </a:rPr>
              <a:t>(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通常为方式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en-US" altLang="zh-CN" sz="2000" dirty="0" smtClean="0">
                <a:latin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</a:rPr>
              <a:t>的</a:t>
            </a:r>
            <a:r>
              <a:rPr lang="zh-CN" altLang="en-US" sz="2000" dirty="0">
                <a:latin typeface="宋体" charset="-122"/>
              </a:rPr>
              <a:t>溢出率来实现的串行口</a:t>
            </a:r>
            <a:r>
              <a:rPr lang="zh-CN" altLang="en-US" sz="2000" dirty="0" smtClean="0">
                <a:latin typeface="宋体" charset="-122"/>
              </a:rPr>
              <a:t>波特率由下式求得：</a:t>
            </a:r>
            <a:endParaRPr lang="en-US" altLang="zh-CN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溢出率：</a:t>
            </a:r>
            <a:r>
              <a:rPr lang="zh-CN" altLang="en-US" sz="2000" dirty="0" smtClean="0">
                <a:latin typeface="宋体" charset="-122"/>
              </a:rPr>
              <a:t>取决于</a:t>
            </a:r>
            <a:r>
              <a:rPr lang="en-US" altLang="zh-CN" sz="2000" dirty="0" smtClean="0">
                <a:latin typeface="宋体" charset="-122"/>
              </a:rPr>
              <a:t>TH1</a:t>
            </a:r>
            <a:r>
              <a:rPr lang="zh-CN" altLang="en-US" sz="2000" dirty="0" smtClean="0">
                <a:latin typeface="宋体" charset="-122"/>
              </a:rPr>
              <a:t>中的自动重新再装入值：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latin typeface="宋体" charset="-122"/>
              </a:rPr>
              <a:t>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latin typeface="宋体" charset="-122"/>
              </a:rPr>
              <a:t>   将此值代入求波特率的算式，可求得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85035" y="4000053"/>
            <a:ext cx="4685898" cy="596900"/>
            <a:chOff x="9972600" y="3560871"/>
            <a:chExt cx="4685898" cy="5969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103495"/>
                </p:ext>
              </p:extLst>
            </p:nvPr>
          </p:nvGraphicFramePr>
          <p:xfrm>
            <a:off x="11281413" y="3560871"/>
            <a:ext cx="4873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" name="公式" r:id="rId3" imgW="342720" imgH="419040" progId="Equation.3">
                    <p:embed/>
                  </p:oleObj>
                </mc:Choice>
                <mc:Fallback>
                  <p:oleObj name="公式" r:id="rId3" imgW="342720" imgH="419040" progId="Equation.3">
                    <p:embed/>
                    <p:pic>
                      <p:nvPicPr>
                        <p:cNvPr id="0" name="Picture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1413" y="3560871"/>
                          <a:ext cx="487362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9972600" y="3674655"/>
              <a:ext cx="46858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charset="-122"/>
                </a:rPr>
                <a:t> 波特率＝         ×（定时器1的溢出率）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59116" y="4905908"/>
            <a:ext cx="2981499" cy="574675"/>
            <a:chOff x="9684568" y="4523703"/>
            <a:chExt cx="2981499" cy="574675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489378"/>
                </p:ext>
              </p:extLst>
            </p:nvPr>
          </p:nvGraphicFramePr>
          <p:xfrm>
            <a:off x="10908704" y="4523703"/>
            <a:ext cx="1757363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" name="公式" r:id="rId5" imgW="1269720" imgH="419040" progId="Equation.3">
                    <p:embed/>
                  </p:oleObj>
                </mc:Choice>
                <mc:Fallback>
                  <p:oleObj name="公式" r:id="rId5" imgW="1269720" imgH="419040" progId="Equation.3">
                    <p:embed/>
                    <p:pic>
                      <p:nvPicPr>
                        <p:cNvPr id="0" name="Picture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8704" y="4523703"/>
                          <a:ext cx="1757363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9684568" y="472514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宋体" charset="-122"/>
                </a:rPr>
                <a:t>溢出率＝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7202" y="5949280"/>
            <a:ext cx="4461564" cy="636861"/>
            <a:chOff x="9140552" y="6667574"/>
            <a:chExt cx="4461564" cy="636861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60268"/>
                </p:ext>
              </p:extLst>
            </p:nvPr>
          </p:nvGraphicFramePr>
          <p:xfrm>
            <a:off x="13127453" y="6731347"/>
            <a:ext cx="474663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" name="公式" r:id="rId7" imgW="342720" imgH="419040" progId="Equation.3">
                    <p:embed/>
                  </p:oleObj>
                </mc:Choice>
                <mc:Fallback>
                  <p:oleObj name="公式" r:id="rId7" imgW="342720" imgH="419040" progId="Equation.3">
                    <p:embed/>
                    <p:pic>
                      <p:nvPicPr>
                        <p:cNvPr id="0" name="Picture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7453" y="6731347"/>
                          <a:ext cx="474663" cy="573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346235"/>
                </p:ext>
              </p:extLst>
            </p:nvPr>
          </p:nvGraphicFramePr>
          <p:xfrm>
            <a:off x="11167880" y="6667574"/>
            <a:ext cx="1755775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" name="公式" r:id="rId9" imgW="1269720" imgH="419040" progId="Equation.3">
                    <p:embed/>
                  </p:oleObj>
                </mc:Choice>
                <mc:Fallback>
                  <p:oleObj name="公式" r:id="rId9" imgW="1269720" imgH="419040" progId="Equation.3">
                    <p:embed/>
                    <p:pic>
                      <p:nvPicPr>
                        <p:cNvPr id="0" name="Picture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7880" y="6667574"/>
                          <a:ext cx="1755775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9140552" y="6848146"/>
              <a:ext cx="4224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charset="-122"/>
                </a:rPr>
                <a:t> 串行口的波特率＝               </a:t>
              </a:r>
              <a:r>
                <a:rPr lang="en-US" altLang="zh-CN" dirty="0">
                  <a:latin typeface="宋体" charset="-122"/>
                </a:rPr>
                <a:t>×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4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36712"/>
            <a:ext cx="3951723" cy="461665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9.2</a:t>
            </a:r>
            <a:r>
              <a:rPr lang="zh-CN" alt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串行接口通信应用举例</a:t>
            </a:r>
            <a:endParaRPr lang="zh-CN" altLang="en-US" sz="24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2" y="1484784"/>
            <a:ext cx="89644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charset="-122"/>
              </a:rPr>
              <a:t>编程要点如下：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1</a:t>
            </a:r>
            <a:r>
              <a:rPr lang="zh-CN" altLang="en-US" sz="2000" dirty="0" smtClean="0"/>
              <a:t>）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选定正确的控制字：</a:t>
            </a:r>
            <a:endParaRPr lang="en-US" altLang="zh-CN" sz="2000" b="1" u="sng" dirty="0" smtClean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lang="zh-CN" altLang="en-US" sz="2000" dirty="0" smtClean="0">
                <a:latin typeface="宋体" charset="-122"/>
              </a:rPr>
              <a:t>保证串行口功能的初始化；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2）</a:t>
            </a:r>
            <a:r>
              <a:rPr lang="zh-CN" altLang="en-US" sz="2000" b="1" u="sng" dirty="0">
                <a:solidFill>
                  <a:srgbClr val="FF0000"/>
                </a:solidFill>
                <a:latin typeface="宋体" charset="-122"/>
              </a:rPr>
              <a:t>选择合适的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charset="-122"/>
              </a:rPr>
              <a:t>波特率：</a:t>
            </a:r>
            <a:endParaRPr lang="en-US" altLang="zh-CN" sz="2000" b="1" u="sng" dirty="0" smtClean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   设置定时器1的工作方式和时间常数</a:t>
            </a:r>
            <a:r>
              <a:rPr lang="zh-CN" altLang="en-US" sz="2000" dirty="0" smtClean="0"/>
              <a:t>；</a:t>
            </a:r>
            <a:endParaRPr lang="zh-CN" altLang="en-US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3）启动定时器1；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4）开放串行口中断；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5）开放总的中断；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</a:rPr>
              <a:t>6</a:t>
            </a:r>
            <a:r>
              <a:rPr lang="zh-CN" altLang="en-US" sz="2000" dirty="0" smtClean="0"/>
              <a:t>）编制中断服务程序，在中断服务程序中设置清除中断标志指令。</a:t>
            </a:r>
            <a:r>
              <a:rPr lang="zh-CN" altLang="en-US" sz="2000" dirty="0" smtClean="0">
                <a:latin typeface="宋体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830485" y="2852263"/>
            <a:ext cx="212372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TMOD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#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data；</a:t>
            </a:r>
          </a:p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TH1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#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data;</a:t>
            </a:r>
          </a:p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TL1, #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data;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7903" y="2075459"/>
            <a:ext cx="212258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SCON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3832412"/>
            <a:ext cx="121283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SETB TR1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816" y="4372963"/>
            <a:ext cx="107593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SETB ES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4842466"/>
            <a:ext cx="11144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SETB EA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15491" y="5219908"/>
            <a:ext cx="9050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CLR TI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10" y="2968316"/>
            <a:ext cx="8784976" cy="3629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dirty="0" smtClean="0">
                <a:latin typeface="宋体" charset="-122"/>
                <a:ea typeface="+mn-ea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  <a:ea typeface="+mn-ea"/>
              </a:rPr>
              <a:t>解题要点：</a:t>
            </a:r>
            <a:endParaRPr lang="en-US" altLang="zh-CN" sz="2200" b="1" dirty="0">
              <a:solidFill>
                <a:srgbClr val="FF0000"/>
              </a:solidFill>
              <a:latin typeface="宋体" charset="-122"/>
              <a:ea typeface="+mn-ea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zh-CN" altLang="en-US" sz="2200" dirty="0" smtClean="0">
                <a:latin typeface="宋体" charset="-122"/>
                <a:ea typeface="+mn-ea"/>
              </a:rPr>
              <a:t>选定</a:t>
            </a:r>
            <a:r>
              <a:rPr lang="zh-CN" altLang="en-US" sz="2200" dirty="0">
                <a:latin typeface="宋体" charset="-122"/>
                <a:ea typeface="+mn-ea"/>
              </a:rPr>
              <a:t>正确的控制字，以保证接口功能的初始化</a:t>
            </a:r>
            <a:r>
              <a:rPr lang="zh-CN" altLang="en-US" sz="2200" dirty="0" smtClean="0">
                <a:latin typeface="宋体" charset="-122"/>
                <a:ea typeface="+mn-ea"/>
              </a:rPr>
              <a:t>；</a:t>
            </a:r>
            <a:endParaRPr lang="en-US" altLang="zh-CN" sz="2200" dirty="0" smtClean="0">
              <a:latin typeface="宋体" charset="-122"/>
              <a:ea typeface="+mn-ea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zh-CN" altLang="en-US" sz="2200" dirty="0" smtClean="0">
                <a:latin typeface="宋体" charset="-122"/>
                <a:ea typeface="+mn-ea"/>
              </a:rPr>
              <a:t>选择</a:t>
            </a:r>
            <a:r>
              <a:rPr lang="zh-CN" altLang="en-US" sz="2200" dirty="0">
                <a:latin typeface="宋体" charset="-122"/>
                <a:ea typeface="+mn-ea"/>
              </a:rPr>
              <a:t>合适的波特率，这主要是选择</a:t>
            </a:r>
            <a:r>
              <a:rPr lang="zh-CN" altLang="en-US" sz="2200" b="1" u="sng" dirty="0">
                <a:solidFill>
                  <a:srgbClr val="FF0000"/>
                </a:solidFill>
                <a:latin typeface="宋体" charset="-122"/>
                <a:ea typeface="+mn-ea"/>
              </a:rPr>
              <a:t>定时器1的方式</a:t>
            </a:r>
            <a:r>
              <a:rPr lang="zh-CN" altLang="en-US" sz="2200" dirty="0">
                <a:latin typeface="宋体" charset="-122"/>
                <a:ea typeface="+mn-ea"/>
              </a:rPr>
              <a:t>和时间常数的</a:t>
            </a:r>
            <a:r>
              <a:rPr lang="zh-CN" altLang="en-US" sz="2200" dirty="0" smtClean="0">
                <a:latin typeface="宋体" charset="-122"/>
                <a:ea typeface="+mn-ea"/>
              </a:rPr>
              <a:t>确定</a:t>
            </a:r>
            <a:r>
              <a:rPr lang="en-US" altLang="zh-CN" sz="2200" dirty="0" smtClean="0">
                <a:latin typeface="宋体" charset="-122"/>
                <a:ea typeface="+mn-ea"/>
              </a:rPr>
              <a:t>;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endParaRPr lang="en-US" altLang="zh-CN" sz="2200" dirty="0" smtClean="0">
              <a:latin typeface="宋体" charset="-122"/>
              <a:ea typeface="+mn-ea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endParaRPr lang="en-US" altLang="zh-CN" sz="2200" dirty="0" smtClean="0">
              <a:latin typeface="宋体" charset="-122"/>
              <a:ea typeface="+mn-ea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endParaRPr lang="en-US" altLang="zh-CN" sz="2200" dirty="0" smtClean="0">
              <a:latin typeface="宋体" charset="-122"/>
              <a:ea typeface="+mn-ea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zh-CN" altLang="en-US" sz="2200" dirty="0" smtClean="0">
                <a:latin typeface="宋体" charset="-122"/>
                <a:ea typeface="+mn-ea"/>
              </a:rPr>
              <a:t>在</a:t>
            </a:r>
            <a:r>
              <a:rPr lang="zh-CN" altLang="en-US" sz="2200" dirty="0">
                <a:latin typeface="宋体" charset="-122"/>
                <a:ea typeface="+mn-ea"/>
              </a:rPr>
              <a:t>串行中断服务程序中要设置清除中断标志指令，否则将产生另一个中断。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89867" y="78319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628" y="1222157"/>
            <a:ext cx="88308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宋体" charset="-122"/>
              </a:rPr>
              <a:t>设有甲、乙两台单片机，编出两台单片机间实现如下串行通信功能的程序（假设系统时钟位</a:t>
            </a:r>
            <a:r>
              <a:rPr lang="en-US" altLang="zh-CN" sz="2000" dirty="0" smtClean="0">
                <a:latin typeface="宋体" charset="-122"/>
              </a:rPr>
              <a:t>11.0592MHz</a:t>
            </a:r>
            <a:r>
              <a:rPr lang="zh-CN" altLang="en-US" sz="2000" dirty="0" smtClean="0">
                <a:latin typeface="宋体" charset="-122"/>
              </a:rPr>
              <a:t>，波特率为</a:t>
            </a:r>
            <a:r>
              <a:rPr lang="en-US" altLang="zh-CN" sz="2000" dirty="0" smtClean="0">
                <a:latin typeface="宋体" charset="-122"/>
              </a:rPr>
              <a:t>9600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bit/s</a:t>
            </a:r>
            <a:r>
              <a:rPr lang="zh-CN" altLang="en-US" sz="2000" dirty="0" smtClean="0">
                <a:latin typeface="宋体" charset="-122"/>
              </a:rPr>
              <a:t>）。甲</a:t>
            </a:r>
            <a:r>
              <a:rPr lang="zh-CN" altLang="en-US" sz="2000" dirty="0">
                <a:latin typeface="宋体" charset="-122"/>
              </a:rPr>
              <a:t>机发送：将首址为</a:t>
            </a:r>
            <a:r>
              <a:rPr lang="en-US" altLang="zh-CN" sz="2000" dirty="0">
                <a:latin typeface="宋体" charset="-122"/>
              </a:rPr>
              <a:t>ADDRT</a:t>
            </a:r>
            <a:r>
              <a:rPr lang="zh-CN" altLang="en-US" sz="2000" dirty="0">
                <a:latin typeface="宋体" charset="-122"/>
              </a:rPr>
              <a:t>的128个</a:t>
            </a:r>
            <a:r>
              <a:rPr lang="zh-CN" altLang="en-US" sz="2000" dirty="0" smtClean="0">
                <a:latin typeface="宋体" charset="-122"/>
              </a:rPr>
              <a:t>字节</a:t>
            </a:r>
            <a:r>
              <a:rPr lang="en-US" altLang="zh-CN" sz="2000" dirty="0" smtClean="0">
                <a:latin typeface="宋体" charset="-122"/>
              </a:rPr>
              <a:t>(</a:t>
            </a:r>
            <a:r>
              <a:rPr lang="zh-CN" altLang="en-US" sz="2000" smtClean="0">
                <a:latin typeface="宋体" charset="-122"/>
              </a:rPr>
              <a:t>外部数据存储器</a:t>
            </a:r>
            <a:r>
              <a:rPr lang="en-US" altLang="zh-CN" sz="2000" smtClean="0">
                <a:latin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</a:rPr>
              <a:t>的</a:t>
            </a:r>
            <a:r>
              <a:rPr lang="zh-CN" altLang="en-US" sz="2000" dirty="0">
                <a:latin typeface="宋体" charset="-122"/>
              </a:rPr>
              <a:t>数据块顺序向乙机发送；乙机接收：将接收的128个字节的数据，顺序存放在以首址为</a:t>
            </a:r>
            <a:r>
              <a:rPr lang="en-US" altLang="zh-CN" sz="2000" dirty="0">
                <a:latin typeface="宋体" charset="-122"/>
              </a:rPr>
              <a:t>ADDRR</a:t>
            </a:r>
            <a:r>
              <a:rPr lang="zh-CN" altLang="en-US" sz="2000" dirty="0">
                <a:latin typeface="宋体" charset="-122"/>
              </a:rPr>
              <a:t>的数据缓冲区中。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3212976"/>
            <a:ext cx="28083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MOV SCON,#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01000000B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648" y="5546612"/>
            <a:ext cx="7987489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zh-CN" sz="2200" dirty="0"/>
              <a:t>11.0592MHz = 192*57600 = 384*28800 = 576*19200 = 1152*9600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3328464" y="4581128"/>
            <a:ext cx="230425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  TMOD,#20H        </a:t>
            </a:r>
          </a:p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  TH1,#0FDH </a:t>
            </a:r>
          </a:p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  TL1,#0FDH    </a:t>
            </a:r>
          </a:p>
        </p:txBody>
      </p:sp>
      <p:sp>
        <p:nvSpPr>
          <p:cNvPr id="10" name="矩形 9"/>
          <p:cNvSpPr/>
          <p:nvPr/>
        </p:nvSpPr>
        <p:spPr>
          <a:xfrm>
            <a:off x="7286644" y="6488668"/>
            <a:ext cx="9050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CLR TI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-1" r="279" b="58643"/>
          <a:stretch/>
        </p:blipFill>
        <p:spPr>
          <a:xfrm>
            <a:off x="1" y="2398201"/>
            <a:ext cx="9036496" cy="26477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/>
          <p:cNvSpPr txBox="1"/>
          <p:nvPr/>
        </p:nvSpPr>
        <p:spPr>
          <a:xfrm flipH="1">
            <a:off x="179511" y="939100"/>
            <a:ext cx="568863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数据字为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码时的通信格式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33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970" r="64253" b="4656"/>
          <a:stretch/>
        </p:blipFill>
        <p:spPr bwMode="auto">
          <a:xfrm>
            <a:off x="1619672" y="1317794"/>
            <a:ext cx="2318700" cy="51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0" y="904552"/>
            <a:ext cx="36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甲</a:t>
            </a:r>
            <a:r>
              <a:rPr lang="zh-CN" altLang="en-US" b="1" dirty="0" smtClean="0">
                <a:solidFill>
                  <a:srgbClr val="FF0000"/>
                </a:solidFill>
              </a:rPr>
              <a:t>机发送数据的主程序流程图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3" t="15801" r="-1127" b="6947"/>
          <a:stretch/>
        </p:blipFill>
        <p:spPr bwMode="auto">
          <a:xfrm>
            <a:off x="4788024" y="1484784"/>
            <a:ext cx="3624749" cy="405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flipH="1">
            <a:off x="4596809" y="916564"/>
            <a:ext cx="400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甲</a:t>
            </a:r>
            <a:r>
              <a:rPr lang="zh-CN" altLang="en-US" b="1" dirty="0" smtClean="0">
                <a:solidFill>
                  <a:srgbClr val="FF0000"/>
                </a:solidFill>
              </a:rPr>
              <a:t>机发送数据的中断服务流程图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9638" y="1223924"/>
            <a:ext cx="7540282" cy="1412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ORG    0000H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LJMP   MAINT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跳至主程序入口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ORG    0023H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LJMP   INTSE1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转至串行中断服务程序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ORG    0100H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01" y="855120"/>
            <a:ext cx="163538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b="1" dirty="0"/>
              <a:t>发送</a:t>
            </a:r>
            <a:r>
              <a:rPr lang="zh-CN" altLang="en-US" b="1" dirty="0" smtClean="0"/>
              <a:t>程序：</a:t>
            </a:r>
            <a:endParaRPr lang="zh-CN" altLang="en-US" b="1" dirty="0">
              <a:latin typeface="宋体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69638" y="2662540"/>
            <a:ext cx="7540282" cy="4005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MAINT:  MOV    SP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#60H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设置堆栈指针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SCON,#01000000B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置串行口工作方式1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MOV    TMOD,#20H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定时器1为工作方式2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   TH1,#0FDH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MOV    TL1,#0FDH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SETB   TR1  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启动定时器1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SETB   EA   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SETB   ES   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串行口开中断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   DPTR,#ADDRT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首址送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   R0,#00H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传送字节数初值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MOVX   A,@DPTR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取第一个发送字节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   SBUF,A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启动串行口发送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SJMP   $           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;中断服务程序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3607" y="3573016"/>
            <a:ext cx="253331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99791" y="3690232"/>
            <a:ext cx="3018775" cy="341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波特率的时间常数</a:t>
            </a:r>
          </a:p>
        </p:txBody>
      </p:sp>
    </p:spTree>
    <p:extLst>
      <p:ext uri="{BB962C8B-B14F-4D97-AF65-F5344CB8AC3E}">
        <p14:creationId xmlns:p14="http://schemas.microsoft.com/office/powerpoint/2010/main" val="35071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1340768"/>
            <a:ext cx="7721600" cy="3384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INTSE1:   CLR    TI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将中断标志清零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  CJNE   R0,#7FH,  LOOP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判别128个字节都发送完没有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CLR    ES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全部发送完毕，禁止串行口中断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SJMP   ENDT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转中断返回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LOOP:        INC    R0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修改字节数指针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   INC    DPTR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修改地址指针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MOVX   A,@DPTR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取发送数据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 MOV    SBUF,A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启动串行口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ENDT:      RETI                 ;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中断返回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 END</a:t>
            </a:r>
          </a:p>
        </p:txBody>
      </p:sp>
    </p:spTree>
    <p:extLst>
      <p:ext uri="{BB962C8B-B14F-4D97-AF65-F5344CB8AC3E}">
        <p14:creationId xmlns:p14="http://schemas.microsoft.com/office/powerpoint/2010/main" val="16078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7" b="5788"/>
          <a:stretch/>
        </p:blipFill>
        <p:spPr bwMode="auto">
          <a:xfrm>
            <a:off x="638120" y="1484784"/>
            <a:ext cx="2350448" cy="474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0" y="904552"/>
            <a:ext cx="36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乙机接收数据的主程序流程图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139952" y="917349"/>
            <a:ext cx="400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乙机接收数据的中断服务流程图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6" b="5788"/>
          <a:stretch/>
        </p:blipFill>
        <p:spPr bwMode="auto">
          <a:xfrm>
            <a:off x="4259159" y="1508702"/>
            <a:ext cx="4166598" cy="474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1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1484784"/>
            <a:ext cx="8648700" cy="13058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 sz="1800"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ORG    0000H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LJMP   MAINR  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转主程序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ORG    0023H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LJMP   INTSE2 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转串行口中断服务程序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836712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/>
              <a:t>接收</a:t>
            </a:r>
            <a:r>
              <a:rPr lang="zh-CN" altLang="en-US" b="1" dirty="0" smtClean="0"/>
              <a:t>程序：</a:t>
            </a:r>
            <a:endParaRPr lang="zh-CN" altLang="en-US" b="1" dirty="0">
              <a:latin typeface="宋体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3001654"/>
            <a:ext cx="8648700" cy="3091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MAINR: MOV    SCON,#01010000B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串行口为接收口，在工作方式1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   TMOD,#20H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定时器1为工作方式2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   TH1,#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0FDH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波特率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的时间常数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   TL1,#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0FDH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SETB   TR1    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启动定时器1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SETB   EA     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SETB   ES     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串行口开中断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   DPTR,#ADDRR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数据缓冲区首址送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   R0,#00H 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置传送字节数初值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SJMP   $</a:t>
            </a:r>
          </a:p>
        </p:txBody>
      </p:sp>
    </p:spTree>
    <p:extLst>
      <p:ext uri="{BB962C8B-B14F-4D97-AF65-F5344CB8AC3E}">
        <p14:creationId xmlns:p14="http://schemas.microsoft.com/office/powerpoint/2010/main" val="22539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4038" y="1556792"/>
            <a:ext cx="7861300" cy="34563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spcBef>
                <a:spcPct val="20000"/>
              </a:spcBef>
              <a:buFont typeface="Wingdings" pitchFamily="2" charset="2"/>
              <a:buNone/>
              <a:defRPr sz="1800"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INTSE2: CLR    RI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清中断标志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A,SBUF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取接收的数据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MOVX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@DPTR,A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接收的数据送缓冲区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CJNE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7FH,LOOP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判别接收完没有。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   TR1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全部接收完毕则关定时器1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   ES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关串行口中断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SJMP   SEND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    R0  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修改计数指针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INC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DPTR         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修改地址指针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SEND: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RETI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1052736"/>
            <a:ext cx="8748464" cy="323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宋体" charset="-122"/>
              </a:rPr>
              <a:t>例2 </a:t>
            </a:r>
            <a:r>
              <a:rPr lang="zh-CN" altLang="en-US" sz="2400" dirty="0" smtClean="0">
                <a:latin typeface="宋体" charset="-122"/>
              </a:rPr>
              <a:t>设有甲、乙两台单片机，编写程序，使用调用子程序的方法进行串行通信。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甲机（发送机）；从内部</a:t>
            </a:r>
            <a:r>
              <a:rPr lang="en-US" altLang="zh-CN" sz="2400" dirty="0" smtClean="0">
                <a:latin typeface="宋体" charset="-122"/>
              </a:rPr>
              <a:t>RAM</a:t>
            </a:r>
            <a:r>
              <a:rPr lang="zh-CN" altLang="en-US" sz="2400" dirty="0" smtClean="0">
                <a:latin typeface="宋体" charset="-122"/>
              </a:rPr>
              <a:t>单元30</a:t>
            </a:r>
            <a:r>
              <a:rPr lang="en-US" altLang="zh-CN" sz="2400" dirty="0" smtClean="0">
                <a:latin typeface="宋体" charset="-122"/>
              </a:rPr>
              <a:t>H～35H</a:t>
            </a:r>
            <a:r>
              <a:rPr lang="zh-CN" altLang="en-US" sz="2400" dirty="0" smtClean="0">
                <a:latin typeface="宋体" charset="-122"/>
              </a:rPr>
              <a:t>中取出6个</a:t>
            </a:r>
            <a:r>
              <a:rPr lang="en-US" altLang="zh-CN" sz="2400" dirty="0" smtClean="0">
                <a:latin typeface="宋体" charset="-122"/>
              </a:rPr>
              <a:t>ASCII</a:t>
            </a:r>
            <a:r>
              <a:rPr lang="zh-CN" altLang="en-US" sz="2400" dirty="0" smtClean="0">
                <a:latin typeface="宋体" charset="-122"/>
              </a:rPr>
              <a:t>码数据，在最高位加上奇偶校验位后由串行口发送。采用8位异步通信，波特率为</a:t>
            </a: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200</a:t>
            </a:r>
            <a:r>
              <a:rPr lang="en-US" altLang="zh-CN" sz="2400" dirty="0" smtClean="0">
                <a:latin typeface="宋体" charset="-122"/>
              </a:rPr>
              <a:t>bps，（</a:t>
            </a:r>
            <a:r>
              <a:rPr lang="zh-CN" altLang="en-US" sz="2400" dirty="0" smtClean="0">
                <a:latin typeface="宋体" charset="-122"/>
              </a:rPr>
              <a:t>假设系统时钟11.0592</a:t>
            </a:r>
            <a:r>
              <a:rPr lang="en-US" altLang="zh-CN" sz="2400" dirty="0" smtClean="0">
                <a:latin typeface="宋体" charset="-122"/>
              </a:rPr>
              <a:t>MHz）。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乙机（接收机）：把接收到的</a:t>
            </a:r>
            <a:r>
              <a:rPr lang="en-US" altLang="zh-CN" sz="2400" dirty="0" smtClean="0">
                <a:latin typeface="宋体" charset="-122"/>
              </a:rPr>
              <a:t>ASCII</a:t>
            </a:r>
            <a:r>
              <a:rPr lang="zh-CN" altLang="en-US" sz="2400" dirty="0" smtClean="0">
                <a:latin typeface="宋体" charset="-122"/>
              </a:rPr>
              <a:t>码数据，先进行奇偶校验，若校验正确，将数据依次存放在内部</a:t>
            </a:r>
            <a:r>
              <a:rPr lang="en-US" altLang="zh-CN" sz="2400" dirty="0" smtClean="0">
                <a:latin typeface="宋体" charset="-122"/>
              </a:rPr>
              <a:t>RAM</a:t>
            </a:r>
            <a:r>
              <a:rPr lang="zh-CN" altLang="en-US" sz="2400" dirty="0" smtClean="0">
                <a:latin typeface="宋体" charset="-122"/>
              </a:rPr>
              <a:t>区30</a:t>
            </a:r>
            <a:r>
              <a:rPr lang="en-US" altLang="zh-CN" sz="2400" dirty="0" smtClean="0">
                <a:latin typeface="宋体" charset="-122"/>
              </a:rPr>
              <a:t>H～35H</a:t>
            </a:r>
            <a:r>
              <a:rPr lang="zh-CN" altLang="en-US" sz="2400" dirty="0" smtClean="0">
                <a:latin typeface="宋体" charset="-122"/>
              </a:rPr>
              <a:t>单元中。若校验出错，则将出错信息“0</a:t>
            </a:r>
            <a:r>
              <a:rPr lang="en-US" altLang="zh-CN" sz="2400" dirty="0" smtClean="0">
                <a:latin typeface="宋体" charset="-122"/>
              </a:rPr>
              <a:t>FFH”</a:t>
            </a:r>
            <a:r>
              <a:rPr lang="zh-CN" altLang="en-US" sz="2400" dirty="0" smtClean="0">
                <a:latin typeface="宋体" charset="-122"/>
              </a:rPr>
              <a:t>存入相应的单元。</a:t>
            </a:r>
          </a:p>
        </p:txBody>
      </p:sp>
    </p:spTree>
    <p:extLst>
      <p:ext uri="{BB962C8B-B14F-4D97-AF65-F5344CB8AC3E}">
        <p14:creationId xmlns:p14="http://schemas.microsoft.com/office/powerpoint/2010/main" val="36029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881" r="60844" b="4273"/>
          <a:stretch/>
        </p:blipFill>
        <p:spPr bwMode="auto">
          <a:xfrm>
            <a:off x="611560" y="2132856"/>
            <a:ext cx="2091530" cy="39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9" b="3226"/>
          <a:stretch/>
        </p:blipFill>
        <p:spPr bwMode="auto">
          <a:xfrm>
            <a:off x="4716016" y="1548062"/>
            <a:ext cx="3163248" cy="491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flipH="1">
            <a:off x="-27422" y="829857"/>
            <a:ext cx="362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调用子程序的查询方式串行通信甲机发送流程图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484295" y="838453"/>
            <a:ext cx="362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调用子程序的查询方式串行通信乙机接收流程图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5" y="1268760"/>
            <a:ext cx="8232775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 sz="1800">
                <a:solidFill>
                  <a:schemeClr val="dk1"/>
                </a:solidFill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   ORG    0000H        ;</a:t>
            </a:r>
            <a:r>
              <a:rPr lang="zh-CN" altLang="en-US" dirty="0"/>
              <a:t>主程序入口</a:t>
            </a:r>
          </a:p>
          <a:p>
            <a:r>
              <a:rPr lang="en-US" altLang="zh-CN" dirty="0"/>
              <a:t>       LJMP   MAINT</a:t>
            </a:r>
          </a:p>
          <a:p>
            <a:r>
              <a:rPr lang="en-US" altLang="zh-CN" dirty="0"/>
              <a:t>       ORG    0030H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2406920"/>
            <a:ext cx="8232775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MAINT: MOV    SP,#60H</a:t>
            </a:r>
          </a:p>
          <a:p>
            <a:r>
              <a:rPr lang="en-US" altLang="zh-CN" dirty="0"/>
              <a:t>       MOV    TMOD,#20H    ;</a:t>
            </a:r>
            <a:r>
              <a:rPr lang="zh-CN" altLang="en-US" dirty="0"/>
              <a:t>置定时器1为工作方式2</a:t>
            </a:r>
          </a:p>
          <a:p>
            <a:r>
              <a:rPr lang="en-US" altLang="zh-CN" dirty="0"/>
              <a:t>       MOV    TH1,#0E8H    ;</a:t>
            </a:r>
            <a:r>
              <a:rPr lang="zh-CN" altLang="en-US" dirty="0"/>
              <a:t>置波特率时间常数</a:t>
            </a:r>
          </a:p>
          <a:p>
            <a:r>
              <a:rPr lang="en-US" altLang="zh-CN" dirty="0"/>
              <a:t>       MOV    TL1,#0E8H</a:t>
            </a:r>
          </a:p>
          <a:p>
            <a:r>
              <a:rPr lang="en-US" altLang="zh-CN" dirty="0"/>
              <a:t>       MOV    SCON,#40H    ;</a:t>
            </a:r>
            <a:r>
              <a:rPr lang="zh-CN" altLang="en-US" dirty="0"/>
              <a:t>置串行口为工作方式1</a:t>
            </a:r>
          </a:p>
          <a:p>
            <a:r>
              <a:rPr lang="en-US" altLang="zh-CN" dirty="0"/>
              <a:t>       SETB   TR1          ;</a:t>
            </a:r>
            <a:r>
              <a:rPr lang="zh-CN" altLang="en-US" dirty="0"/>
              <a:t>启动定时器1工作</a:t>
            </a:r>
          </a:p>
          <a:p>
            <a:r>
              <a:rPr lang="en-US" altLang="zh-CN" dirty="0"/>
              <a:t>       MOV    R0,#20H      ;</a:t>
            </a:r>
            <a:r>
              <a:rPr lang="zh-CN" altLang="en-US" dirty="0"/>
              <a:t>数据首地址送</a:t>
            </a:r>
            <a:r>
              <a:rPr lang="en-US" altLang="zh-CN" dirty="0"/>
              <a:t>R0</a:t>
            </a:r>
          </a:p>
          <a:p>
            <a:r>
              <a:rPr lang="en-US" altLang="zh-CN" dirty="0"/>
              <a:t>       MOV    R7,#06H      ;</a:t>
            </a:r>
            <a:r>
              <a:rPr lang="zh-CN" altLang="en-US" dirty="0"/>
              <a:t>传送字节数送</a:t>
            </a:r>
            <a:r>
              <a:rPr lang="en-US" altLang="zh-CN" dirty="0"/>
              <a:t>R7</a:t>
            </a:r>
          </a:p>
          <a:p>
            <a:r>
              <a:rPr lang="en-US" altLang="zh-CN" dirty="0"/>
              <a:t>LOOPT: MOV    A,@R0        ;</a:t>
            </a:r>
            <a:r>
              <a:rPr lang="zh-CN" altLang="en-US" dirty="0"/>
              <a:t>取一个待传送的数据字节</a:t>
            </a:r>
          </a:p>
          <a:p>
            <a:r>
              <a:rPr lang="en-US" altLang="zh-CN" dirty="0"/>
              <a:t>       LCALL  DATAOUT      ;</a:t>
            </a:r>
            <a:r>
              <a:rPr lang="zh-CN" altLang="en-US" dirty="0"/>
              <a:t>调用串行可发送子程序</a:t>
            </a:r>
          </a:p>
          <a:p>
            <a:r>
              <a:rPr lang="en-US" altLang="zh-CN" dirty="0"/>
              <a:t>       INC    R0           ;</a:t>
            </a:r>
            <a:r>
              <a:rPr lang="zh-CN" altLang="en-US" dirty="0"/>
              <a:t>修改地址指针</a:t>
            </a:r>
          </a:p>
          <a:p>
            <a:r>
              <a:rPr lang="en-US" altLang="zh-CN" dirty="0"/>
              <a:t>       DJNZ   R7,LOOPT     ;</a:t>
            </a:r>
            <a:r>
              <a:rPr lang="zh-CN" altLang="en-US" dirty="0"/>
              <a:t>若没有全部发送完毕，</a:t>
            </a:r>
          </a:p>
          <a:p>
            <a:r>
              <a:rPr lang="zh-CN" altLang="en-US" dirty="0"/>
              <a:t>                           ;则转</a:t>
            </a:r>
            <a:r>
              <a:rPr lang="en-US" altLang="zh-CN" dirty="0"/>
              <a:t>LOOPT</a:t>
            </a:r>
            <a:r>
              <a:rPr lang="zh-CN" altLang="en-US" dirty="0"/>
              <a:t>继续发送</a:t>
            </a:r>
          </a:p>
          <a:p>
            <a:r>
              <a:rPr lang="en-US" altLang="zh-CN" dirty="0"/>
              <a:t>       SJMP    $           ;</a:t>
            </a:r>
            <a:r>
              <a:rPr lang="zh-CN" altLang="en-US" dirty="0"/>
              <a:t>串行口发送子程序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5935" y="836712"/>
            <a:ext cx="1858201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宋体" charset="-122"/>
              </a:rPr>
              <a:t>甲机：主程序</a:t>
            </a:r>
          </a:p>
        </p:txBody>
      </p:sp>
    </p:spTree>
    <p:extLst>
      <p:ext uri="{BB962C8B-B14F-4D97-AF65-F5344CB8AC3E}">
        <p14:creationId xmlns:p14="http://schemas.microsoft.com/office/powerpoint/2010/main" val="42937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067" y="1340769"/>
            <a:ext cx="8867775" cy="26642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342900" indent="-342900" defTabSz="914400" eaLnBrk="1" latinLnBrk="0" hangingPunct="1">
              <a:spcBef>
                <a:spcPct val="20000"/>
              </a:spcBef>
              <a:buFont typeface="Wingdings" pitchFamily="2" charset="2"/>
              <a:buNone/>
              <a:defRPr sz="1800">
                <a:solidFill>
                  <a:schemeClr val="dk1"/>
                </a:solidFill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DATAOUT: MOV    C,P     ;</a:t>
            </a:r>
            <a:r>
              <a:rPr lang="zh-CN" altLang="en-US" dirty="0"/>
              <a:t>设置奇偶校验位（补奇）</a:t>
            </a:r>
          </a:p>
          <a:p>
            <a:r>
              <a:rPr lang="en-US" altLang="zh-CN" dirty="0"/>
              <a:t>           CPL    C</a:t>
            </a:r>
          </a:p>
          <a:p>
            <a:r>
              <a:rPr lang="en-US" altLang="zh-CN" dirty="0"/>
              <a:t>           MOV    ACC.7,C</a:t>
            </a:r>
          </a:p>
          <a:p>
            <a:r>
              <a:rPr lang="en-US" altLang="zh-CN" dirty="0"/>
              <a:t>           MOV    SBUF,A  ;</a:t>
            </a:r>
            <a:r>
              <a:rPr lang="zh-CN" altLang="en-US" dirty="0"/>
              <a:t>等待数据字节发送完毕</a:t>
            </a:r>
          </a:p>
          <a:p>
            <a:r>
              <a:rPr lang="en-US" altLang="zh-CN" dirty="0"/>
              <a:t>           CLR    TI      ;</a:t>
            </a:r>
            <a:r>
              <a:rPr lang="zh-CN" altLang="en-US" dirty="0"/>
              <a:t>清发送标志</a:t>
            </a:r>
            <a:r>
              <a:rPr lang="en-US" altLang="zh-CN" dirty="0"/>
              <a:t>TI， </a:t>
            </a:r>
          </a:p>
          <a:p>
            <a:r>
              <a:rPr lang="zh-CN" altLang="en-US" dirty="0"/>
              <a:t>                          ;为下一数据字节串行发送作准备</a:t>
            </a:r>
          </a:p>
          <a:p>
            <a:r>
              <a:rPr lang="en-US" altLang="zh-CN" dirty="0"/>
              <a:t>           RET</a:t>
            </a:r>
          </a:p>
          <a:p>
            <a:r>
              <a:rPr lang="en-US" altLang="zh-CN" dirty="0"/>
              <a:t>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0280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6373180" y="48542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" t="42693" r="7535" b="7179"/>
          <a:stretch/>
        </p:blipFill>
        <p:spPr>
          <a:xfrm>
            <a:off x="287524" y="2295945"/>
            <a:ext cx="7632848" cy="292347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本框 10"/>
          <p:cNvSpPr txBox="1"/>
          <p:nvPr/>
        </p:nvSpPr>
        <p:spPr>
          <a:xfrm flipH="1">
            <a:off x="287524" y="966374"/>
            <a:ext cx="3924436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有空闲位时的通信格式</a:t>
            </a:r>
          </a:p>
        </p:txBody>
      </p:sp>
      <p:sp>
        <p:nvSpPr>
          <p:cNvPr id="8" name="文本框 11"/>
          <p:cNvSpPr txBox="1"/>
          <p:nvPr/>
        </p:nvSpPr>
        <p:spPr>
          <a:xfrm>
            <a:off x="1725357" y="487647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位的时间长度取决于波特率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076056" y="2324833"/>
            <a:ext cx="1297124" cy="273630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53506" y="119720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空闲位</a:t>
            </a:r>
          </a:p>
        </p:txBody>
      </p:sp>
    </p:spTree>
    <p:extLst>
      <p:ext uri="{BB962C8B-B14F-4D97-AF65-F5344CB8AC3E}">
        <p14:creationId xmlns:p14="http://schemas.microsoft.com/office/powerpoint/2010/main" val="38846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5859" y="2132856"/>
            <a:ext cx="7800975" cy="4581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MAINR:   MOV    SP,#60H</a:t>
            </a:r>
          </a:p>
          <a:p>
            <a:r>
              <a:rPr lang="en-US" altLang="zh-CN" dirty="0"/>
              <a:t>         MOV    TMOD,#20H    ;</a:t>
            </a:r>
            <a:r>
              <a:rPr lang="zh-CN" altLang="en-US" dirty="0"/>
              <a:t>置定时器1为工作方式2</a:t>
            </a:r>
          </a:p>
          <a:p>
            <a:r>
              <a:rPr lang="en-US" altLang="zh-CN" dirty="0"/>
              <a:t>         MOV    TH1,#0E8H    ;</a:t>
            </a:r>
            <a:r>
              <a:rPr lang="zh-CN" altLang="en-US" dirty="0"/>
              <a:t>置波特率时间常数</a:t>
            </a:r>
          </a:p>
          <a:p>
            <a:r>
              <a:rPr lang="en-US" altLang="zh-CN" dirty="0"/>
              <a:t>         MOV    TL1,#0E8H        </a:t>
            </a:r>
          </a:p>
          <a:p>
            <a:r>
              <a:rPr lang="en-US" altLang="zh-CN" dirty="0"/>
              <a:t>         MOV    SCON,#52H    ;</a:t>
            </a:r>
            <a:r>
              <a:rPr lang="zh-CN" altLang="en-US" dirty="0"/>
              <a:t>置串行口为工作方式1，</a:t>
            </a:r>
            <a:r>
              <a:rPr lang="en-US" altLang="zh-CN" dirty="0"/>
              <a:t>REN=1</a:t>
            </a:r>
          </a:p>
          <a:p>
            <a:r>
              <a:rPr lang="en-US" altLang="zh-CN" dirty="0"/>
              <a:t>         SETB   TR1          ;</a:t>
            </a:r>
            <a:r>
              <a:rPr lang="zh-CN" altLang="en-US" dirty="0"/>
              <a:t>启动定时器1</a:t>
            </a:r>
          </a:p>
          <a:p>
            <a:r>
              <a:rPr lang="en-US" altLang="zh-CN" dirty="0"/>
              <a:t>         MOV    R0,#20H      ;</a:t>
            </a:r>
            <a:r>
              <a:rPr lang="zh-CN" altLang="en-US" dirty="0"/>
              <a:t>存放数据首地址送</a:t>
            </a:r>
            <a:r>
              <a:rPr lang="en-US" altLang="zh-CN" dirty="0"/>
              <a:t>R0</a:t>
            </a:r>
          </a:p>
          <a:p>
            <a:r>
              <a:rPr lang="en-US" altLang="zh-CN" dirty="0"/>
              <a:t>         MOV    R7,#06H      ;</a:t>
            </a:r>
            <a:r>
              <a:rPr lang="zh-CN" altLang="en-US" dirty="0"/>
              <a:t>存放数据字节数送</a:t>
            </a:r>
            <a:r>
              <a:rPr lang="en-US" altLang="zh-CN" dirty="0"/>
              <a:t>R7</a:t>
            </a:r>
          </a:p>
          <a:p>
            <a:r>
              <a:rPr lang="en-US" altLang="zh-CN" dirty="0"/>
              <a:t>LOOP:    LCALL  DATAIN       ;</a:t>
            </a:r>
            <a:r>
              <a:rPr lang="zh-CN" altLang="en-US" dirty="0"/>
              <a:t>调用接收子程序</a:t>
            </a:r>
          </a:p>
          <a:p>
            <a:r>
              <a:rPr lang="en-US" altLang="zh-CN" dirty="0"/>
              <a:t>         JC     ERROR        ;</a:t>
            </a:r>
            <a:r>
              <a:rPr lang="zh-CN" altLang="en-US" dirty="0"/>
              <a:t>若</a:t>
            </a:r>
            <a:r>
              <a:rPr lang="en-US" altLang="zh-CN" dirty="0"/>
              <a:t>C＝1，</a:t>
            </a:r>
            <a:r>
              <a:rPr lang="zh-CN" altLang="en-US" dirty="0"/>
              <a:t>转出错处理程序</a:t>
            </a:r>
          </a:p>
          <a:p>
            <a:r>
              <a:rPr lang="en-US" altLang="zh-CN" dirty="0"/>
              <a:t>         MOV    @R0,A        ;</a:t>
            </a:r>
            <a:r>
              <a:rPr lang="zh-CN" altLang="en-US" dirty="0"/>
              <a:t>将接收的数据送指定</a:t>
            </a:r>
            <a:r>
              <a:rPr lang="en-US" altLang="zh-CN" dirty="0"/>
              <a:t>RAM</a:t>
            </a:r>
            <a:r>
              <a:rPr lang="zh-CN" altLang="en-US" dirty="0"/>
              <a:t>单元中</a:t>
            </a:r>
          </a:p>
          <a:p>
            <a:r>
              <a:rPr lang="en-US" altLang="zh-CN" dirty="0"/>
              <a:t>         LJMP   LOOPC</a:t>
            </a:r>
          </a:p>
          <a:p>
            <a:r>
              <a:rPr lang="en-US" altLang="zh-CN" dirty="0"/>
              <a:t>ERROR:   MOV    @R0,#0FFH    ;</a:t>
            </a:r>
            <a:r>
              <a:rPr lang="zh-CN" altLang="en-US" dirty="0"/>
              <a:t>将出错字符”0</a:t>
            </a:r>
            <a:r>
              <a:rPr lang="en-US" altLang="zh-CN" dirty="0"/>
              <a:t>FFH”</a:t>
            </a:r>
            <a:r>
              <a:rPr lang="zh-CN" altLang="en-US" dirty="0"/>
              <a:t>送指定单元</a:t>
            </a:r>
          </a:p>
          <a:p>
            <a:r>
              <a:rPr lang="en-US" altLang="zh-CN" dirty="0"/>
              <a:t>LOOPC:   INC    R0           ;</a:t>
            </a:r>
            <a:r>
              <a:rPr lang="zh-CN" altLang="en-US" dirty="0"/>
              <a:t>修改地址指针</a:t>
            </a:r>
          </a:p>
          <a:p>
            <a:r>
              <a:rPr lang="en-US" altLang="zh-CN" dirty="0"/>
              <a:t>         DJNZ   R7,LOOP      ;</a:t>
            </a:r>
            <a:r>
              <a:rPr lang="zh-CN" altLang="en-US" dirty="0"/>
              <a:t>若没全部接收完毕，</a:t>
            </a:r>
          </a:p>
          <a:p>
            <a:r>
              <a:rPr lang="zh-CN" altLang="en-US" dirty="0"/>
              <a:t>                             ;则继续接收数据；否则顺序进行</a:t>
            </a:r>
          </a:p>
          <a:p>
            <a:r>
              <a:rPr lang="en-US" altLang="zh-CN" dirty="0"/>
              <a:t>         SJMP    $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836712"/>
            <a:ext cx="1867819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dk1"/>
                </a:solidFill>
                <a:latin typeface="宋体" charset="-122"/>
                <a:ea typeface="+mn-ea"/>
              </a:rPr>
              <a:t>乙机：主程序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0786" y="1196752"/>
            <a:ext cx="7800975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 sz="1800">
                <a:solidFill>
                  <a:schemeClr val="dk1"/>
                </a:solidFill>
                <a:latin typeface="宋体" charset="-122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        ORG    0000H        ;</a:t>
            </a:r>
            <a:r>
              <a:rPr lang="zh-CN" altLang="en-US" dirty="0"/>
              <a:t>主程序入口地址</a:t>
            </a:r>
          </a:p>
          <a:p>
            <a:r>
              <a:rPr lang="en-US" altLang="zh-CN" dirty="0"/>
              <a:t>         LJMP   MAINR</a:t>
            </a:r>
          </a:p>
          <a:p>
            <a:r>
              <a:rPr lang="en-US" altLang="zh-CN" dirty="0"/>
              <a:t>         ORG    0030H</a:t>
            </a:r>
          </a:p>
        </p:txBody>
      </p:sp>
    </p:spTree>
    <p:extLst>
      <p:ext uri="{BB962C8B-B14F-4D97-AF65-F5344CB8AC3E}">
        <p14:creationId xmlns:p14="http://schemas.microsoft.com/office/powerpoint/2010/main" val="17212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04864"/>
            <a:ext cx="4968552" cy="136815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1,  2</a:t>
            </a:r>
            <a:r>
              <a:rPr lang="zh-CN" altLang="en-US" dirty="0"/>
              <a:t> </a:t>
            </a:r>
            <a:r>
              <a:rPr lang="en-US" altLang="zh-CN" dirty="0" smtClean="0"/>
              <a:t>,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5;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6108" y="6564709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396" y="1556792"/>
            <a:ext cx="898656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字符格式约定：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编码形式、奇偶校验形式、以及起始位和停止位的规定；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波特率约定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：发送站和接收站都要以相同的数据传送速率工作；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1699" y="836712"/>
            <a:ext cx="687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异步数据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传送设定：</a:t>
            </a:r>
            <a:endParaRPr lang="zh-CN" altLang="en-US" sz="2800" b="1" u="sng" dirty="0">
              <a:solidFill>
                <a:srgbClr val="FF0000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57824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码元：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数字通信</a:t>
            </a:r>
            <a:r>
              <a:rPr lang="zh-CN" altLang="en-US" sz="2400" b="1" dirty="0">
                <a:latin typeface="宋体" panose="02010600030101010101" pitchFamily="2" charset="-122"/>
              </a:rPr>
              <a:t>中常常用时间间隔相同的符号来表示数字。这样的时间间隔内的信号称为码元，这个间隔称为码元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长度。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波特率的定义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每秒传送码元的个数，单位为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Baud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2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波特率和比特率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0306" y="1628800"/>
            <a:ext cx="9066802" cy="1224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比特率：</a:t>
            </a:r>
            <a:r>
              <a:rPr lang="zh-CN" altLang="en-US" sz="2800" dirty="0" smtClean="0"/>
              <a:t>单位时间内传输二进制代码的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有效位（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bit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数</a:t>
            </a:r>
            <a:r>
              <a:rPr lang="en-US" altLang="zh-CN" sz="2800" dirty="0" smtClean="0"/>
              <a:t>(bit/s, bps, kbps, Mbps);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186" y="501317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波特率</a:t>
            </a:r>
            <a:r>
              <a:rPr lang="en-US" altLang="zh-CN" sz="2400" dirty="0"/>
              <a:t>=10</a:t>
            </a:r>
            <a:r>
              <a:rPr lang="zh-CN" altLang="en-US" sz="2400" dirty="0"/>
              <a:t>*</a:t>
            </a:r>
            <a:r>
              <a:rPr lang="en-US" altLang="zh-CN" sz="2400" dirty="0"/>
              <a:t>120=1200</a:t>
            </a:r>
            <a:r>
              <a:rPr lang="zh-CN" altLang="en-US" sz="2400" dirty="0"/>
              <a:t>波特</a:t>
            </a:r>
            <a:r>
              <a:rPr lang="en-US" altLang="zh-CN" sz="2400" dirty="0"/>
              <a:t>/s</a:t>
            </a:r>
          </a:p>
          <a:p>
            <a:pPr marL="0" indent="0">
              <a:buNone/>
            </a:pPr>
            <a:r>
              <a:rPr lang="en-US" altLang="zh-CN" sz="2400" dirty="0"/>
              <a:t>T1=1/1200=0.833 </a:t>
            </a:r>
            <a:r>
              <a:rPr lang="en-US" altLang="zh-CN" sz="2400" dirty="0" err="1"/>
              <a:t>ms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比特率</a:t>
            </a:r>
            <a:r>
              <a:rPr lang="en-US" altLang="zh-CN" sz="2400" dirty="0"/>
              <a:t>=8</a:t>
            </a:r>
            <a:r>
              <a:rPr lang="zh-CN" altLang="en-US" sz="2400" dirty="0"/>
              <a:t>*</a:t>
            </a:r>
            <a:r>
              <a:rPr lang="en-US" altLang="zh-CN" sz="2400" dirty="0"/>
              <a:t>120=960 bit/s</a:t>
            </a:r>
          </a:p>
          <a:p>
            <a:pPr marL="0" indent="0">
              <a:buNone/>
            </a:pPr>
            <a:r>
              <a:rPr lang="en-US" altLang="zh-CN" sz="2400" dirty="0"/>
              <a:t>T2=1/960=1.04 </a:t>
            </a:r>
            <a:r>
              <a:rPr lang="en-US" altLang="zh-CN" sz="2400" dirty="0" err="1"/>
              <a:t>ms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9512" y="3625809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例如：</a:t>
            </a:r>
            <a:r>
              <a:rPr lang="zh-CN" altLang="en-US" sz="2400" dirty="0"/>
              <a:t>异步传送数据的速率为每秒</a:t>
            </a:r>
            <a:r>
              <a:rPr lang="en-US" altLang="zh-CN" sz="2400" dirty="0"/>
              <a:t>120</a:t>
            </a:r>
            <a:r>
              <a:rPr lang="zh-CN" altLang="en-US" sz="2400" dirty="0"/>
              <a:t>个字符，每个字符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起始位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数据位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停止位组成， 则波特率、传送每个波特的时间</a:t>
            </a:r>
            <a:r>
              <a:rPr lang="en-US" altLang="zh-CN" sz="2400" dirty="0"/>
              <a:t>T1</a:t>
            </a:r>
            <a:r>
              <a:rPr lang="zh-CN" altLang="en-US" sz="2400" dirty="0"/>
              <a:t>、比特率、传送每个比特的时间</a:t>
            </a:r>
            <a:r>
              <a:rPr lang="en-US" altLang="zh-CN" sz="2400" dirty="0"/>
              <a:t>T2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2008" y="2967335"/>
            <a:ext cx="831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波特率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宋体" panose="02010600030101010101" pitchFamily="2" charset="-122"/>
              </a:rPr>
              <a:t>每秒传送码元的个数，单位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为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Baud/s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9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-36512" y="1004769"/>
            <a:ext cx="727280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异步传送的信息格式：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551" y="2132856"/>
            <a:ext cx="7565909" cy="2880320"/>
            <a:chOff x="539551" y="2132856"/>
            <a:chExt cx="7565909" cy="288032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2132856"/>
              <a:ext cx="7565909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99592" y="3284984"/>
              <a:ext cx="12618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校验位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8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16806</TotalTime>
  <Words>4780</Words>
  <Application>Microsoft Office PowerPoint</Application>
  <PresentationFormat>全屏显示(4:3)</PresentationFormat>
  <Paragraphs>742</Paragraphs>
  <Slides>61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Office 主题​​</vt:lpstr>
      <vt:lpstr>Microsoft Drawing</vt:lpstr>
      <vt:lpstr>公式</vt:lpstr>
      <vt:lpstr>第 9 章  串行通信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波特率和比特率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帧错误(Frame error) </vt:lpstr>
      <vt:lpstr>溢出(丢失)错误(Overrun error) </vt:lpstr>
      <vt:lpstr>PowerPoint 演示文稿</vt:lpstr>
      <vt:lpstr>PowerPoint 演示文稿</vt:lpstr>
      <vt:lpstr>9.2  8051的串行口 </vt:lpstr>
      <vt:lpstr>9.2.1串行接口的控制寄存器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9.2.2  串行接口的四种工作方式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9.2.3     多处理机通信 </vt:lpstr>
      <vt:lpstr>PowerPoint 演示文稿</vt:lpstr>
      <vt:lpstr>9.2.4 波特率的设定 </vt:lpstr>
      <vt:lpstr>9.2.5 串行接口通信应用举例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xiaohehe</cp:lastModifiedBy>
  <cp:revision>3353</cp:revision>
  <cp:lastPrinted>2015-10-08T22:56:50Z</cp:lastPrinted>
  <dcterms:created xsi:type="dcterms:W3CDTF">2014-08-31T13:34:46Z</dcterms:created>
  <dcterms:modified xsi:type="dcterms:W3CDTF">2017-12-05T06:03:18Z</dcterms:modified>
</cp:coreProperties>
</file>