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34"/>
  </p:notesMasterIdLst>
  <p:handoutMasterIdLst>
    <p:handoutMasterId r:id="rId35"/>
  </p:handoutMasterIdLst>
  <p:sldIdLst>
    <p:sldId id="331" r:id="rId2"/>
    <p:sldId id="396" r:id="rId3"/>
    <p:sldId id="438" r:id="rId4"/>
    <p:sldId id="332" r:id="rId5"/>
    <p:sldId id="397" r:id="rId6"/>
    <p:sldId id="399" r:id="rId7"/>
    <p:sldId id="400" r:id="rId8"/>
    <p:sldId id="401" r:id="rId9"/>
    <p:sldId id="402" r:id="rId10"/>
    <p:sldId id="403" r:id="rId11"/>
    <p:sldId id="420" r:id="rId12"/>
    <p:sldId id="404" r:id="rId13"/>
    <p:sldId id="406" r:id="rId14"/>
    <p:sldId id="407" r:id="rId15"/>
    <p:sldId id="405" r:id="rId16"/>
    <p:sldId id="408" r:id="rId17"/>
    <p:sldId id="409" r:id="rId18"/>
    <p:sldId id="410" r:id="rId19"/>
    <p:sldId id="411" r:id="rId20"/>
    <p:sldId id="413" r:id="rId21"/>
    <p:sldId id="412" r:id="rId22"/>
    <p:sldId id="414" r:id="rId23"/>
    <p:sldId id="415" r:id="rId24"/>
    <p:sldId id="439" r:id="rId25"/>
    <p:sldId id="416" r:id="rId26"/>
    <p:sldId id="417" r:id="rId27"/>
    <p:sldId id="418" r:id="rId28"/>
    <p:sldId id="421" r:id="rId29"/>
    <p:sldId id="422" r:id="rId30"/>
    <p:sldId id="423" r:id="rId31"/>
    <p:sldId id="424" r:id="rId32"/>
    <p:sldId id="349" r:id="rId3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  <a:srgbClr val="FAC090"/>
    <a:srgbClr val="93CDDD"/>
    <a:srgbClr val="E6B9B8"/>
    <a:srgbClr val="B7DEE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4834" autoAdjust="0"/>
  </p:normalViewPr>
  <p:slideViewPr>
    <p:cSldViewPr>
      <p:cViewPr>
        <p:scale>
          <a:sx n="100" d="100"/>
          <a:sy n="100" d="100"/>
        </p:scale>
        <p:origin x="-26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1405C86-B6ED-4DF3-B2BA-38D708D02AD2}" type="datetimeFigureOut">
              <a:rPr lang="zh-CN" altLang="en-US"/>
              <a:pPr>
                <a:defRPr/>
              </a:pPr>
              <a:t>2017/11/20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CE715B1-B067-4A74-8E90-B5CB22C5E8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11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7DEE87B-44A3-4D19-A2C1-E6C044E00E14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34AC56F-FE6F-44B3-8B31-4A41077A4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1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C56F-FE6F-44B3-8B31-4A41077A40E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2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9825" y="134076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1356" y="342237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B70F13-4DE4-4F99-ABB3-31E2EE9AA6D9}" type="datetime1">
              <a:rPr lang="zh-CN" altLang="en-US" smtClean="0"/>
              <a:pPr>
                <a:defRPr/>
              </a:pPr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40F62-0E5D-41DE-801E-C14D57515A0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4624"/>
            <a:ext cx="9144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107504" y="144108"/>
            <a:ext cx="3096344" cy="508918"/>
          </a:xfrm>
          <a:prstGeom prst="rect">
            <a:avLst/>
          </a:prstGeom>
          <a:noFill/>
          <a:ln>
            <a:noFill/>
          </a:ln>
        </p:spPr>
        <p:txBody>
          <a:bodyPr vert="horz" anchor="b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b="0" kern="1200" cap="small" dirty="0">
                <a:solidFill>
                  <a:schemeClr val="accent2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微型计算机技术</a:t>
            </a:r>
            <a:endParaRPr lang="zh-CN" altLang="en-US" b="1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303211" y="446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深圳大学生物医学工程学院</a:t>
            </a:r>
            <a:endParaRPr lang="en-US" sz="2800" b="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868144" y="398567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Email: hhxu@szu.edu.cn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9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913B37-F9E7-48DB-88A4-0B6D84E37102}" type="datetime1">
              <a:rPr lang="zh-CN" altLang="en-US" smtClean="0"/>
              <a:pPr>
                <a:defRPr/>
              </a:pPr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5995E-C66C-4A4F-BE7C-E17F847A7E1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13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248" y="126876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536" y="191683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3BBF8-1910-4A91-B552-254CEEF7A8A6}" type="datetime1">
              <a:rPr lang="zh-CN" altLang="en-US" smtClean="0"/>
              <a:pPr>
                <a:defRPr/>
              </a:pPr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71B77-9D74-422C-BFDA-706C358F3EF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45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4480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64502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8" y="170080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4036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85405-E291-4886-82CF-B561FDDAFD44}" type="datetime1">
              <a:rPr lang="zh-CN" altLang="en-US" smtClean="0"/>
              <a:pPr>
                <a:defRPr/>
              </a:pPr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568D2-CD19-437D-A104-D57864F7665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52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8AD00B-652B-4558-ACAB-08D3D12AAA24}" type="datetime1">
              <a:rPr lang="zh-CN" altLang="en-US" smtClean="0"/>
              <a:pPr>
                <a:defRPr/>
              </a:pPr>
              <a:t>2017/11/20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4F9A-B273-43C8-A1D9-7FB00ABEA57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02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77C50F-EDBF-4506-912A-DBB269B4F584}" type="datetime1">
              <a:rPr lang="zh-CN" altLang="en-US" smtClean="0"/>
              <a:pPr>
                <a:defRPr/>
              </a:pPr>
              <a:t>2017/11/20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FA101-A7C6-449D-A802-264B6473163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A456E-C3AF-4CDE-A97B-1BBDF1B61DC6}" type="datetime1">
              <a:rPr lang="zh-CN" altLang="en-US" smtClean="0"/>
              <a:pPr>
                <a:defRPr/>
              </a:pPr>
              <a:t>2017/11/20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1A779-0F23-4220-B1B8-D6D18E0CC04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925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E03AC0-B533-44FE-81B3-9C83F8E17068}" type="datetime1">
              <a:rPr lang="zh-CN" altLang="en-US" smtClean="0"/>
              <a:pPr>
                <a:defRPr/>
              </a:pPr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8CC87-F992-4726-A9B6-58AF7C0A3D1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4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51C7E-815C-44EC-B436-04FC88C01ADE}" type="datetime1">
              <a:rPr lang="zh-CN" altLang="en-US" smtClean="0"/>
              <a:pPr>
                <a:defRPr/>
              </a:pPr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DAC5-3E46-415A-B009-5A52DE39BF8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44624"/>
            <a:ext cx="9144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107504" y="144108"/>
            <a:ext cx="3096344" cy="508918"/>
          </a:xfrm>
          <a:prstGeom prst="rect">
            <a:avLst/>
          </a:prstGeom>
          <a:noFill/>
          <a:ln>
            <a:noFill/>
          </a:ln>
        </p:spPr>
        <p:txBody>
          <a:bodyPr vert="horz" anchor="b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b="0" kern="1200" cap="small" dirty="0">
                <a:solidFill>
                  <a:schemeClr val="accent2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微型计算机技术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303211" y="446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深圳大学生物医学工程学院</a:t>
            </a:r>
            <a:endParaRPr lang="en-US" sz="2800" b="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868144" y="398567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Email: hhxu@szu.edu.cn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1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29349" y="6309320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908720"/>
            <a:ext cx="9252520" cy="9144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000" b="1" dirty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8 </a:t>
            </a:r>
            <a:r>
              <a:rPr lang="zh-CN" altLang="en-US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章</a:t>
            </a:r>
            <a:r>
              <a:rPr lang="zh-CN" altLang="en-US" sz="4000" b="1" dirty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 定时</a:t>
            </a:r>
            <a:r>
              <a:rPr lang="en-US" altLang="zh-CN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计数器</a:t>
            </a:r>
            <a:endParaRPr lang="zh-CN" altLang="en-US" sz="4000" b="1" dirty="0">
              <a:solidFill>
                <a:srgbClr val="F47A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9552" y="2348880"/>
            <a:ext cx="7704856" cy="512398"/>
          </a:xfrm>
          <a:prstGeom prst="actionButtonBlan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8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1  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8051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单片机的定时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计数器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8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9552" y="3816702"/>
            <a:ext cx="7704856" cy="512398"/>
          </a:xfrm>
          <a:prstGeom prst="actionButtonBlan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  <a:ea typeface="+mn-ea"/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+mn-ea"/>
              </a:rPr>
              <a:t>.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  <a:ea typeface="+mn-ea"/>
              </a:rPr>
              <a:t>2 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+mn-ea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  <a:ea typeface="+mn-ea"/>
              </a:rPr>
              <a:t>MSC1211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+mn-ea"/>
              </a:rPr>
              <a:t>的定时器与脉宽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+mn-ea"/>
              </a:rPr>
              <a:t>调整（了解）</a:t>
            </a:r>
            <a:endParaRPr lang="zh-CN" altLang="en-US" sz="3200" b="1" dirty="0">
              <a:solidFill>
                <a:srgbClr val="FF0000"/>
              </a:solidFill>
              <a:latin typeface="宋体" pitchFamily="2" charset="-122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247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908720"/>
            <a:ext cx="3978974" cy="430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002060"/>
                </a:solidFill>
              </a:rPr>
              <a:t>2</a:t>
            </a:r>
            <a:r>
              <a:rPr lang="zh-CN" altLang="en-US" sz="2200" dirty="0" smtClean="0">
                <a:solidFill>
                  <a:srgbClr val="002060"/>
                </a:solidFill>
              </a:rPr>
              <a:t>） </a:t>
            </a:r>
            <a:r>
              <a:rPr lang="en-US" altLang="zh-CN" sz="2200" dirty="0" smtClean="0">
                <a:solidFill>
                  <a:srgbClr val="002060"/>
                </a:solidFill>
              </a:rPr>
              <a:t>M1</a:t>
            </a:r>
            <a:r>
              <a:rPr lang="zh-CN" altLang="en-US" sz="2200" dirty="0" smtClean="0">
                <a:solidFill>
                  <a:srgbClr val="002060"/>
                </a:solidFill>
              </a:rPr>
              <a:t>和</a:t>
            </a:r>
            <a:r>
              <a:rPr lang="en-US" altLang="zh-CN" sz="2200" dirty="0" smtClean="0">
                <a:solidFill>
                  <a:srgbClr val="002060"/>
                </a:solidFill>
              </a:rPr>
              <a:t>M0</a:t>
            </a:r>
            <a:r>
              <a:rPr lang="zh-CN" altLang="en-US" sz="2200" dirty="0" smtClean="0">
                <a:solidFill>
                  <a:srgbClr val="002060"/>
                </a:solidFill>
              </a:rPr>
              <a:t>：方式选择控制位</a:t>
            </a:r>
            <a:endParaRPr lang="zh-CN" altLang="en-US" sz="2200" dirty="0">
              <a:solidFill>
                <a:srgbClr val="00206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25889"/>
              </p:ext>
            </p:extLst>
          </p:nvPr>
        </p:nvGraphicFramePr>
        <p:xfrm>
          <a:off x="251520" y="2276872"/>
          <a:ext cx="867645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91"/>
                <a:gridCol w="1017481"/>
                <a:gridCol w="1526222"/>
                <a:gridCol w="52000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M1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M0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工作方式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功能说明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13</a:t>
                      </a:r>
                      <a:r>
                        <a:rPr lang="zh-CN" altLang="en-US" sz="2400" dirty="0" smtClean="0"/>
                        <a:t>位计数器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16</a:t>
                      </a:r>
                      <a:r>
                        <a:rPr lang="zh-CN" altLang="en-US" sz="2400" dirty="0" smtClean="0"/>
                        <a:t>位计数器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可自动装入得</a:t>
                      </a:r>
                      <a:r>
                        <a:rPr lang="en-US" altLang="zh-CN" sz="2400" dirty="0" smtClean="0"/>
                        <a:t>8</a:t>
                      </a:r>
                      <a:r>
                        <a:rPr lang="zh-CN" altLang="en-US" sz="2400" dirty="0" smtClean="0"/>
                        <a:t>位计数器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定时器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：分成两个</a:t>
                      </a:r>
                      <a:r>
                        <a:rPr lang="en-US" altLang="zh-CN" sz="2400" dirty="0" smtClean="0"/>
                        <a:t>8</a:t>
                      </a:r>
                      <a:r>
                        <a:rPr lang="zh-CN" altLang="en-US" sz="2400" dirty="0" smtClean="0"/>
                        <a:t>位计数器</a:t>
                      </a:r>
                      <a:endParaRPr lang="en-US" altLang="zh-CN" sz="2400" dirty="0" smtClean="0"/>
                    </a:p>
                    <a:p>
                      <a:pPr algn="l"/>
                      <a:r>
                        <a:rPr lang="zh-CN" altLang="en-US" sz="2400" dirty="0" smtClean="0"/>
                        <a:t>定时器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：停止计数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42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91680" y="783444"/>
            <a:ext cx="4789252" cy="2336565"/>
            <a:chOff x="-7057" y="4069676"/>
            <a:chExt cx="4789252" cy="233656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764165" y="4069676"/>
              <a:ext cx="7256" cy="193285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123728" y="4869160"/>
              <a:ext cx="513676" cy="79208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endParaRPr lang="zh-CN" altLang="en-U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049156" y="5200786"/>
              <a:ext cx="513676" cy="79208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≥1</a:t>
              </a:r>
              <a:endParaRPr lang="zh-CN" altLang="en-U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932442" y="5614153"/>
              <a:ext cx="513676" cy="79208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&amp;</a:t>
              </a:r>
              <a:endParaRPr lang="zh-CN" altLang="en-U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0" name="直接连接符 9"/>
            <p:cNvCxnSpPr>
              <a:endCxn id="7" idx="1"/>
            </p:cNvCxnSpPr>
            <p:nvPr/>
          </p:nvCxnSpPr>
          <p:spPr>
            <a:xfrm>
              <a:off x="587252" y="5265204"/>
              <a:ext cx="153647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87252" y="6237312"/>
              <a:ext cx="334519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2649817" y="5236802"/>
              <a:ext cx="126000" cy="12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765877" y="5299802"/>
              <a:ext cx="28327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87252" y="5798819"/>
              <a:ext cx="2461904" cy="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562832" y="5798819"/>
              <a:ext cx="36961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08"/>
            <p:cNvSpPr txBox="1"/>
            <p:nvPr/>
          </p:nvSpPr>
          <p:spPr>
            <a:xfrm>
              <a:off x="-7057" y="4895872"/>
              <a:ext cx="669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dirty="0" smtClean="0"/>
                <a:t>GATE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09"/>
                <p:cNvSpPr txBox="1"/>
                <p:nvPr/>
              </p:nvSpPr>
              <p:spPr>
                <a:xfrm>
                  <a:off x="16646" y="5402775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INT</m:t>
                            </m:r>
                            <m:r>
                              <m:rPr>
                                <m:sty m:val="p"/>
                              </m:rPr>
                              <a:rPr lang="en-US" altLang="zh-CN" i="1" baseline="-2500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46" y="5402775"/>
                  <a:ext cx="69121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文本框 110"/>
            <p:cNvSpPr txBox="1"/>
            <p:nvPr/>
          </p:nvSpPr>
          <p:spPr>
            <a:xfrm>
              <a:off x="37869" y="589417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dirty="0" err="1" smtClean="0"/>
                <a:t>TR</a:t>
              </a:r>
              <a:r>
                <a:rPr lang="en-US" altLang="zh-CN" baseline="-25000" dirty="0" err="1"/>
                <a:t>x</a:t>
              </a:r>
              <a:endParaRPr lang="zh-CN" altLang="en-US" baseline="-25000" dirty="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4446118" y="5992796"/>
              <a:ext cx="33607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92842" y="3740753"/>
            <a:ext cx="276898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002060"/>
                </a:solidFill>
              </a:rPr>
              <a:t>3</a:t>
            </a:r>
            <a:r>
              <a:rPr lang="zh-CN" altLang="en-US" sz="2200" dirty="0" smtClean="0">
                <a:solidFill>
                  <a:srgbClr val="002060"/>
                </a:solidFill>
              </a:rPr>
              <a:t>）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</a:rPr>
              <a:t>GATE</a:t>
            </a:r>
            <a:r>
              <a:rPr lang="zh-CN" altLang="en-US" sz="2200" dirty="0" smtClean="0">
                <a:solidFill>
                  <a:srgbClr val="002060"/>
                </a:solidFill>
              </a:rPr>
              <a:t>：门控制</a:t>
            </a:r>
            <a:endParaRPr lang="zh-CN" altLang="en-US" sz="2200" dirty="0">
              <a:solidFill>
                <a:srgbClr val="00206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3848" y="3743122"/>
            <a:ext cx="5616624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GATE=0, </a:t>
            </a:r>
            <a:r>
              <a:rPr lang="en-US" altLang="zh-CN" sz="2000" dirty="0" smtClean="0"/>
              <a:t>TR</a:t>
            </a:r>
            <a:r>
              <a:rPr lang="en-US" altLang="zh-CN" sz="2000" baseline="-25000" dirty="0" smtClean="0"/>
              <a:t>X</a:t>
            </a:r>
            <a:r>
              <a:rPr lang="en-US" altLang="zh-CN" sz="2000" dirty="0" smtClean="0"/>
              <a:t>=1</a:t>
            </a:r>
            <a:r>
              <a:rPr lang="zh-CN" altLang="en-US" sz="2000" dirty="0" smtClean="0"/>
              <a:t>，启动定时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计数器</a:t>
            </a:r>
            <a:endParaRPr lang="en-US" altLang="zh-CN" sz="2000" dirty="0" smtClean="0"/>
          </a:p>
          <a:p>
            <a:r>
              <a:rPr lang="en-US" altLang="zh-CN" sz="2000" dirty="0" smtClean="0"/>
              <a:t>---</a:t>
            </a:r>
            <a:r>
              <a:rPr lang="zh-CN" altLang="en-US" sz="2000" b="1" u="sng" dirty="0" smtClean="0">
                <a:solidFill>
                  <a:srgbClr val="FF0000"/>
                </a:solidFill>
              </a:rPr>
              <a:t>自启动方式</a:t>
            </a:r>
            <a:endParaRPr lang="en-US" altLang="zh-CN" sz="2000" b="1" u="sng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92176" y="4949878"/>
                <a:ext cx="2688557" cy="45999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200" dirty="0" smtClean="0">
                    <a:solidFill>
                      <a:srgbClr val="002060"/>
                    </a:solidFill>
                  </a:rPr>
                  <a:t>4</a:t>
                </a:r>
                <a:r>
                  <a:rPr lang="zh-CN" altLang="en-US" sz="2200" dirty="0" smtClean="0">
                    <a:solidFill>
                      <a:srgbClr val="002060"/>
                    </a:solidFill>
                  </a:rPr>
                  <a:t>）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m:rPr>
                            <m:sty m:val="p"/>
                          </m:rPr>
                          <a:rPr lang="en-US" altLang="zh-CN" sz="2400" baseline="-25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solidFill>
                      <a:srgbClr val="002060"/>
                    </a:solidFill>
                  </a:rPr>
                  <a:t>：外部控制</a:t>
                </a:r>
                <a:endParaRPr lang="zh-CN" alt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6" y="4949878"/>
                <a:ext cx="2688557" cy="459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238682" y="4736287"/>
                <a:ext cx="5581790" cy="70788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GATE=1, TR</a:t>
                </a:r>
                <a:r>
                  <a:rPr lang="en-US" altLang="zh-CN" sz="2000" baseline="-25000" dirty="0" smtClean="0"/>
                  <a:t>X</a:t>
                </a:r>
                <a:r>
                  <a:rPr lang="en-US" altLang="zh-CN" sz="2000" dirty="0" smtClean="0"/>
                  <a:t>=1,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m:rPr>
                            <m:sty m:val="p"/>
                          </m:rPr>
                          <a:rPr lang="en-US" altLang="zh-CN" sz="2000" baseline="-25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altLang="zh-CN" sz="2000" dirty="0"/>
                  <a:t> =1 </a:t>
                </a:r>
                <a:r>
                  <a:rPr lang="zh-CN" altLang="en-US" sz="2000" dirty="0" smtClean="0"/>
                  <a:t>，启动定时</a:t>
                </a:r>
                <a:r>
                  <a:rPr lang="en-US" altLang="zh-CN" sz="2000" dirty="0" smtClean="0"/>
                  <a:t>/</a:t>
                </a:r>
                <a:r>
                  <a:rPr lang="zh-CN" altLang="en-US" sz="2000" dirty="0" smtClean="0"/>
                  <a:t>计数器</a:t>
                </a:r>
                <a:endParaRPr lang="en-US" altLang="zh-CN" sz="2000" dirty="0" smtClean="0"/>
              </a:p>
              <a:p>
                <a:r>
                  <a:rPr lang="en-US" altLang="zh-CN" sz="2000" dirty="0" smtClean="0"/>
                  <a:t>---</a:t>
                </a:r>
                <a:r>
                  <a:rPr lang="zh-CN" altLang="en-US" sz="2000" b="1" u="sng" dirty="0">
                    <a:solidFill>
                      <a:srgbClr val="FF0000"/>
                    </a:solidFill>
                  </a:rPr>
                  <a:t>外启动</a:t>
                </a:r>
                <a:r>
                  <a:rPr lang="zh-CN" altLang="en-US" sz="2000" b="1" u="sng" dirty="0" smtClean="0">
                    <a:solidFill>
                      <a:srgbClr val="FF0000"/>
                    </a:solidFill>
                  </a:rPr>
                  <a:t>方式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682" y="4736287"/>
                <a:ext cx="5581790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980" t="-5932" b="-1440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6470158" y="15220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控制信号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2933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7859" y="764704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504" y="1340768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设置</a:t>
            </a:r>
            <a:r>
              <a:rPr lang="en-US" altLang="zh-CN" sz="2400" dirty="0" smtClean="0"/>
              <a:t>T0</a:t>
            </a:r>
            <a:r>
              <a:rPr lang="zh-CN" altLang="en-US" sz="2400" dirty="0" smtClean="0"/>
              <a:t>工作于计数、自启动、方式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，设置</a:t>
            </a:r>
            <a:r>
              <a:rPr lang="en-US" altLang="zh-CN" sz="2400" dirty="0" smtClean="0"/>
              <a:t>T1</a:t>
            </a:r>
            <a:r>
              <a:rPr lang="zh-CN" altLang="en-US" sz="2400" dirty="0" smtClean="0"/>
              <a:t>工作于定时、外启动、方式</a:t>
            </a: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203848" y="5373216"/>
            <a:ext cx="2561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MOV  TMOD, #96H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Group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6745716"/>
                  </p:ext>
                </p:extLst>
              </p:nvPr>
            </p:nvGraphicFramePr>
            <p:xfrm>
              <a:off x="467544" y="2562692"/>
              <a:ext cx="8262672" cy="1810433"/>
            </p:xfrm>
            <a:graphic>
              <a:graphicData uri="http://schemas.openxmlformats.org/drawingml/2006/table">
                <a:tbl>
                  <a:tblPr/>
                  <a:tblGrid>
                    <a:gridCol w="1032834"/>
                    <a:gridCol w="1032834"/>
                    <a:gridCol w="1032834"/>
                    <a:gridCol w="1032834"/>
                    <a:gridCol w="1032834"/>
                    <a:gridCol w="1032834"/>
                    <a:gridCol w="1032834"/>
                    <a:gridCol w="1032834"/>
                  </a:tblGrid>
                  <a:tr h="5943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D7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D6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D5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D4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D3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D2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85760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定时器</a:t>
                          </a: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1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定时器</a:t>
                          </a: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6217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GATE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C/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1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宋体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1800" b="0" i="0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T</m:t>
                                  </m:r>
                                </m:e>
                              </m:acc>
                            </m:oMath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M1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M0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GATE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C/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1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宋体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1800" b="0" i="0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T</m:t>
                                  </m:r>
                                </m:e>
                              </m:acc>
                            </m:oMath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M1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M0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Group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1576745716"/>
                  </p:ext>
                </p:extLst>
              </p:nvPr>
            </p:nvGraphicFramePr>
            <p:xfrm>
              <a:off x="467544" y="2562692"/>
              <a:ext cx="8262672" cy="1810433"/>
            </p:xfrm>
            <a:graphic>
              <a:graphicData uri="http://schemas.openxmlformats.org/drawingml/2006/table">
                <a:tbl>
                  <a:tblPr/>
                  <a:tblGrid>
                    <a:gridCol w="1032834"/>
                    <a:gridCol w="1032834"/>
                    <a:gridCol w="1032834"/>
                    <a:gridCol w="1032834"/>
                    <a:gridCol w="1032834"/>
                    <a:gridCol w="1032834"/>
                    <a:gridCol w="1032834"/>
                    <a:gridCol w="1032834"/>
                  </a:tblGrid>
                  <a:tr h="5943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D7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D6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D5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D4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D3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D2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594360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定时器</a:t>
                          </a: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1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定时器</a:t>
                          </a: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6217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GATE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09467" t="-194118" r="-604734" b="-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M1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M0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GATE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507647" t="-194118" r="-201765" b="-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M1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M0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本框 2"/>
          <p:cNvSpPr txBox="1"/>
          <p:nvPr/>
        </p:nvSpPr>
        <p:spPr>
          <a:xfrm>
            <a:off x="681497" y="43265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69232" y="43265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690" y="43211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00582" y="43211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57961" y="43211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45696" y="43211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0154" y="43157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77046" y="43157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0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3335" y="6481295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908720"/>
            <a:ext cx="449578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2. TCON: </a:t>
            </a:r>
            <a:r>
              <a:rPr lang="zh-CN" altLang="en-US" sz="2400" dirty="0" smtClean="0"/>
              <a:t>定时器控制寄存器</a:t>
            </a:r>
            <a:r>
              <a:rPr lang="en-US" altLang="zh-CN" sz="2400" dirty="0" smtClean="0"/>
              <a:t>(88H)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0497651"/>
                  </p:ext>
                </p:extLst>
              </p:nvPr>
            </p:nvGraphicFramePr>
            <p:xfrm>
              <a:off x="132333" y="1628800"/>
              <a:ext cx="8964488" cy="2021713"/>
            </p:xfrm>
            <a:graphic>
              <a:graphicData uri="http://schemas.openxmlformats.org/drawingml/2006/table">
                <a:tbl>
                  <a:tblPr/>
                  <a:tblGrid>
                    <a:gridCol w="936104"/>
                    <a:gridCol w="936104"/>
                    <a:gridCol w="936104"/>
                    <a:gridCol w="936104"/>
                    <a:gridCol w="1152128"/>
                    <a:gridCol w="1440160"/>
                    <a:gridCol w="1152128"/>
                    <a:gridCol w="1475656"/>
                  </a:tblGrid>
                  <a:tr h="3576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D7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D6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D5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D4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D3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D2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3576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TF1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TR1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TF0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TR0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IE1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IT1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IE0</a:t>
                          </a:r>
                          <a:endParaRPr kumimoji="1" lang="zh-CN" altLang="en-US" sz="2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IT0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82612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T1</a:t>
                          </a: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请求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有</a:t>
                          </a: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无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T1</a:t>
                          </a:r>
                          <a:r>
                            <a:rPr kumimoji="1" lang="zh-CN" alt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工作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itchFamily="18" charset="0"/>
                            <a:ea typeface="+mn-ea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启</a:t>
                          </a: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/</a:t>
                          </a:r>
                          <a:r>
                            <a:rPr kumimoji="1" lang="zh-CN" alt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停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itchFamily="18" charset="0"/>
                            <a:ea typeface="+mn-ea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T0</a:t>
                          </a: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请求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有</a:t>
                          </a: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无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T0</a:t>
                          </a:r>
                          <a:r>
                            <a:rPr kumimoji="1" lang="zh-CN" alt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工作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itchFamily="18" charset="0"/>
                            <a:ea typeface="+mn-ea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启</a:t>
                          </a: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/</a:t>
                          </a:r>
                          <a:r>
                            <a:rPr kumimoji="1" lang="zh-CN" alt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停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itchFamily="18" charset="0"/>
                            <a:ea typeface="+mn-ea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zh-CN" altLang="en-US" sz="18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smtClean="0">
                                      <a:latin typeface="Cambria Math"/>
                                    </a:rPr>
                                    <m:t>INT</m:t>
                                  </m:r>
                                  <m:r>
                                    <a:rPr lang="en-US" altLang="zh-CN" sz="1800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acc>
                            </m:oMath>
                          </a14:m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请求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有</a:t>
                          </a: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无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zh-CN" altLang="en-US" sz="18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smtClean="0">
                                      <a:latin typeface="Cambria Math"/>
                                    </a:rPr>
                                    <m:t>INT</m:t>
                                  </m:r>
                                  <m:r>
                                    <a:rPr lang="en-US" altLang="zh-CN" sz="1800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acc>
                            </m:oMath>
                          </a14:m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方式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下沿</a:t>
                          </a: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低电平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zh-CN" altLang="en-US" sz="18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smtClean="0">
                                      <a:latin typeface="Cambria Math"/>
                                    </a:rPr>
                                    <m:t>INT</m:t>
                                  </m:r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acc>
                            </m:oMath>
                          </a14:m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请求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有</a:t>
                          </a: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无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zh-CN" altLang="en-US" sz="18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smtClean="0">
                                      <a:latin typeface="Cambria Math"/>
                                    </a:rPr>
                                    <m:t>INT</m:t>
                                  </m:r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acc>
                            </m:oMath>
                          </a14:m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方式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下沿</a:t>
                          </a: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低电平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0497651"/>
                  </p:ext>
                </p:extLst>
              </p:nvPr>
            </p:nvGraphicFramePr>
            <p:xfrm>
              <a:off x="132333" y="1628800"/>
              <a:ext cx="8964488" cy="2021713"/>
            </p:xfrm>
            <a:graphic>
              <a:graphicData uri="http://schemas.openxmlformats.org/drawingml/2006/table">
                <a:tbl>
                  <a:tblPr/>
                  <a:tblGrid>
                    <a:gridCol w="936104"/>
                    <a:gridCol w="936104"/>
                    <a:gridCol w="936104"/>
                    <a:gridCol w="936104"/>
                    <a:gridCol w="1152128"/>
                    <a:gridCol w="1440160"/>
                    <a:gridCol w="1152128"/>
                    <a:gridCol w="1475656"/>
                  </a:tblGrid>
                  <a:tr h="5486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D7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D6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D5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D4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D3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D2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TF1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TR1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TF0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TR0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IE1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IT1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IE0</a:t>
                          </a:r>
                          <a:endParaRPr kumimoji="1" lang="zh-CN" altLang="en-US" sz="2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IT0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9244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T1</a:t>
                          </a: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请求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有</a:t>
                          </a: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无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T1</a:t>
                          </a:r>
                          <a:r>
                            <a:rPr kumimoji="1" lang="zh-CN" alt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工作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itchFamily="18" charset="0"/>
                            <a:ea typeface="+mn-ea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启</a:t>
                          </a: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/</a:t>
                          </a:r>
                          <a:r>
                            <a:rPr kumimoji="1" lang="zh-CN" alt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停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itchFamily="18" charset="0"/>
                            <a:ea typeface="+mn-ea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T0</a:t>
                          </a: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请求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有</a:t>
                          </a: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无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T0</a:t>
                          </a:r>
                          <a:r>
                            <a:rPr kumimoji="1" lang="zh-CN" alt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工作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itchFamily="18" charset="0"/>
                            <a:ea typeface="+mn-ea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启</a:t>
                          </a: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/</a:t>
                          </a:r>
                          <a:r>
                            <a:rPr kumimoji="1" lang="zh-CN" alt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停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itchFamily="18" charset="0"/>
                            <a:ea typeface="+mn-ea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328571" t="-120395" r="-355556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341772" t="-120395" r="-183544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553968" t="-120395" r="-130159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510744" t="-120395" r="-1653" b="-52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3" name="直接箭头连接符 2"/>
          <p:cNvCxnSpPr/>
          <p:nvPr/>
        </p:nvCxnSpPr>
        <p:spPr>
          <a:xfrm>
            <a:off x="1619672" y="3789040"/>
            <a:ext cx="648072" cy="72008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2771800" y="3789040"/>
            <a:ext cx="648072" cy="72008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59632" y="4671043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定时器运行控制位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436097" y="3163615"/>
            <a:ext cx="3312367" cy="7694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002060"/>
                </a:solidFill>
              </a:rPr>
              <a:t>1</a:t>
            </a:r>
            <a:r>
              <a:rPr lang="zh-CN" altLang="en-US" sz="2200" dirty="0" smtClean="0">
                <a:solidFill>
                  <a:srgbClr val="002060"/>
                </a:solidFill>
              </a:rPr>
              <a:t>） </a:t>
            </a:r>
            <a:r>
              <a:rPr lang="en-US" altLang="zh-CN" sz="2200" dirty="0" smtClean="0">
                <a:solidFill>
                  <a:srgbClr val="002060"/>
                </a:solidFill>
              </a:rPr>
              <a:t>TF1</a:t>
            </a:r>
            <a:r>
              <a:rPr lang="zh-CN" altLang="en-US" sz="2200" dirty="0" smtClean="0">
                <a:solidFill>
                  <a:srgbClr val="002060"/>
                </a:solidFill>
              </a:rPr>
              <a:t>、</a:t>
            </a:r>
            <a:r>
              <a:rPr lang="en-US" altLang="zh-CN" sz="2200" dirty="0" smtClean="0">
                <a:solidFill>
                  <a:srgbClr val="002060"/>
                </a:solidFill>
              </a:rPr>
              <a:t>TF0</a:t>
            </a:r>
            <a:r>
              <a:rPr lang="zh-CN" altLang="en-US" sz="2200" dirty="0" smtClean="0">
                <a:solidFill>
                  <a:srgbClr val="002060"/>
                </a:solidFill>
              </a:rPr>
              <a:t>：</a:t>
            </a:r>
            <a:endParaRPr lang="en-US" altLang="zh-CN" sz="2200" dirty="0" smtClean="0">
              <a:solidFill>
                <a:srgbClr val="002060"/>
              </a:solidFill>
            </a:endParaRPr>
          </a:p>
          <a:p>
            <a:r>
              <a:rPr lang="zh-CN" altLang="en-US" sz="2200" dirty="0" smtClean="0">
                <a:solidFill>
                  <a:srgbClr val="002060"/>
                </a:solidFill>
              </a:rPr>
              <a:t>定时器</a:t>
            </a:r>
            <a:r>
              <a:rPr lang="en-US" altLang="zh-CN" sz="2200" dirty="0" smtClean="0">
                <a:solidFill>
                  <a:srgbClr val="002060"/>
                </a:solidFill>
              </a:rPr>
              <a:t>1/0</a:t>
            </a:r>
            <a:r>
              <a:rPr lang="zh-CN" altLang="en-US" sz="2200" dirty="0" smtClean="0">
                <a:solidFill>
                  <a:srgbClr val="002060"/>
                </a:solidFill>
              </a:rPr>
              <a:t>溢出中断标志；</a:t>
            </a:r>
            <a:endParaRPr lang="zh-CN" altLang="en-US" sz="2200" dirty="0">
              <a:solidFill>
                <a:srgbClr val="00206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59632" y="4603775"/>
            <a:ext cx="3118161" cy="7694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002060"/>
                </a:solidFill>
              </a:rPr>
              <a:t>2</a:t>
            </a:r>
            <a:r>
              <a:rPr lang="zh-CN" altLang="en-US" sz="2200" dirty="0" smtClean="0">
                <a:solidFill>
                  <a:srgbClr val="002060"/>
                </a:solidFill>
              </a:rPr>
              <a:t>） </a:t>
            </a:r>
            <a:r>
              <a:rPr lang="en-US" altLang="zh-CN" sz="2200" dirty="0" smtClean="0">
                <a:solidFill>
                  <a:srgbClr val="002060"/>
                </a:solidFill>
              </a:rPr>
              <a:t>TR1</a:t>
            </a:r>
            <a:r>
              <a:rPr lang="zh-CN" altLang="en-US" sz="2200" dirty="0" smtClean="0">
                <a:solidFill>
                  <a:srgbClr val="002060"/>
                </a:solidFill>
              </a:rPr>
              <a:t>、</a:t>
            </a:r>
            <a:r>
              <a:rPr lang="en-US" altLang="zh-CN" sz="2200" dirty="0" smtClean="0">
                <a:solidFill>
                  <a:srgbClr val="002060"/>
                </a:solidFill>
              </a:rPr>
              <a:t>TR0</a:t>
            </a:r>
            <a:r>
              <a:rPr lang="zh-CN" altLang="en-US" sz="2200" dirty="0" smtClean="0">
                <a:solidFill>
                  <a:srgbClr val="002060"/>
                </a:solidFill>
              </a:rPr>
              <a:t>：</a:t>
            </a:r>
            <a:endParaRPr lang="en-US" altLang="zh-CN" sz="2200" dirty="0" smtClean="0">
              <a:solidFill>
                <a:srgbClr val="002060"/>
              </a:solidFill>
            </a:endParaRPr>
          </a:p>
          <a:p>
            <a:r>
              <a:rPr lang="zh-CN" altLang="en-US" sz="2200" dirty="0" smtClean="0">
                <a:solidFill>
                  <a:srgbClr val="002060"/>
                </a:solidFill>
              </a:rPr>
              <a:t>定时器</a:t>
            </a:r>
            <a:r>
              <a:rPr lang="en-US" altLang="zh-CN" sz="2200" dirty="0" smtClean="0">
                <a:solidFill>
                  <a:srgbClr val="002060"/>
                </a:solidFill>
              </a:rPr>
              <a:t>1/0</a:t>
            </a:r>
            <a:r>
              <a:rPr lang="zh-CN" altLang="en-US" sz="2200" dirty="0" smtClean="0">
                <a:solidFill>
                  <a:srgbClr val="002060"/>
                </a:solidFill>
              </a:rPr>
              <a:t>运行控制位；</a:t>
            </a:r>
            <a:endParaRPr lang="zh-CN" altLang="en-US" sz="2200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63415"/>
            <a:ext cx="643347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>
          <a:xfrm>
            <a:off x="899592" y="3933056"/>
            <a:ext cx="504056" cy="382687"/>
          </a:xfrm>
          <a:prstGeom prst="ellipse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259632" y="4315743"/>
            <a:ext cx="216024" cy="28803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796136" y="2279329"/>
            <a:ext cx="720080" cy="526703"/>
          </a:xfrm>
          <a:prstGeom prst="ellipse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323814" y="2840925"/>
            <a:ext cx="216024" cy="28803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51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64281" y="6385085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907" y="836712"/>
            <a:ext cx="4277133" cy="461665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8.1.3    </a:t>
            </a:r>
            <a:r>
              <a:rPr lang="zh-CN" altLang="en-US" sz="2400" dirty="0" smtClean="0"/>
              <a:t>定时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计数器的工作方式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622689" y="1412776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------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四种不同的工作方式</a:t>
            </a:r>
            <a:endParaRPr lang="zh-CN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589" y="1908215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1.  </a:t>
            </a:r>
            <a:r>
              <a:rPr lang="zh-CN" altLang="en-US" sz="2400" dirty="0" smtClean="0"/>
              <a:t>方式</a:t>
            </a:r>
            <a:r>
              <a:rPr lang="en-US" altLang="zh-CN" sz="2400" dirty="0" smtClean="0"/>
              <a:t>0 </a:t>
            </a: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48135" y="2454166"/>
            <a:ext cx="9107175" cy="3928240"/>
            <a:chOff x="48135" y="2454166"/>
            <a:chExt cx="9107175" cy="3928240"/>
          </a:xfrm>
        </p:grpSpPr>
        <p:sp>
          <p:nvSpPr>
            <p:cNvPr id="8" name="矩形 7"/>
            <p:cNvSpPr/>
            <p:nvPr/>
          </p:nvSpPr>
          <p:spPr>
            <a:xfrm>
              <a:off x="48135" y="2534137"/>
              <a:ext cx="1033089" cy="72008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/>
                <a:t>振荡器</a:t>
              </a:r>
              <a:endParaRPr lang="zh-CN" altLang="en-US" sz="2000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1081224" y="2899742"/>
              <a:ext cx="450219" cy="1131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1531443" y="2454166"/>
              <a:ext cx="1110721" cy="86409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12</a:t>
              </a:r>
              <a:r>
                <a:rPr lang="zh-CN" altLang="en-US" sz="2000" dirty="0" smtClean="0"/>
                <a:t>分频</a:t>
              </a:r>
              <a:r>
                <a:rPr lang="en-US" altLang="zh-CN" sz="2000" dirty="0" smtClean="0"/>
                <a:t>(÷12)</a:t>
              </a:r>
              <a:endParaRPr lang="zh-CN" altLang="en-US" sz="2000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652168" y="2911059"/>
              <a:ext cx="495297" cy="393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36164" y="2879209"/>
              <a:ext cx="1297" cy="56124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073164" y="3440453"/>
              <a:ext cx="126000" cy="12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132425" y="4054797"/>
              <a:ext cx="1297" cy="56124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3070722" y="3928797"/>
              <a:ext cx="126000" cy="12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214022" y="4592969"/>
              <a:ext cx="2939652" cy="1943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306173" y="3305561"/>
                  <a:ext cx="7665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C/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acc>
                    </m:oMath>
                  </a14:m>
                  <a:r>
                    <a:rPr lang="en-US" altLang="zh-CN" dirty="0" smtClean="0"/>
                    <a:t>=0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6173" y="3305561"/>
                  <a:ext cx="76655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349" t="-8197" r="-13492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/>
            <p:cNvCxnSpPr>
              <a:stCxn id="13" idx="6"/>
            </p:cNvCxnSpPr>
            <p:nvPr/>
          </p:nvCxnSpPr>
          <p:spPr>
            <a:xfrm>
              <a:off x="3199164" y="3503453"/>
              <a:ext cx="284985" cy="2803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300011" y="3746885"/>
                  <a:ext cx="7665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C/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acc>
                    </m:oMath>
                  </a14:m>
                  <a:r>
                    <a:rPr lang="en-US" altLang="zh-CN" dirty="0" smtClean="0"/>
                    <a:t>=1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011" y="3746885"/>
                  <a:ext cx="76655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49" t="-10000" r="-13492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椭圆 19"/>
            <p:cNvSpPr/>
            <p:nvPr/>
          </p:nvSpPr>
          <p:spPr>
            <a:xfrm>
              <a:off x="3473549" y="3744965"/>
              <a:ext cx="126000" cy="12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V="1">
              <a:off x="3599549" y="3801158"/>
              <a:ext cx="458274" cy="680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4056499" y="3738158"/>
              <a:ext cx="126000" cy="12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4156770" y="3490227"/>
              <a:ext cx="379494" cy="2959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4536264" y="3731786"/>
              <a:ext cx="126000" cy="12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>
              <a:stCxn id="24" idx="6"/>
            </p:cNvCxnSpPr>
            <p:nvPr/>
          </p:nvCxnSpPr>
          <p:spPr>
            <a:xfrm>
              <a:off x="4662264" y="3794786"/>
              <a:ext cx="56747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224949" y="3397092"/>
              <a:ext cx="958917" cy="77345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TL0</a:t>
              </a:r>
            </a:p>
            <a:p>
              <a:pPr algn="ctr"/>
              <a:r>
                <a:rPr lang="en-US" altLang="zh-CN" sz="2000" dirty="0" smtClean="0"/>
                <a:t>(</a:t>
              </a:r>
              <a:r>
                <a:rPr lang="zh-CN" altLang="en-US" sz="2000" dirty="0" smtClean="0"/>
                <a:t>低</a:t>
              </a:r>
              <a:r>
                <a:rPr lang="en-US" altLang="zh-CN" sz="2000" dirty="0" smtClean="0"/>
                <a:t>5</a:t>
              </a:r>
              <a:r>
                <a:rPr lang="zh-CN" altLang="en-US" sz="2000" dirty="0" smtClean="0"/>
                <a:t>位</a:t>
              </a:r>
              <a:r>
                <a:rPr lang="en-US" altLang="zh-CN" sz="2000" dirty="0" smtClean="0"/>
                <a:t>)</a:t>
              </a:r>
              <a:endParaRPr lang="zh-CN" altLang="en-US" sz="2000" dirty="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7036983" y="3811367"/>
              <a:ext cx="511352" cy="680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541039" y="3570088"/>
              <a:ext cx="699252" cy="47575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TF</a:t>
              </a:r>
              <a:r>
                <a:rPr lang="en-US" altLang="zh-CN" sz="2400" baseline="-25000" dirty="0" smtClean="0"/>
                <a:t>0</a:t>
              </a: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8258303" y="3831890"/>
              <a:ext cx="416621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662867" y="3424256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中</a:t>
              </a:r>
              <a:endParaRPr lang="en-US" altLang="zh-CN" sz="2400" dirty="0" smtClean="0"/>
            </a:p>
            <a:p>
              <a:r>
                <a:rPr lang="zh-CN" altLang="en-US" sz="2400" dirty="0" smtClean="0"/>
                <a:t>断</a:t>
              </a:r>
              <a:endParaRPr lang="zh-CN" altLang="en-US" sz="24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85125" y="4200987"/>
              <a:ext cx="1388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</a:t>
              </a:r>
              <a:r>
                <a:rPr lang="en-US" altLang="zh-CN" baseline="-25000" dirty="0" smtClean="0"/>
                <a:t>0</a:t>
              </a:r>
              <a:r>
                <a:rPr lang="zh-CN" altLang="en-US" dirty="0" smtClean="0"/>
                <a:t>引脚</a:t>
              </a:r>
              <a:r>
                <a:rPr lang="en-US" altLang="zh-CN" dirty="0" smtClean="0"/>
                <a:t>(P3.4)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3839938" y="3423777"/>
              <a:ext cx="1046239" cy="84548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419933" y="3570088"/>
              <a:ext cx="14095" cy="240860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4659572" y="540565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控制信号</a:t>
              </a:r>
              <a:endParaRPr lang="zh-CN" altLang="en-US" b="1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786335" y="4845325"/>
              <a:ext cx="513676" cy="79208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endParaRPr lang="zh-CN" altLang="en-U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11763" y="5176951"/>
              <a:ext cx="513676" cy="79208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≥1</a:t>
              </a:r>
              <a:endParaRPr lang="zh-CN" altLang="en-U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595049" y="5590318"/>
              <a:ext cx="513676" cy="79208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&amp;</a:t>
              </a:r>
              <a:endParaRPr lang="zh-CN" altLang="en-U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38" name="直接连接符 37"/>
            <p:cNvCxnSpPr>
              <a:endCxn id="35" idx="1"/>
            </p:cNvCxnSpPr>
            <p:nvPr/>
          </p:nvCxnSpPr>
          <p:spPr>
            <a:xfrm>
              <a:off x="249859" y="5241369"/>
              <a:ext cx="153647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49859" y="6213477"/>
              <a:ext cx="334519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2312424" y="5212967"/>
              <a:ext cx="126000" cy="12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2428484" y="5275967"/>
              <a:ext cx="28327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249859" y="5774984"/>
              <a:ext cx="2461904" cy="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225439" y="5774984"/>
              <a:ext cx="36961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78068" y="4872037"/>
              <a:ext cx="669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GATE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201771" y="5378940"/>
                  <a:ext cx="1189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  <m:r>
                            <a:rPr lang="en-US" altLang="zh-CN" b="0" i="0" baseline="-2500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a14:m>
                  <a:r>
                    <a:rPr lang="en-US" altLang="zh-CN" dirty="0" smtClean="0"/>
                    <a:t>(P3.2)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71" y="5378940"/>
                  <a:ext cx="118974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5128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文本框 45"/>
            <p:cNvSpPr txBox="1"/>
            <p:nvPr/>
          </p:nvSpPr>
          <p:spPr>
            <a:xfrm>
              <a:off x="222994" y="5870335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TR</a:t>
              </a:r>
              <a:r>
                <a:rPr lang="en-US" altLang="zh-CN" baseline="-25000" dirty="0" smtClean="0"/>
                <a:t>0</a:t>
              </a:r>
              <a:endParaRPr lang="zh-CN" altLang="en-US" baseline="-25000" dirty="0"/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4108725" y="5968961"/>
              <a:ext cx="33607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6188493" y="3397092"/>
              <a:ext cx="848490" cy="77345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TH0</a:t>
              </a:r>
            </a:p>
            <a:p>
              <a:pPr algn="ctr"/>
              <a:r>
                <a:rPr lang="en-US" altLang="zh-CN" sz="2000" dirty="0" smtClean="0"/>
                <a:t>(8</a:t>
              </a:r>
              <a:r>
                <a:rPr lang="zh-CN" altLang="en-US" sz="2000" dirty="0" smtClean="0"/>
                <a:t>位</a:t>
              </a:r>
              <a:r>
                <a:rPr lang="en-US" altLang="zh-CN" sz="2000" dirty="0" smtClean="0"/>
                <a:t>)</a:t>
              </a:r>
              <a:endParaRPr lang="zh-CN" altLang="en-US" sz="2000" dirty="0"/>
            </a:p>
          </p:txBody>
        </p:sp>
      </p:grpSp>
      <p:sp>
        <p:nvSpPr>
          <p:cNvPr id="49" name="椭圆 48"/>
          <p:cNvSpPr/>
          <p:nvPr/>
        </p:nvSpPr>
        <p:spPr>
          <a:xfrm>
            <a:off x="4993364" y="3109551"/>
            <a:ext cx="2371814" cy="1370643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2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101001" y="1067398"/>
            <a:ext cx="9007503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方式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说明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altLang="zh-CN" sz="2400" b="1" u="sng" dirty="0" smtClean="0">
                <a:solidFill>
                  <a:srgbClr val="FF0000"/>
                </a:solidFill>
              </a:rPr>
              <a:t>13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位</a:t>
            </a:r>
            <a:r>
              <a:rPr lang="zh-CN" altLang="en-US" sz="2400" dirty="0" smtClean="0"/>
              <a:t>的定时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计数器</a:t>
            </a:r>
            <a:r>
              <a:rPr lang="en-US" altLang="zh-CN" sz="2400" dirty="0" smtClean="0"/>
              <a:t>(TH0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位、</a:t>
            </a:r>
            <a:r>
              <a:rPr lang="en-US" altLang="zh-CN" sz="2400" dirty="0" smtClean="0"/>
              <a:t>TL0</a:t>
            </a:r>
            <a:r>
              <a:rPr lang="zh-CN" altLang="en-US" sz="2400" dirty="0" smtClean="0"/>
              <a:t>的低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位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altLang="zh-CN" sz="2400" dirty="0" smtClean="0"/>
              <a:t>TL0</a:t>
            </a:r>
            <a:r>
              <a:rPr lang="zh-CN" altLang="en-US" sz="2400" dirty="0" smtClean="0"/>
              <a:t>的低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位计数器溢出时，向</a:t>
            </a:r>
            <a:r>
              <a:rPr lang="en-US" altLang="zh-CN" sz="2400" dirty="0" smtClean="0"/>
              <a:t>TH0</a:t>
            </a:r>
            <a:r>
              <a:rPr lang="zh-CN" altLang="en-US" sz="2400" dirty="0" smtClean="0"/>
              <a:t>进位；</a:t>
            </a:r>
            <a:endParaRPr lang="en-US" altLang="zh-CN" sz="2400" dirty="0" smtClean="0"/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altLang="zh-CN" sz="2400" dirty="0" smtClean="0"/>
              <a:t>TH0 </a:t>
            </a:r>
            <a:r>
              <a:rPr lang="zh-CN" altLang="en-US" sz="2400" dirty="0" smtClean="0"/>
              <a:t>溢出时，向中断标志</a:t>
            </a:r>
            <a:r>
              <a:rPr lang="en-US" altLang="zh-CN" sz="2400" dirty="0" smtClean="0"/>
              <a:t>TF0</a:t>
            </a:r>
            <a:r>
              <a:rPr lang="zh-CN" altLang="en-US" sz="2400" dirty="0" smtClean="0"/>
              <a:t>进位，并申请中断；</a:t>
            </a:r>
            <a:endParaRPr lang="en-US" altLang="zh-CN" sz="2400" dirty="0" smtClean="0"/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zh-CN" altLang="en-US" sz="2400" dirty="0" smtClean="0"/>
              <a:t>当单片机进入中断服务程序时，由内部硬件自动清除标志</a:t>
            </a:r>
            <a:r>
              <a:rPr lang="en-US" altLang="zh-CN" sz="2400" dirty="0" smtClean="0"/>
              <a:t>TF0</a:t>
            </a:r>
            <a:r>
              <a:rPr lang="zh-CN" altLang="en-US" sz="2400" dirty="0"/>
              <a:t>。</a:t>
            </a:r>
            <a:endParaRPr lang="en-US" altLang="zh-CN" sz="2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-7519" y="3568925"/>
            <a:ext cx="3357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一般情况下，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GATE=0</a:t>
            </a:r>
            <a:endParaRPr lang="zh-CN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593312" y="5212107"/>
            <a:ext cx="828298" cy="28803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7519" y="4412199"/>
            <a:ext cx="4208010" cy="1537081"/>
            <a:chOff x="-36512" y="4700231"/>
            <a:chExt cx="4208010" cy="1537081"/>
          </a:xfrm>
        </p:grpSpPr>
        <p:sp>
          <p:nvSpPr>
            <p:cNvPr id="8" name="文本框 7"/>
            <p:cNvSpPr txBox="1"/>
            <p:nvPr/>
          </p:nvSpPr>
          <p:spPr>
            <a:xfrm>
              <a:off x="3521961" y="5130873"/>
              <a:ext cx="6495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控制</a:t>
              </a:r>
              <a:endParaRPr lang="en-US" altLang="zh-CN" b="1" dirty="0" smtClean="0"/>
            </a:p>
            <a:p>
              <a:r>
                <a:rPr lang="zh-CN" altLang="en-US" b="1" dirty="0" smtClean="0"/>
                <a:t>信号</a:t>
              </a:r>
              <a:endParaRPr lang="zh-CN" altLang="en-US" b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206330" y="4700231"/>
              <a:ext cx="513676" cy="79208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endParaRPr lang="zh-CN" altLang="en-U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131758" y="5031857"/>
              <a:ext cx="513676" cy="79208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≥1</a:t>
              </a:r>
              <a:endParaRPr lang="zh-CN" altLang="en-U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015044" y="5445224"/>
              <a:ext cx="513676" cy="79208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&amp;</a:t>
              </a:r>
              <a:endParaRPr lang="zh-CN" altLang="en-U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49794" y="5096275"/>
              <a:ext cx="65653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549794" y="6068383"/>
              <a:ext cx="2465250" cy="261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1732419" y="5067873"/>
              <a:ext cx="126000" cy="12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848479" y="5130873"/>
              <a:ext cx="28327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549794" y="5629891"/>
              <a:ext cx="1581964" cy="142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645434" y="5629890"/>
              <a:ext cx="36961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1868" y="4706630"/>
              <a:ext cx="669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GATE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4168" y="5263406"/>
                  <a:ext cx="1189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  <m:r>
                            <a:rPr lang="en-US" altLang="zh-CN" b="0" i="0" baseline="-2500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a14:m>
                  <a:r>
                    <a:rPr lang="en-US" altLang="zh-CN" dirty="0" smtClean="0"/>
                    <a:t>(P3.2)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" y="5263406"/>
                  <a:ext cx="1189749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197" r="-4615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/>
            <p:cNvSpPr txBox="1"/>
            <p:nvPr/>
          </p:nvSpPr>
          <p:spPr>
            <a:xfrm>
              <a:off x="-36512" y="5769020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TR</a:t>
              </a:r>
              <a:r>
                <a:rPr lang="en-US" altLang="zh-CN" baseline="-25000" dirty="0" smtClean="0"/>
                <a:t>0</a:t>
              </a:r>
              <a:endParaRPr lang="zh-CN" altLang="en-US" baseline="-25000" dirty="0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528720" y="5823867"/>
              <a:ext cx="33607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4521996" y="4786023"/>
            <a:ext cx="912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GATE=0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093471" y="4426777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控制</a:t>
            </a:r>
            <a:endParaRPr lang="en-US" altLang="zh-CN" b="1" dirty="0" smtClean="0"/>
          </a:p>
          <a:p>
            <a:r>
              <a:rPr lang="zh-CN" altLang="en-US" b="1" dirty="0" smtClean="0"/>
              <a:t>信号</a:t>
            </a:r>
            <a:endParaRPr lang="zh-CN" altLang="en-US" b="1" dirty="0"/>
          </a:p>
        </p:txBody>
      </p:sp>
      <p:sp>
        <p:nvSpPr>
          <p:cNvPr id="43" name="矩形 42"/>
          <p:cNvSpPr/>
          <p:nvPr/>
        </p:nvSpPr>
        <p:spPr>
          <a:xfrm>
            <a:off x="7586554" y="4741128"/>
            <a:ext cx="513676" cy="79208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&amp;</a:t>
            </a:r>
            <a:endParaRPr lang="zh-CN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6060490" y="5155355"/>
            <a:ext cx="1547181" cy="130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939363" y="475043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8100230" y="5119771"/>
            <a:ext cx="3360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446559" y="764704"/>
            <a:ext cx="5260612" cy="813275"/>
            <a:chOff x="3557713" y="782903"/>
            <a:chExt cx="5260612" cy="813275"/>
          </a:xfrm>
        </p:grpSpPr>
        <p:sp>
          <p:nvSpPr>
            <p:cNvPr id="27" name="矩形 26"/>
            <p:cNvSpPr/>
            <p:nvPr/>
          </p:nvSpPr>
          <p:spPr>
            <a:xfrm>
              <a:off x="6135209" y="1125798"/>
              <a:ext cx="1242956" cy="47038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a</a:t>
              </a:r>
              <a:r>
                <a:rPr lang="en-US" altLang="zh-CN" sz="1600" b="1" baseline="-25000" dirty="0" smtClean="0">
                  <a:solidFill>
                    <a:srgbClr val="FF0000"/>
                  </a:solidFill>
                </a:rPr>
                <a:t>7</a:t>
              </a:r>
              <a:r>
                <a:rPr lang="en-US" altLang="zh-CN" sz="1600" b="1" dirty="0" smtClean="0">
                  <a:solidFill>
                    <a:srgbClr val="FF0000"/>
                  </a:solidFill>
                </a:rPr>
                <a:t>a</a:t>
              </a:r>
              <a:r>
                <a:rPr lang="en-US" altLang="zh-CN" sz="1600" b="1" baseline="-25000" dirty="0" smtClean="0">
                  <a:solidFill>
                    <a:srgbClr val="FF0000"/>
                  </a:solidFill>
                </a:rPr>
                <a:t>6</a:t>
              </a:r>
              <a:r>
                <a:rPr lang="en-US" altLang="zh-CN" sz="1600" b="1" dirty="0" smtClean="0">
                  <a:solidFill>
                    <a:srgbClr val="FF0000"/>
                  </a:solidFill>
                </a:rPr>
                <a:t>a</a:t>
              </a:r>
              <a:r>
                <a:rPr lang="en-US" altLang="zh-CN" sz="1600" b="1" baseline="-25000" dirty="0" smtClean="0">
                  <a:solidFill>
                    <a:srgbClr val="FF0000"/>
                  </a:solidFill>
                </a:rPr>
                <a:t>5</a:t>
              </a:r>
              <a:r>
                <a:rPr lang="zh-CN" altLang="en-US" sz="1600" b="1" baseline="-25000" dirty="0" smtClean="0">
                  <a:solidFill>
                    <a:srgbClr val="FF0000"/>
                  </a:solidFill>
                </a:rPr>
                <a:t>（无效</a:t>
              </a:r>
              <a:r>
                <a:rPr lang="en-US" altLang="zh-CN" sz="1600" b="1" baseline="-25000" dirty="0" smtClean="0">
                  <a:solidFill>
                    <a:srgbClr val="FF0000"/>
                  </a:solidFill>
                </a:rPr>
                <a:t>)</a:t>
              </a:r>
              <a:endParaRPr lang="zh-CN" altLang="en-US" sz="16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57713" y="1124744"/>
              <a:ext cx="2520280" cy="47038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FF00"/>
                  </a:solidFill>
                </a:rPr>
                <a:t>a</a:t>
              </a:r>
              <a:r>
                <a:rPr lang="en-US" altLang="zh-CN" sz="2400" b="1" baseline="-25000" dirty="0" smtClean="0">
                  <a:solidFill>
                    <a:srgbClr val="FFFF00"/>
                  </a:solidFill>
                </a:rPr>
                <a:t>7</a:t>
              </a:r>
              <a:r>
                <a:rPr lang="en-US" altLang="zh-CN" sz="2400" b="1" dirty="0" smtClean="0">
                  <a:solidFill>
                    <a:srgbClr val="FFFF00"/>
                  </a:solidFill>
                </a:rPr>
                <a:t>a</a:t>
              </a:r>
              <a:r>
                <a:rPr lang="en-US" altLang="zh-CN" sz="2400" b="1" baseline="-25000" dirty="0" smtClean="0">
                  <a:solidFill>
                    <a:srgbClr val="FFFF00"/>
                  </a:solidFill>
                </a:rPr>
                <a:t>6</a:t>
              </a:r>
              <a:r>
                <a:rPr lang="en-US" altLang="zh-CN" sz="2400" b="1" dirty="0" smtClean="0">
                  <a:solidFill>
                    <a:srgbClr val="FFFF00"/>
                  </a:solidFill>
                </a:rPr>
                <a:t>a</a:t>
              </a:r>
              <a:r>
                <a:rPr lang="en-US" altLang="zh-CN" sz="2400" b="1" baseline="-25000" dirty="0" smtClean="0">
                  <a:solidFill>
                    <a:srgbClr val="FFFF00"/>
                  </a:solidFill>
                </a:rPr>
                <a:t>5</a:t>
              </a:r>
              <a:r>
                <a:rPr lang="en-US" altLang="zh-CN" sz="2400" b="1" dirty="0" smtClean="0">
                  <a:solidFill>
                    <a:srgbClr val="FFFF00"/>
                  </a:solidFill>
                </a:rPr>
                <a:t>a</a:t>
              </a:r>
              <a:r>
                <a:rPr lang="en-US" altLang="zh-CN" sz="2400" b="1" baseline="-25000" dirty="0" smtClean="0">
                  <a:solidFill>
                    <a:srgbClr val="FFFF00"/>
                  </a:solidFill>
                </a:rPr>
                <a:t>4</a:t>
              </a:r>
              <a:r>
                <a:rPr lang="en-US" altLang="zh-CN" sz="2400" b="1" dirty="0" smtClean="0">
                  <a:solidFill>
                    <a:srgbClr val="FFFF00"/>
                  </a:solidFill>
                </a:rPr>
                <a:t>a</a:t>
              </a:r>
              <a:r>
                <a:rPr lang="en-US" altLang="zh-CN" sz="2400" b="1" baseline="-25000" dirty="0" smtClean="0">
                  <a:solidFill>
                    <a:srgbClr val="FFFF00"/>
                  </a:solidFill>
                </a:rPr>
                <a:t>3</a:t>
              </a:r>
              <a:r>
                <a:rPr lang="en-US" altLang="zh-CN" sz="2400" b="1" dirty="0" smtClean="0">
                  <a:solidFill>
                    <a:srgbClr val="FFFF00"/>
                  </a:solidFill>
                </a:rPr>
                <a:t>a</a:t>
              </a:r>
              <a:r>
                <a:rPr lang="en-US" altLang="zh-CN" sz="2400" b="1" baseline="-25000" dirty="0" smtClean="0">
                  <a:solidFill>
                    <a:srgbClr val="FFFF00"/>
                  </a:solidFill>
                </a:rPr>
                <a:t>2</a:t>
              </a:r>
              <a:r>
                <a:rPr lang="en-US" altLang="zh-CN" sz="2400" b="1" dirty="0" smtClean="0">
                  <a:solidFill>
                    <a:srgbClr val="FFFF00"/>
                  </a:solidFill>
                </a:rPr>
                <a:t>a</a:t>
              </a:r>
              <a:r>
                <a:rPr lang="en-US" altLang="zh-CN" sz="2400" b="1" baseline="-25000" dirty="0" smtClean="0">
                  <a:solidFill>
                    <a:srgbClr val="FFFF00"/>
                  </a:solidFill>
                </a:rPr>
                <a:t>1</a:t>
              </a:r>
              <a:r>
                <a:rPr lang="en-US" altLang="zh-CN" sz="2400" b="1" dirty="0" smtClean="0">
                  <a:solidFill>
                    <a:srgbClr val="FFFF00"/>
                  </a:solidFill>
                </a:rPr>
                <a:t>a</a:t>
              </a:r>
              <a:r>
                <a:rPr lang="en-US" altLang="zh-CN" sz="2400" b="1" baseline="-25000" dirty="0">
                  <a:solidFill>
                    <a:srgbClr val="FFFF00"/>
                  </a:solidFill>
                </a:rPr>
                <a:t>0</a:t>
              </a:r>
              <a:endParaRPr lang="zh-CN" altLang="en-US" sz="2400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378165" y="1124744"/>
              <a:ext cx="1440160" cy="47038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FF00"/>
                  </a:solidFill>
                </a:rPr>
                <a:t>a</a:t>
              </a:r>
              <a:r>
                <a:rPr lang="en-US" altLang="zh-CN" sz="2400" b="1" baseline="-25000" dirty="0" smtClean="0">
                  <a:solidFill>
                    <a:srgbClr val="FFFF00"/>
                  </a:solidFill>
                </a:rPr>
                <a:t>4</a:t>
              </a:r>
              <a:r>
                <a:rPr lang="en-US" altLang="zh-CN" sz="2400" b="1" dirty="0" smtClean="0">
                  <a:solidFill>
                    <a:srgbClr val="FFFF00"/>
                  </a:solidFill>
                </a:rPr>
                <a:t>a</a:t>
              </a:r>
              <a:r>
                <a:rPr lang="en-US" altLang="zh-CN" sz="2400" b="1" baseline="-25000" dirty="0" smtClean="0">
                  <a:solidFill>
                    <a:srgbClr val="FFFF00"/>
                  </a:solidFill>
                </a:rPr>
                <a:t>3</a:t>
              </a:r>
              <a:r>
                <a:rPr lang="en-US" altLang="zh-CN" sz="2400" b="1" dirty="0" smtClean="0">
                  <a:solidFill>
                    <a:srgbClr val="FFFF00"/>
                  </a:solidFill>
                </a:rPr>
                <a:t>a</a:t>
              </a:r>
              <a:r>
                <a:rPr lang="en-US" altLang="zh-CN" sz="2400" b="1" baseline="-25000" dirty="0" smtClean="0">
                  <a:solidFill>
                    <a:srgbClr val="FFFF00"/>
                  </a:solidFill>
                </a:rPr>
                <a:t>2</a:t>
              </a:r>
              <a:r>
                <a:rPr lang="en-US" altLang="zh-CN" sz="2400" b="1" dirty="0" smtClean="0">
                  <a:solidFill>
                    <a:srgbClr val="FFFF00"/>
                  </a:solidFill>
                </a:rPr>
                <a:t>a</a:t>
              </a:r>
              <a:r>
                <a:rPr lang="en-US" altLang="zh-CN" sz="2400" b="1" baseline="-25000" dirty="0" smtClean="0">
                  <a:solidFill>
                    <a:srgbClr val="FFFF00"/>
                  </a:solidFill>
                </a:rPr>
                <a:t>1</a:t>
              </a:r>
              <a:r>
                <a:rPr lang="en-US" altLang="zh-CN" sz="2400" b="1" dirty="0" smtClean="0">
                  <a:solidFill>
                    <a:srgbClr val="FFFF00"/>
                  </a:solidFill>
                </a:rPr>
                <a:t>a</a:t>
              </a:r>
              <a:endParaRPr lang="zh-CN" altLang="en-US" sz="2400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442569" y="797831"/>
              <a:ext cx="5581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TH0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6977198" y="782903"/>
              <a:ext cx="5116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TL0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391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2" grpId="0"/>
      <p:bldP spid="40" grpId="0"/>
      <p:bldP spid="43" grpId="0" animBg="1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19723" y="6381328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7556" y="841286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2.  </a:t>
            </a:r>
            <a:r>
              <a:rPr lang="zh-CN" altLang="en-US" sz="2400" dirty="0" smtClean="0"/>
              <a:t>方式</a:t>
            </a:r>
            <a:r>
              <a:rPr lang="en-US" altLang="zh-CN" sz="2400" dirty="0" smtClean="0"/>
              <a:t>1 </a:t>
            </a: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43993" y="1340768"/>
            <a:ext cx="9107175" cy="3928240"/>
            <a:chOff x="43993" y="1340768"/>
            <a:chExt cx="9107175" cy="3928240"/>
          </a:xfrm>
        </p:grpSpPr>
        <p:sp>
          <p:nvSpPr>
            <p:cNvPr id="6" name="矩形 5"/>
            <p:cNvSpPr/>
            <p:nvPr/>
          </p:nvSpPr>
          <p:spPr>
            <a:xfrm>
              <a:off x="43993" y="1420739"/>
              <a:ext cx="1033089" cy="72008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/>
                <a:t>振荡器</a:t>
              </a:r>
              <a:endParaRPr lang="zh-CN" altLang="en-US" sz="2000" dirty="0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1077082" y="1786344"/>
              <a:ext cx="450219" cy="1131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1527301" y="1340768"/>
              <a:ext cx="1110721" cy="86409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12</a:t>
              </a:r>
              <a:r>
                <a:rPr lang="zh-CN" altLang="en-US" sz="2000" dirty="0" smtClean="0"/>
                <a:t>分频</a:t>
              </a:r>
              <a:r>
                <a:rPr lang="en-US" altLang="zh-CN" sz="2000" dirty="0" smtClean="0"/>
                <a:t>(÷12)</a:t>
              </a:r>
              <a:endParaRPr lang="zh-CN" altLang="en-US" sz="2000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2648026" y="1797661"/>
              <a:ext cx="495297" cy="393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132022" y="1765811"/>
              <a:ext cx="1297" cy="56124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3069022" y="2327055"/>
              <a:ext cx="126000" cy="12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128283" y="2941399"/>
              <a:ext cx="1297" cy="56124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066580" y="2815399"/>
              <a:ext cx="126000" cy="12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209880" y="3479571"/>
              <a:ext cx="2939652" cy="1943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2302031" y="2192163"/>
                  <a:ext cx="7665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C/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acc>
                    </m:oMath>
                  </a14:m>
                  <a:r>
                    <a:rPr lang="en-US" altLang="zh-CN" dirty="0" smtClean="0"/>
                    <a:t>=0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2031" y="2192163"/>
                  <a:ext cx="76655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200" t="-10000" r="-136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/>
            <p:cNvCxnSpPr>
              <a:stCxn id="11" idx="6"/>
            </p:cNvCxnSpPr>
            <p:nvPr/>
          </p:nvCxnSpPr>
          <p:spPr>
            <a:xfrm>
              <a:off x="3195022" y="2390055"/>
              <a:ext cx="284985" cy="2803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295869" y="2633487"/>
                  <a:ext cx="7665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C/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acc>
                    </m:oMath>
                  </a14:m>
                  <a:r>
                    <a:rPr lang="en-US" altLang="zh-CN" dirty="0" smtClean="0"/>
                    <a:t>=1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869" y="2633487"/>
                  <a:ext cx="76655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200" t="-8197" r="-13600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椭圆 17"/>
            <p:cNvSpPr/>
            <p:nvPr/>
          </p:nvSpPr>
          <p:spPr>
            <a:xfrm>
              <a:off x="3469407" y="2631567"/>
              <a:ext cx="126000" cy="12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V="1">
              <a:off x="3595407" y="2687760"/>
              <a:ext cx="458274" cy="680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4052357" y="2624760"/>
              <a:ext cx="126000" cy="12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4134806" y="2376829"/>
              <a:ext cx="460316" cy="31093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4532122" y="2618388"/>
              <a:ext cx="126000" cy="12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>
              <a:stCxn id="22" idx="6"/>
            </p:cNvCxnSpPr>
            <p:nvPr/>
          </p:nvCxnSpPr>
          <p:spPr>
            <a:xfrm>
              <a:off x="4658122" y="2681388"/>
              <a:ext cx="56747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5220807" y="2283694"/>
              <a:ext cx="958917" cy="77345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TL0</a:t>
              </a:r>
            </a:p>
            <a:p>
              <a:pPr algn="ctr"/>
              <a:r>
                <a:rPr lang="en-US" altLang="zh-CN" sz="2000" dirty="0" smtClean="0"/>
                <a:t>(</a:t>
              </a:r>
              <a:r>
                <a:rPr lang="zh-CN" altLang="en-US" sz="2000" dirty="0" smtClean="0"/>
                <a:t>低</a:t>
              </a:r>
              <a:r>
                <a:rPr lang="en-US" altLang="zh-CN" sz="2000" dirty="0" smtClean="0"/>
                <a:t>8</a:t>
              </a:r>
              <a:r>
                <a:rPr lang="zh-CN" altLang="en-US" sz="2000" dirty="0" smtClean="0"/>
                <a:t>位</a:t>
              </a:r>
              <a:r>
                <a:rPr lang="en-US" altLang="zh-CN" sz="2000" dirty="0" smtClean="0"/>
                <a:t>)</a:t>
              </a:r>
              <a:endParaRPr lang="zh-CN" altLang="en-US" sz="2000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7032841" y="2697969"/>
              <a:ext cx="511352" cy="680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7536897" y="2456690"/>
              <a:ext cx="699252" cy="47575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TF</a:t>
              </a:r>
              <a:r>
                <a:rPr lang="en-US" altLang="zh-CN" sz="2400" baseline="-25000" dirty="0" smtClean="0"/>
                <a:t>0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8254161" y="2718492"/>
              <a:ext cx="416621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8658725" y="2310858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中</a:t>
              </a:r>
              <a:endParaRPr lang="en-US" altLang="zh-CN" sz="2400" dirty="0" smtClean="0"/>
            </a:p>
            <a:p>
              <a:r>
                <a:rPr lang="zh-CN" altLang="en-US" sz="2400" dirty="0" smtClean="0"/>
                <a:t>断</a:t>
              </a:r>
              <a:endParaRPr lang="zh-CN" altLang="en-US" sz="24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80983" y="3087589"/>
              <a:ext cx="1388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</a:t>
              </a:r>
              <a:r>
                <a:rPr lang="en-US" altLang="zh-CN" baseline="-25000" dirty="0" smtClean="0"/>
                <a:t>0</a:t>
              </a:r>
              <a:r>
                <a:rPr lang="zh-CN" altLang="en-US" dirty="0" smtClean="0"/>
                <a:t>引脚</a:t>
              </a:r>
              <a:r>
                <a:rPr lang="en-US" altLang="zh-CN" dirty="0" smtClean="0"/>
                <a:t>(P3.4)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835796" y="2310379"/>
              <a:ext cx="1046239" cy="84548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4415791" y="2530237"/>
              <a:ext cx="14095" cy="233506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4655430" y="42922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控制信号</a:t>
              </a:r>
              <a:endParaRPr lang="zh-CN" altLang="en-US" b="1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82193" y="3731927"/>
              <a:ext cx="513676" cy="79208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endParaRPr lang="zh-CN" altLang="en-U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07621" y="4063553"/>
              <a:ext cx="513676" cy="79208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≥1</a:t>
              </a:r>
              <a:endParaRPr lang="zh-CN" altLang="en-U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90907" y="4476920"/>
              <a:ext cx="513676" cy="79208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&amp;</a:t>
              </a:r>
              <a:endParaRPr lang="zh-CN" altLang="en-U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36" name="直接连接符 35"/>
            <p:cNvCxnSpPr>
              <a:endCxn id="33" idx="1"/>
            </p:cNvCxnSpPr>
            <p:nvPr/>
          </p:nvCxnSpPr>
          <p:spPr>
            <a:xfrm>
              <a:off x="245717" y="4127971"/>
              <a:ext cx="153647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45717" y="5100079"/>
              <a:ext cx="334519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2308282" y="4099569"/>
              <a:ext cx="126000" cy="12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2424342" y="4162569"/>
              <a:ext cx="28327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45717" y="4661586"/>
              <a:ext cx="2461904" cy="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21297" y="4661586"/>
              <a:ext cx="36961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173926" y="3758639"/>
              <a:ext cx="669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GATE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197629" y="4265542"/>
                  <a:ext cx="1189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  <m:r>
                            <a:rPr lang="en-US" altLang="zh-CN" b="0" i="0" baseline="-2500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a14:m>
                  <a:r>
                    <a:rPr lang="en-US" altLang="zh-CN" dirty="0" smtClean="0"/>
                    <a:t>(P3.2)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629" y="4265542"/>
                  <a:ext cx="118974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4592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文本框 43"/>
            <p:cNvSpPr txBox="1"/>
            <p:nvPr/>
          </p:nvSpPr>
          <p:spPr>
            <a:xfrm>
              <a:off x="218852" y="4756937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TR</a:t>
              </a:r>
              <a:r>
                <a:rPr lang="en-US" altLang="zh-CN" baseline="-25000" dirty="0" smtClean="0"/>
                <a:t>0</a:t>
              </a:r>
              <a:endParaRPr lang="zh-CN" altLang="en-US" baseline="-25000" dirty="0"/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4104583" y="4855563"/>
              <a:ext cx="33607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6184351" y="2283694"/>
              <a:ext cx="848490" cy="77345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TH0</a:t>
              </a:r>
            </a:p>
            <a:p>
              <a:pPr algn="ctr"/>
              <a:r>
                <a:rPr lang="en-US" altLang="zh-CN" sz="2000" dirty="0" smtClean="0"/>
                <a:t>(8</a:t>
              </a:r>
              <a:r>
                <a:rPr lang="zh-CN" altLang="en-US" sz="2000" dirty="0" smtClean="0"/>
                <a:t>位</a:t>
              </a:r>
              <a:r>
                <a:rPr lang="en-US" altLang="zh-CN" sz="2000" dirty="0" smtClean="0"/>
                <a:t>)</a:t>
              </a:r>
              <a:endParaRPr lang="zh-CN" altLang="en-US" sz="2000" dirty="0"/>
            </a:p>
          </p:txBody>
        </p:sp>
      </p:grpSp>
      <p:sp>
        <p:nvSpPr>
          <p:cNvPr id="47" name="TextBox 6"/>
          <p:cNvSpPr txBox="1"/>
          <p:nvPr/>
        </p:nvSpPr>
        <p:spPr>
          <a:xfrm>
            <a:off x="257871" y="5345317"/>
            <a:ext cx="7937247" cy="13480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方式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说明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zh-CN" altLang="en-US" sz="2400" dirty="0" smtClean="0"/>
              <a:t>与方式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的差别在于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位数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16</a:t>
            </a:r>
            <a:r>
              <a:rPr lang="zh-CN" altLang="en-US" sz="2000" dirty="0" smtClean="0"/>
              <a:t>位的定时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计数器</a:t>
            </a:r>
            <a:r>
              <a:rPr lang="en-US" altLang="zh-CN" sz="2000" dirty="0" smtClean="0"/>
              <a:t>(TH0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位、</a:t>
            </a:r>
            <a:r>
              <a:rPr lang="en-US" altLang="zh-CN" sz="2000" dirty="0" smtClean="0"/>
              <a:t>TL0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</p:txBody>
      </p:sp>
      <p:sp>
        <p:nvSpPr>
          <p:cNvPr id="48" name="椭圆 47"/>
          <p:cNvSpPr/>
          <p:nvPr/>
        </p:nvSpPr>
        <p:spPr>
          <a:xfrm>
            <a:off x="4971210" y="1963734"/>
            <a:ext cx="2371814" cy="1370643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1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7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7556" y="841286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3.  </a:t>
            </a:r>
            <a:r>
              <a:rPr lang="zh-CN" altLang="en-US" sz="2400" b="1" dirty="0" smtClean="0"/>
              <a:t>方式</a:t>
            </a:r>
            <a:r>
              <a:rPr lang="en-US" altLang="zh-CN" sz="2400" b="1" dirty="0" smtClean="0"/>
              <a:t>2 </a:t>
            </a:r>
            <a:endParaRPr lang="zh-CN" altLang="en-US" sz="2400" b="1" dirty="0"/>
          </a:p>
        </p:txBody>
      </p:sp>
      <p:grpSp>
        <p:nvGrpSpPr>
          <p:cNvPr id="62" name="组合 61"/>
          <p:cNvGrpSpPr/>
          <p:nvPr/>
        </p:nvGrpSpPr>
        <p:grpSpPr>
          <a:xfrm>
            <a:off x="28331" y="2309072"/>
            <a:ext cx="8539801" cy="3928240"/>
            <a:chOff x="107504" y="1309225"/>
            <a:chExt cx="8539801" cy="3928240"/>
          </a:xfrm>
        </p:grpSpPr>
        <p:grpSp>
          <p:nvGrpSpPr>
            <p:cNvPr id="6" name="组合 5"/>
            <p:cNvGrpSpPr/>
            <p:nvPr/>
          </p:nvGrpSpPr>
          <p:grpSpPr>
            <a:xfrm>
              <a:off x="107504" y="1309225"/>
              <a:ext cx="8539801" cy="3928240"/>
              <a:chOff x="43993" y="1340768"/>
              <a:chExt cx="8539801" cy="392824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43993" y="1420739"/>
                <a:ext cx="1033089" cy="72008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/>
                  <a:t>振荡器</a:t>
                </a:r>
                <a:endParaRPr lang="zh-CN" altLang="en-US" sz="2000" dirty="0"/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 flipV="1">
                <a:off x="1077082" y="1786344"/>
                <a:ext cx="450219" cy="1131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/>
              <p:cNvSpPr/>
              <p:nvPr/>
            </p:nvSpPr>
            <p:spPr>
              <a:xfrm>
                <a:off x="1527301" y="1340768"/>
                <a:ext cx="1110721" cy="864096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/>
                  <a:t>12</a:t>
                </a:r>
                <a:r>
                  <a:rPr lang="zh-CN" altLang="en-US" sz="2000" dirty="0" smtClean="0"/>
                  <a:t>分频</a:t>
                </a:r>
                <a:r>
                  <a:rPr lang="en-US" altLang="zh-CN" sz="2000" dirty="0" smtClean="0"/>
                  <a:t>(÷12)</a:t>
                </a:r>
                <a:endParaRPr lang="zh-CN" altLang="en-US" sz="2000" dirty="0"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 flipV="1">
                <a:off x="2648026" y="1797661"/>
                <a:ext cx="495297" cy="393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132022" y="1765811"/>
                <a:ext cx="1297" cy="56124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3069022" y="2327055"/>
                <a:ext cx="126000" cy="126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3128283" y="2941399"/>
                <a:ext cx="1297" cy="56124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3066580" y="2815399"/>
                <a:ext cx="126000" cy="126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 flipV="1">
                <a:off x="209880" y="3479571"/>
                <a:ext cx="2939652" cy="1943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2302031" y="2192163"/>
                    <a:ext cx="7665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C/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acc>
                      </m:oMath>
                    </a14:m>
                    <a:r>
                      <a:rPr lang="en-US" altLang="zh-CN" dirty="0" smtClean="0"/>
                      <a:t>=0</a:t>
                    </a: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031" y="2192163"/>
                    <a:ext cx="766557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7200" t="-10000" r="-136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连接符 16"/>
              <p:cNvCxnSpPr>
                <a:stCxn id="12" idx="6"/>
              </p:cNvCxnSpPr>
              <p:nvPr/>
            </p:nvCxnSpPr>
            <p:spPr>
              <a:xfrm>
                <a:off x="3195022" y="2390055"/>
                <a:ext cx="284985" cy="28036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2295869" y="2633487"/>
                    <a:ext cx="7665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C/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acc>
                      </m:oMath>
                    </a14:m>
                    <a:r>
                      <a:rPr lang="en-US" altLang="zh-CN" dirty="0" smtClean="0"/>
                      <a:t>=1</a:t>
                    </a: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5869" y="2633487"/>
                    <a:ext cx="766557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7200" t="-8197" r="-1360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椭圆 18"/>
              <p:cNvSpPr/>
              <p:nvPr/>
            </p:nvSpPr>
            <p:spPr>
              <a:xfrm>
                <a:off x="3469407" y="2631567"/>
                <a:ext cx="126000" cy="126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 flipV="1">
                <a:off x="3595407" y="2687760"/>
                <a:ext cx="458274" cy="680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4052357" y="2624760"/>
                <a:ext cx="126000" cy="126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 flipH="1">
                <a:off x="4148672" y="2310379"/>
                <a:ext cx="446450" cy="36192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4532122" y="2618388"/>
                <a:ext cx="126000" cy="126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箭头连接符 23"/>
              <p:cNvCxnSpPr>
                <a:stCxn id="23" idx="6"/>
              </p:cNvCxnSpPr>
              <p:nvPr/>
            </p:nvCxnSpPr>
            <p:spPr>
              <a:xfrm>
                <a:off x="4658122" y="2681388"/>
                <a:ext cx="567471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/>
              <p:cNvSpPr/>
              <p:nvPr/>
            </p:nvSpPr>
            <p:spPr>
              <a:xfrm>
                <a:off x="5220807" y="2283694"/>
                <a:ext cx="958917" cy="77345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/>
                  <a:t>TL0</a:t>
                </a:r>
              </a:p>
              <a:p>
                <a:pPr algn="ctr"/>
                <a:r>
                  <a:rPr lang="en-US" altLang="zh-CN" sz="2000" dirty="0" smtClean="0"/>
                  <a:t>(8</a:t>
                </a:r>
                <a:r>
                  <a:rPr lang="zh-CN" altLang="en-US" sz="2000" dirty="0" smtClean="0"/>
                  <a:t>位</a:t>
                </a:r>
                <a:r>
                  <a:rPr lang="en-US" altLang="zh-CN" sz="2000" dirty="0" smtClean="0"/>
                  <a:t>)</a:t>
                </a:r>
                <a:endParaRPr lang="zh-CN" altLang="en-US" sz="2000" dirty="0"/>
              </a:p>
            </p:txBody>
          </p:sp>
          <p:cxnSp>
            <p:nvCxnSpPr>
              <p:cNvPr id="26" name="直接箭头连接符 25"/>
              <p:cNvCxnSpPr>
                <a:endCxn id="27" idx="1"/>
              </p:cNvCxnSpPr>
              <p:nvPr/>
            </p:nvCxnSpPr>
            <p:spPr>
              <a:xfrm>
                <a:off x="6179724" y="2687760"/>
                <a:ext cx="789799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矩形 26"/>
              <p:cNvSpPr/>
              <p:nvPr/>
            </p:nvSpPr>
            <p:spPr>
              <a:xfrm>
                <a:off x="6969523" y="2449883"/>
                <a:ext cx="699252" cy="475753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TF</a:t>
                </a:r>
                <a:r>
                  <a:rPr lang="en-US" altLang="zh-CN" sz="2400" baseline="-25000" dirty="0" smtClean="0"/>
                  <a:t>0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7686787" y="2711685"/>
                <a:ext cx="416621" cy="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8091351" y="2304051"/>
                <a:ext cx="49244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/>
                  <a:t>中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断</a:t>
                </a:r>
                <a:endParaRPr lang="zh-CN" altLang="en-US" sz="2400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80983" y="3087589"/>
                <a:ext cx="1388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T</a:t>
                </a:r>
                <a:r>
                  <a:rPr lang="en-US" altLang="zh-CN" baseline="-25000" dirty="0" smtClean="0"/>
                  <a:t>0</a:t>
                </a:r>
                <a:r>
                  <a:rPr lang="zh-CN" altLang="en-US" dirty="0" smtClean="0"/>
                  <a:t>引脚</a:t>
                </a:r>
                <a:r>
                  <a:rPr lang="en-US" altLang="zh-CN" dirty="0" smtClean="0"/>
                  <a:t>(P3.4)</a:t>
                </a:r>
                <a:endParaRPr lang="zh-CN" altLang="en-US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835796" y="2310379"/>
                <a:ext cx="1046239" cy="84548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4415791" y="2491341"/>
                <a:ext cx="14095" cy="237395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/>
              <p:cNvSpPr/>
              <p:nvPr/>
            </p:nvSpPr>
            <p:spPr>
              <a:xfrm>
                <a:off x="1782193" y="3731927"/>
                <a:ext cx="513676" cy="79208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  <a:endParaRPr lang="zh-CN" altLang="en-US" sz="2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707621" y="4063553"/>
                <a:ext cx="513676" cy="79208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≥1</a:t>
                </a:r>
                <a:endParaRPr lang="zh-CN" altLang="en-US" sz="2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590907" y="4476920"/>
                <a:ext cx="513676" cy="79208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&amp;</a:t>
                </a:r>
                <a:endParaRPr lang="zh-CN" altLang="en-US" sz="2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7" name="直接连接符 36"/>
              <p:cNvCxnSpPr>
                <a:endCxn id="34" idx="1"/>
              </p:cNvCxnSpPr>
              <p:nvPr/>
            </p:nvCxnSpPr>
            <p:spPr>
              <a:xfrm>
                <a:off x="245717" y="4127971"/>
                <a:ext cx="1536476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245717" y="5100079"/>
                <a:ext cx="334519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/>
              <p:cNvSpPr/>
              <p:nvPr/>
            </p:nvSpPr>
            <p:spPr>
              <a:xfrm>
                <a:off x="2308282" y="4099569"/>
                <a:ext cx="126000" cy="126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2424342" y="4162569"/>
                <a:ext cx="283279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245717" y="4661586"/>
                <a:ext cx="2461904" cy="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3221297" y="4661586"/>
                <a:ext cx="36961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/>
              <p:cNvSpPr txBox="1"/>
              <p:nvPr/>
            </p:nvSpPr>
            <p:spPr>
              <a:xfrm>
                <a:off x="173926" y="3758639"/>
                <a:ext cx="669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GATE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197629" y="4265542"/>
                    <a:ext cx="11897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INT</m:t>
                            </m:r>
                            <m:r>
                              <a:rPr lang="en-US" altLang="zh-CN" b="0" i="0" baseline="-2500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a14:m>
                    <a:r>
                      <a:rPr lang="en-US" altLang="zh-CN" dirty="0" smtClean="0"/>
                      <a:t>(P3.2)</a:t>
                    </a: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629" y="4265542"/>
                    <a:ext cx="1189749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0000" r="-459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文本框 44"/>
              <p:cNvSpPr txBox="1"/>
              <p:nvPr/>
            </p:nvSpPr>
            <p:spPr>
              <a:xfrm>
                <a:off x="218852" y="4756937"/>
                <a:ext cx="50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TR</a:t>
                </a:r>
                <a:r>
                  <a:rPr lang="en-US" altLang="zh-CN" baseline="-25000" dirty="0" smtClean="0"/>
                  <a:t>0</a:t>
                </a:r>
                <a:endParaRPr lang="zh-CN" altLang="en-US" baseline="-25000" dirty="0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4104583" y="4855563"/>
                <a:ext cx="336077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上箭头 51"/>
            <p:cNvSpPr/>
            <p:nvPr/>
          </p:nvSpPr>
          <p:spPr>
            <a:xfrm>
              <a:off x="5556328" y="3056046"/>
              <a:ext cx="360040" cy="576064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上箭头 52"/>
            <p:cNvSpPr/>
            <p:nvPr/>
          </p:nvSpPr>
          <p:spPr>
            <a:xfrm>
              <a:off x="5556328" y="3449870"/>
              <a:ext cx="360040" cy="576064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273119" y="3983043"/>
              <a:ext cx="958917" cy="77345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TH0</a:t>
              </a:r>
            </a:p>
            <a:p>
              <a:pPr algn="ctr"/>
              <a:r>
                <a:rPr lang="en-US" altLang="zh-CN" sz="2000" dirty="0" smtClean="0"/>
                <a:t>(8</a:t>
              </a:r>
              <a:r>
                <a:rPr lang="zh-CN" altLang="en-US" sz="2000" dirty="0" smtClean="0"/>
                <a:t>位</a:t>
              </a:r>
              <a:r>
                <a:rPr lang="en-US" altLang="zh-CN" sz="2000" dirty="0" smtClean="0"/>
                <a:t>)</a:t>
              </a:r>
              <a:endParaRPr lang="zh-CN" altLang="en-US" sz="2000" dirty="0"/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H="1">
              <a:off x="5824100" y="3737902"/>
              <a:ext cx="729100" cy="1090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526444" y="2656216"/>
              <a:ext cx="10654" cy="11083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6540717" y="319047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重装载</a:t>
              </a:r>
              <a:endParaRPr lang="zh-CN" altLang="en-US" sz="2000" dirty="0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3920374" y="913944"/>
            <a:ext cx="510730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自动重置初值；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 smtClean="0"/>
              <a:t>TH0</a:t>
            </a:r>
            <a:r>
              <a:rPr lang="zh-CN" altLang="en-US" sz="2000" dirty="0" smtClean="0"/>
              <a:t>：</a:t>
            </a:r>
            <a:r>
              <a:rPr lang="zh-CN" altLang="en-US" sz="2000" b="1" u="sng" dirty="0" smtClean="0">
                <a:solidFill>
                  <a:srgbClr val="FF0000"/>
                </a:solidFill>
              </a:rPr>
              <a:t>数据缓冲器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 smtClean="0"/>
              <a:t>TL0</a:t>
            </a:r>
            <a:r>
              <a:rPr lang="zh-CN" altLang="en-US" sz="2000" dirty="0" smtClean="0"/>
              <a:t>溢出时，自动将</a:t>
            </a:r>
            <a:r>
              <a:rPr lang="en-US" altLang="zh-CN" sz="2000" dirty="0" smtClean="0"/>
              <a:t>TH0</a:t>
            </a:r>
            <a:r>
              <a:rPr lang="zh-CN" altLang="en-US" sz="2000" dirty="0" smtClean="0"/>
              <a:t>的常数送至</a:t>
            </a:r>
            <a:r>
              <a:rPr lang="en-US" altLang="zh-CN" sz="2000" dirty="0" smtClean="0"/>
              <a:t>TL0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定时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精度高</a:t>
            </a:r>
            <a:r>
              <a:rPr lang="zh-CN" altLang="en-US" sz="2000" dirty="0" smtClean="0"/>
              <a:t>，适合串行口的波特率发生器。</a:t>
            </a:r>
            <a:endParaRPr lang="zh-CN" altLang="en-US" sz="2000" dirty="0"/>
          </a:p>
        </p:txBody>
      </p:sp>
      <p:sp>
        <p:nvSpPr>
          <p:cNvPr id="55" name="椭圆 54"/>
          <p:cNvSpPr/>
          <p:nvPr/>
        </p:nvSpPr>
        <p:spPr>
          <a:xfrm>
            <a:off x="4786215" y="2892127"/>
            <a:ext cx="1758705" cy="3150363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6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3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7556" y="841286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3.  </a:t>
            </a:r>
            <a:r>
              <a:rPr lang="zh-CN" altLang="en-US" sz="2400" b="1" dirty="0" smtClean="0"/>
              <a:t>方式</a:t>
            </a:r>
            <a:r>
              <a:rPr lang="en-US" altLang="zh-CN" sz="2400" b="1" dirty="0" smtClean="0"/>
              <a:t>3 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123470" y="1492747"/>
            <a:ext cx="1033089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振荡器</a:t>
            </a:r>
            <a:endParaRPr lang="zh-CN" altLang="en-US" sz="2000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156559" y="1858352"/>
            <a:ext cx="450219" cy="113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606778" y="1412776"/>
            <a:ext cx="1110721" cy="8640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12</a:t>
            </a:r>
            <a:r>
              <a:rPr lang="zh-CN" altLang="en-US" sz="2000" dirty="0" smtClean="0"/>
              <a:t>分频</a:t>
            </a:r>
            <a:r>
              <a:rPr lang="en-US" altLang="zh-CN" sz="2000" dirty="0" smtClean="0"/>
              <a:t>(÷12)</a:t>
            </a:r>
            <a:endParaRPr lang="zh-CN" altLang="en-US" sz="2000" dirty="0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2727503" y="1869669"/>
            <a:ext cx="495297" cy="393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211499" y="1837819"/>
            <a:ext cx="1297" cy="5612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3148499" y="2399063"/>
            <a:ext cx="126000" cy="12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21" idx="4"/>
          </p:cNvCxnSpPr>
          <p:nvPr/>
        </p:nvCxnSpPr>
        <p:spPr>
          <a:xfrm>
            <a:off x="3209057" y="3013407"/>
            <a:ext cx="0" cy="3287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146057" y="2887407"/>
            <a:ext cx="126000" cy="12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89357" y="3319100"/>
            <a:ext cx="2939652" cy="1943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381508" y="2264171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en-US" altLang="zh-CN" dirty="0" smtClean="0"/>
                  <a:t>=0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508" y="2264171"/>
                <a:ext cx="76655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7200" t="-8197" r="-1360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375346" y="2705495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en-US" altLang="zh-CN" dirty="0" smtClean="0"/>
                  <a:t>=1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346" y="2705495"/>
                <a:ext cx="76655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200" t="-10000" r="-136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/>
          <p:cNvSpPr/>
          <p:nvPr/>
        </p:nvSpPr>
        <p:spPr>
          <a:xfrm>
            <a:off x="3548884" y="2703575"/>
            <a:ext cx="126000" cy="12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3674884" y="2759768"/>
            <a:ext cx="458274" cy="68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131834" y="2696768"/>
            <a:ext cx="126000" cy="12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4232906" y="2399063"/>
            <a:ext cx="378693" cy="3369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4611599" y="2690396"/>
            <a:ext cx="126000" cy="12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30" idx="6"/>
          </p:cNvCxnSpPr>
          <p:nvPr/>
        </p:nvCxnSpPr>
        <p:spPr>
          <a:xfrm>
            <a:off x="4737599" y="2753396"/>
            <a:ext cx="56747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300284" y="2355702"/>
            <a:ext cx="958917" cy="7734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TL0</a:t>
            </a:r>
          </a:p>
          <a:p>
            <a:pPr algn="ctr"/>
            <a:r>
              <a:rPr lang="en-US" altLang="zh-CN" sz="2000" dirty="0" smtClean="0"/>
              <a:t>(8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cxnSp>
        <p:nvCxnSpPr>
          <p:cNvPr id="33" name="直接箭头连接符 32"/>
          <p:cNvCxnSpPr>
            <a:endCxn id="34" idx="1"/>
          </p:cNvCxnSpPr>
          <p:nvPr/>
        </p:nvCxnSpPr>
        <p:spPr>
          <a:xfrm>
            <a:off x="6259201" y="2759768"/>
            <a:ext cx="7897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049000" y="2521891"/>
            <a:ext cx="699252" cy="4757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TF</a:t>
            </a:r>
            <a:r>
              <a:rPr lang="en-US" altLang="zh-CN" sz="2400" baseline="-25000" dirty="0" smtClean="0"/>
              <a:t>0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7766264" y="2783693"/>
            <a:ext cx="41662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170828" y="2376059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r>
              <a:rPr lang="zh-CN" altLang="en-US" sz="2400" dirty="0" smtClean="0"/>
              <a:t>断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60460" y="292711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引脚</a:t>
            </a:r>
            <a:r>
              <a:rPr lang="en-US" altLang="zh-CN" dirty="0" smtClean="0"/>
              <a:t>(P3.4)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915273" y="2382387"/>
            <a:ext cx="1046239" cy="84548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4491184" y="2525063"/>
            <a:ext cx="6162" cy="20106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862471" y="3404606"/>
            <a:ext cx="513676" cy="79208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zh-CN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87899" y="3736232"/>
            <a:ext cx="513676" cy="79208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≥1</a:t>
            </a:r>
            <a:endParaRPr lang="zh-CN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671185" y="4149599"/>
            <a:ext cx="513676" cy="79208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&amp;</a:t>
            </a:r>
            <a:endParaRPr lang="zh-CN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3" name="直接连接符 42"/>
          <p:cNvCxnSpPr>
            <a:endCxn id="40" idx="1"/>
          </p:cNvCxnSpPr>
          <p:nvPr/>
        </p:nvCxnSpPr>
        <p:spPr>
          <a:xfrm>
            <a:off x="325995" y="3800650"/>
            <a:ext cx="15364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25995" y="4772758"/>
            <a:ext cx="33451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2388560" y="3772248"/>
            <a:ext cx="126000" cy="12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2504620" y="3835248"/>
            <a:ext cx="2832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25995" y="4334265"/>
            <a:ext cx="2461904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301575" y="4334265"/>
            <a:ext cx="3696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54204" y="3431318"/>
            <a:ext cx="66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GATE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277907" y="3938221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a:rPr lang="en-US" altLang="zh-CN" b="0" i="0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dirty="0" smtClean="0"/>
                  <a:t>(P3.2)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07" y="3938221"/>
                <a:ext cx="1189749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461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/>
          <p:cNvSpPr txBox="1"/>
          <p:nvPr/>
        </p:nvSpPr>
        <p:spPr>
          <a:xfrm>
            <a:off x="299130" y="44296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4184861" y="4528242"/>
            <a:ext cx="3360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92835" y="5275416"/>
            <a:ext cx="958917" cy="7734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TH0</a:t>
            </a:r>
          </a:p>
          <a:p>
            <a:pPr algn="ctr"/>
            <a:r>
              <a:rPr lang="en-US" altLang="zh-CN" sz="2000" dirty="0" smtClean="0"/>
              <a:t>(8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56" name="矩形 55"/>
          <p:cNvSpPr/>
          <p:nvPr/>
        </p:nvSpPr>
        <p:spPr>
          <a:xfrm>
            <a:off x="123470" y="5270470"/>
            <a:ext cx="1033089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振荡器</a:t>
            </a:r>
            <a:endParaRPr lang="zh-CN" altLang="en-US" sz="2000" dirty="0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1156559" y="5636075"/>
            <a:ext cx="450219" cy="113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606778" y="5190499"/>
            <a:ext cx="1110721" cy="8640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12</a:t>
            </a:r>
            <a:r>
              <a:rPr lang="zh-CN" altLang="en-US" sz="2000" dirty="0" smtClean="0"/>
              <a:t>分频</a:t>
            </a:r>
            <a:r>
              <a:rPr lang="en-US" altLang="zh-CN" sz="2000" dirty="0" smtClean="0"/>
              <a:t>(÷12)</a:t>
            </a:r>
            <a:endParaRPr lang="zh-CN" altLang="en-US" sz="2000" dirty="0"/>
          </a:p>
        </p:txBody>
      </p:sp>
      <p:cxnSp>
        <p:nvCxnSpPr>
          <p:cNvPr id="60" name="直接连接符 59"/>
          <p:cNvCxnSpPr/>
          <p:nvPr/>
        </p:nvCxnSpPr>
        <p:spPr>
          <a:xfrm flipH="1" flipV="1">
            <a:off x="4400053" y="5647392"/>
            <a:ext cx="695119" cy="1474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2713113" y="5641009"/>
            <a:ext cx="1082499" cy="63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3794288" y="5578009"/>
            <a:ext cx="126000" cy="12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274053" y="5571637"/>
            <a:ext cx="126000" cy="12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/>
          <p:nvPr/>
        </p:nvCxnSpPr>
        <p:spPr>
          <a:xfrm>
            <a:off x="677384" y="6510708"/>
            <a:ext cx="33451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50519" y="616756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cxnSp>
        <p:nvCxnSpPr>
          <p:cNvPr id="69" name="直接连接符 68"/>
          <p:cNvCxnSpPr/>
          <p:nvPr/>
        </p:nvCxnSpPr>
        <p:spPr>
          <a:xfrm flipH="1">
            <a:off x="3890046" y="5228757"/>
            <a:ext cx="288032" cy="3612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4014374" y="5704009"/>
            <a:ext cx="1672" cy="8328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548884" y="5065781"/>
            <a:ext cx="1046239" cy="84548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6041430" y="5671187"/>
            <a:ext cx="7897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831229" y="5433310"/>
            <a:ext cx="699252" cy="4757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TF</a:t>
            </a:r>
            <a:r>
              <a:rPr lang="en-US" altLang="zh-CN" sz="2400" baseline="-25000" dirty="0" smtClean="0"/>
              <a:t>1</a:t>
            </a: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7548493" y="5695112"/>
            <a:ext cx="41662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953057" y="5287478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r>
              <a:rPr lang="zh-CN" altLang="en-US" sz="2400" dirty="0" smtClean="0"/>
              <a:t>断</a:t>
            </a:r>
            <a:endParaRPr lang="zh-CN" altLang="en-US" sz="2400" dirty="0"/>
          </a:p>
        </p:txBody>
      </p:sp>
      <p:sp>
        <p:nvSpPr>
          <p:cNvPr id="80" name="文本框 62"/>
          <p:cNvSpPr txBox="1"/>
          <p:nvPr/>
        </p:nvSpPr>
        <p:spPr>
          <a:xfrm>
            <a:off x="3670745" y="836712"/>
            <a:ext cx="5221735" cy="147732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方式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只</a:t>
            </a:r>
            <a:r>
              <a:rPr lang="zh-CN" altLang="en-US" sz="2000" b="1" u="sng" dirty="0" smtClean="0">
                <a:solidFill>
                  <a:srgbClr val="FF0000"/>
                </a:solidFill>
              </a:rPr>
              <a:t>适用于定时</a:t>
            </a:r>
            <a:r>
              <a:rPr lang="en-US" altLang="zh-CN" sz="2000" b="1" u="sng" dirty="0" smtClean="0">
                <a:solidFill>
                  <a:srgbClr val="FF0000"/>
                </a:solidFill>
              </a:rPr>
              <a:t>/</a:t>
            </a:r>
            <a:r>
              <a:rPr lang="zh-CN" altLang="en-US" sz="2000" b="1" u="sng" dirty="0" smtClean="0">
                <a:solidFill>
                  <a:srgbClr val="FF0000"/>
                </a:solidFill>
              </a:rPr>
              <a:t>计数器</a:t>
            </a:r>
            <a:r>
              <a:rPr lang="en-US" altLang="zh-CN" sz="2000" b="1" u="sng" dirty="0" smtClean="0">
                <a:solidFill>
                  <a:srgbClr val="FF0000"/>
                </a:solidFill>
              </a:rPr>
              <a:t>0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两</a:t>
            </a:r>
            <a:r>
              <a:rPr lang="zh-CN" altLang="en-US" sz="2000" dirty="0" smtClean="0"/>
              <a:t>个独立的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位计数器；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定时</a:t>
            </a:r>
            <a:r>
              <a:rPr lang="en-US" altLang="zh-CN" sz="2000" dirty="0"/>
              <a:t>/</a:t>
            </a:r>
            <a:r>
              <a:rPr lang="zh-CN" altLang="en-US" sz="2000" dirty="0" smtClean="0"/>
              <a:t>计数器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处于方式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时相当于</a:t>
            </a:r>
            <a:r>
              <a:rPr lang="en-US" altLang="zh-CN" sz="2000" b="1" u="sng" dirty="0" smtClean="0">
                <a:solidFill>
                  <a:srgbClr val="FF0000"/>
                </a:solidFill>
              </a:rPr>
              <a:t>TR1=0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538344" y="4368843"/>
            <a:ext cx="2821338" cy="646331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借用定时器</a:t>
            </a:r>
            <a:r>
              <a:rPr lang="en-US" altLang="zh-CN" dirty="0" smtClean="0"/>
              <a:t>1T1</a:t>
            </a:r>
            <a:r>
              <a:rPr lang="zh-CN" altLang="en-US" dirty="0" smtClean="0"/>
              <a:t>的中断标志和运行控制位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49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5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6" dur="2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1" dur="2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6" grpId="0" animBg="1"/>
      <p:bldP spid="19" grpId="0" animBg="1"/>
      <p:bldP spid="21" grpId="0" animBg="1"/>
      <p:bldP spid="23" grpId="0" animBg="1"/>
      <p:bldP spid="25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/>
      <p:bldP spid="37" grpId="0"/>
      <p:bldP spid="38" grpId="0" animBg="1"/>
      <p:bldP spid="40" grpId="0" animBg="1"/>
      <p:bldP spid="41" grpId="0" animBg="1"/>
      <p:bldP spid="42" grpId="0" animBg="1"/>
      <p:bldP spid="45" grpId="0" animBg="1"/>
      <p:bldP spid="49" grpId="0"/>
      <p:bldP spid="50" grpId="0" animBg="1"/>
      <p:bldP spid="51" grpId="0"/>
      <p:bldP spid="10" grpId="0" animBg="1"/>
      <p:bldP spid="56" grpId="0" animBg="1"/>
      <p:bldP spid="58" grpId="0" animBg="1"/>
      <p:bldP spid="63" grpId="0" animBg="1"/>
      <p:bldP spid="64" grpId="0" animBg="1"/>
      <p:bldP spid="68" grpId="0"/>
      <p:bldP spid="73" grpId="0" animBg="1"/>
      <p:bldP spid="75" grpId="0" animBg="1"/>
      <p:bldP spid="77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35496" y="1366317"/>
            <a:ext cx="9007503" cy="18466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定时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计数器的功能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定时控制、定时测量、延时动作；</a:t>
            </a:r>
            <a:endParaRPr lang="en-US" altLang="zh-CN" sz="2400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对外部事件计数：测电机转速、频率、工作个数。</a:t>
            </a:r>
            <a:endParaRPr lang="en-US" altLang="zh-CN" sz="2400" dirty="0" smtClean="0"/>
          </a:p>
        </p:txBody>
      </p:sp>
      <p:sp>
        <p:nvSpPr>
          <p:cNvPr id="10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496" y="811163"/>
            <a:ext cx="6264696" cy="673621"/>
          </a:xfrm>
          <a:prstGeom prst="actionButtonBlan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8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1  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8051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单片机的定时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计数器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t="4606" r="26646" b="8947"/>
          <a:stretch/>
        </p:blipFill>
        <p:spPr bwMode="auto">
          <a:xfrm>
            <a:off x="539552" y="3530711"/>
            <a:ext cx="2303674" cy="241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http://img2.imgtn.bdimg.com/it/u=1125029712,76576503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432423"/>
            <a:ext cx="4580011" cy="2609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907" y="836712"/>
            <a:ext cx="4972836" cy="52322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dirty="0"/>
              <a:t>8.1.4    </a:t>
            </a:r>
            <a:r>
              <a:rPr lang="zh-CN" altLang="en-US" dirty="0"/>
              <a:t>定时</a:t>
            </a:r>
            <a:r>
              <a:rPr lang="en-US" altLang="zh-CN" dirty="0"/>
              <a:t>/</a:t>
            </a:r>
            <a:r>
              <a:rPr lang="zh-CN" altLang="en-US" dirty="0"/>
              <a:t>计数器量程的扩展</a:t>
            </a:r>
          </a:p>
        </p:txBody>
      </p:sp>
      <p:sp>
        <p:nvSpPr>
          <p:cNvPr id="6" name="文本框 4"/>
          <p:cNvSpPr txBox="1"/>
          <p:nvPr/>
        </p:nvSpPr>
        <p:spPr>
          <a:xfrm>
            <a:off x="30907" y="1412776"/>
            <a:ext cx="365356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en-US" altLang="zh-CN" dirty="0"/>
              <a:t>1.  </a:t>
            </a:r>
            <a:r>
              <a:rPr lang="zh-CN" altLang="en-US" dirty="0"/>
              <a:t>定时器的最大定时能力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613776" y="2635848"/>
                <a:ext cx="6009078" cy="68570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zh-CN" sz="2400" b="0" i="0" baseline="-2500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en-US" altLang="zh-CN" sz="2400" dirty="0"/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 smtClean="0"/>
                  <a:t>个机器周期</a:t>
                </a:r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晶振频率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sz="2400" dirty="0" smtClean="0"/>
                  <a:t>=2  </a:t>
                </a:r>
                <a:r>
                  <a:rPr lang="el-GR" altLang="zh-CN" sz="2400" dirty="0" smtClean="0"/>
                  <a:t>μ</a:t>
                </a:r>
                <a:r>
                  <a:rPr lang="en-US" altLang="zh-CN" sz="2400" dirty="0" smtClean="0"/>
                  <a:t>s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76" y="2635848"/>
                <a:ext cx="6009078" cy="6857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-94436" y="2045375"/>
                <a:ext cx="53511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若</a:t>
                </a:r>
                <a:r>
                  <a:rPr lang="zh-CN" altLang="en-US" sz="2000" dirty="0" smtClean="0"/>
                  <a:t>晶振频率为 </a:t>
                </a:r>
                <a:r>
                  <a:rPr lang="en-US" altLang="zh-CN" sz="2000" dirty="0" smtClean="0"/>
                  <a:t>6 MHz</a:t>
                </a:r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i="1" baseline="-25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 smtClean="0"/>
                  <a:t>机器周期，则：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436" y="2045375"/>
                <a:ext cx="5351145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026" t="-13846" r="-570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-74545" y="3677675"/>
            <a:ext cx="222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定时时间</a:t>
            </a:r>
            <a:r>
              <a:rPr lang="en-US" altLang="zh-CN" sz="2000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i="1" baseline="-25000" dirty="0" smtClean="0"/>
              <a:t>C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 ：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771800" y="3677675"/>
                <a:ext cx="1255152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dirty="0" smtClean="0"/>
                  <a:t>=X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677675"/>
                <a:ext cx="125515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45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-77681" y="5205767"/>
            <a:ext cx="3761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装入计数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定时器的初值为：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684246" y="4944933"/>
                <a:ext cx="1751850" cy="81381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400" i="1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altLang="zh-CN" sz="2400" i="1" baseline="-25000" dirty="0"/>
                            <m:t>C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400" i="1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246" y="4944933"/>
                <a:ext cx="1751850" cy="813813"/>
              </a:xfrm>
              <a:prstGeom prst="rect">
                <a:avLst/>
              </a:prstGeom>
              <a:blipFill rotWithShape="1">
                <a:blip r:embed="rId5"/>
                <a:stretch>
                  <a:fillRect b="-2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4355976" y="3700985"/>
            <a:ext cx="2526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(X</a:t>
            </a:r>
            <a:r>
              <a:rPr lang="zh-CN" altLang="en-US" sz="2000" dirty="0" smtClean="0"/>
              <a:t>为要计脉冲的个数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496921" y="5151784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(M</a:t>
            </a:r>
            <a:r>
              <a:rPr lang="zh-CN" altLang="en-US" sz="2000" dirty="0" smtClean="0"/>
              <a:t>为模数，</a:t>
            </a:r>
            <a:r>
              <a:rPr lang="en-US" altLang="zh-CN" sz="2000" dirty="0" smtClean="0"/>
              <a:t>13</a:t>
            </a:r>
            <a:r>
              <a:rPr lang="zh-CN" altLang="en-US" sz="2000" dirty="0" smtClean="0"/>
              <a:t>位的模数为</a:t>
            </a:r>
            <a:r>
              <a:rPr lang="en-US" altLang="zh-CN" sz="2000" dirty="0" smtClean="0"/>
              <a:t>2</a:t>
            </a:r>
            <a:r>
              <a:rPr lang="en-US" altLang="zh-CN" sz="2000" baseline="30000" dirty="0" smtClean="0"/>
              <a:t>13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95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/>
      <p:bldP spid="12" grpId="0" animBg="1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36512" y="980728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59533" y="980727"/>
                <a:ext cx="78756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已知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= 2</a:t>
                </a:r>
                <a:r>
                  <a:rPr lang="el-GR" altLang="zh-CN" sz="2400" dirty="0"/>
                  <a:t>μ</a:t>
                </a:r>
                <a:r>
                  <a:rPr lang="en-US" altLang="zh-CN" sz="2400" dirty="0" smtClean="0"/>
                  <a:t>s</a:t>
                </a:r>
                <a:r>
                  <a:rPr lang="zh-CN" altLang="en-US" sz="2400" dirty="0" smtClean="0"/>
                  <a:t>，要求定时 </a:t>
                </a:r>
                <a:r>
                  <a:rPr lang="en-US" altLang="zh-CN" sz="2400" dirty="0" smtClean="0"/>
                  <a:t>200</a:t>
                </a:r>
                <a:r>
                  <a:rPr lang="el-GR" altLang="zh-CN" sz="2400" dirty="0"/>
                  <a:t>μ</a:t>
                </a:r>
                <a:r>
                  <a:rPr lang="en-US" altLang="zh-CN" sz="2400" dirty="0"/>
                  <a:t>s</a:t>
                </a:r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则采用方式</a:t>
                </a:r>
                <a:r>
                  <a:rPr lang="en-US" altLang="zh-CN" sz="2400" dirty="0" smtClean="0"/>
                  <a:t>0</a:t>
                </a:r>
                <a:r>
                  <a:rPr lang="zh-CN" altLang="en-US" sz="2400" dirty="0" smtClean="0"/>
                  <a:t>、方式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及方式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计数的初值为多少？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33" y="980727"/>
                <a:ext cx="7875634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161" t="-8824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191244" y="3192233"/>
            <a:ext cx="6285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dirty="0"/>
              <a:t>方式</a:t>
            </a:r>
            <a:r>
              <a:rPr lang="en-US" altLang="zh-CN" dirty="0" smtClean="0"/>
              <a:t>0(13</a:t>
            </a:r>
            <a:r>
              <a:rPr lang="zh-CN" altLang="en-US" dirty="0" smtClean="0"/>
              <a:t>位方式</a:t>
            </a:r>
            <a:r>
              <a:rPr lang="en-US" altLang="zh-CN" dirty="0" smtClean="0"/>
              <a:t>): </a:t>
            </a:r>
            <a:r>
              <a:rPr lang="zh-CN" altLang="en-US" dirty="0"/>
              <a:t>计数初值</a:t>
            </a:r>
            <a:r>
              <a:rPr lang="en-US" altLang="zh-CN" dirty="0"/>
              <a:t>=</a:t>
            </a:r>
            <a:r>
              <a:rPr lang="en-US" altLang="zh-CN" dirty="0" smtClean="0"/>
              <a:t>2000H-64H=1F9CH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2199" y="2367108"/>
            <a:ext cx="6538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解： 定时时间 </a:t>
            </a:r>
            <a:r>
              <a:rPr lang="en-US" altLang="zh-CN" sz="2400" dirty="0" smtClean="0"/>
              <a:t>200</a:t>
            </a:r>
            <a:r>
              <a:rPr lang="el-GR" altLang="zh-CN" sz="2400" dirty="0" smtClean="0"/>
              <a:t> </a:t>
            </a:r>
            <a:r>
              <a:rPr lang="el-GR" altLang="zh-CN" sz="2400" dirty="0"/>
              <a:t>μ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相当于计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个脉冲，则：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59533" y="4034578"/>
            <a:ext cx="6591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dirty="0" smtClean="0"/>
              <a:t>方式</a:t>
            </a:r>
            <a:r>
              <a:rPr lang="en-US" altLang="zh-CN" dirty="0" smtClean="0"/>
              <a:t>1(16</a:t>
            </a:r>
            <a:r>
              <a:rPr lang="zh-CN" altLang="en-US" dirty="0" smtClean="0"/>
              <a:t>位方式</a:t>
            </a:r>
            <a:r>
              <a:rPr lang="en-US" altLang="zh-CN" dirty="0" smtClean="0"/>
              <a:t>):  </a:t>
            </a:r>
            <a:r>
              <a:rPr lang="zh-CN" altLang="en-US" dirty="0" smtClean="0"/>
              <a:t>计数初值</a:t>
            </a:r>
            <a:r>
              <a:rPr lang="en-US" altLang="zh-CN" dirty="0" smtClean="0"/>
              <a:t>=10000H-64H=FF9CH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59533" y="4839736"/>
            <a:ext cx="567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dirty="0" smtClean="0"/>
              <a:t>方式</a:t>
            </a:r>
            <a:r>
              <a:rPr lang="en-US" altLang="zh-CN" dirty="0" smtClean="0"/>
              <a:t>2(8</a:t>
            </a:r>
            <a:r>
              <a:rPr lang="zh-CN" altLang="en-US" dirty="0" smtClean="0"/>
              <a:t>位方式</a:t>
            </a:r>
            <a:r>
              <a:rPr lang="en-US" altLang="zh-CN" dirty="0" smtClean="0"/>
              <a:t>): </a:t>
            </a:r>
            <a:r>
              <a:rPr lang="zh-CN" altLang="en-US" dirty="0" smtClean="0"/>
              <a:t>计数初值</a:t>
            </a:r>
            <a:r>
              <a:rPr lang="en-US" altLang="zh-CN" dirty="0" smtClean="0"/>
              <a:t>=100H-64H=9CH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22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2403147"/>
                  </p:ext>
                </p:extLst>
              </p:nvPr>
            </p:nvGraphicFramePr>
            <p:xfrm>
              <a:off x="899592" y="1988840"/>
              <a:ext cx="7200801" cy="256376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944216"/>
                    <a:gridCol w="5256585"/>
                  </a:tblGrid>
                  <a:tr h="5774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2400" dirty="0" smtClean="0"/>
                            <a:t>位数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2400" dirty="0" smtClean="0"/>
                            <a:t>最大定时能力</a:t>
                          </a:r>
                          <a:endParaRPr lang="zh-CN" altLang="en-US" sz="2400" dirty="0"/>
                        </a:p>
                      </a:txBody>
                      <a:tcPr/>
                    </a:tc>
                  </a:tr>
                  <a:tr h="38913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2400" dirty="0" smtClean="0"/>
                            <a:t>8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2400" dirty="0" smtClean="0"/>
                            <a:t>T=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smtClean="0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</m:e>
                                <m:sup>
                                  <m:r>
                                    <a:rPr lang="en-US" altLang="zh-CN" sz="24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  <m:r>
                                <a:rPr lang="en-US" altLang="zh-CN" sz="2400" smtClean="0">
                                  <a:latin typeface="Cambria Math" panose="02040503050406030204" pitchFamily="18" charset="0"/>
                                </a:rPr>
                                <m:t>−0)×2</m:t>
                              </m:r>
                              <m:r>
                                <a:rPr lang="zh-CN" altLang="en-US" sz="240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altLang="zh-CN" sz="2400" dirty="0" smtClean="0"/>
                            <a:t>s=512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altLang="zh-CN" sz="2400" dirty="0" smtClean="0"/>
                            <a:t>s</a:t>
                          </a:r>
                          <a:endParaRPr lang="zh-CN" altLang="en-US" sz="2400" dirty="0"/>
                        </a:p>
                      </a:txBody>
                      <a:tcPr/>
                    </a:tc>
                  </a:tr>
                  <a:tr h="38913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2400" dirty="0" smtClean="0"/>
                            <a:t>13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/>
                            <a:t>T=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smtClean="0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</m:e>
                                <m:sup>
                                  <m:r>
                                    <a:rPr lang="en-US" altLang="zh-CN" sz="2400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p>
                              </m:sSup>
                              <m:r>
                                <a:rPr lang="en-US" altLang="zh-CN" sz="2400" smtClean="0">
                                  <a:latin typeface="Cambria Math" panose="02040503050406030204" pitchFamily="18" charset="0"/>
                                </a:rPr>
                                <m:t>−0)×2</m:t>
                              </m:r>
                              <m:r>
                                <a:rPr lang="zh-CN" altLang="en-US" sz="240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altLang="zh-CN" sz="2400" dirty="0" smtClean="0"/>
                            <a:t>s=16.384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oMath>
                          </a14:m>
                          <a:r>
                            <a:rPr lang="en-US" altLang="zh-CN" sz="2400" dirty="0" smtClean="0"/>
                            <a:t>s</a:t>
                          </a:r>
                          <a:endParaRPr lang="zh-CN" altLang="en-US" sz="2400" dirty="0"/>
                        </a:p>
                      </a:txBody>
                      <a:tcPr/>
                    </a:tc>
                  </a:tr>
                  <a:tr h="6435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2400" dirty="0" smtClean="0"/>
                            <a:t>16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/>
                            <a:t>T=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smtClean="0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</m:e>
                                <m:sup>
                                  <m:r>
                                    <a:rPr lang="en-US" altLang="zh-CN" sz="2400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sup>
                              </m:sSup>
                              <m:r>
                                <a:rPr lang="en-US" altLang="zh-CN" sz="2400" smtClean="0">
                                  <a:latin typeface="Cambria Math" panose="02040503050406030204" pitchFamily="18" charset="0"/>
                                </a:rPr>
                                <m:t>−0)×2</m:t>
                              </m:r>
                              <m:r>
                                <a:rPr lang="zh-CN" altLang="en-US" sz="240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altLang="zh-CN" sz="2400" dirty="0" smtClean="0"/>
                            <a:t>s=131.0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smtClean="0">
                                  <a:latin typeface="Cambria Math" panose="02040503050406030204" pitchFamily="18" charset="0"/>
                                </a:rPr>
                                <m:t>72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oMath>
                          </a14:m>
                          <a:r>
                            <a:rPr lang="en-US" altLang="zh-CN" sz="2400" dirty="0" smtClean="0"/>
                            <a:t>s</a:t>
                          </a:r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2403147"/>
                  </p:ext>
                </p:extLst>
              </p:nvPr>
            </p:nvGraphicFramePr>
            <p:xfrm>
              <a:off x="899592" y="1988840"/>
              <a:ext cx="7200801" cy="256376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944216"/>
                    <a:gridCol w="5256585"/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2400" dirty="0" smtClean="0"/>
                            <a:t>位数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2400" dirty="0" smtClean="0"/>
                            <a:t>最大定时能力</a:t>
                          </a:r>
                          <a:endParaRPr lang="zh-CN" altLang="en-US" sz="2400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2400" dirty="0" smtClean="0"/>
                            <a:t>8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080" t="-100952" r="-232" b="-21333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2400" dirty="0" smtClean="0"/>
                            <a:t>13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080" t="-200952" r="-232" b="-113333"/>
                          </a:stretch>
                        </a:blipFill>
                      </a:tcPr>
                    </a:tc>
                  </a:tr>
                  <a:tr h="6435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2400" dirty="0" smtClean="0"/>
                            <a:t>16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080" t="-298113" r="-232" b="-122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-28857" y="833036"/>
            <a:ext cx="7122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系统时钟频率为 </a:t>
            </a:r>
            <a:r>
              <a:rPr lang="en-US" altLang="zh-CN" sz="2400" dirty="0" smtClean="0"/>
              <a:t>6MHz</a:t>
            </a:r>
            <a:r>
              <a:rPr lang="zh-CN" altLang="en-US" sz="2400" dirty="0" smtClean="0"/>
              <a:t>时定时器的最大定时能力：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373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907" y="935137"/>
            <a:ext cx="4233851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b="1" dirty="0" smtClean="0"/>
              <a:t>1.  </a:t>
            </a:r>
            <a:r>
              <a:rPr lang="zh-CN" altLang="en-US" sz="2800" b="1" dirty="0" smtClean="0"/>
              <a:t>定时器定时量程的扩展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0" y="1760894"/>
            <a:ext cx="31683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solidFill>
                  <a:srgbClr val="FF0000"/>
                </a:solidFill>
              </a:rPr>
              <a:t>(1) 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软件扩展方法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2420889"/>
            <a:ext cx="4264758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对定时器中断请求进行计数</a:t>
            </a:r>
            <a:endParaRPr lang="en-US" altLang="zh-CN" sz="24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0906" y="3068960"/>
            <a:ext cx="907825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举例：若事件的处理周期为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 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 超过定时时间的定时能力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最大多少？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en-US" altLang="zh-CN" sz="2000" dirty="0" smtClean="0"/>
              <a:t>.)  </a:t>
            </a:r>
            <a:r>
              <a:rPr lang="zh-CN" altLang="en-US" sz="2000" dirty="0" smtClean="0"/>
              <a:t>将定时时间设为以</a:t>
            </a:r>
            <a:r>
              <a:rPr lang="en-US" altLang="zh-CN" sz="2000" dirty="0" smtClean="0"/>
              <a:t>10 </a:t>
            </a:r>
            <a:r>
              <a:rPr lang="en-US" altLang="zh-CN" sz="2000" dirty="0" err="1" smtClean="0"/>
              <a:t>ms</a:t>
            </a:r>
            <a:r>
              <a:rPr lang="zh-CN" altLang="en-US" sz="2000" dirty="0" smtClean="0"/>
              <a:t>为单位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每次定时器溢出中断产生</a:t>
            </a:r>
            <a:r>
              <a:rPr lang="en-US" altLang="zh-CN" sz="2000" dirty="0" smtClean="0"/>
              <a:t>10 </a:t>
            </a:r>
            <a:r>
              <a:rPr lang="en-US" altLang="zh-CN" sz="2000" dirty="0" err="1" smtClean="0"/>
              <a:t>ms</a:t>
            </a:r>
            <a:r>
              <a:rPr lang="zh-CN" altLang="en-US" sz="2000" dirty="0" smtClean="0"/>
              <a:t>的定时；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2.)  </a:t>
            </a:r>
            <a:r>
              <a:rPr lang="zh-CN" altLang="en-US" sz="2000" dirty="0" smtClean="0"/>
              <a:t>在中断服务程序中对定时器的中断次数进行统计，每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次定时器溢出中断进行一次事件的处理；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3.)  </a:t>
            </a:r>
            <a:r>
              <a:rPr lang="zh-CN" altLang="en-US" sz="2000" dirty="0" smtClean="0"/>
              <a:t>以同样方式进入下一个周期的事件处理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7652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4704"/>
            <a:ext cx="8229600" cy="936104"/>
          </a:xfrm>
        </p:spPr>
        <p:txBody>
          <a:bodyPr/>
          <a:lstStyle/>
          <a:p>
            <a:pPr algn="l"/>
            <a:r>
              <a:rPr lang="zh-CN" altLang="en-US" sz="2400" dirty="0" smtClean="0"/>
              <a:t>例题：在</a:t>
            </a:r>
            <a:r>
              <a:rPr lang="en-US" altLang="zh-CN" sz="2400" dirty="0" smtClean="0"/>
              <a:t>P1.7</a:t>
            </a:r>
            <a:r>
              <a:rPr lang="zh-CN" altLang="en-US" sz="2400" dirty="0" smtClean="0"/>
              <a:t>端接一个发光二极管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，要求利用定时器控制，使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亮一秒灭一秒，周而复始，晶振频率为 </a:t>
            </a:r>
            <a:r>
              <a:rPr lang="en-US" altLang="zh-CN" sz="2400" dirty="0" smtClean="0"/>
              <a:t>6MHz.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51893" y="6592267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8997" y="3363064"/>
            <a:ext cx="1152128" cy="285534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55"/>
          <p:cNvSpPr txBox="1"/>
          <p:nvPr/>
        </p:nvSpPr>
        <p:spPr>
          <a:xfrm>
            <a:off x="795620" y="340043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P1.7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341125" y="3585099"/>
            <a:ext cx="9171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270610" y="3534602"/>
            <a:ext cx="454223" cy="10099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732288" y="3585099"/>
            <a:ext cx="2235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659716" y="3452569"/>
            <a:ext cx="0" cy="265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等腰三角形 21"/>
          <p:cNvSpPr/>
          <p:nvPr/>
        </p:nvSpPr>
        <p:spPr>
          <a:xfrm rot="16200000">
            <a:off x="1664898" y="3442706"/>
            <a:ext cx="288032" cy="2880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55"/>
          <p:cNvSpPr txBox="1"/>
          <p:nvPr/>
        </p:nvSpPr>
        <p:spPr>
          <a:xfrm>
            <a:off x="2740272" y="319555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+5V</a:t>
            </a:r>
          </a:p>
        </p:txBody>
      </p:sp>
      <p:sp>
        <p:nvSpPr>
          <p:cNvPr id="35" name="文本框 55"/>
          <p:cNvSpPr txBox="1"/>
          <p:nvPr/>
        </p:nvSpPr>
        <p:spPr>
          <a:xfrm>
            <a:off x="2081485" y="316329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300 </a:t>
            </a:r>
            <a:r>
              <a:rPr lang="el-GR" altLang="zh-CN" dirty="0" smtClean="0"/>
              <a:t>Ω</a:t>
            </a:r>
            <a:endParaRPr lang="en-US" altLang="zh-CN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88995" y="1556792"/>
            <a:ext cx="879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解：每隔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中断一次，利用软件对</a:t>
            </a:r>
            <a:r>
              <a:rPr lang="en-US" altLang="zh-CN" dirty="0" smtClean="0"/>
              <a:t>T0</a:t>
            </a:r>
            <a:r>
              <a:rPr lang="zh-CN" altLang="en-US" dirty="0" smtClean="0"/>
              <a:t>的中断次数进行计数，中断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次实现</a:t>
            </a:r>
            <a:r>
              <a:rPr lang="en-US" altLang="zh-CN" dirty="0" smtClean="0"/>
              <a:t>1s</a:t>
            </a:r>
            <a:r>
              <a:rPr lang="zh-CN" altLang="en-US" dirty="0" smtClean="0"/>
              <a:t>定时。</a:t>
            </a:r>
            <a:endParaRPr lang="zh-CN" altLang="en-US" dirty="0"/>
          </a:p>
        </p:txBody>
      </p:sp>
      <p:sp>
        <p:nvSpPr>
          <p:cNvPr id="38" name="Rectangle 2"/>
          <p:cNvSpPr>
            <a:spLocks noGrp="1" noChangeArrowheads="1"/>
          </p:cNvSpPr>
          <p:nvPr>
            <p:ph idx="1"/>
          </p:nvPr>
        </p:nvSpPr>
        <p:spPr>
          <a:xfrm>
            <a:off x="3294895" y="1938410"/>
            <a:ext cx="5571696" cy="115387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400" dirty="0" smtClean="0">
                <a:latin typeface="宋体" charset="-122"/>
              </a:rPr>
              <a:t>ORG	0000H           </a:t>
            </a:r>
            <a:r>
              <a:rPr lang="zh-CN" altLang="en-US" sz="1400" dirty="0" smtClean="0">
                <a:latin typeface="宋体" charset="-122"/>
              </a:rPr>
              <a:t>；程序开始执行</a:t>
            </a:r>
            <a:endParaRPr lang="en-US" altLang="zh-CN" sz="1400" dirty="0" smtClean="0">
              <a:latin typeface="宋体" charset="-122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400" dirty="0" smtClean="0">
                <a:latin typeface="宋体" charset="-122"/>
              </a:rPr>
              <a:t>LJMP	MAIN		;</a:t>
            </a:r>
            <a:r>
              <a:rPr lang="zh-CN" altLang="en-US" sz="1400" dirty="0" smtClean="0">
                <a:latin typeface="宋体" charset="-122"/>
              </a:rPr>
              <a:t>转主程序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zh-CN" sz="1400" dirty="0" smtClean="0">
                <a:latin typeface="宋体" charset="-122"/>
              </a:rPr>
              <a:t>ORG</a:t>
            </a:r>
            <a:r>
              <a:rPr lang="en-US" altLang="zh-CN" sz="1400" dirty="0">
                <a:latin typeface="宋体" charset="-122"/>
              </a:rPr>
              <a:t>	</a:t>
            </a:r>
            <a:r>
              <a:rPr lang="en-US" altLang="zh-CN" sz="1400" dirty="0" smtClean="0">
                <a:latin typeface="宋体" charset="-122"/>
              </a:rPr>
              <a:t>000BH    ;T0</a:t>
            </a:r>
            <a:r>
              <a:rPr lang="zh-CN" altLang="en-US" sz="1400" dirty="0" smtClean="0">
                <a:latin typeface="宋体" charset="-122"/>
              </a:rPr>
              <a:t>中断服务程序入口</a:t>
            </a:r>
            <a:r>
              <a:rPr lang="en-US" altLang="zh-CN" sz="1400" dirty="0" smtClean="0">
                <a:latin typeface="宋体" charset="-122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zh-CN" sz="1400" dirty="0" smtClean="0">
                <a:latin typeface="宋体" charset="-122"/>
              </a:rPr>
              <a:t>LJMP</a:t>
            </a:r>
            <a:r>
              <a:rPr lang="en-US" altLang="zh-CN" sz="1400" dirty="0">
                <a:latin typeface="宋体" charset="-122"/>
              </a:rPr>
              <a:t>	</a:t>
            </a:r>
            <a:r>
              <a:rPr lang="en-US" altLang="zh-CN" sz="1400" dirty="0" smtClean="0">
                <a:latin typeface="宋体" charset="-122"/>
              </a:rPr>
              <a:t>IP0</a:t>
            </a:r>
            <a:r>
              <a:rPr lang="en-US" altLang="zh-CN" sz="1400" dirty="0">
                <a:latin typeface="宋体" charset="-122"/>
              </a:rPr>
              <a:t>		;</a:t>
            </a:r>
            <a:r>
              <a:rPr lang="zh-CN" altLang="en-US" sz="1400" dirty="0">
                <a:latin typeface="宋体" charset="-122"/>
              </a:rPr>
              <a:t>转</a:t>
            </a:r>
            <a:r>
              <a:rPr lang="zh-CN" altLang="en-US" sz="1400" dirty="0" smtClean="0">
                <a:latin typeface="宋体" charset="-122"/>
              </a:rPr>
              <a:t>中断服务程序</a:t>
            </a:r>
            <a:endParaRPr lang="en-US" altLang="zh-CN" sz="1400" dirty="0">
              <a:latin typeface="宋体" charset="-122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zh-CN" sz="1400" dirty="0" smtClean="0">
                <a:latin typeface="宋体" charset="-122"/>
              </a:rPr>
              <a:t>ORG</a:t>
            </a:r>
            <a:r>
              <a:rPr lang="en-US" altLang="zh-CN" sz="1400" dirty="0">
                <a:latin typeface="宋体" charset="-122"/>
              </a:rPr>
              <a:t>	</a:t>
            </a:r>
            <a:r>
              <a:rPr lang="en-US" altLang="zh-CN" sz="1400" dirty="0" smtClean="0">
                <a:latin typeface="宋体" charset="-122"/>
              </a:rPr>
              <a:t>0100H           </a:t>
            </a:r>
            <a:r>
              <a:rPr lang="zh-CN" altLang="en-US" sz="1400" dirty="0" smtClean="0">
                <a:latin typeface="宋体" charset="-122"/>
              </a:rPr>
              <a:t>；主程序的存放起始地址</a:t>
            </a:r>
            <a:endParaRPr lang="en-US" altLang="zh-CN" sz="1400" dirty="0">
              <a:latin typeface="宋体" charset="-122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3288820" y="3163290"/>
            <a:ext cx="5571696" cy="34686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 smtClean="0">
                <a:latin typeface="宋体" charset="-122"/>
              </a:rPr>
              <a:t>MAIN: CLR P1.7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latin typeface="宋体" charset="-122"/>
              </a:rPr>
              <a:t> </a:t>
            </a:r>
            <a:r>
              <a:rPr lang="en-US" altLang="zh-CN" sz="1400" dirty="0" smtClean="0">
                <a:latin typeface="宋体" charset="-122"/>
              </a:rPr>
              <a:t>     MOV TMOD,#01H       ;T0</a:t>
            </a:r>
            <a:r>
              <a:rPr lang="zh-CN" altLang="en-US" sz="1400" dirty="0" smtClean="0">
                <a:latin typeface="宋体" charset="-122"/>
              </a:rPr>
              <a:t>定时</a:t>
            </a:r>
            <a:r>
              <a:rPr lang="en-US" altLang="zh-CN" sz="1400" dirty="0" smtClean="0">
                <a:latin typeface="宋体" charset="-122"/>
              </a:rPr>
              <a:t>100ms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latin typeface="宋体" charset="-122"/>
              </a:rPr>
              <a:t> </a:t>
            </a:r>
            <a:r>
              <a:rPr lang="en-US" altLang="zh-CN" sz="1400" dirty="0" smtClean="0">
                <a:latin typeface="宋体" charset="-122"/>
              </a:rPr>
              <a:t>     MOV TH0</a:t>
            </a:r>
            <a:r>
              <a:rPr lang="zh-CN" altLang="en-US" sz="1400" dirty="0" smtClean="0">
                <a:latin typeface="宋体" charset="-122"/>
              </a:rPr>
              <a:t>， </a:t>
            </a:r>
            <a:r>
              <a:rPr lang="en-US" altLang="zh-CN" sz="1400" dirty="0" smtClean="0">
                <a:latin typeface="宋体" charset="-122"/>
              </a:rPr>
              <a:t>#3CH      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latin typeface="宋体" charset="-122"/>
              </a:rPr>
              <a:t> </a:t>
            </a:r>
            <a:r>
              <a:rPr lang="en-US" altLang="zh-CN" sz="1400" dirty="0" smtClean="0">
                <a:latin typeface="宋体" charset="-122"/>
              </a:rPr>
              <a:t>     MOV TL0</a:t>
            </a:r>
            <a:r>
              <a:rPr lang="zh-CN" altLang="en-US" sz="1400" dirty="0" smtClean="0">
                <a:latin typeface="宋体" charset="-122"/>
              </a:rPr>
              <a:t>， </a:t>
            </a:r>
            <a:r>
              <a:rPr lang="en-US" altLang="zh-CN" sz="1400" dirty="0" smtClean="0">
                <a:latin typeface="宋体" charset="-122"/>
              </a:rPr>
              <a:t>#0B0H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latin typeface="宋体" charset="-122"/>
              </a:rPr>
              <a:t> </a:t>
            </a:r>
            <a:r>
              <a:rPr lang="en-US" altLang="zh-CN" sz="1400" dirty="0" smtClean="0">
                <a:latin typeface="宋体" charset="-122"/>
              </a:rPr>
              <a:t>     SETB  ET0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 smtClean="0">
                <a:latin typeface="宋体" charset="-122"/>
              </a:rPr>
              <a:t>      SETB    EA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 smtClean="0">
                <a:latin typeface="宋体" charset="-122"/>
              </a:rPr>
              <a:t>      MOV   R4</a:t>
            </a:r>
            <a:r>
              <a:rPr lang="zh-CN" altLang="en-US" sz="1400" dirty="0" smtClean="0">
                <a:latin typeface="宋体" charset="-122"/>
              </a:rPr>
              <a:t>， </a:t>
            </a:r>
            <a:r>
              <a:rPr lang="en-US" altLang="zh-CN" sz="1400" dirty="0" smtClean="0">
                <a:latin typeface="宋体" charset="-122"/>
              </a:rPr>
              <a:t>#0AH       ;</a:t>
            </a:r>
            <a:r>
              <a:rPr lang="zh-CN" altLang="en-US" sz="1400" dirty="0" smtClean="0">
                <a:latin typeface="宋体" charset="-122"/>
              </a:rPr>
              <a:t>中断</a:t>
            </a:r>
            <a:r>
              <a:rPr lang="en-US" altLang="zh-CN" sz="1400" dirty="0" smtClean="0">
                <a:latin typeface="宋体" charset="-122"/>
              </a:rPr>
              <a:t>10</a:t>
            </a:r>
            <a:r>
              <a:rPr lang="zh-CN" altLang="en-US" sz="1400" dirty="0" smtClean="0">
                <a:latin typeface="宋体" charset="-122"/>
              </a:rPr>
              <a:t>次计数</a:t>
            </a:r>
            <a:endParaRPr lang="en-US" altLang="zh-CN" sz="1400" dirty="0" smtClean="0">
              <a:latin typeface="宋体" charset="-122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 smtClean="0">
                <a:latin typeface="宋体" charset="-122"/>
              </a:rPr>
              <a:t>      SETB  TR0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 smtClean="0">
                <a:latin typeface="宋体" charset="-122"/>
              </a:rPr>
              <a:t>      SJMP $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 smtClean="0">
                <a:latin typeface="宋体" charset="-122"/>
              </a:rPr>
              <a:t>IP0</a:t>
            </a:r>
            <a:r>
              <a:rPr lang="zh-CN" altLang="en-US" sz="1400" dirty="0" smtClean="0">
                <a:latin typeface="宋体" charset="-122"/>
              </a:rPr>
              <a:t>： </a:t>
            </a:r>
            <a:r>
              <a:rPr lang="en-US" altLang="zh-CN" sz="1400" dirty="0" smtClean="0">
                <a:latin typeface="宋体" charset="-122"/>
              </a:rPr>
              <a:t>DJNZ R4</a:t>
            </a:r>
            <a:r>
              <a:rPr lang="zh-CN" altLang="en-US" sz="1400" dirty="0" smtClean="0">
                <a:latin typeface="宋体" charset="-122"/>
              </a:rPr>
              <a:t>， </a:t>
            </a:r>
            <a:r>
              <a:rPr lang="en-US" altLang="zh-CN" sz="1400" dirty="0" smtClean="0">
                <a:latin typeface="宋体" charset="-122"/>
              </a:rPr>
              <a:t>RET0         </a:t>
            </a:r>
            <a:r>
              <a:rPr lang="zh-CN" altLang="en-US" sz="1400" dirty="0" smtClean="0">
                <a:latin typeface="宋体" charset="-122"/>
              </a:rPr>
              <a:t>；</a:t>
            </a:r>
            <a:r>
              <a:rPr lang="en-US" altLang="zh-CN" sz="1400" dirty="0" smtClean="0">
                <a:latin typeface="宋体" charset="-122"/>
              </a:rPr>
              <a:t>10</a:t>
            </a:r>
            <a:r>
              <a:rPr lang="zh-CN" altLang="en-US" sz="1400" dirty="0" smtClean="0">
                <a:latin typeface="宋体" charset="-122"/>
              </a:rPr>
              <a:t>次未到再等中断</a:t>
            </a:r>
            <a:endParaRPr lang="en-US" altLang="zh-CN" sz="1400" dirty="0" smtClean="0">
              <a:latin typeface="宋体" charset="-122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latin typeface="宋体" charset="-122"/>
              </a:rPr>
              <a:t> </a:t>
            </a:r>
            <a:r>
              <a:rPr lang="en-US" altLang="zh-CN" sz="1400" dirty="0" smtClean="0">
                <a:latin typeface="宋体" charset="-122"/>
              </a:rPr>
              <a:t>      MOV R4</a:t>
            </a:r>
            <a:r>
              <a:rPr lang="zh-CN" altLang="en-US" sz="1400" dirty="0" smtClean="0">
                <a:latin typeface="宋体" charset="-122"/>
              </a:rPr>
              <a:t>， </a:t>
            </a:r>
            <a:r>
              <a:rPr lang="en-US" altLang="zh-CN" sz="1400" dirty="0" smtClean="0">
                <a:latin typeface="宋体" charset="-122"/>
              </a:rPr>
              <a:t>#0AH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latin typeface="宋体" charset="-122"/>
              </a:rPr>
              <a:t> </a:t>
            </a:r>
            <a:r>
              <a:rPr lang="en-US" altLang="zh-CN" sz="1400" dirty="0" smtClean="0">
                <a:latin typeface="宋体" charset="-122"/>
              </a:rPr>
              <a:t>      CPL  P1.7             </a:t>
            </a:r>
            <a:r>
              <a:rPr lang="zh-CN" altLang="en-US" sz="1400" dirty="0" smtClean="0">
                <a:latin typeface="宋体" charset="-122"/>
              </a:rPr>
              <a:t>；</a:t>
            </a:r>
            <a:r>
              <a:rPr lang="en-US" altLang="zh-CN" sz="1400" dirty="0" smtClean="0">
                <a:latin typeface="宋体" charset="-122"/>
              </a:rPr>
              <a:t>10</a:t>
            </a:r>
            <a:r>
              <a:rPr lang="zh-CN" altLang="en-US" sz="1400" dirty="0" smtClean="0">
                <a:latin typeface="宋体" charset="-122"/>
              </a:rPr>
              <a:t>次到</a:t>
            </a:r>
            <a:r>
              <a:rPr lang="en-US" altLang="zh-CN" sz="1400" dirty="0" smtClean="0">
                <a:latin typeface="宋体" charset="-122"/>
              </a:rPr>
              <a:t>P1.7</a:t>
            </a:r>
            <a:r>
              <a:rPr lang="zh-CN" altLang="en-US" sz="1400" dirty="0" smtClean="0">
                <a:latin typeface="宋体" charset="-122"/>
              </a:rPr>
              <a:t>取反</a:t>
            </a:r>
            <a:endParaRPr lang="en-US" altLang="zh-CN" sz="1400" dirty="0" smtClean="0">
              <a:latin typeface="宋体" charset="-122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 smtClean="0">
                <a:latin typeface="宋体" charset="-122"/>
              </a:rPr>
              <a:t>RET0</a:t>
            </a:r>
            <a:r>
              <a:rPr lang="zh-CN" altLang="en-US" sz="1400" dirty="0" smtClean="0">
                <a:latin typeface="宋体" charset="-122"/>
              </a:rPr>
              <a:t>：   </a:t>
            </a:r>
            <a:r>
              <a:rPr lang="en-US" altLang="zh-CN" sz="1400" dirty="0" smtClean="0">
                <a:latin typeface="宋体" charset="-122"/>
              </a:rPr>
              <a:t>MOV TH0</a:t>
            </a:r>
            <a:r>
              <a:rPr lang="zh-CN" altLang="en-US" sz="1400" dirty="0" smtClean="0">
                <a:latin typeface="宋体" charset="-122"/>
              </a:rPr>
              <a:t>， </a:t>
            </a:r>
            <a:r>
              <a:rPr lang="en-US" altLang="zh-CN" sz="1400" dirty="0" smtClean="0">
                <a:latin typeface="宋体" charset="-122"/>
              </a:rPr>
              <a:t>#3CH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latin typeface="宋体" charset="-122"/>
              </a:rPr>
              <a:t> </a:t>
            </a:r>
            <a:r>
              <a:rPr lang="en-US" altLang="zh-CN" sz="1400" dirty="0" smtClean="0">
                <a:latin typeface="宋体" charset="-122"/>
              </a:rPr>
              <a:t>        MOV TL0</a:t>
            </a:r>
            <a:r>
              <a:rPr lang="zh-CN" altLang="en-US" sz="1400" dirty="0" smtClean="0">
                <a:latin typeface="宋体" charset="-122"/>
              </a:rPr>
              <a:t>， </a:t>
            </a:r>
            <a:r>
              <a:rPr lang="en-US" altLang="zh-CN" sz="1400" dirty="0" smtClean="0">
                <a:latin typeface="宋体" charset="-122"/>
              </a:rPr>
              <a:t>#0B0H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 smtClean="0">
                <a:latin typeface="宋体" charset="-122"/>
              </a:rPr>
              <a:t>         SETB TR0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 smtClean="0">
                <a:latin typeface="宋体" charset="-122"/>
              </a:rPr>
              <a:t>RETI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1400" dirty="0" smtClean="0">
              <a:latin typeface="宋体" charset="-122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1400" dirty="0" smtClean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31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 animBg="1"/>
      <p:bldP spid="39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-36512" y="801136"/>
            <a:ext cx="31683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solidFill>
                  <a:srgbClr val="FF0000"/>
                </a:solidFill>
              </a:rPr>
              <a:t>(2) 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硬件扩展方法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597252"/>
            <a:ext cx="1440160" cy="8089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T0</a:t>
            </a:r>
            <a:r>
              <a:rPr lang="zh-CN" altLang="en-US" sz="2400" dirty="0" smtClean="0"/>
              <a:t>定时器方式</a:t>
            </a:r>
            <a:endParaRPr lang="zh-CN" altLang="en-US" sz="2400" dirty="0"/>
          </a:p>
        </p:txBody>
      </p:sp>
      <p:cxnSp>
        <p:nvCxnSpPr>
          <p:cNvPr id="7" name="直接箭头连接符 6"/>
          <p:cNvCxnSpPr>
            <a:endCxn id="9" idx="1"/>
          </p:cNvCxnSpPr>
          <p:nvPr/>
        </p:nvCxnSpPr>
        <p:spPr>
          <a:xfrm flipV="1">
            <a:off x="1914701" y="2001738"/>
            <a:ext cx="143316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28184" y="1569690"/>
            <a:ext cx="1611296" cy="8365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T1</a:t>
            </a:r>
            <a:r>
              <a:rPr lang="zh-CN" altLang="en-US" sz="2400" dirty="0" smtClean="0"/>
              <a:t>计数器方式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347864" y="1641698"/>
            <a:ext cx="1033089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491880" y="2325420"/>
            <a:ext cx="88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P1.0</a:t>
            </a:r>
            <a:endParaRPr lang="zh-CN" altLang="en-US" sz="2400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384376" y="2021887"/>
            <a:ext cx="1843808" cy="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499991" y="1690553"/>
            <a:ext cx="288033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788024" y="1248429"/>
            <a:ext cx="0" cy="44212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88024" y="1248428"/>
            <a:ext cx="312933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100957" y="1248427"/>
            <a:ext cx="0" cy="44212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5100957" y="1690552"/>
            <a:ext cx="263131" cy="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5368596" y="1249639"/>
            <a:ext cx="0" cy="44212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368596" y="1249638"/>
            <a:ext cx="312933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5681529" y="1249637"/>
            <a:ext cx="0" cy="44212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5681529" y="1691762"/>
            <a:ext cx="263131" cy="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1743" y="2097066"/>
            <a:ext cx="1366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T1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P3.5)</a:t>
            </a:r>
            <a:endParaRPr lang="zh-CN" alt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-36512" y="2781098"/>
            <a:ext cx="89611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zh-CN" sz="2400" dirty="0" smtClean="0"/>
              <a:t>T0</a:t>
            </a:r>
            <a:r>
              <a:rPr lang="zh-CN" altLang="en-US" sz="2400" dirty="0" smtClean="0"/>
              <a:t>设置为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位定时器方式：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T0</a:t>
            </a:r>
            <a:r>
              <a:rPr lang="zh-CN" altLang="en-US" sz="2400" dirty="0" smtClean="0"/>
              <a:t>溢出时，执行</a:t>
            </a:r>
            <a:r>
              <a:rPr lang="en-US" altLang="zh-CN" sz="2400" dirty="0" smtClean="0"/>
              <a:t>T0</a:t>
            </a:r>
            <a:r>
              <a:rPr lang="zh-CN" altLang="en-US" sz="2400" dirty="0" smtClean="0"/>
              <a:t>的中断服务程序；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T0</a:t>
            </a:r>
            <a:r>
              <a:rPr lang="zh-CN" altLang="en-US" sz="2400" dirty="0" smtClean="0"/>
              <a:t>的中断服务程序中将</a:t>
            </a:r>
            <a:r>
              <a:rPr lang="en-US" altLang="zh-CN" sz="2400" dirty="0" smtClean="0"/>
              <a:t>P1.0</a:t>
            </a:r>
            <a:r>
              <a:rPr lang="zh-CN" altLang="en-US" sz="2400" dirty="0" smtClean="0"/>
              <a:t>取反；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P1.0</a:t>
            </a:r>
            <a:r>
              <a:rPr lang="zh-CN" altLang="en-US" sz="2400" dirty="0" smtClean="0"/>
              <a:t>输出的方波周期为</a:t>
            </a:r>
            <a:r>
              <a:rPr lang="en-US" altLang="zh-CN" sz="2400" dirty="0" smtClean="0"/>
              <a:t>T0</a:t>
            </a:r>
            <a:r>
              <a:rPr lang="zh-CN" altLang="en-US" sz="2400" dirty="0" smtClean="0"/>
              <a:t>定时时间</a:t>
            </a:r>
            <a:r>
              <a:rPr lang="en-US" altLang="zh-CN" sz="2400" dirty="0" smtClean="0"/>
              <a:t>(TIME)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倍</a:t>
            </a:r>
            <a:r>
              <a:rPr lang="en-US" altLang="zh-CN" sz="2400" dirty="0" smtClean="0"/>
              <a:t>---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×TIME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-36512" y="4433188"/>
            <a:ext cx="9124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2)  T1</a:t>
            </a:r>
            <a:r>
              <a:rPr lang="zh-CN" altLang="en-US" sz="2400" dirty="0" smtClean="0"/>
              <a:t>设置为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位计数器方式：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P1.0</a:t>
            </a:r>
            <a:r>
              <a:rPr lang="zh-CN" altLang="en-US" sz="2400" dirty="0"/>
              <a:t>输出的</a:t>
            </a:r>
            <a:r>
              <a:rPr lang="zh-CN" altLang="en-US" sz="2400" dirty="0" smtClean="0"/>
              <a:t>方波接到</a:t>
            </a:r>
            <a:r>
              <a:rPr lang="en-US" altLang="zh-CN" sz="2400" dirty="0" smtClean="0"/>
              <a:t>T1</a:t>
            </a:r>
            <a:r>
              <a:rPr lang="zh-CN" altLang="en-US" sz="2400" dirty="0" smtClean="0"/>
              <a:t>的定时器外部输入端</a:t>
            </a:r>
            <a:r>
              <a:rPr lang="en-US" altLang="zh-CN" sz="2400" dirty="0" smtClean="0"/>
              <a:t>T1(P3.5)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作为定时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计数器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的外部计数脉冲；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设计数器</a:t>
            </a:r>
            <a:r>
              <a:rPr lang="en-US" altLang="zh-CN" sz="2400" dirty="0" smtClean="0"/>
              <a:t>T1</a:t>
            </a:r>
            <a:r>
              <a:rPr lang="zh-CN" altLang="en-US" sz="2400" dirty="0" smtClean="0"/>
              <a:t>的计数脉冲数为</a:t>
            </a:r>
            <a:r>
              <a:rPr lang="en-US" altLang="zh-CN" sz="2400" dirty="0" smtClean="0"/>
              <a:t>COUNT</a:t>
            </a:r>
            <a:r>
              <a:rPr lang="zh-CN" altLang="en-US" sz="2400" dirty="0" smtClean="0"/>
              <a:t>，则当</a:t>
            </a:r>
            <a:r>
              <a:rPr lang="en-US" altLang="zh-CN" sz="2400" dirty="0" smtClean="0"/>
              <a:t>T1</a:t>
            </a:r>
            <a:r>
              <a:rPr lang="zh-CN" altLang="en-US" sz="2400" dirty="0" smtClean="0"/>
              <a:t>溢出时，总的定时时间为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×TIME×COUNT</a:t>
            </a:r>
            <a:r>
              <a:rPr lang="en-US" altLang="zh-CN" sz="2400" dirty="0"/>
              <a:t>.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04695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1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907" y="836712"/>
            <a:ext cx="4613764" cy="52322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smtClean="0"/>
              <a:t>8.1.5    </a:t>
            </a:r>
            <a:r>
              <a:rPr lang="zh-CN" altLang="en-US" sz="2800" dirty="0" smtClean="0"/>
              <a:t>定时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计数器编程举例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3914" y="1701495"/>
            <a:ext cx="3977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定时</a:t>
            </a:r>
            <a:r>
              <a:rPr lang="en-US" altLang="zh-CN" sz="2400" dirty="0"/>
              <a:t>/</a:t>
            </a:r>
            <a:r>
              <a:rPr lang="zh-CN" altLang="en-US" sz="2400" dirty="0" smtClean="0"/>
              <a:t>计数器初始化步骤：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7" y="2420888"/>
            <a:ext cx="65694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设置工作方式，将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控制字写入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TMOD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寄存器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把定时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计数器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初值</a:t>
            </a:r>
            <a:r>
              <a:rPr lang="zh-CN" altLang="en-US" sz="2400" dirty="0" smtClean="0"/>
              <a:t>装入</a:t>
            </a:r>
            <a:r>
              <a:rPr lang="en-US" altLang="zh-CN" sz="2400" dirty="0" smtClean="0"/>
              <a:t>TLX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THX </a:t>
            </a:r>
            <a:r>
              <a:rPr lang="zh-CN" altLang="en-US" sz="2400" dirty="0" smtClean="0"/>
              <a:t>寄存器；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b="1" u="sng" dirty="0" smtClean="0">
                <a:solidFill>
                  <a:srgbClr val="FF0000"/>
                </a:solidFill>
              </a:rPr>
              <a:t>置位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TRX </a:t>
            </a:r>
            <a:r>
              <a:rPr lang="zh-CN" altLang="en-US" sz="2400" dirty="0" smtClean="0"/>
              <a:t>以启动定时 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计数；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b="1" u="sng" dirty="0" smtClean="0">
                <a:solidFill>
                  <a:srgbClr val="FF0000"/>
                </a:solidFill>
              </a:rPr>
              <a:t>置位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ETX</a:t>
            </a:r>
            <a:r>
              <a:rPr lang="zh-CN" altLang="en-US" sz="2400" dirty="0" smtClean="0"/>
              <a:t>允许定时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计数器中断；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b="1" u="sng" dirty="0" smtClean="0">
                <a:solidFill>
                  <a:srgbClr val="FF0000"/>
                </a:solidFill>
              </a:rPr>
              <a:t>置位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EA</a:t>
            </a:r>
            <a:r>
              <a:rPr lang="zh-CN" altLang="en-US" sz="2400" dirty="0" smtClean="0"/>
              <a:t>使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开放中断。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534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7859" y="764704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043608" y="746210"/>
            <a:ext cx="7875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设计利用定时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计数器</a:t>
            </a:r>
            <a:r>
              <a:rPr lang="en-US" altLang="zh-CN" sz="2200" dirty="0" smtClean="0"/>
              <a:t>T0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T1</a:t>
            </a:r>
            <a:r>
              <a:rPr lang="zh-CN" altLang="en-US" sz="2200" dirty="0" smtClean="0"/>
              <a:t>端作为外部中断源输入线进行外部中断源扩充的程序。</a:t>
            </a:r>
            <a:r>
              <a:rPr lang="en-US" altLang="zh-CN" sz="2200" dirty="0" smtClean="0"/>
              <a:t> </a:t>
            </a:r>
            <a:endParaRPr lang="zh-CN" altLang="en-US" sz="2200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idx="1"/>
          </p:nvPr>
        </p:nvSpPr>
        <p:spPr>
          <a:xfrm>
            <a:off x="581661" y="1865981"/>
            <a:ext cx="7662746" cy="166201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</a:rPr>
              <a:t>      </a:t>
            </a:r>
            <a:r>
              <a:rPr lang="en-US" altLang="zh-CN" sz="1800" dirty="0" smtClean="0">
                <a:latin typeface="宋体" charset="-122"/>
              </a:rPr>
              <a:t>ORG	0000H           </a:t>
            </a:r>
            <a:r>
              <a:rPr lang="zh-CN" altLang="en-US" sz="1800" dirty="0" smtClean="0">
                <a:latin typeface="宋体" charset="-122"/>
              </a:rPr>
              <a:t>；程序开始执行</a:t>
            </a:r>
            <a:endParaRPr lang="en-US" altLang="zh-CN" sz="1800" dirty="0" smtClean="0">
              <a:latin typeface="宋体" charset="-122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dirty="0" smtClean="0">
                <a:latin typeface="宋体" charset="-122"/>
              </a:rPr>
              <a:t>       LJMP	MAIN		;</a:t>
            </a:r>
            <a:r>
              <a:rPr lang="zh-CN" altLang="en-US" sz="1800" dirty="0" smtClean="0">
                <a:latin typeface="宋体" charset="-122"/>
              </a:rPr>
              <a:t>转主程序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latin typeface="宋体" charset="-122"/>
              </a:rPr>
              <a:t>       ORG</a:t>
            </a:r>
            <a:r>
              <a:rPr lang="en-US" altLang="zh-CN" sz="1800" dirty="0">
                <a:latin typeface="宋体" charset="-122"/>
              </a:rPr>
              <a:t>	000BH       </a:t>
            </a:r>
            <a:r>
              <a:rPr lang="en-US" altLang="zh-CN" sz="1800" dirty="0" smtClean="0">
                <a:latin typeface="宋体" charset="-122"/>
              </a:rPr>
              <a:t>    ;</a:t>
            </a:r>
            <a:r>
              <a:rPr lang="zh-CN" altLang="en-US" sz="1800" dirty="0" smtClean="0">
                <a:latin typeface="宋体" charset="-122"/>
              </a:rPr>
              <a:t>定时器</a:t>
            </a:r>
            <a:r>
              <a:rPr lang="en-US" altLang="zh-CN" sz="1800" dirty="0" smtClean="0">
                <a:latin typeface="宋体" charset="-122"/>
              </a:rPr>
              <a:t>T0</a:t>
            </a:r>
            <a:r>
              <a:rPr lang="zh-CN" altLang="en-US" sz="1800" dirty="0" smtClean="0">
                <a:latin typeface="宋体" charset="-122"/>
              </a:rPr>
              <a:t>中断服务程序入口地址</a:t>
            </a:r>
            <a:endParaRPr lang="en-US" altLang="zh-CN" sz="1800" dirty="0" smtClean="0">
              <a:latin typeface="宋体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latin typeface="宋体" charset="-122"/>
              </a:rPr>
              <a:t>       </a:t>
            </a:r>
            <a:r>
              <a:rPr lang="en-US" altLang="zh-CN" sz="1800" dirty="0">
                <a:latin typeface="宋体" charset="-122"/>
              </a:rPr>
              <a:t>LJMP	</a:t>
            </a:r>
            <a:r>
              <a:rPr lang="en-US" altLang="zh-CN" sz="1800" dirty="0" smtClean="0">
                <a:latin typeface="宋体" charset="-122"/>
              </a:rPr>
              <a:t>INT_T0</a:t>
            </a:r>
            <a:r>
              <a:rPr lang="en-US" altLang="zh-CN" sz="1800" dirty="0">
                <a:latin typeface="宋体" charset="-122"/>
              </a:rPr>
              <a:t>		;</a:t>
            </a:r>
            <a:r>
              <a:rPr lang="zh-CN" altLang="en-US" sz="1800" dirty="0">
                <a:latin typeface="宋体" charset="-122"/>
              </a:rPr>
              <a:t>转中断服务程序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       ORG	</a:t>
            </a:r>
            <a:r>
              <a:rPr lang="en-US" altLang="zh-CN" sz="1800" dirty="0" smtClean="0">
                <a:latin typeface="宋体" charset="-122"/>
              </a:rPr>
              <a:t>0100H           </a:t>
            </a:r>
            <a:r>
              <a:rPr lang="zh-CN" altLang="en-US" sz="1800" dirty="0" smtClean="0">
                <a:latin typeface="宋体" charset="-122"/>
              </a:rPr>
              <a:t>；主程序的存放起始地址</a:t>
            </a:r>
            <a:endParaRPr lang="en-US" altLang="zh-CN" sz="1800" dirty="0">
              <a:latin typeface="宋体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7859" y="1481648"/>
            <a:ext cx="2313454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200" b="1" dirty="0" smtClean="0">
                <a:solidFill>
                  <a:srgbClr val="FF0000"/>
                </a:solidFill>
                <a:latin typeface="宋体" charset="-122"/>
              </a:rPr>
              <a:t>解： 程序</a:t>
            </a:r>
            <a:r>
              <a:rPr lang="zh-CN" altLang="en-US" sz="2200" b="1" dirty="0">
                <a:solidFill>
                  <a:srgbClr val="FF0000"/>
                </a:solidFill>
                <a:latin typeface="宋体" charset="-122"/>
              </a:rPr>
              <a:t>如下：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571826" y="3559732"/>
            <a:ext cx="7672581" cy="16699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宋体" charset="-122"/>
              </a:rPr>
              <a:t>MAIN</a:t>
            </a:r>
            <a:r>
              <a:rPr lang="zh-CN" altLang="en-US" sz="2000" dirty="0" smtClean="0">
                <a:latin typeface="宋体" charset="-122"/>
              </a:rPr>
              <a:t>： </a:t>
            </a:r>
            <a:r>
              <a:rPr lang="en-US" altLang="zh-CN" sz="2000" dirty="0" smtClean="0">
                <a:latin typeface="宋体" charset="-122"/>
              </a:rPr>
              <a:t>MOV</a:t>
            </a:r>
            <a:r>
              <a:rPr lang="en-US" altLang="zh-CN" sz="2000" dirty="0">
                <a:latin typeface="宋体" charset="-122"/>
              </a:rPr>
              <a:t> </a:t>
            </a:r>
            <a:r>
              <a:rPr lang="en-US" altLang="zh-CN" sz="2000" dirty="0" smtClean="0">
                <a:latin typeface="宋体" charset="-122"/>
              </a:rPr>
              <a:t>   SP,#60H              ;</a:t>
            </a:r>
            <a:r>
              <a:rPr lang="zh-CN" altLang="en-US" sz="2000" dirty="0">
                <a:latin typeface="宋体" charset="-122"/>
              </a:rPr>
              <a:t>给栈指针赋</a:t>
            </a:r>
            <a:r>
              <a:rPr lang="zh-CN" altLang="en-US" sz="2000" dirty="0" smtClean="0">
                <a:latin typeface="宋体" charset="-122"/>
              </a:rPr>
              <a:t>初值</a:t>
            </a:r>
            <a:endParaRPr lang="en-US" altLang="zh-CN" sz="2000" dirty="0" smtClean="0">
              <a:latin typeface="宋体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宋体" charset="-122"/>
              </a:rPr>
              <a:t>       MOV    TMOD, #</a:t>
            </a:r>
            <a:r>
              <a:rPr lang="en-US" altLang="zh-CN" sz="2000" dirty="0">
                <a:latin typeface="宋体" charset="-122"/>
              </a:rPr>
              <a:t>06H           </a:t>
            </a:r>
            <a:r>
              <a:rPr lang="en-US" altLang="zh-CN" sz="2000" dirty="0" smtClean="0">
                <a:latin typeface="宋体" charset="-122"/>
              </a:rPr>
              <a:t>;</a:t>
            </a:r>
            <a:r>
              <a:rPr lang="zh-CN" altLang="en-US" sz="2000" dirty="0" smtClean="0">
                <a:latin typeface="宋体" charset="-122"/>
              </a:rPr>
              <a:t>定时器</a:t>
            </a:r>
            <a:r>
              <a:rPr lang="en-US" altLang="zh-CN" sz="2000" dirty="0" smtClean="0">
                <a:latin typeface="宋体" charset="-122"/>
              </a:rPr>
              <a:t>T0</a:t>
            </a:r>
            <a:r>
              <a:rPr lang="zh-CN" altLang="en-US" sz="2000" dirty="0" smtClean="0">
                <a:latin typeface="宋体" charset="-122"/>
              </a:rPr>
              <a:t>工作在方式</a:t>
            </a:r>
            <a:r>
              <a:rPr lang="en-US" altLang="zh-CN" sz="2000" dirty="0" smtClean="0">
                <a:latin typeface="宋体" charset="-122"/>
              </a:rPr>
              <a:t>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宋体" charset="-122"/>
              </a:rPr>
              <a:t>       MOV    TL0, #0FFH            </a:t>
            </a:r>
            <a:r>
              <a:rPr lang="zh-CN" altLang="en-US" sz="2000" dirty="0" smtClean="0">
                <a:latin typeface="宋体" charset="-122"/>
              </a:rPr>
              <a:t>；定时计数器的初值装入</a:t>
            </a:r>
            <a:r>
              <a:rPr lang="en-US" altLang="zh-CN" sz="2000" dirty="0" smtClean="0">
                <a:latin typeface="宋体" charset="-122"/>
              </a:rPr>
              <a:t>TL0</a:t>
            </a:r>
            <a:r>
              <a:rPr lang="zh-CN" altLang="en-US" sz="2000" dirty="0" smtClean="0">
                <a:latin typeface="宋体" charset="-122"/>
              </a:rPr>
              <a:t>和</a:t>
            </a:r>
            <a:r>
              <a:rPr lang="en-US" altLang="zh-CN" sz="2000" dirty="0" smtClean="0">
                <a:latin typeface="宋体" charset="-122"/>
              </a:rPr>
              <a:t>TH0</a:t>
            </a:r>
            <a:endParaRPr lang="en-US" altLang="zh-CN" sz="2000" dirty="0">
              <a:latin typeface="宋体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</a:rPr>
              <a:t>       MOV    TH0</a:t>
            </a:r>
            <a:r>
              <a:rPr lang="zh-CN" altLang="en-US" sz="2000" dirty="0" smtClean="0">
                <a:latin typeface="宋体" charset="-122"/>
              </a:rPr>
              <a:t>，</a:t>
            </a:r>
            <a:r>
              <a:rPr lang="en-US" altLang="zh-CN" sz="2000" dirty="0" smtClean="0">
                <a:latin typeface="宋体" charset="-122"/>
              </a:rPr>
              <a:t>#0FFH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</a:rPr>
              <a:t>       SETB	TR0               ;</a:t>
            </a:r>
            <a:r>
              <a:rPr lang="zh-CN" altLang="en-US" sz="2000" dirty="0" smtClean="0">
                <a:latin typeface="宋体" charset="-122"/>
              </a:rPr>
              <a:t>启动</a:t>
            </a:r>
            <a:r>
              <a:rPr lang="en-US" altLang="zh-CN" sz="2000" dirty="0" smtClean="0">
                <a:latin typeface="宋体" charset="-122"/>
              </a:rPr>
              <a:t>T0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</a:rPr>
              <a:t>       SETB	ET0		;</a:t>
            </a:r>
            <a:r>
              <a:rPr lang="zh-CN" altLang="en-US" sz="2000" dirty="0" smtClean="0">
                <a:latin typeface="宋体" charset="-122"/>
              </a:rPr>
              <a:t>允许</a:t>
            </a:r>
            <a:r>
              <a:rPr lang="en-US" altLang="zh-CN" sz="2000" dirty="0" smtClean="0">
                <a:latin typeface="宋体" charset="-122"/>
              </a:rPr>
              <a:t>T0</a:t>
            </a:r>
            <a:r>
              <a:rPr lang="zh-CN" altLang="en-US" sz="2000" dirty="0" smtClean="0">
                <a:latin typeface="宋体" charset="-122"/>
              </a:rPr>
              <a:t>中断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</a:rPr>
              <a:t>       SETB	EA		;CPU</a:t>
            </a:r>
            <a:r>
              <a:rPr lang="zh-CN" altLang="en-US" sz="2000" dirty="0" smtClean="0">
                <a:latin typeface="宋体" charset="-122"/>
              </a:rPr>
              <a:t>开中断</a:t>
            </a:r>
            <a:endParaRPr lang="en-US" altLang="zh-CN" sz="2000" dirty="0">
              <a:latin typeface="宋体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2000" dirty="0" smtClean="0">
              <a:latin typeface="宋体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62149" y="5261445"/>
            <a:ext cx="7682258" cy="385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dirty="0" smtClean="0">
                <a:latin typeface="宋体" charset="-122"/>
              </a:rPr>
              <a:t>HERE</a:t>
            </a:r>
            <a:r>
              <a:rPr lang="zh-CN" altLang="en-US" sz="1800" dirty="0" smtClean="0">
                <a:latin typeface="宋体" charset="-122"/>
              </a:rPr>
              <a:t>：</a:t>
            </a:r>
            <a:r>
              <a:rPr lang="en-US" altLang="zh-CN" sz="1800" dirty="0" smtClean="0">
                <a:latin typeface="宋体" charset="-122"/>
              </a:rPr>
              <a:t>LJMP	HERE		;</a:t>
            </a:r>
            <a:r>
              <a:rPr lang="zh-CN" altLang="en-US" sz="1800" dirty="0" smtClean="0">
                <a:latin typeface="宋体" charset="-122"/>
              </a:rPr>
              <a:t> 等待中断。</a:t>
            </a:r>
            <a:endParaRPr lang="zh-CN" altLang="en-US" sz="1800" dirty="0">
              <a:latin typeface="宋体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81662" y="5692139"/>
            <a:ext cx="7662746" cy="10492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INT_T0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MOV  P1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                         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；累加器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内容减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送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口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END</a:t>
            </a:r>
          </a:p>
        </p:txBody>
      </p:sp>
    </p:spTree>
    <p:extLst>
      <p:ext uri="{BB962C8B-B14F-4D97-AF65-F5344CB8AC3E}">
        <p14:creationId xmlns:p14="http://schemas.microsoft.com/office/powerpoint/2010/main" val="58654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17" grpId="0"/>
      <p:bldP spid="19" grpId="0" animBg="1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89867" y="783198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971600" y="764704"/>
            <a:ext cx="7875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200" dirty="0" smtClean="0"/>
              <a:t>设系统时钟频率为 </a:t>
            </a:r>
            <a:r>
              <a:rPr lang="en-US" altLang="zh-CN" sz="2200" dirty="0" smtClean="0"/>
              <a:t>6MHz, </a:t>
            </a:r>
            <a:r>
              <a:rPr lang="zh-CN" altLang="en-US" sz="2200" dirty="0" smtClean="0"/>
              <a:t>利用定时器</a:t>
            </a:r>
            <a:r>
              <a:rPr lang="en-US" altLang="zh-CN" sz="2200" dirty="0" smtClean="0"/>
              <a:t>T</a:t>
            </a:r>
            <a:r>
              <a:rPr lang="zh-CN" altLang="en-US" sz="2200" dirty="0" smtClean="0"/>
              <a:t>定时，每隔</a:t>
            </a:r>
            <a:r>
              <a:rPr lang="en-US" altLang="zh-CN" sz="2200" dirty="0" smtClean="0"/>
              <a:t>1s</a:t>
            </a:r>
            <a:r>
              <a:rPr lang="zh-CN" altLang="en-US" sz="2200" dirty="0" smtClean="0"/>
              <a:t>将</a:t>
            </a:r>
            <a:r>
              <a:rPr lang="en-US" altLang="zh-CN" sz="2200" dirty="0" smtClean="0"/>
              <a:t>P1.0</a:t>
            </a:r>
            <a:r>
              <a:rPr lang="zh-CN" altLang="en-US" sz="2200" dirty="0" smtClean="0"/>
              <a:t>的状态取反。</a:t>
            </a:r>
            <a:r>
              <a:rPr lang="en-US" altLang="zh-CN" sz="2200" dirty="0" smtClean="0"/>
              <a:t> </a:t>
            </a:r>
            <a:endParaRPr lang="zh-CN" altLang="en-US" sz="22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0" y="1700808"/>
            <a:ext cx="892899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宋体" panose="02010600030101010101" pitchFamily="2" charset="-122"/>
              </a:rPr>
              <a:t>思路：</a:t>
            </a:r>
            <a:endParaRPr lang="en-US" altLang="zh-CN" sz="2000" b="1" dirty="0" smtClean="0">
              <a:solidFill>
                <a:srgbClr val="7030A0"/>
              </a:solidFill>
              <a:latin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</a:rPr>
              <a:t>定时时间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远超</a:t>
            </a:r>
            <a:r>
              <a:rPr lang="zh-CN" altLang="en-US" sz="2000" dirty="0" smtClean="0">
                <a:latin typeface="宋体" panose="02010600030101010101" pitchFamily="2" charset="-122"/>
              </a:rPr>
              <a:t>定时器的定时时间</a:t>
            </a:r>
            <a:r>
              <a:rPr lang="en-US" altLang="zh-CN" sz="2000" dirty="0" smtClean="0">
                <a:latin typeface="宋体" panose="02010600030101010101" pitchFamily="2" charset="-122"/>
              </a:rPr>
              <a:t>(16</a:t>
            </a:r>
            <a:r>
              <a:rPr lang="zh-CN" altLang="en-US" sz="2000" dirty="0" smtClean="0">
                <a:latin typeface="宋体" panose="02010600030101010101" pitchFamily="2" charset="-122"/>
              </a:rPr>
              <a:t>位的最长定时时间</a:t>
            </a:r>
            <a:r>
              <a:rPr lang="en-US" altLang="zh-CN" sz="2000" dirty="0" smtClean="0">
                <a:latin typeface="宋体" panose="02010600030101010101" pitchFamily="2" charset="-122"/>
              </a:rPr>
              <a:t>131.072ms)</a:t>
            </a:r>
            <a:r>
              <a:rPr lang="zh-CN" altLang="en-US" sz="2000" dirty="0" smtClean="0">
                <a:latin typeface="宋体" panose="02010600030101010101" pitchFamily="2" charset="-122"/>
              </a:rPr>
              <a:t>；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</a:rPr>
              <a:t>可将总定时时间划分为</a:t>
            </a:r>
            <a:r>
              <a:rPr lang="zh-CN" altLang="en-US" sz="20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多个部分</a:t>
            </a:r>
            <a:r>
              <a:rPr lang="zh-CN" altLang="en-US" sz="2000" dirty="0" smtClean="0">
                <a:latin typeface="宋体" panose="02010600030101010101" pitchFamily="2" charset="-122"/>
              </a:rPr>
              <a:t>，比如每部分设</a:t>
            </a:r>
            <a:r>
              <a:rPr lang="zh-CN" altLang="en-US" sz="2000" dirty="0">
                <a:latin typeface="宋体" panose="02010600030101010101" pitchFamily="2" charset="-122"/>
              </a:rPr>
              <a:t>为</a:t>
            </a:r>
            <a:r>
              <a:rPr lang="en-US" altLang="zh-CN" sz="2000" dirty="0">
                <a:latin typeface="宋体" panose="02010600030101010101" pitchFamily="2" charset="-122"/>
              </a:rPr>
              <a:t>50ms</a:t>
            </a:r>
            <a:r>
              <a:rPr lang="zh-CN" altLang="en-US" sz="2000" dirty="0">
                <a:latin typeface="宋体" panose="02010600030101010101" pitchFamily="2" charset="-122"/>
              </a:rPr>
              <a:t>，在中断服务程序中对定时器溢出中断请求进行计数，</a:t>
            </a:r>
            <a:r>
              <a:rPr lang="zh-CN" altLang="en-US" sz="20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当计够</a:t>
            </a:r>
            <a:r>
              <a:rPr lang="en-US" altLang="zh-CN" sz="20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20</a:t>
            </a:r>
            <a:r>
              <a:rPr lang="zh-CN" altLang="en-US" sz="20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次时</a:t>
            </a:r>
            <a:r>
              <a:rPr lang="zh-CN" altLang="en-US" sz="2000" dirty="0">
                <a:latin typeface="宋体" panose="02010600030101010101" pitchFamily="2" charset="-122"/>
              </a:rPr>
              <a:t>，将</a:t>
            </a:r>
            <a:r>
              <a:rPr lang="en-US" altLang="zh-CN" sz="2000" dirty="0">
                <a:latin typeface="宋体" panose="02010600030101010101" pitchFamily="2" charset="-122"/>
              </a:rPr>
              <a:t>P1.0</a:t>
            </a:r>
            <a:r>
              <a:rPr lang="zh-CN" altLang="en-US" sz="2000" dirty="0">
                <a:latin typeface="宋体" panose="02010600030101010101" pitchFamily="2" charset="-122"/>
              </a:rPr>
              <a:t>的状态取反，否则直接返回</a:t>
            </a:r>
            <a:r>
              <a:rPr lang="zh-CN" altLang="en-US" sz="2000" dirty="0" smtClean="0">
                <a:latin typeface="宋体" panose="02010600030101010101" pitchFamily="2" charset="-122"/>
              </a:rPr>
              <a:t>主程序；  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</a:rPr>
              <a:t>选择</a:t>
            </a:r>
            <a:r>
              <a:rPr lang="zh-CN" altLang="en-US" sz="2000" dirty="0">
                <a:latin typeface="宋体" panose="02010600030101010101" pitchFamily="2" charset="-122"/>
              </a:rPr>
              <a:t>定时器</a:t>
            </a:r>
            <a:r>
              <a:rPr lang="en-US" altLang="zh-CN" sz="2000" dirty="0">
                <a:latin typeface="宋体" panose="02010600030101010101" pitchFamily="2" charset="-122"/>
              </a:rPr>
              <a:t>T0</a:t>
            </a:r>
            <a:r>
              <a:rPr lang="zh-CN" altLang="en-US" sz="2000" dirty="0">
                <a:latin typeface="宋体" panose="02010600030101010101" pitchFamily="2" charset="-122"/>
              </a:rPr>
              <a:t>的工作方式：软件启动、定时方式、</a:t>
            </a:r>
            <a:r>
              <a:rPr lang="en-US" altLang="zh-CN" sz="2000" dirty="0">
                <a:latin typeface="宋体" panose="02010600030101010101" pitchFamily="2" charset="-122"/>
              </a:rPr>
              <a:t>16</a:t>
            </a:r>
            <a:r>
              <a:rPr lang="zh-CN" altLang="en-US" sz="2000" dirty="0">
                <a:latin typeface="宋体" panose="02010600030101010101" pitchFamily="2" charset="-122"/>
              </a:rPr>
              <a:t>位定时器，</a:t>
            </a:r>
            <a:r>
              <a:rPr lang="zh-CN" altLang="en-US" sz="20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方式字为</a:t>
            </a:r>
            <a:r>
              <a:rPr lang="en-US" altLang="zh-CN" sz="20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01H</a:t>
            </a:r>
            <a:r>
              <a:rPr lang="zh-CN" altLang="en-US" sz="2000" dirty="0">
                <a:latin typeface="宋体" panose="02010600030101010101" pitchFamily="2" charset="-122"/>
              </a:rPr>
              <a:t>。由于系统时钟频率为</a:t>
            </a:r>
            <a:r>
              <a:rPr lang="en-US" altLang="zh-CN" sz="2000" dirty="0">
                <a:latin typeface="宋体" panose="02010600030101010101" pitchFamily="2" charset="-122"/>
              </a:rPr>
              <a:t>6MHz</a:t>
            </a:r>
            <a:r>
              <a:rPr lang="zh-CN" altLang="en-US" sz="2000" dirty="0">
                <a:latin typeface="宋体" panose="02010600030101010101" pitchFamily="2" charset="-122"/>
              </a:rPr>
              <a:t>，所以一个机器周期为</a:t>
            </a:r>
            <a:r>
              <a:rPr lang="en-US" altLang="zh-CN" sz="2000" dirty="0">
                <a:latin typeface="宋体" panose="02010600030101010101" pitchFamily="2" charset="-122"/>
              </a:rPr>
              <a:t>2μs</a:t>
            </a:r>
            <a:r>
              <a:rPr lang="zh-CN" altLang="en-US" sz="2000" dirty="0" smtClean="0">
                <a:latin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</a:rPr>
              <a:t>定时器</a:t>
            </a:r>
            <a:r>
              <a:rPr lang="en-US" altLang="zh-CN" sz="2000" dirty="0">
                <a:latin typeface="宋体" panose="02010600030101010101" pitchFamily="2" charset="-122"/>
              </a:rPr>
              <a:t>T0</a:t>
            </a:r>
            <a:r>
              <a:rPr lang="zh-CN" altLang="en-US" sz="2000" dirty="0">
                <a:latin typeface="宋体" panose="02010600030101010101" pitchFamily="2" charset="-122"/>
              </a:rPr>
              <a:t>的装入初值</a:t>
            </a:r>
            <a:r>
              <a:rPr lang="zh-CN" altLang="en-US" sz="2000" dirty="0" smtClean="0">
                <a:latin typeface="宋体" panose="02010600030101010101" pitchFamily="2" charset="-122"/>
              </a:rPr>
              <a:t>为：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792550"/>
              </p:ext>
            </p:extLst>
          </p:nvPr>
        </p:nvGraphicFramePr>
        <p:xfrm>
          <a:off x="481458" y="5127672"/>
          <a:ext cx="79660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公式" r:id="rId3" imgW="3200400" imgH="342900" progId="Equation.3">
                  <p:embed/>
                </p:oleObj>
              </mc:Choice>
              <mc:Fallback>
                <p:oleObj name="公式" r:id="rId3" imgW="32004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58" y="5127672"/>
                        <a:ext cx="7966075" cy="7540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895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56352" y="764704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汇编语言程序代码如下：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827584" y="1146383"/>
            <a:ext cx="7662746" cy="121280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ORG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0000H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LJMP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MAIN	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转主程序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	000BH         ;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定时器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中断服务程序入口地址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LJMP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T0_ISR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;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转中断服务程序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	0100H         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；主程序的存放起始地址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17749" y="2415933"/>
            <a:ext cx="7672581" cy="17575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  SP,#60H     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给栈指针赋初值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MOV 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TMOD, #01H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MOV 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TL0, #58H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MOV 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TH0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#9EH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MOV 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A,#20      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累加器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SETB   TR0         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;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计数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SETB   ET0         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;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允外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SETB   EA          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;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中断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816511" y="4230213"/>
            <a:ext cx="7682258" cy="310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SJMP	$		;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等待中断。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16511" y="4634079"/>
            <a:ext cx="7662746" cy="10492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T0_ISR:   MOV    TL0,#58H         </a:t>
            </a:r>
          </a:p>
          <a:p>
            <a:pPr marL="0" lvl="0" indent="0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MOV    TH0,#9EH</a:t>
            </a:r>
          </a:p>
          <a:p>
            <a:pPr marL="0" lvl="0" indent="0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DEC    A            ;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累加器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内容减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lvl="0" indent="0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JNZ    EXIT    </a:t>
            </a:r>
          </a:p>
          <a:p>
            <a:pPr marL="0" lvl="0" indent="0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CPL    P1.0</a:t>
            </a:r>
          </a:p>
          <a:p>
            <a:pPr marL="0" lvl="0" indent="0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MOV    A,#20        ;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累加器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重载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826267" y="5817702"/>
            <a:ext cx="7662746" cy="4795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EXIT:     RETI</a:t>
            </a:r>
          </a:p>
          <a:p>
            <a:pPr marL="0" lvl="0" indent="0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END  </a:t>
            </a:r>
            <a:endParaRPr lang="zh-CN" alt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47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39287" y="868531"/>
            <a:ext cx="4398991" cy="7386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实现定时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计数的方法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0" y="5085184"/>
            <a:ext cx="3275855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altLang="zh-CN" sz="2400" dirty="0" smtClean="0"/>
              <a:t>3.  </a:t>
            </a:r>
            <a:r>
              <a:rPr lang="zh-CN" altLang="en-US" sz="2400" dirty="0" smtClean="0"/>
              <a:t>可编程定时器定时</a:t>
            </a:r>
            <a:endParaRPr lang="en-US" altLang="zh-CN" sz="2400" dirty="0" smtClean="0"/>
          </a:p>
        </p:txBody>
      </p:sp>
      <p:sp>
        <p:nvSpPr>
          <p:cNvPr id="6" name="文本框 6"/>
          <p:cNvSpPr txBox="1"/>
          <p:nvPr/>
        </p:nvSpPr>
        <p:spPr>
          <a:xfrm>
            <a:off x="3131840" y="1700808"/>
            <a:ext cx="5832648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u="sng" dirty="0" smtClean="0">
                <a:solidFill>
                  <a:srgbClr val="7030A0"/>
                </a:solidFill>
              </a:rPr>
              <a:t>程序实现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u="sng" dirty="0" smtClean="0">
                <a:solidFill>
                  <a:srgbClr val="7030A0"/>
                </a:solidFill>
              </a:rPr>
              <a:t>占用</a:t>
            </a:r>
            <a:r>
              <a:rPr lang="en-US" altLang="zh-CN" sz="2000" b="1" u="sng" dirty="0" smtClean="0">
                <a:solidFill>
                  <a:srgbClr val="7030A0"/>
                </a:solidFill>
              </a:rPr>
              <a:t>CPU</a:t>
            </a:r>
            <a:r>
              <a:rPr lang="zh-CN" altLang="en-US" sz="2000" dirty="0" smtClean="0"/>
              <a:t>，降低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利用率，适合短时间定时。</a:t>
            </a:r>
            <a:endParaRPr lang="zh-CN" altLang="en-US" sz="2000" dirty="0"/>
          </a:p>
        </p:txBody>
      </p:sp>
      <p:sp>
        <p:nvSpPr>
          <p:cNvPr id="7" name="文本框 7"/>
          <p:cNvSpPr txBox="1"/>
          <p:nvPr/>
        </p:nvSpPr>
        <p:spPr>
          <a:xfrm>
            <a:off x="3159873" y="3429000"/>
            <a:ext cx="5804615" cy="1477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u="sng" dirty="0" smtClean="0">
                <a:solidFill>
                  <a:srgbClr val="7030A0"/>
                </a:solidFill>
              </a:rPr>
              <a:t>硬件电路实现</a:t>
            </a:r>
            <a:r>
              <a:rPr lang="zh-CN" altLang="en-US" sz="2000" dirty="0" smtClean="0"/>
              <a:t>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u="sng" dirty="0">
                <a:solidFill>
                  <a:srgbClr val="7030A0"/>
                </a:solidFill>
              </a:rPr>
              <a:t>不占用</a:t>
            </a:r>
            <a:r>
              <a:rPr lang="en-US" altLang="zh-CN" sz="2000" b="1" u="sng" dirty="0">
                <a:solidFill>
                  <a:srgbClr val="7030A0"/>
                </a:solidFill>
              </a:rPr>
              <a:t>CPU</a:t>
            </a:r>
            <a:r>
              <a:rPr lang="zh-CN" altLang="en-US" sz="2000" b="1" u="sng" dirty="0">
                <a:solidFill>
                  <a:srgbClr val="7030A0"/>
                </a:solidFill>
              </a:rPr>
              <a:t>时间</a:t>
            </a:r>
            <a:r>
              <a:rPr lang="zh-CN" altLang="en-US" sz="2000" dirty="0"/>
              <a:t>，但使用控制不便，</a:t>
            </a:r>
            <a:r>
              <a:rPr lang="zh-CN" altLang="en-US" sz="2000" b="1" u="sng" dirty="0">
                <a:solidFill>
                  <a:srgbClr val="7030A0"/>
                </a:solidFill>
              </a:rPr>
              <a:t>开发成本高</a:t>
            </a:r>
            <a:r>
              <a:rPr lang="zh-CN" altLang="en-US" sz="2000" dirty="0"/>
              <a:t>，适合长时间定时。</a:t>
            </a:r>
          </a:p>
        </p:txBody>
      </p:sp>
      <p:sp>
        <p:nvSpPr>
          <p:cNvPr id="8" name="文本框 8"/>
          <p:cNvSpPr txBox="1"/>
          <p:nvPr/>
        </p:nvSpPr>
        <p:spPr>
          <a:xfrm>
            <a:off x="3159872" y="5229200"/>
            <a:ext cx="5804616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u="sng" dirty="0" smtClean="0">
                <a:solidFill>
                  <a:srgbClr val="7030A0"/>
                </a:solidFill>
              </a:rPr>
              <a:t>利用系统</a:t>
            </a:r>
            <a:r>
              <a:rPr lang="zh-CN" altLang="en-US" sz="2000" b="1" u="sng" dirty="0">
                <a:solidFill>
                  <a:srgbClr val="7030A0"/>
                </a:solidFill>
              </a:rPr>
              <a:t>时钟脉冲计数实现</a:t>
            </a:r>
            <a:r>
              <a:rPr lang="zh-CN" altLang="en-US" sz="2000" dirty="0" smtClean="0"/>
              <a:t>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利用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定时</a:t>
            </a:r>
            <a:r>
              <a:rPr lang="en-US" altLang="zh-CN" sz="2000" b="1" u="sng" dirty="0">
                <a:solidFill>
                  <a:srgbClr val="7030A0"/>
                </a:solidFill>
              </a:rPr>
              <a:t>/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计数器</a:t>
            </a:r>
            <a:r>
              <a:rPr lang="zh-CN" altLang="en-US" sz="2000" dirty="0" smtClean="0"/>
              <a:t>实现定时控制。</a:t>
            </a:r>
            <a:endParaRPr lang="zh-CN" altLang="en-US" sz="2000" dirty="0"/>
          </a:p>
        </p:txBody>
      </p:sp>
      <p:sp>
        <p:nvSpPr>
          <p:cNvPr id="10" name="TextBox 6"/>
          <p:cNvSpPr txBox="1"/>
          <p:nvPr/>
        </p:nvSpPr>
        <p:spPr>
          <a:xfrm>
            <a:off x="-6325" y="3429000"/>
            <a:ext cx="2418086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altLang="zh-CN" sz="2400" dirty="0" smtClean="0"/>
              <a:t>2.  </a:t>
            </a:r>
            <a:r>
              <a:rPr lang="zh-CN" altLang="en-US" sz="2400" dirty="0" smtClean="0"/>
              <a:t>硬件定时</a:t>
            </a:r>
            <a:endParaRPr lang="en-US" altLang="zh-CN" sz="2400" dirty="0" smtClean="0"/>
          </a:p>
        </p:txBody>
      </p:sp>
      <p:sp>
        <p:nvSpPr>
          <p:cNvPr id="11" name="TextBox 6"/>
          <p:cNvSpPr txBox="1"/>
          <p:nvPr/>
        </p:nvSpPr>
        <p:spPr>
          <a:xfrm>
            <a:off x="39287" y="1577549"/>
            <a:ext cx="9007503" cy="860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lnSpc>
                <a:spcPct val="250000"/>
              </a:lnSpc>
              <a:buAutoNum type="arabicPeriod"/>
            </a:pPr>
            <a:r>
              <a:rPr lang="zh-CN" altLang="en-US" sz="2400" dirty="0" smtClean="0"/>
              <a:t>软件定时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050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89867" y="783198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6"/>
              <p:cNvSpPr txBox="1"/>
              <p:nvPr/>
            </p:nvSpPr>
            <p:spPr>
              <a:xfrm>
                <a:off x="179512" y="1211826"/>
                <a:ext cx="878497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r>
                  <a:rPr lang="zh-CN" altLang="en-US" sz="2200" dirty="0" smtClean="0"/>
                  <a:t>利用</a:t>
                </a:r>
                <a:r>
                  <a:rPr lang="en-US" altLang="zh-CN" sz="2200" dirty="0" smtClean="0"/>
                  <a:t>T0</a:t>
                </a:r>
                <a:r>
                  <a:rPr lang="zh-CN" altLang="en-US" sz="2200" dirty="0" smtClean="0"/>
                  <a:t>门控位测试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20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a:rPr lang="en-US" altLang="zh-CN" sz="2200" i="1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zh-CN" altLang="en-US" sz="2200" i="1">
                        <a:latin typeface="Cambria Math" panose="02040503050406030204" pitchFamily="18" charset="0"/>
                      </a:rPr>
                      <m:t>引脚</m:t>
                    </m:r>
                  </m:oMath>
                </a14:m>
                <a:r>
                  <a:rPr lang="zh-CN" altLang="en-US" sz="2200" dirty="0" smtClean="0"/>
                  <a:t>上出现的正脉冲宽度，将所测值得高位存入片内</a:t>
                </a:r>
                <a:r>
                  <a:rPr lang="en-US" altLang="zh-CN" sz="2200" dirty="0" smtClean="0"/>
                  <a:t>71H</a:t>
                </a:r>
                <a:r>
                  <a:rPr lang="zh-CN" altLang="en-US" sz="2200" dirty="0" smtClean="0"/>
                  <a:t>单元，低位存入</a:t>
                </a:r>
                <a:r>
                  <a:rPr lang="en-US" altLang="zh-CN" sz="2200" dirty="0" smtClean="0"/>
                  <a:t>70H</a:t>
                </a:r>
                <a:r>
                  <a:rPr lang="zh-CN" altLang="en-US" sz="2200" dirty="0" smtClean="0"/>
                  <a:t>单元。已知晶振频率为</a:t>
                </a:r>
                <a:r>
                  <a:rPr lang="en-US" altLang="zh-CN" sz="2200" dirty="0" smtClean="0"/>
                  <a:t>12MH</a:t>
                </a:r>
                <a:r>
                  <a:rPr lang="en-US" altLang="zh-CN" sz="2200" dirty="0"/>
                  <a:t>z</a:t>
                </a:r>
                <a:r>
                  <a:rPr lang="zh-CN" altLang="en-US" sz="2200" dirty="0" smtClean="0"/>
                  <a:t>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6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11826"/>
                <a:ext cx="8784976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902" t="-8730"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0" y="2073556"/>
                <a:ext cx="8928992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7030A0"/>
                    </a:solidFill>
                    <a:latin typeface="宋体" panose="02010600030101010101" pitchFamily="2" charset="-122"/>
                  </a:rPr>
                  <a:t>解</a:t>
                </a:r>
                <a:r>
                  <a:rPr lang="zh-CN" altLang="en-US" sz="2000" b="1" dirty="0" smtClean="0">
                    <a:solidFill>
                      <a:srgbClr val="7030A0"/>
                    </a:solidFill>
                    <a:latin typeface="宋体" panose="02010600030101010101" pitchFamily="2" charset="-122"/>
                  </a:rPr>
                  <a:t>：</a:t>
                </a:r>
                <a:r>
                  <a:rPr lang="zh-CN" altLang="en-US" sz="2000" dirty="0" smtClean="0">
                    <a:latin typeface="宋体" panose="02010600030101010101" pitchFamily="2" charset="-122"/>
                  </a:rPr>
                  <a:t>设外部脉冲由</a:t>
                </a:r>
                <a:r>
                  <a:rPr lang="en-US" altLang="zh-CN" sz="2000" dirty="0" smtClean="0">
                    <a:latin typeface="宋体" panose="02010600030101010101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宋体" panose="02010600030101010101" pitchFamily="2" charset="-122"/>
                  </a:rPr>
                  <a:t>3.2</a:t>
                </a:r>
                <a:r>
                  <a:rPr lang="zh-CN" altLang="en-US" sz="2000" dirty="0" smtClean="0">
                    <a:latin typeface="宋体" panose="02010600030101010101" pitchFamily="2" charset="-122"/>
                  </a:rPr>
                  <a:t>输入，</a:t>
                </a:r>
                <a:r>
                  <a:rPr lang="en-US" altLang="zh-CN" sz="2000" dirty="0" smtClean="0">
                    <a:latin typeface="宋体" panose="02010600030101010101" pitchFamily="2" charset="-122"/>
                  </a:rPr>
                  <a:t>T0</a:t>
                </a:r>
                <a:r>
                  <a:rPr lang="zh-CN" altLang="en-US" sz="2000" dirty="0" smtClean="0">
                    <a:latin typeface="宋体" panose="02010600030101010101" pitchFamily="2" charset="-122"/>
                  </a:rPr>
                  <a:t>工作于定时方式</a:t>
                </a:r>
                <a:r>
                  <a:rPr lang="en-US" altLang="zh-CN" sz="2000" dirty="0" smtClean="0">
                    <a:latin typeface="宋体" panose="02010600030101010101" pitchFamily="2" charset="-122"/>
                  </a:rPr>
                  <a:t>1</a:t>
                </a:r>
                <a:r>
                  <a:rPr lang="zh-CN" altLang="en-US" sz="2000" dirty="0" smtClean="0">
                    <a:latin typeface="宋体" panose="02010600030101010101" pitchFamily="2" charset="-122"/>
                  </a:rPr>
                  <a:t>，</a:t>
                </a:r>
                <a:r>
                  <a:rPr lang="en-US" altLang="zh-CN" sz="2000" dirty="0" smtClean="0">
                    <a:latin typeface="宋体" panose="02010600030101010101" pitchFamily="2" charset="-122"/>
                  </a:rPr>
                  <a:t>GATE</a:t>
                </a:r>
                <a:r>
                  <a:rPr lang="zh-CN" altLang="en-US" sz="2000" dirty="0" smtClean="0">
                    <a:latin typeface="宋体" panose="02010600030101010101" pitchFamily="2" charset="-122"/>
                  </a:rPr>
                  <a:t>设为</a:t>
                </a:r>
                <a:r>
                  <a:rPr lang="en-US" altLang="zh-CN" sz="2000" dirty="0" smtClean="0">
                    <a:latin typeface="宋体" panose="02010600030101010101" pitchFamily="2" charset="-122"/>
                  </a:rPr>
                  <a:t>1.</a:t>
                </a:r>
                <a:r>
                  <a:rPr lang="zh-CN" altLang="en-US" sz="2000" dirty="0" smtClean="0">
                    <a:latin typeface="宋体" panose="02010600030101010101" pitchFamily="2" charset="-122"/>
                  </a:rPr>
                  <a:t> 当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a:rPr lang="en-US" altLang="zh-CN" sz="2000" baseline="-25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</a:rPr>
                  <a:t>变为高电平时，就启动计数，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a:rPr lang="en-US" altLang="zh-CN" sz="2000" baseline="-25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</a:rPr>
                  <a:t>再次变低时，停止计数。</a:t>
                </a:r>
                <a:endParaRPr lang="en-US" altLang="zh-CN" sz="2000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073556"/>
                <a:ext cx="8928992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683" t="-2206" r="-683" b="-66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1598101" y="3861048"/>
            <a:ext cx="4630083" cy="760730"/>
            <a:chOff x="1598101" y="3861048"/>
            <a:chExt cx="4630083" cy="76073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79912" y="3861048"/>
              <a:ext cx="1224136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555776" y="4581128"/>
              <a:ext cx="1224136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779912" y="3861048"/>
              <a:ext cx="0" cy="72008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04048" y="4581128"/>
              <a:ext cx="1224136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004048" y="3861048"/>
              <a:ext cx="0" cy="72008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1598101" y="4252446"/>
                  <a:ext cx="6912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INT</m:t>
                            </m:r>
                            <m:r>
                              <a:rPr lang="en-US" altLang="zh-CN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101" y="4252446"/>
                  <a:ext cx="69121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文本框 19"/>
          <p:cNvSpPr txBox="1"/>
          <p:nvPr/>
        </p:nvSpPr>
        <p:spPr>
          <a:xfrm>
            <a:off x="2404214" y="4612502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09H→TMOD</a:t>
            </a:r>
          </a:p>
        </p:txBody>
      </p:sp>
      <p:cxnSp>
        <p:nvCxnSpPr>
          <p:cNvPr id="22" name="曲线连接符 21"/>
          <p:cNvCxnSpPr/>
          <p:nvPr/>
        </p:nvCxnSpPr>
        <p:spPr>
          <a:xfrm rot="16200000" flipV="1">
            <a:off x="3779912" y="4077072"/>
            <a:ext cx="360040" cy="360040"/>
          </a:xfrm>
          <a:prstGeom prst="curvedConnector3">
            <a:avLst>
              <a:gd name="adj1" fmla="val 117726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5400000" flipH="1" flipV="1">
            <a:off x="4644008" y="4062256"/>
            <a:ext cx="360040" cy="360040"/>
          </a:xfrm>
          <a:prstGeom prst="curvedConnector3">
            <a:avLst>
              <a:gd name="adj1" fmla="val 117726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011092" y="3274717"/>
            <a:ext cx="112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1→</a:t>
            </a:r>
            <a:r>
              <a:rPr lang="en-US" altLang="zh-CN" dirty="0"/>
              <a:t>TR</a:t>
            </a:r>
            <a:r>
              <a:rPr lang="en-US" altLang="zh-CN" baseline="-25000" dirty="0"/>
              <a:t>0</a:t>
            </a:r>
          </a:p>
          <a:p>
            <a:r>
              <a:rPr lang="zh-CN" altLang="en-US" dirty="0" smtClean="0"/>
              <a:t>开始计数</a:t>
            </a:r>
            <a:endParaRPr lang="zh-CN" altLang="en-US" baseline="-25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982474" y="3261841"/>
            <a:ext cx="124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0→TR</a:t>
            </a:r>
            <a:r>
              <a:rPr lang="en-US" altLang="zh-CN" baseline="-25000" dirty="0" smtClean="0"/>
              <a:t>0</a:t>
            </a:r>
          </a:p>
          <a:p>
            <a:r>
              <a:rPr lang="zh-CN" altLang="en-US" dirty="0" smtClean="0"/>
              <a:t>停止计数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4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0" grpId="0"/>
      <p:bldP spid="29" grpId="0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003" y="980728"/>
            <a:ext cx="2313454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200" b="1" dirty="0" smtClean="0">
                <a:solidFill>
                  <a:srgbClr val="FF0000"/>
                </a:solidFill>
                <a:latin typeface="宋体" charset="-122"/>
              </a:rPr>
              <a:t>解： 程序</a:t>
            </a:r>
            <a:r>
              <a:rPr lang="zh-CN" altLang="en-US" sz="2200" b="1" dirty="0">
                <a:solidFill>
                  <a:srgbClr val="FF0000"/>
                </a:solidFill>
                <a:latin typeface="宋体" charset="-122"/>
              </a:rPr>
              <a:t>如下：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5536" y="1844824"/>
            <a:ext cx="8136904" cy="3528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latin typeface="宋体" charset="-122"/>
              </a:rPr>
              <a:t>       MOV    TMOD, #09H            </a:t>
            </a:r>
            <a:r>
              <a:rPr lang="zh-CN" altLang="en-US" sz="2000" b="1" dirty="0" smtClean="0">
                <a:latin typeface="宋体" charset="-122"/>
              </a:rPr>
              <a:t>；设</a:t>
            </a:r>
            <a:r>
              <a:rPr lang="en-US" altLang="zh-CN" sz="2000" b="1" dirty="0" smtClean="0">
                <a:latin typeface="宋体" charset="-122"/>
              </a:rPr>
              <a:t>T</a:t>
            </a:r>
            <a:r>
              <a:rPr lang="en-US" altLang="zh-CN" sz="2000" b="1" baseline="-25000" dirty="0" smtClean="0">
                <a:latin typeface="宋体" charset="-122"/>
              </a:rPr>
              <a:t>0</a:t>
            </a:r>
            <a:r>
              <a:rPr lang="zh-CN" altLang="en-US" sz="2000" b="1" dirty="0" smtClean="0">
                <a:latin typeface="宋体" charset="-122"/>
              </a:rPr>
              <a:t>为方式</a:t>
            </a:r>
            <a:r>
              <a:rPr lang="en-US" altLang="zh-CN" sz="2000" b="1" dirty="0" smtClean="0">
                <a:latin typeface="宋体" charset="-122"/>
              </a:rPr>
              <a:t>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latin typeface="宋体" charset="-122"/>
              </a:rPr>
              <a:t>       MOV    TL0, #00H             </a:t>
            </a:r>
            <a:r>
              <a:rPr lang="zh-CN" altLang="en-US" sz="2000" b="1" dirty="0" smtClean="0">
                <a:latin typeface="宋体" charset="-122"/>
              </a:rPr>
              <a:t>；设定时计数初值为最大值</a:t>
            </a:r>
            <a:r>
              <a:rPr lang="en-US" altLang="zh-CN" sz="2000" b="1" dirty="0" smtClean="0">
                <a:latin typeface="宋体" charset="-122"/>
              </a:rPr>
              <a:t>    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latin typeface="宋体" charset="-122"/>
              </a:rPr>
              <a:t>       MOV    TH0</a:t>
            </a:r>
            <a:r>
              <a:rPr lang="zh-CN" altLang="en-US" sz="2000" b="1" dirty="0" smtClean="0">
                <a:latin typeface="宋体" charset="-122"/>
              </a:rPr>
              <a:t>，</a:t>
            </a:r>
            <a:r>
              <a:rPr lang="en-US" altLang="zh-CN" sz="2000" b="1" dirty="0" smtClean="0">
                <a:latin typeface="宋体" charset="-122"/>
              </a:rPr>
              <a:t>#00H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charset="-122"/>
              </a:rPr>
              <a:t> </a:t>
            </a:r>
            <a:r>
              <a:rPr lang="en-US" altLang="zh-CN" sz="2000" b="1" dirty="0" smtClean="0">
                <a:latin typeface="宋体" charset="-122"/>
              </a:rPr>
              <a:t>      MOV    R0,#70H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latin typeface="宋体" charset="-122"/>
              </a:rPr>
              <a:t>       JNB     P</a:t>
            </a:r>
            <a:r>
              <a:rPr lang="en-US" altLang="zh-CN" sz="2000" b="1" baseline="-25000" dirty="0" smtClean="0">
                <a:latin typeface="宋体" charset="-122"/>
              </a:rPr>
              <a:t>3.2</a:t>
            </a:r>
            <a:r>
              <a:rPr lang="zh-CN" altLang="en-US" sz="2000" b="1" dirty="0" smtClean="0">
                <a:latin typeface="宋体" charset="-122"/>
              </a:rPr>
              <a:t>，</a:t>
            </a:r>
            <a:r>
              <a:rPr lang="en-US" altLang="zh-CN" sz="2000" b="1" dirty="0" smtClean="0">
                <a:latin typeface="宋体" charset="-122"/>
              </a:rPr>
              <a:t>$                </a:t>
            </a:r>
            <a:r>
              <a:rPr lang="zh-CN" altLang="en-US" sz="2000" b="1" dirty="0" smtClean="0">
                <a:latin typeface="宋体" charset="-122"/>
              </a:rPr>
              <a:t>；等待</a:t>
            </a:r>
            <a:r>
              <a:rPr lang="en-US" altLang="zh-CN" sz="2000" b="1" dirty="0" smtClean="0">
                <a:latin typeface="宋体" charset="-122"/>
              </a:rPr>
              <a:t>P</a:t>
            </a:r>
            <a:r>
              <a:rPr lang="en-US" altLang="zh-CN" sz="2000" b="1" baseline="-25000" dirty="0" smtClean="0">
                <a:latin typeface="宋体" charset="-122"/>
              </a:rPr>
              <a:t>3.2</a:t>
            </a:r>
            <a:r>
              <a:rPr lang="zh-CN" altLang="en-US" sz="2000" b="1" dirty="0" smtClean="0">
                <a:latin typeface="宋体" charset="-122"/>
              </a:rPr>
              <a:t>升高</a:t>
            </a:r>
            <a:endParaRPr lang="en-US" altLang="zh-CN" sz="2000" b="1" dirty="0" smtClean="0">
              <a:latin typeface="宋体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latin typeface="宋体" charset="-122"/>
              </a:rPr>
              <a:t>       SETB   TR0                   </a:t>
            </a:r>
            <a:r>
              <a:rPr lang="zh-CN" altLang="en-US" sz="2000" b="1" dirty="0" smtClean="0">
                <a:latin typeface="宋体" charset="-122"/>
              </a:rPr>
              <a:t>；启动</a:t>
            </a:r>
            <a:r>
              <a:rPr lang="en-US" altLang="zh-CN" sz="2000" b="1" dirty="0" smtClean="0">
                <a:latin typeface="宋体" charset="-122"/>
              </a:rPr>
              <a:t>T0</a:t>
            </a:r>
            <a:r>
              <a:rPr lang="zh-CN" altLang="en-US" sz="2000" b="1" dirty="0" smtClean="0">
                <a:latin typeface="宋体" charset="-122"/>
              </a:rPr>
              <a:t>，准备工作</a:t>
            </a:r>
            <a:endParaRPr lang="en-US" altLang="zh-CN" sz="2000" b="1" dirty="0" smtClean="0">
              <a:latin typeface="宋体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       JB     P</a:t>
            </a:r>
            <a:r>
              <a:rPr lang="en-US" altLang="zh-CN" sz="2000" b="1" baseline="-25000" dirty="0" smtClean="0">
                <a:latin typeface="宋体" charset="-122"/>
              </a:rPr>
              <a:t>3.2</a:t>
            </a:r>
            <a:r>
              <a:rPr lang="en-US" altLang="zh-CN" sz="2000" b="1" dirty="0">
                <a:latin typeface="宋体" charset="-122"/>
              </a:rPr>
              <a:t>,</a:t>
            </a:r>
            <a:r>
              <a:rPr lang="en-US" altLang="zh-CN" sz="2000" b="1" dirty="0" smtClean="0">
                <a:latin typeface="宋体" charset="-122"/>
              </a:rPr>
              <a:t> $                </a:t>
            </a:r>
            <a:r>
              <a:rPr lang="zh-CN" altLang="en-US" sz="2000" b="1" dirty="0" smtClean="0">
                <a:latin typeface="宋体" charset="-122"/>
              </a:rPr>
              <a:t>；等待</a:t>
            </a:r>
            <a:r>
              <a:rPr lang="en-US" altLang="zh-CN" sz="2000" b="1" dirty="0" smtClean="0">
                <a:latin typeface="宋体" charset="-122"/>
              </a:rPr>
              <a:t>P</a:t>
            </a:r>
            <a:r>
              <a:rPr lang="en-US" altLang="zh-CN" sz="2000" b="1" baseline="-25000" dirty="0" smtClean="0">
                <a:latin typeface="宋体" charset="-122"/>
              </a:rPr>
              <a:t>3.2</a:t>
            </a:r>
            <a:r>
              <a:rPr lang="zh-CN" altLang="en-US" sz="2000" b="1" dirty="0">
                <a:latin typeface="宋体" charset="-122"/>
              </a:rPr>
              <a:t>下降</a:t>
            </a:r>
            <a:endParaRPr lang="en-US" altLang="zh-CN" sz="2000" b="1" dirty="0" smtClean="0">
              <a:latin typeface="宋体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charset="-122"/>
              </a:rPr>
              <a:t> </a:t>
            </a:r>
            <a:r>
              <a:rPr lang="en-US" altLang="zh-CN" sz="2000" b="1" dirty="0" smtClean="0">
                <a:latin typeface="宋体" charset="-122"/>
              </a:rPr>
              <a:t>      CLR    TR0                   </a:t>
            </a:r>
            <a:r>
              <a:rPr lang="zh-CN" altLang="en-US" sz="2000" b="1" dirty="0" smtClean="0">
                <a:latin typeface="宋体" charset="-122"/>
              </a:rPr>
              <a:t>；关</a:t>
            </a:r>
            <a:r>
              <a:rPr lang="en-US" altLang="zh-CN" sz="2000" b="1" dirty="0" smtClean="0">
                <a:latin typeface="宋体" charset="-122"/>
              </a:rPr>
              <a:t>T0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       MOV    @R0, TL0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charset="-122"/>
              </a:rPr>
              <a:t> </a:t>
            </a:r>
            <a:r>
              <a:rPr lang="en-US" altLang="zh-CN" sz="2000" b="1" dirty="0" smtClean="0">
                <a:latin typeface="宋体" charset="-122"/>
              </a:rPr>
              <a:t>      INC    R0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charset="-122"/>
              </a:rPr>
              <a:t> </a:t>
            </a:r>
            <a:r>
              <a:rPr lang="en-US" altLang="zh-CN" sz="2000" b="1" dirty="0" smtClean="0">
                <a:latin typeface="宋体" charset="-122"/>
              </a:rPr>
              <a:t>      MOV    @R0, TH0</a:t>
            </a:r>
          </a:p>
        </p:txBody>
      </p:sp>
    </p:spTree>
    <p:extLst>
      <p:ext uri="{BB962C8B-B14F-4D97-AF65-F5344CB8AC3E}">
        <p14:creationId xmlns:p14="http://schemas.microsoft.com/office/powerpoint/2010/main" val="249524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08720"/>
            <a:ext cx="8229600" cy="792088"/>
          </a:xfrm>
        </p:spPr>
        <p:txBody>
          <a:bodyPr/>
          <a:lstStyle/>
          <a:p>
            <a:r>
              <a:rPr lang="zh-CN" altLang="en-US" dirty="0" smtClean="0"/>
              <a:t>作　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204864"/>
            <a:ext cx="4968552" cy="504056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1,  2</a:t>
            </a:r>
            <a:r>
              <a:rPr lang="zh-CN" altLang="en-US" dirty="0"/>
              <a:t> </a:t>
            </a:r>
            <a:r>
              <a:rPr lang="en-US" altLang="zh-CN" dirty="0" smtClean="0"/>
              <a:t>, 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1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7080" y="925870"/>
            <a:ext cx="6243656" cy="512398"/>
          </a:xfrm>
          <a:prstGeom prst="actionButtonBlank">
            <a:avLst/>
          </a:prstGeom>
          <a:noFill/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8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1 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8051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单片机的定时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计数器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580976"/>
            <a:ext cx="5062604" cy="461665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8.1.1  </a:t>
            </a:r>
            <a:r>
              <a:rPr lang="zh-CN" altLang="en-US" sz="2400" dirty="0" smtClean="0"/>
              <a:t>定时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计数器的结构及工作原理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6840" y="2547988"/>
            <a:ext cx="1140825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振荡器</a:t>
            </a:r>
            <a:endParaRPr lang="zh-CN" altLang="en-US" sz="24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166309" y="2918224"/>
            <a:ext cx="58609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752406" y="2486176"/>
            <a:ext cx="1227151" cy="8640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12</a:t>
            </a:r>
            <a:r>
              <a:rPr lang="zh-CN" altLang="en-US" sz="2400" dirty="0" smtClean="0"/>
              <a:t>分频</a:t>
            </a:r>
            <a:r>
              <a:rPr lang="en-US" altLang="zh-CN" sz="2400" dirty="0" smtClean="0"/>
              <a:t>(÷12)</a:t>
            </a:r>
            <a:endParaRPr lang="zh-CN" altLang="en-US" sz="2400" dirty="0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989561" y="2934894"/>
            <a:ext cx="495297" cy="393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473557" y="2903044"/>
            <a:ext cx="1297" cy="5612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410557" y="3464288"/>
            <a:ext cx="126000" cy="12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3469818" y="4078632"/>
            <a:ext cx="1297" cy="5612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3408115" y="3952632"/>
            <a:ext cx="126000" cy="12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551415" y="4616804"/>
            <a:ext cx="2939652" cy="1943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643566" y="3329396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en-US" altLang="zh-CN" dirty="0" smtClean="0"/>
                  <a:t>=0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566" y="3329396"/>
                <a:ext cx="76655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7200" t="-8197" r="-1360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/>
          <p:cNvCxnSpPr>
            <a:stCxn id="17" idx="6"/>
          </p:cNvCxnSpPr>
          <p:nvPr/>
        </p:nvCxnSpPr>
        <p:spPr>
          <a:xfrm>
            <a:off x="3536557" y="3527288"/>
            <a:ext cx="284985" cy="2803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637404" y="3770720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en-US" altLang="zh-CN" dirty="0" smtClean="0"/>
                  <a:t>=1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404" y="3770720"/>
                <a:ext cx="76655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200" t="-10000" r="-136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/>
          <p:cNvSpPr/>
          <p:nvPr/>
        </p:nvSpPr>
        <p:spPr>
          <a:xfrm>
            <a:off x="3810942" y="3768800"/>
            <a:ext cx="126000" cy="12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3936942" y="3824993"/>
            <a:ext cx="458274" cy="68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4393892" y="3761993"/>
            <a:ext cx="126000" cy="12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4503218" y="3406764"/>
            <a:ext cx="476911" cy="3743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4873657" y="3755621"/>
            <a:ext cx="126000" cy="12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999657" y="3447612"/>
            <a:ext cx="1694253" cy="777210"/>
            <a:chOff x="4999657" y="3447612"/>
            <a:chExt cx="1694253" cy="777210"/>
          </a:xfrm>
        </p:grpSpPr>
        <p:cxnSp>
          <p:nvCxnSpPr>
            <p:cNvPr id="36" name="直接箭头连接符 35"/>
            <p:cNvCxnSpPr>
              <a:stCxn id="33" idx="6"/>
            </p:cNvCxnSpPr>
            <p:nvPr/>
          </p:nvCxnSpPr>
          <p:spPr>
            <a:xfrm>
              <a:off x="4999657" y="3818621"/>
              <a:ext cx="56747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5573997" y="3447612"/>
              <a:ext cx="1119913" cy="77721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加</a:t>
              </a:r>
              <a:r>
                <a:rPr lang="en-US" altLang="zh-CN" sz="2400" dirty="0" smtClean="0"/>
                <a:t>1</a:t>
              </a:r>
            </a:p>
            <a:p>
              <a:pPr algn="ctr"/>
              <a:r>
                <a:rPr lang="zh-CN" altLang="en-US" sz="2400" dirty="0" smtClean="0"/>
                <a:t>计数器</a:t>
              </a:r>
              <a:endParaRPr lang="zh-CN" altLang="en-US" sz="2400" dirty="0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>
            <a:off x="6724409" y="3824993"/>
            <a:ext cx="511352" cy="68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235761" y="3593923"/>
            <a:ext cx="826112" cy="4757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TF</a:t>
            </a:r>
            <a:r>
              <a:rPr lang="en-US" altLang="zh-CN" sz="2400" baseline="-25000" dirty="0" err="1"/>
              <a:t>x</a:t>
            </a:r>
            <a:endParaRPr lang="en-US" altLang="zh-CN" sz="2400" baseline="-25000" dirty="0" smtClean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8061873" y="3831799"/>
            <a:ext cx="511352" cy="68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446365" y="361808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中断</a:t>
            </a:r>
            <a:endParaRPr lang="zh-CN" altLang="en-US" sz="2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0" y="4224822"/>
            <a:ext cx="222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T</a:t>
            </a:r>
            <a:r>
              <a:rPr lang="en-US" altLang="zh-CN" b="1" baseline="-25000" dirty="0" err="1" smtClean="0">
                <a:solidFill>
                  <a:srgbClr val="FF0000"/>
                </a:solidFill>
              </a:rPr>
              <a:t>x</a:t>
            </a:r>
            <a:r>
              <a:rPr lang="zh-CN" altLang="en-US" b="1" dirty="0" smtClean="0">
                <a:solidFill>
                  <a:srgbClr val="FF0000"/>
                </a:solidFill>
              </a:rPr>
              <a:t>引脚（外部脉冲）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996965" y="54294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控制信号</a:t>
            </a:r>
            <a:endParaRPr lang="zh-CN" altLang="en-US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-7057" y="3590288"/>
            <a:ext cx="4789252" cy="2815953"/>
            <a:chOff x="-7057" y="3590288"/>
            <a:chExt cx="4789252" cy="2815953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4741673" y="3590288"/>
              <a:ext cx="29748" cy="241224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2123728" y="4869160"/>
              <a:ext cx="513676" cy="79208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endParaRPr lang="zh-CN" altLang="en-U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3049156" y="5200786"/>
              <a:ext cx="513676" cy="79208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≥1</a:t>
              </a:r>
              <a:endParaRPr lang="zh-CN" altLang="en-U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3932442" y="5614153"/>
              <a:ext cx="513676" cy="79208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&amp;</a:t>
              </a:r>
              <a:endParaRPr lang="zh-CN" altLang="en-U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95" name="直接连接符 94"/>
            <p:cNvCxnSpPr>
              <a:endCxn id="92" idx="1"/>
            </p:cNvCxnSpPr>
            <p:nvPr/>
          </p:nvCxnSpPr>
          <p:spPr>
            <a:xfrm>
              <a:off x="587252" y="5265204"/>
              <a:ext cx="153647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587252" y="6237312"/>
              <a:ext cx="334519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椭圆 99"/>
            <p:cNvSpPr/>
            <p:nvPr/>
          </p:nvSpPr>
          <p:spPr>
            <a:xfrm>
              <a:off x="2649817" y="5236802"/>
              <a:ext cx="126000" cy="12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1" name="直接连接符 100"/>
            <p:cNvCxnSpPr/>
            <p:nvPr/>
          </p:nvCxnSpPr>
          <p:spPr>
            <a:xfrm>
              <a:off x="2765877" y="5299802"/>
              <a:ext cx="28327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87252" y="5798819"/>
              <a:ext cx="2461904" cy="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3562832" y="5798819"/>
              <a:ext cx="36961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/>
            <p:cNvSpPr txBox="1"/>
            <p:nvPr/>
          </p:nvSpPr>
          <p:spPr>
            <a:xfrm>
              <a:off x="-7057" y="4895872"/>
              <a:ext cx="669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GATE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/>
                <p:cNvSpPr txBox="1"/>
                <p:nvPr/>
              </p:nvSpPr>
              <p:spPr>
                <a:xfrm>
                  <a:off x="16646" y="5402775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INT</m:t>
                            </m:r>
                            <m:r>
                              <m:rPr>
                                <m:sty m:val="p"/>
                              </m:rPr>
                              <a:rPr lang="en-US" altLang="zh-CN" i="1" baseline="-2500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0" name="文本框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46" y="5402775"/>
                  <a:ext cx="69121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文本框 110"/>
            <p:cNvSpPr txBox="1"/>
            <p:nvPr/>
          </p:nvSpPr>
          <p:spPr>
            <a:xfrm>
              <a:off x="37869" y="589417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TR</a:t>
              </a:r>
              <a:r>
                <a:rPr lang="en-US" altLang="zh-CN" baseline="-25000" dirty="0" err="1"/>
                <a:t>x</a:t>
              </a:r>
              <a:endParaRPr lang="zh-CN" altLang="en-US" baseline="-25000" dirty="0"/>
            </a:p>
          </p:txBody>
        </p:sp>
        <p:cxnSp>
          <p:nvCxnSpPr>
            <p:cNvPr id="112" name="直接连接符 111"/>
            <p:cNvCxnSpPr/>
            <p:nvPr/>
          </p:nvCxnSpPr>
          <p:spPr>
            <a:xfrm>
              <a:off x="4446118" y="5992796"/>
              <a:ext cx="33607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椭圆 6"/>
          <p:cNvSpPr/>
          <p:nvPr/>
        </p:nvSpPr>
        <p:spPr>
          <a:xfrm>
            <a:off x="5244973" y="3135110"/>
            <a:ext cx="1667014" cy="1345084"/>
          </a:xfrm>
          <a:prstGeom prst="ellipse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95140" y="26258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核心</a:t>
            </a:r>
          </a:p>
        </p:txBody>
      </p:sp>
      <p:sp>
        <p:nvSpPr>
          <p:cNvPr id="48" name="椭圆 47"/>
          <p:cNvSpPr/>
          <p:nvPr/>
        </p:nvSpPr>
        <p:spPr>
          <a:xfrm>
            <a:off x="2393050" y="3077666"/>
            <a:ext cx="1667014" cy="1345084"/>
          </a:xfrm>
          <a:prstGeom prst="ellipse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49922" y="3390050"/>
            <a:ext cx="1555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</a:rPr>
              <a:t>定时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/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计数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r>
              <a:rPr lang="zh-CN" altLang="en-US" sz="2400" b="1" dirty="0" smtClean="0">
                <a:solidFill>
                  <a:srgbClr val="002060"/>
                </a:solidFill>
              </a:rPr>
              <a:t>方式选择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155636" y="3285838"/>
            <a:ext cx="1043972" cy="1065565"/>
          </a:xfrm>
          <a:prstGeom prst="ellipse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861208" y="243707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2060"/>
                </a:solidFill>
              </a:rPr>
              <a:t>脉冲源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002060"/>
                </a:solidFill>
              </a:rPr>
              <a:t>是否加载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52" name="文本框 58"/>
          <p:cNvSpPr txBox="1"/>
          <p:nvPr/>
        </p:nvSpPr>
        <p:spPr>
          <a:xfrm>
            <a:off x="220234" y="2132932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时钟振荡脉冲（内部脉冲）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1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91" grpId="0"/>
      <p:bldP spid="7" grpId="0" animBg="1"/>
      <p:bldP spid="8" grpId="0"/>
      <p:bldP spid="48" grpId="0" animBg="1"/>
      <p:bldP spid="49" grpId="0"/>
      <p:bldP spid="50" grpId="0" animBg="1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83" y="1916832"/>
            <a:ext cx="1140825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振荡器</a:t>
            </a:r>
            <a:endParaRPr lang="zh-CN" altLang="en-US" sz="240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154552" y="2287068"/>
            <a:ext cx="58609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40649" y="1855020"/>
            <a:ext cx="1227151" cy="8640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12</a:t>
            </a:r>
            <a:r>
              <a:rPr lang="zh-CN" altLang="en-US" sz="2400" dirty="0" smtClean="0"/>
              <a:t>分频</a:t>
            </a:r>
            <a:r>
              <a:rPr lang="en-US" altLang="zh-CN" sz="2400" dirty="0" smtClean="0"/>
              <a:t>(÷12)</a:t>
            </a:r>
            <a:endParaRPr lang="zh-CN" altLang="en-US" sz="2400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977804" y="2303738"/>
            <a:ext cx="495297" cy="393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461800" y="2271888"/>
            <a:ext cx="1297" cy="5612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398800" y="2833132"/>
            <a:ext cx="126000" cy="12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401321" y="2881561"/>
                <a:ext cx="992579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7030A0"/>
                    </a:solidFill>
                  </a:rPr>
                  <a:t>C/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</m:acc>
                  </m:oMath>
                </a14:m>
                <a:r>
                  <a:rPr lang="en-US" altLang="zh-CN" sz="2400" b="1" dirty="0" smtClean="0">
                    <a:solidFill>
                      <a:srgbClr val="7030A0"/>
                    </a:solidFill>
                  </a:rPr>
                  <a:t>=0</a:t>
                </a:r>
                <a:endParaRPr lang="zh-CN" alt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321" y="2881561"/>
                <a:ext cx="99257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9091" t="-9091" r="-13939" b="-2857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/>
          <p:nvPr/>
        </p:nvCxnSpPr>
        <p:spPr>
          <a:xfrm>
            <a:off x="3534600" y="2914160"/>
            <a:ext cx="284985" cy="2803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799185" y="3137644"/>
            <a:ext cx="126000" cy="12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3925185" y="3193837"/>
            <a:ext cx="458274" cy="68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382135" y="3130837"/>
            <a:ext cx="126000" cy="12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483316" y="3186455"/>
            <a:ext cx="406741" cy="59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861900" y="3124465"/>
            <a:ext cx="126000" cy="12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21" idx="6"/>
          </p:cNvCxnSpPr>
          <p:nvPr/>
        </p:nvCxnSpPr>
        <p:spPr>
          <a:xfrm>
            <a:off x="4987900" y="3187465"/>
            <a:ext cx="56747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562240" y="2816456"/>
            <a:ext cx="1119913" cy="7772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加</a:t>
            </a:r>
            <a:r>
              <a:rPr lang="en-US" altLang="zh-CN" sz="2400" dirty="0" smtClean="0"/>
              <a:t>1</a:t>
            </a:r>
          </a:p>
          <a:p>
            <a:pPr algn="ctr"/>
            <a:r>
              <a:rPr lang="zh-CN" altLang="en-US" sz="2400" dirty="0" smtClean="0"/>
              <a:t>计数器</a:t>
            </a:r>
            <a:endParaRPr lang="zh-CN" altLang="en-US" sz="24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712652" y="3193837"/>
            <a:ext cx="511352" cy="68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224004" y="2962767"/>
            <a:ext cx="826112" cy="4757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TF</a:t>
            </a:r>
            <a:r>
              <a:rPr lang="en-US" altLang="zh-CN" sz="2400" baseline="-25000" dirty="0" err="1" smtClean="0"/>
              <a:t>x</a:t>
            </a:r>
            <a:endParaRPr lang="zh-CN" altLang="en-US" sz="2400" baseline="-250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8050116" y="3200643"/>
            <a:ext cx="511352" cy="68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434608" y="29869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中断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4165574" y="2816456"/>
            <a:ext cx="1046239" cy="84548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4727" y="846040"/>
                <a:ext cx="3111105" cy="4616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1. </a:t>
                </a:r>
                <a:r>
                  <a:rPr lang="zh-CN" altLang="en-US" sz="2400" dirty="0" smtClean="0"/>
                  <a:t>定时方式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/>
                  <a:t>C/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en-US" altLang="zh-CN" sz="2400" dirty="0"/>
                  <a:t>=</a:t>
                </a:r>
                <a:r>
                  <a:rPr lang="en-US" altLang="zh-CN" sz="2400" dirty="0" smtClean="0"/>
                  <a:t>0)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7" y="846040"/>
                <a:ext cx="3111105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/>
          <p:cNvSpPr txBox="1"/>
          <p:nvPr/>
        </p:nvSpPr>
        <p:spPr>
          <a:xfrm>
            <a:off x="294920" y="4260714"/>
            <a:ext cx="8003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u="sng" dirty="0" smtClean="0">
                <a:solidFill>
                  <a:srgbClr val="FF0000"/>
                </a:solidFill>
              </a:rPr>
              <a:t>计数脉冲来源：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振荡器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分频之后的脉冲；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每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个机器周期计数器加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计满预设的个数后， 计数器回零，定时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计数器溢出中断标志位置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；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479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4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4727" y="846040"/>
                <a:ext cx="3111105" cy="4616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2. </a:t>
                </a:r>
                <a:r>
                  <a:rPr lang="zh-CN" altLang="en-US" sz="2400" dirty="0" smtClean="0"/>
                  <a:t>计数方式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/>
                  <a:t>C/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en-US" altLang="zh-CN" sz="2400" dirty="0" smtClean="0"/>
                  <a:t>=</a:t>
                </a:r>
                <a:r>
                  <a:rPr lang="en-US" altLang="zh-CN" sz="2400" dirty="0"/>
                  <a:t>1</a:t>
                </a:r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7" y="846040"/>
                <a:ext cx="3111105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/>
          <p:cNvSpPr txBox="1"/>
          <p:nvPr/>
        </p:nvSpPr>
        <p:spPr>
          <a:xfrm>
            <a:off x="166165" y="3593535"/>
            <a:ext cx="8003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u="sng" dirty="0" smtClean="0">
                <a:solidFill>
                  <a:srgbClr val="FF0000"/>
                </a:solidFill>
              </a:rPr>
              <a:t>计数脉冲来源：</a:t>
            </a:r>
            <a:r>
              <a:rPr lang="zh-CN" altLang="en-US" sz="2000" dirty="0" smtClean="0"/>
              <a:t>引脚</a:t>
            </a:r>
            <a:r>
              <a:rPr lang="en-US" altLang="zh-CN" sz="2000" dirty="0" err="1" smtClean="0"/>
              <a:t>T</a:t>
            </a:r>
            <a:r>
              <a:rPr lang="en-US" altLang="zh-CN" sz="2000" baseline="-25000" dirty="0" err="1" smtClean="0"/>
              <a:t>x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----P</a:t>
            </a:r>
            <a:r>
              <a:rPr lang="en-US" altLang="zh-CN" sz="2000" baseline="-25000" dirty="0" smtClean="0"/>
              <a:t>3.4</a:t>
            </a:r>
            <a:r>
              <a:rPr lang="zh-CN" altLang="en-US" sz="2000" dirty="0" smtClean="0"/>
              <a:t>；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----P</a:t>
            </a:r>
            <a:r>
              <a:rPr lang="en-US" altLang="zh-CN" sz="2000" baseline="-25000" dirty="0" smtClean="0"/>
              <a:t>3.5 </a:t>
            </a:r>
            <a:r>
              <a:rPr lang="zh-CN" altLang="en-US" sz="2000" dirty="0" smtClean="0"/>
              <a:t>）的</a:t>
            </a:r>
            <a:r>
              <a:rPr lang="zh-CN" altLang="en-US" sz="20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外部脉冲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检测一个由</a:t>
            </a:r>
            <a:r>
              <a:rPr lang="en-US" altLang="zh-CN" sz="2000" dirty="0" smtClean="0"/>
              <a:t>”1”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”0”</a:t>
            </a:r>
            <a:r>
              <a:rPr lang="zh-CN" altLang="en-US" sz="2000" dirty="0" smtClean="0"/>
              <a:t>的跳变需要</a:t>
            </a:r>
            <a:r>
              <a:rPr lang="zh-CN" altLang="en-US" sz="20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两个机器周期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计数脉冲的最高频率不得超过</a:t>
            </a:r>
            <a:r>
              <a:rPr lang="en-US" altLang="zh-CN" sz="2000" b="1" i="1" u="sng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u="sng" baseline="-25000" dirty="0" err="1" smtClean="0">
                <a:solidFill>
                  <a:srgbClr val="7030A0"/>
                </a:solidFill>
              </a:rPr>
              <a:t>osc</a:t>
            </a:r>
            <a:r>
              <a:rPr lang="en-US" altLang="zh-CN" sz="2000" b="1" u="sng" dirty="0" smtClean="0">
                <a:solidFill>
                  <a:srgbClr val="7030A0"/>
                </a:solidFill>
              </a:rPr>
              <a:t>/24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计满预设的个数后， 计数器回零，定时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计数器溢出中断标志位置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3460268" y="2331828"/>
            <a:ext cx="1297" cy="5612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3398565" y="2205828"/>
            <a:ext cx="126000" cy="12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541865" y="2870000"/>
            <a:ext cx="2939652" cy="1943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3506113" y="2091801"/>
            <a:ext cx="305879" cy="1634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3801392" y="2021996"/>
            <a:ext cx="126000" cy="12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3927392" y="2078189"/>
            <a:ext cx="458274" cy="68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4384342" y="2015189"/>
            <a:ext cx="126000" cy="12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4488094" y="2088826"/>
            <a:ext cx="406741" cy="59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4864107" y="2008817"/>
            <a:ext cx="126000" cy="12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7" idx="6"/>
          </p:cNvCxnSpPr>
          <p:nvPr/>
        </p:nvCxnSpPr>
        <p:spPr>
          <a:xfrm>
            <a:off x="4990107" y="2071817"/>
            <a:ext cx="56747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564447" y="1700808"/>
            <a:ext cx="1119913" cy="7772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加</a:t>
            </a:r>
            <a:r>
              <a:rPr lang="en-US" altLang="zh-CN" sz="2400" dirty="0" smtClean="0"/>
              <a:t>1</a:t>
            </a:r>
          </a:p>
          <a:p>
            <a:pPr algn="ctr"/>
            <a:r>
              <a:rPr lang="zh-CN" altLang="en-US" sz="2400" dirty="0" smtClean="0"/>
              <a:t>计数器</a:t>
            </a:r>
            <a:endParaRPr lang="zh-CN" altLang="en-US" sz="2400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6714859" y="2078189"/>
            <a:ext cx="511352" cy="68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7226211" y="1847119"/>
            <a:ext cx="826112" cy="4757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TF</a:t>
            </a:r>
            <a:r>
              <a:rPr lang="en-US" altLang="zh-CN" sz="2400" baseline="-25000" dirty="0" err="1"/>
              <a:t>x</a:t>
            </a:r>
            <a:endParaRPr lang="zh-CN" altLang="en-US" sz="2400" baseline="-25000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8052323" y="2084995"/>
            <a:ext cx="511352" cy="68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436815" y="18712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中断</a:t>
            </a:r>
            <a:endParaRPr lang="zh-CN" altLang="en-US" sz="2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-9550" y="247801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x</a:t>
            </a:r>
            <a:r>
              <a:rPr lang="zh-CN" altLang="en-US" dirty="0" smtClean="0"/>
              <a:t>引脚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167781" y="1700808"/>
            <a:ext cx="1046239" cy="84548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318210" y="1501491"/>
                <a:ext cx="973343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400" b="1"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altLang="zh-CN" dirty="0"/>
                  <a:t>C/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en-US" altLang="zh-CN" dirty="0"/>
                  <a:t>=1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210" y="1501491"/>
                <a:ext cx="97334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642" t="-8974" r="-15432" b="-2692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54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43" grpId="0" animBg="1"/>
      <p:bldP spid="45" grpId="0" animBg="1"/>
      <p:bldP spid="47" grpId="0" animBg="1"/>
      <p:bldP spid="49" grpId="0" animBg="1"/>
      <p:bldP spid="51" grpId="0" animBg="1"/>
      <p:bldP spid="53" grpId="0"/>
      <p:bldP spid="54" grpId="0"/>
      <p:bldP spid="55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727" y="836712"/>
            <a:ext cx="3889201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</a:t>
            </a:r>
            <a:r>
              <a:rPr lang="zh-CN" altLang="en-US" sz="2400" dirty="0" smtClean="0"/>
              <a:t>定时计数器中的位开关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527086" y="45137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控制信号</a:t>
            </a:r>
            <a:endParaRPr lang="zh-CN" altLang="en-US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0" y="1541312"/>
            <a:ext cx="9246584" cy="3302953"/>
            <a:chOff x="14933" y="1540122"/>
            <a:chExt cx="9246584" cy="3302953"/>
          </a:xfrm>
        </p:grpSpPr>
        <p:sp>
          <p:nvSpPr>
            <p:cNvPr id="6" name="矩形 5"/>
            <p:cNvSpPr/>
            <p:nvPr/>
          </p:nvSpPr>
          <p:spPr>
            <a:xfrm>
              <a:off x="31773" y="1601934"/>
              <a:ext cx="1140825" cy="72008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振荡器</a:t>
              </a:r>
              <a:endParaRPr lang="zh-CN" altLang="en-US" sz="2400" dirty="0"/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1181242" y="1972170"/>
              <a:ext cx="58609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1767339" y="1540122"/>
              <a:ext cx="1227151" cy="86409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12</a:t>
              </a:r>
              <a:r>
                <a:rPr lang="zh-CN" altLang="en-US" sz="2400" dirty="0" smtClean="0"/>
                <a:t>分频</a:t>
              </a:r>
              <a:r>
                <a:rPr lang="en-US" altLang="zh-CN" sz="2400" dirty="0" smtClean="0"/>
                <a:t>(÷12)</a:t>
              </a:r>
              <a:endParaRPr lang="zh-CN" altLang="en-US" sz="2400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3004494" y="1988840"/>
              <a:ext cx="495297" cy="393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488490" y="1956990"/>
              <a:ext cx="1297" cy="56124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3425490" y="2518234"/>
              <a:ext cx="126000" cy="12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484751" y="3132578"/>
              <a:ext cx="1297" cy="56124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423048" y="3006578"/>
              <a:ext cx="126000" cy="12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566348" y="3670750"/>
              <a:ext cx="2939652" cy="1943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2658499" y="2383342"/>
                  <a:ext cx="7665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C/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acc>
                    </m:oMath>
                  </a14:m>
                  <a:r>
                    <a:rPr lang="en-US" altLang="zh-CN" dirty="0" smtClean="0"/>
                    <a:t>=0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499" y="2383342"/>
                  <a:ext cx="76655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349" t="-9836" r="-13492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/>
            <p:cNvCxnSpPr>
              <a:stCxn id="11" idx="6"/>
            </p:cNvCxnSpPr>
            <p:nvPr/>
          </p:nvCxnSpPr>
          <p:spPr>
            <a:xfrm>
              <a:off x="3551490" y="2581234"/>
              <a:ext cx="284985" cy="2803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652337" y="2824666"/>
                  <a:ext cx="7665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C/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acc>
                    </m:oMath>
                  </a14:m>
                  <a:r>
                    <a:rPr lang="en-US" altLang="zh-CN" dirty="0" smtClean="0"/>
                    <a:t>=1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337" y="2824666"/>
                  <a:ext cx="76655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49" t="-8197" r="-13492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椭圆 17"/>
            <p:cNvSpPr/>
            <p:nvPr/>
          </p:nvSpPr>
          <p:spPr>
            <a:xfrm>
              <a:off x="3825875" y="2822746"/>
              <a:ext cx="126000" cy="12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V="1">
              <a:off x="3951875" y="2878939"/>
              <a:ext cx="458274" cy="680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4408825" y="2815939"/>
              <a:ext cx="126000" cy="12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4505999" y="2383342"/>
              <a:ext cx="445591" cy="47944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4888590" y="2809567"/>
              <a:ext cx="126000" cy="12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>
              <a:stCxn id="22" idx="6"/>
            </p:cNvCxnSpPr>
            <p:nvPr/>
          </p:nvCxnSpPr>
          <p:spPr>
            <a:xfrm>
              <a:off x="5014590" y="2872567"/>
              <a:ext cx="56747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5588930" y="2501558"/>
              <a:ext cx="1119913" cy="77721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加</a:t>
              </a:r>
              <a:r>
                <a:rPr lang="en-US" altLang="zh-CN" sz="2400" dirty="0" smtClean="0"/>
                <a:t>1</a:t>
              </a:r>
            </a:p>
            <a:p>
              <a:pPr algn="ctr"/>
              <a:r>
                <a:rPr lang="zh-CN" altLang="en-US" sz="2400" dirty="0" smtClean="0"/>
                <a:t>计数器</a:t>
              </a:r>
              <a:endParaRPr lang="zh-CN" altLang="en-US" sz="2400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6739342" y="2878939"/>
              <a:ext cx="511352" cy="680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7250694" y="2647869"/>
              <a:ext cx="826112" cy="47575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 smtClean="0"/>
                <a:t>TF</a:t>
              </a:r>
              <a:r>
                <a:rPr lang="en-US" altLang="zh-CN" sz="2400" baseline="-25000" dirty="0" err="1"/>
                <a:t>x</a:t>
              </a:r>
              <a:endParaRPr lang="en-US" altLang="zh-CN" sz="2400" baseline="-25000" dirty="0" smtClean="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8076806" y="2885745"/>
              <a:ext cx="511352" cy="680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8461298" y="267203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中断</a:t>
              </a:r>
              <a:endParaRPr lang="zh-CN" altLang="en-US" sz="24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933" y="3278768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T</a:t>
              </a:r>
              <a:r>
                <a:rPr lang="en-US" altLang="zh-CN" baseline="-25000" dirty="0" err="1" smtClean="0"/>
                <a:t>x</a:t>
              </a:r>
              <a:r>
                <a:rPr lang="zh-CN" altLang="en-US" dirty="0" smtClean="0"/>
                <a:t>引脚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259106" y="2287094"/>
              <a:ext cx="816859" cy="1070822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4760028" y="2623066"/>
              <a:ext cx="0" cy="222000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3181034" y="2271873"/>
              <a:ext cx="839664" cy="1086043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H="1">
            <a:off x="2051720" y="3357916"/>
            <a:ext cx="1155022" cy="158325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37089" y="4909806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定时</a:t>
            </a:r>
            <a:r>
              <a:rPr lang="en-US" altLang="zh-CN" dirty="0" smtClean="0"/>
              <a:t>/</a:t>
            </a:r>
            <a:r>
              <a:rPr lang="zh-CN" altLang="en-US" dirty="0" smtClean="0"/>
              <a:t>计数功能选择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084763" y="3396774"/>
            <a:ext cx="927397" cy="154439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052416" y="4729238"/>
            <a:ext cx="2064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控制脉冲源是否加到计数器输入端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198630" y="5254002"/>
            <a:ext cx="1725298" cy="79922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4366922" y="5254002"/>
            <a:ext cx="1719550" cy="76320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877612" y="6165304"/>
            <a:ext cx="273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TMOD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TCON</a:t>
            </a:r>
            <a:r>
              <a:rPr lang="zh-CN" altLang="en-US" b="1" dirty="0" smtClean="0"/>
              <a:t>寄存器设置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7453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/>
      <p:bldP spid="36" grpId="0"/>
      <p:bldP spid="39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94689" y="1988840"/>
            <a:ext cx="8550712" cy="4535360"/>
            <a:chOff x="125744" y="1701952"/>
            <a:chExt cx="8550712" cy="4535360"/>
          </a:xfrm>
        </p:grpSpPr>
        <p:sp>
          <p:nvSpPr>
            <p:cNvPr id="19" name="矩形 18"/>
            <p:cNvSpPr/>
            <p:nvPr/>
          </p:nvSpPr>
          <p:spPr>
            <a:xfrm>
              <a:off x="1500302" y="3989283"/>
              <a:ext cx="6322615" cy="19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 rot="16200000">
              <a:off x="7235136" y="3247154"/>
              <a:ext cx="1419941" cy="4559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25744" y="2132856"/>
              <a:ext cx="1383869" cy="410445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002060"/>
                  </a:solidFill>
                </a:rPr>
                <a:t>CPU</a:t>
              </a:r>
              <a:r>
                <a:rPr lang="zh-CN" altLang="en-US" sz="2400" dirty="0" smtClean="0">
                  <a:solidFill>
                    <a:srgbClr val="002060"/>
                  </a:solidFill>
                </a:rPr>
                <a:t>的微处理器</a:t>
              </a: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477665" y="2375508"/>
              <a:ext cx="936104" cy="36004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002060"/>
                  </a:solidFill>
                </a:rPr>
                <a:t>TH1</a:t>
              </a: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044739" y="2352416"/>
              <a:ext cx="936104" cy="36004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002060"/>
                  </a:solidFill>
                </a:rPr>
                <a:t>TL1</a:t>
              </a: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36927" y="2352416"/>
              <a:ext cx="936104" cy="36004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002060"/>
                  </a:solidFill>
                </a:rPr>
                <a:t>TH0</a:t>
              </a: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529753" y="2356812"/>
              <a:ext cx="936104" cy="36004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002060"/>
                  </a:solidFill>
                </a:rPr>
                <a:t>TL0</a:t>
              </a: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3468675" y="2568440"/>
              <a:ext cx="54006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6759660" y="2547063"/>
              <a:ext cx="684300" cy="206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右箭头 20"/>
            <p:cNvSpPr/>
            <p:nvPr/>
          </p:nvSpPr>
          <p:spPr>
            <a:xfrm rot="16200000">
              <a:off x="5535474" y="3206690"/>
              <a:ext cx="1339011" cy="4559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 rot="16200000">
              <a:off x="3818659" y="3206690"/>
              <a:ext cx="1339009" cy="4559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右箭头 22"/>
            <p:cNvSpPr/>
            <p:nvPr/>
          </p:nvSpPr>
          <p:spPr>
            <a:xfrm rot="16200000">
              <a:off x="2265181" y="3206690"/>
              <a:ext cx="1339006" cy="4559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右箭头 23"/>
            <p:cNvSpPr/>
            <p:nvPr/>
          </p:nvSpPr>
          <p:spPr>
            <a:xfrm rot="5400000">
              <a:off x="3120737" y="4344082"/>
              <a:ext cx="965248" cy="48539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右箭头 24"/>
            <p:cNvSpPr/>
            <p:nvPr/>
          </p:nvSpPr>
          <p:spPr>
            <a:xfrm rot="5400000">
              <a:off x="6565466" y="4385775"/>
              <a:ext cx="965248" cy="40201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79589" y="3998783"/>
              <a:ext cx="5317578" cy="177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954425" y="5098382"/>
              <a:ext cx="1314487" cy="4266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002060"/>
                  </a:solidFill>
                </a:rPr>
                <a:t>TCON</a:t>
              </a: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337763" y="5094434"/>
              <a:ext cx="1314487" cy="4266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002060"/>
                  </a:solidFill>
                </a:rPr>
                <a:t>TMOD</a:t>
              </a: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H="1">
              <a:off x="1500302" y="5861491"/>
              <a:ext cx="173494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07065" y="5524994"/>
              <a:ext cx="0" cy="33649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H="1">
              <a:off x="1509614" y="6077515"/>
              <a:ext cx="242711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3911308" y="5521046"/>
              <a:ext cx="9662" cy="55646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072631" y="4722562"/>
              <a:ext cx="1" cy="366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2186205" y="4750053"/>
              <a:ext cx="898809" cy="1183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2212652" y="2520876"/>
              <a:ext cx="10446" cy="22490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185452" y="2549123"/>
              <a:ext cx="29146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2556764" y="2751175"/>
              <a:ext cx="12027" cy="17704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546347" y="4493339"/>
              <a:ext cx="712993" cy="31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3249944" y="4467840"/>
              <a:ext cx="2543" cy="60737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H="1" flipV="1">
              <a:off x="5956047" y="2721726"/>
              <a:ext cx="12183" cy="219318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4152751" y="4895636"/>
              <a:ext cx="1824269" cy="100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4152751" y="4877702"/>
              <a:ext cx="2543" cy="20507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3952432" y="4490153"/>
              <a:ext cx="1418553" cy="31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5342558" y="2520876"/>
              <a:ext cx="10446" cy="20007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 flipV="1">
              <a:off x="5324553" y="2551499"/>
              <a:ext cx="412374" cy="343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H="1">
              <a:off x="3985387" y="4458653"/>
              <a:ext cx="2094" cy="63080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4822495" y="2751175"/>
              <a:ext cx="23171" cy="196732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4799603" y="4679480"/>
              <a:ext cx="1824269" cy="100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6636631" y="4650502"/>
              <a:ext cx="2254" cy="41890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7435994" y="4662053"/>
              <a:ext cx="2254" cy="41890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V="1">
              <a:off x="7410018" y="4689485"/>
              <a:ext cx="880951" cy="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V="1">
              <a:off x="8290969" y="2710817"/>
              <a:ext cx="453" cy="200604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4512791" y="1717979"/>
              <a:ext cx="9407" cy="627487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7997805" y="1701952"/>
              <a:ext cx="9407" cy="627487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/>
            <p:cNvSpPr txBox="1"/>
            <p:nvPr/>
          </p:nvSpPr>
          <p:spPr>
            <a:xfrm>
              <a:off x="4584820" y="1756297"/>
              <a:ext cx="603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P</a:t>
              </a:r>
              <a:r>
                <a:rPr lang="en-US" altLang="zh-CN" sz="2400" baseline="-25000" dirty="0" smtClean="0"/>
                <a:t>3.5</a:t>
              </a:r>
              <a:endParaRPr lang="zh-CN" altLang="en-US" sz="2400" baseline="-250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073406" y="1701952"/>
              <a:ext cx="603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P</a:t>
              </a:r>
              <a:r>
                <a:rPr lang="en-US" altLang="zh-CN" sz="2400" baseline="-25000" dirty="0" smtClean="0"/>
                <a:t>3.4</a:t>
              </a:r>
              <a:endParaRPr lang="zh-CN" altLang="en-US" sz="2400" baseline="-25000" dirty="0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34727" y="846040"/>
            <a:ext cx="442870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TMOD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TCON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T0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T1</a:t>
            </a:r>
            <a:r>
              <a:rPr lang="zh-CN" altLang="en-US" sz="2400" dirty="0" smtClean="0"/>
              <a:t>结构图</a:t>
            </a:r>
            <a:endParaRPr lang="zh-CN" altLang="en-US" sz="2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2981203" y="37894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内部总线</a:t>
            </a:r>
            <a:endParaRPr lang="zh-CN" altLang="en-US" sz="2400" baseline="-25000" dirty="0"/>
          </a:p>
        </p:txBody>
      </p:sp>
      <p:sp>
        <p:nvSpPr>
          <p:cNvPr id="3" name="文本框 2"/>
          <p:cNvSpPr txBox="1"/>
          <p:nvPr/>
        </p:nvSpPr>
        <p:spPr>
          <a:xfrm>
            <a:off x="45720" y="1404264"/>
            <a:ext cx="6997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加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计数器：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位，两个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</a:t>
            </a:r>
            <a:r>
              <a:rPr lang="en-US" altLang="zh-CN" sz="2400" dirty="0" smtClean="0"/>
              <a:t>THX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TLX</a:t>
            </a:r>
            <a:r>
              <a:rPr lang="zh-CN" altLang="en-US" sz="2400" dirty="0" smtClean="0"/>
              <a:t>组成</a:t>
            </a:r>
            <a:r>
              <a:rPr lang="en-US" altLang="zh-CN" sz="2400" dirty="0" smtClean="0"/>
              <a:t>(X=0, 1)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456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50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96" y="908720"/>
            <a:ext cx="6181500" cy="461665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8.1.2  </a:t>
            </a:r>
            <a:r>
              <a:rPr lang="zh-CN" altLang="en-US" sz="2400" dirty="0" smtClean="0"/>
              <a:t>定时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计数器方式和控制寄存器（</a:t>
            </a:r>
            <a:r>
              <a:rPr lang="en-US" altLang="zh-CN" sz="2400" dirty="0" smtClean="0"/>
              <a:t>89H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roup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3902182"/>
                  </p:ext>
                </p:extLst>
              </p:nvPr>
            </p:nvGraphicFramePr>
            <p:xfrm>
              <a:off x="251520" y="2466391"/>
              <a:ext cx="8262672" cy="1810433"/>
            </p:xfrm>
            <a:graphic>
              <a:graphicData uri="http://schemas.openxmlformats.org/drawingml/2006/table">
                <a:tbl>
                  <a:tblPr/>
                  <a:tblGrid>
                    <a:gridCol w="1032834"/>
                    <a:gridCol w="1032834"/>
                    <a:gridCol w="1032834"/>
                    <a:gridCol w="1032834"/>
                    <a:gridCol w="1032834"/>
                    <a:gridCol w="1032834"/>
                    <a:gridCol w="1032834"/>
                    <a:gridCol w="1032834"/>
                  </a:tblGrid>
                  <a:tr h="5943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D7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D6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D5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D4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D3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D2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85760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定时器</a:t>
                          </a: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1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定时器</a:t>
                          </a: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6217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GATE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C/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1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宋体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1800" b="0" i="0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T</m:t>
                                  </m:r>
                                </m:e>
                              </m:acc>
                            </m:oMath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M1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M0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GATE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C/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1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宋体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1800" b="0" i="0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T</m:t>
                                  </m:r>
                                </m:e>
                              </m:acc>
                            </m:oMath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M1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M0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roup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183902182"/>
                  </p:ext>
                </p:extLst>
              </p:nvPr>
            </p:nvGraphicFramePr>
            <p:xfrm>
              <a:off x="251520" y="2466391"/>
              <a:ext cx="8262672" cy="1810433"/>
            </p:xfrm>
            <a:graphic>
              <a:graphicData uri="http://schemas.openxmlformats.org/drawingml/2006/table">
                <a:tbl>
                  <a:tblPr/>
                  <a:tblGrid>
                    <a:gridCol w="1032834"/>
                    <a:gridCol w="1032834"/>
                    <a:gridCol w="1032834"/>
                    <a:gridCol w="1032834"/>
                    <a:gridCol w="1032834"/>
                    <a:gridCol w="1032834"/>
                    <a:gridCol w="1032834"/>
                    <a:gridCol w="1032834"/>
                  </a:tblGrid>
                  <a:tr h="5943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D7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D6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D5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D4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D3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D2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594360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定时器</a:t>
                          </a: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1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定时器</a:t>
                          </a: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6217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GATE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09467" t="-194118" r="-604734" b="-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M1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M0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GATE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510651" t="-194118" r="-203550" b="-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M1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M0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本框 6"/>
          <p:cNvSpPr txBox="1"/>
          <p:nvPr/>
        </p:nvSpPr>
        <p:spPr>
          <a:xfrm>
            <a:off x="19499" y="1680909"/>
            <a:ext cx="724288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1. TMOD: </a:t>
            </a:r>
            <a:r>
              <a:rPr lang="zh-CN" altLang="en-US" sz="2400" dirty="0" smtClean="0"/>
              <a:t>定时器工作方式控制寄存器，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不能位寻址</a:t>
            </a:r>
            <a:r>
              <a:rPr lang="zh-CN" altLang="en-US" sz="2400" dirty="0" smtClean="0"/>
              <a:t>！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58721" y="4821490"/>
                <a:ext cx="2775119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200" dirty="0" smtClean="0">
                    <a:solidFill>
                      <a:srgbClr val="002060"/>
                    </a:solidFill>
                  </a:rPr>
                  <a:t>1</a:t>
                </a:r>
                <a:r>
                  <a:rPr lang="zh-CN" altLang="en-US" sz="2200" dirty="0" smtClean="0">
                    <a:solidFill>
                      <a:srgbClr val="002060"/>
                    </a:solidFill>
                  </a:rPr>
                  <a:t>）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C/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solidFill>
                      <a:srgbClr val="002060"/>
                    </a:solidFill>
                  </a:rPr>
                  <a:t>：功能选择位</a:t>
                </a:r>
                <a:endParaRPr lang="zh-CN" alt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21" y="4821490"/>
                <a:ext cx="2775119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3275856" y="4725144"/>
            <a:ext cx="515774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1=</a:t>
            </a:r>
            <a:r>
              <a:rPr lang="zh-CN" altLang="en-US" sz="2000" dirty="0" smtClean="0"/>
              <a:t>计数器功能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对</a:t>
            </a:r>
            <a:r>
              <a:rPr lang="en-US" altLang="zh-CN" sz="2000" dirty="0" smtClean="0"/>
              <a:t>T0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端的负跳变计数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0= </a:t>
            </a:r>
            <a:r>
              <a:rPr lang="zh-CN" altLang="en-US" sz="2000" dirty="0" smtClean="0"/>
              <a:t>定时器功能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对机器周期进行计数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696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14922</TotalTime>
  <Words>2489</Words>
  <Application>Microsoft Office PowerPoint</Application>
  <PresentationFormat>全屏显示(4:3)</PresentationFormat>
  <Paragraphs>520</Paragraphs>
  <Slides>32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主题​​</vt:lpstr>
      <vt:lpstr>公式</vt:lpstr>
      <vt:lpstr>第 8 章  定时/计数器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例题：在P1.7端接一个发光二极管LED，要求利用定时器控制，使LED亮一秒灭一秒，周而复始，晶振频率为 6MHz.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　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 </dc:title>
  <dc:creator>hhxu</dc:creator>
  <cp:lastModifiedBy>xiaohehe</cp:lastModifiedBy>
  <cp:revision>2852</cp:revision>
  <cp:lastPrinted>2015-10-08T22:56:50Z</cp:lastPrinted>
  <dcterms:created xsi:type="dcterms:W3CDTF">2014-08-31T13:34:46Z</dcterms:created>
  <dcterms:modified xsi:type="dcterms:W3CDTF">2017-11-20T03:50:01Z</dcterms:modified>
</cp:coreProperties>
</file>