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4400213" cy="7200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78481"/>
            <a:ext cx="10800160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782140"/>
            <a:ext cx="10800160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B36-7E63-4C16-8907-02915AD85FD1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35C-1A61-47EB-B751-80DF3123C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99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B36-7E63-4C16-8907-02915AD85FD1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35C-1A61-47EB-B751-80DF3123C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32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83381"/>
            <a:ext cx="3105046" cy="61024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83381"/>
            <a:ext cx="9135135" cy="61024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B36-7E63-4C16-8907-02915AD85FD1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35C-1A61-47EB-B751-80DF3123C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01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B36-7E63-4C16-8907-02915AD85FD1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35C-1A61-47EB-B751-80DF3123C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22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95225"/>
            <a:ext cx="12420184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818937"/>
            <a:ext cx="12420184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B36-7E63-4C16-8907-02915AD85FD1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35C-1A61-47EB-B751-80DF3123C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42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916906"/>
            <a:ext cx="6120091" cy="4568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916906"/>
            <a:ext cx="6120091" cy="4568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B36-7E63-4C16-8907-02915AD85FD1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35C-1A61-47EB-B751-80DF3123C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83382"/>
            <a:ext cx="12420184" cy="1391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765221"/>
            <a:ext cx="6091965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630329"/>
            <a:ext cx="6091965" cy="38688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765221"/>
            <a:ext cx="612196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630329"/>
            <a:ext cx="6121966" cy="38688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B36-7E63-4C16-8907-02915AD85FD1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35C-1A61-47EB-B751-80DF3123C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68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B36-7E63-4C16-8907-02915AD85FD1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35C-1A61-47EB-B751-80DF3123C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0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B36-7E63-4C16-8907-02915AD85FD1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35C-1A61-47EB-B751-80DF3123C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53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80060"/>
            <a:ext cx="464444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36797"/>
            <a:ext cx="7290108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60270"/>
            <a:ext cx="464444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B36-7E63-4C16-8907-02915AD85FD1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35C-1A61-47EB-B751-80DF3123C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95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80060"/>
            <a:ext cx="464444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36797"/>
            <a:ext cx="7290108" cy="5117306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60270"/>
            <a:ext cx="464444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B36-7E63-4C16-8907-02915AD85FD1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35C-1A61-47EB-B751-80DF3123C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2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83382"/>
            <a:ext cx="12420184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916906"/>
            <a:ext cx="12420184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674168"/>
            <a:ext cx="3240048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6CB36-7E63-4C16-8907-02915AD85FD1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674168"/>
            <a:ext cx="486007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674168"/>
            <a:ext cx="3240048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0335C-1A61-47EB-B751-80DF3123C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97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8CFC40-CA7E-403E-B3EA-F4D6639C5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082240"/>
              </p:ext>
            </p:extLst>
          </p:nvPr>
        </p:nvGraphicFramePr>
        <p:xfrm>
          <a:off x="8207824" y="2118340"/>
          <a:ext cx="5859160" cy="29542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4790">
                  <a:extLst>
                    <a:ext uri="{9D8B030D-6E8A-4147-A177-3AD203B41FA5}">
                      <a16:colId xmlns:a16="http://schemas.microsoft.com/office/drawing/2014/main" val="1657664312"/>
                    </a:ext>
                  </a:extLst>
                </a:gridCol>
                <a:gridCol w="1464790">
                  <a:extLst>
                    <a:ext uri="{9D8B030D-6E8A-4147-A177-3AD203B41FA5}">
                      <a16:colId xmlns:a16="http://schemas.microsoft.com/office/drawing/2014/main" val="4119275744"/>
                    </a:ext>
                  </a:extLst>
                </a:gridCol>
                <a:gridCol w="1464790">
                  <a:extLst>
                    <a:ext uri="{9D8B030D-6E8A-4147-A177-3AD203B41FA5}">
                      <a16:colId xmlns:a16="http://schemas.microsoft.com/office/drawing/2014/main" val="3130421547"/>
                    </a:ext>
                  </a:extLst>
                </a:gridCol>
                <a:gridCol w="1464790">
                  <a:extLst>
                    <a:ext uri="{9D8B030D-6E8A-4147-A177-3AD203B41FA5}">
                      <a16:colId xmlns:a16="http://schemas.microsoft.com/office/drawing/2014/main" val="785594848"/>
                    </a:ext>
                  </a:extLst>
                </a:gridCol>
              </a:tblGrid>
              <a:tr h="787191">
                <a:tc>
                  <a:txBody>
                    <a:bodyPr/>
                    <a:lstStyle/>
                    <a:p>
                      <a:r>
                        <a:rPr lang="fr-FR" sz="2100" dirty="0" err="1"/>
                        <a:t>Parameter</a:t>
                      </a:r>
                      <a:endParaRPr lang="en-GB" sz="21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2100" i="1" dirty="0"/>
                        <a:t>Coefficient</a:t>
                      </a:r>
                      <a:endParaRPr lang="en-GB" sz="2100" b="1" i="1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2100" i="1" dirty="0" err="1"/>
                        <a:t>Statistic</a:t>
                      </a:r>
                      <a:endParaRPr lang="en-GB" sz="2100" b="1" i="1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2100" i="1" dirty="0" err="1"/>
                        <a:t>Significance</a:t>
                      </a:r>
                      <a:endParaRPr lang="en-GB" sz="2100" b="1" i="1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4980954"/>
                  </a:ext>
                </a:extLst>
              </a:tr>
              <a:tr h="433406">
                <a:tc>
                  <a:txBody>
                    <a:bodyPr/>
                    <a:lstStyle/>
                    <a:p>
                      <a:r>
                        <a:rPr lang="fr-FR" sz="2100" b="1" dirty="0"/>
                        <a:t>X1</a:t>
                      </a:r>
                      <a:endParaRPr lang="en-GB" sz="21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42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1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.01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400486"/>
                  </a:ext>
                </a:extLst>
              </a:tr>
              <a:tr h="433406">
                <a:tc>
                  <a:txBody>
                    <a:bodyPr/>
                    <a:lstStyle/>
                    <a:p>
                      <a:r>
                        <a:rPr lang="fr-FR" sz="2100" b="1" dirty="0"/>
                        <a:t>X2</a:t>
                      </a:r>
                      <a:endParaRPr lang="en-GB" sz="21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20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3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.05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7014335"/>
                  </a:ext>
                </a:extLst>
              </a:tr>
              <a:tr h="433406">
                <a:tc>
                  <a:txBody>
                    <a:bodyPr/>
                    <a:lstStyle/>
                    <a:p>
                      <a:r>
                        <a:rPr lang="fr-FR" sz="2100" b="1" dirty="0"/>
                        <a:t>X3</a:t>
                      </a:r>
                      <a:endParaRPr lang="en-GB" sz="21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8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13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.21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3995227"/>
                  </a:ext>
                </a:extLst>
              </a:tr>
              <a:tr h="433406">
                <a:tc>
                  <a:txBody>
                    <a:bodyPr/>
                    <a:lstStyle/>
                    <a:p>
                      <a:r>
                        <a:rPr lang="fr-FR" sz="2100" b="1" dirty="0"/>
                        <a:t>X4</a:t>
                      </a:r>
                      <a:endParaRPr lang="en-GB" sz="21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34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5.5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.89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4984463"/>
                  </a:ext>
                </a:extLst>
              </a:tr>
              <a:tr h="433406">
                <a:tc>
                  <a:txBody>
                    <a:bodyPr/>
                    <a:lstStyle/>
                    <a:p>
                      <a:r>
                        <a:rPr lang="fr-FR" sz="2100" b="1" dirty="0"/>
                        <a:t>X5</a:t>
                      </a:r>
                      <a:endParaRPr lang="en-GB" sz="21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14.4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2.33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.377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7424231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C81F502F-1ED2-40B4-A2A6-D6138531B369}"/>
              </a:ext>
            </a:extLst>
          </p:cNvPr>
          <p:cNvGrpSpPr>
            <a:grpSpLocks noChangeAspect="1"/>
          </p:cNvGrpSpPr>
          <p:nvPr/>
        </p:nvGrpSpPr>
        <p:grpSpPr>
          <a:xfrm>
            <a:off x="4260028" y="1887375"/>
            <a:ext cx="3950961" cy="3426150"/>
            <a:chOff x="3002021" y="1195157"/>
            <a:chExt cx="5545630" cy="4808997"/>
          </a:xfrm>
        </p:grpSpPr>
        <p:pic>
          <p:nvPicPr>
            <p:cNvPr id="5" name="Picture 4" descr="A close up of a sign&#10;&#10;Description automatically generated">
              <a:extLst>
                <a:ext uri="{FF2B5EF4-FFF2-40B4-BE49-F238E27FC236}">
                  <a16:creationId xmlns:a16="http://schemas.microsoft.com/office/drawing/2014/main" id="{A9D8D3D2-E6A7-479D-9FC7-3FFE707CB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7579" y="1636552"/>
              <a:ext cx="3390072" cy="3926208"/>
            </a:xfrm>
            <a:prstGeom prst="rect">
              <a:avLst/>
            </a:prstGeom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38DB5951-A30E-429D-B1EB-D279540580BE}"/>
                </a:ext>
              </a:extLst>
            </p:cNvPr>
            <p:cNvSpPr/>
            <p:nvPr/>
          </p:nvSpPr>
          <p:spPr>
            <a:xfrm>
              <a:off x="7467651" y="3082821"/>
              <a:ext cx="1080000" cy="1033670"/>
            </a:xfrm>
            <a:prstGeom prst="rightArrow">
              <a:avLst/>
            </a:prstGeom>
            <a:solidFill>
              <a:srgbClr val="F44336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60EDAE52-E709-4D5C-A65A-90F9EEC21E61}"/>
                </a:ext>
              </a:extLst>
            </p:cNvPr>
            <p:cNvSpPr/>
            <p:nvPr/>
          </p:nvSpPr>
          <p:spPr>
            <a:xfrm>
              <a:off x="3002021" y="3082821"/>
              <a:ext cx="1080000" cy="1033670"/>
            </a:xfrm>
            <a:prstGeom prst="rightArrow">
              <a:avLst/>
            </a:prstGeom>
            <a:solidFill>
              <a:srgbClr val="F44336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3DC10311-C1F8-4ED7-9CF9-8C680549C328}"/>
                </a:ext>
              </a:extLst>
            </p:cNvPr>
            <p:cNvSpPr/>
            <p:nvPr/>
          </p:nvSpPr>
          <p:spPr>
            <a:xfrm rot="3600000">
              <a:off x="4034531" y="1218322"/>
              <a:ext cx="1080000" cy="1033670"/>
            </a:xfrm>
            <a:prstGeom prst="rightArrow">
              <a:avLst/>
            </a:prstGeom>
            <a:solidFill>
              <a:srgbClr val="F44336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C0073E8B-2347-4A3E-8C4F-6B451C2B05AF}"/>
                </a:ext>
              </a:extLst>
            </p:cNvPr>
            <p:cNvSpPr/>
            <p:nvPr/>
          </p:nvSpPr>
          <p:spPr>
            <a:xfrm rot="18000000">
              <a:off x="4034530" y="4947319"/>
              <a:ext cx="1080000" cy="1033670"/>
            </a:xfrm>
            <a:prstGeom prst="rightArrow">
              <a:avLst/>
            </a:prstGeom>
            <a:solidFill>
              <a:srgbClr val="F44336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43CFF84-4807-4BED-B6B1-02E7A0C7300F}"/>
              </a:ext>
            </a:extLst>
          </p:cNvPr>
          <p:cNvSpPr txBox="1"/>
          <p:nvPr/>
        </p:nvSpPr>
        <p:spPr>
          <a:xfrm>
            <a:off x="950056" y="3668971"/>
            <a:ext cx="1354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Consolas" panose="020B0609020204030204" pitchFamily="49" charset="0"/>
              </a:rPr>
              <a:t>lm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0D001-60A7-43E3-872F-B766697E7E4E}"/>
              </a:ext>
            </a:extLst>
          </p:cNvPr>
          <p:cNvSpPr txBox="1"/>
          <p:nvPr/>
        </p:nvSpPr>
        <p:spPr>
          <a:xfrm>
            <a:off x="971435" y="2571097"/>
            <a:ext cx="1354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latin typeface="Consolas" panose="020B0609020204030204" pitchFamily="49" charset="0"/>
              </a:rPr>
              <a:t>glm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3DFAD2-A9B7-45BC-AB0E-4819AB4AE83C}"/>
              </a:ext>
            </a:extLst>
          </p:cNvPr>
          <p:cNvSpPr txBox="1"/>
          <p:nvPr/>
        </p:nvSpPr>
        <p:spPr>
          <a:xfrm>
            <a:off x="442647" y="1656675"/>
            <a:ext cx="32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2196F3"/>
                </a:solidFill>
                <a:latin typeface="Consolas" panose="020B0609020204030204" pitchFamily="49" charset="0"/>
              </a:rPr>
              <a:t>lme4</a:t>
            </a:r>
            <a:r>
              <a:rPr lang="fr-FR" sz="2400" b="1" dirty="0">
                <a:solidFill>
                  <a:srgbClr val="F44336"/>
                </a:solidFill>
                <a:latin typeface="Consolas" panose="020B0609020204030204" pitchFamily="49" charset="0"/>
              </a:rPr>
              <a:t>::</a:t>
            </a:r>
            <a:r>
              <a:rPr lang="fr-FR" sz="2400" b="1" dirty="0" err="1">
                <a:latin typeface="Consolas" panose="020B0609020204030204" pitchFamily="49" charset="0"/>
              </a:rPr>
              <a:t>lmer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A3611E-CF68-4853-A36A-952D28EEB2D4}"/>
              </a:ext>
            </a:extLst>
          </p:cNvPr>
          <p:cNvSpPr txBox="1"/>
          <p:nvPr/>
        </p:nvSpPr>
        <p:spPr>
          <a:xfrm>
            <a:off x="1822774" y="4054588"/>
            <a:ext cx="32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2196F3"/>
                </a:solidFill>
                <a:latin typeface="Consolas" panose="020B0609020204030204" pitchFamily="49" charset="0"/>
              </a:rPr>
              <a:t>psych</a:t>
            </a:r>
            <a:r>
              <a:rPr lang="fr-FR" sz="2400" b="1" dirty="0">
                <a:solidFill>
                  <a:srgbClr val="F44336"/>
                </a:solidFill>
                <a:latin typeface="Consolas" panose="020B0609020204030204" pitchFamily="49" charset="0"/>
              </a:rPr>
              <a:t>::</a:t>
            </a:r>
            <a:r>
              <a:rPr lang="fr-FR" sz="2400" b="1" dirty="0">
                <a:latin typeface="Consolas" panose="020B0609020204030204" pitchFamily="49" charset="0"/>
              </a:rPr>
              <a:t>fa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A8F168-F6BB-4CF0-A93E-C37E0A59F956}"/>
              </a:ext>
            </a:extLst>
          </p:cNvPr>
          <p:cNvSpPr txBox="1"/>
          <p:nvPr/>
        </p:nvSpPr>
        <p:spPr>
          <a:xfrm>
            <a:off x="1627434" y="5700661"/>
            <a:ext cx="4047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2196F3"/>
                </a:solidFill>
                <a:latin typeface="Consolas" panose="020B0609020204030204" pitchFamily="49" charset="0"/>
              </a:rPr>
              <a:t>rstanarm</a:t>
            </a:r>
            <a:r>
              <a:rPr lang="fr-FR" sz="2400" b="1" dirty="0">
                <a:solidFill>
                  <a:srgbClr val="F44336"/>
                </a:solidFill>
                <a:latin typeface="Consolas" panose="020B0609020204030204" pitchFamily="49" charset="0"/>
              </a:rPr>
              <a:t>::</a:t>
            </a:r>
            <a:r>
              <a:rPr lang="fr-FR" sz="2400" b="1" dirty="0" err="1">
                <a:latin typeface="Consolas" panose="020B0609020204030204" pitchFamily="49" charset="0"/>
              </a:rPr>
              <a:t>stan_glm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D8B622-D3D3-456A-B7D6-FAD742366DE0}"/>
              </a:ext>
            </a:extLst>
          </p:cNvPr>
          <p:cNvSpPr txBox="1"/>
          <p:nvPr/>
        </p:nvSpPr>
        <p:spPr>
          <a:xfrm>
            <a:off x="581911" y="4635229"/>
            <a:ext cx="32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2196F3"/>
                </a:solidFill>
                <a:latin typeface="Consolas" panose="020B0609020204030204" pitchFamily="49" charset="0"/>
              </a:rPr>
              <a:t>brms</a:t>
            </a:r>
            <a:r>
              <a:rPr lang="fr-FR" sz="2400" b="1" dirty="0">
                <a:solidFill>
                  <a:srgbClr val="F44336"/>
                </a:solidFill>
                <a:latin typeface="Consolas" panose="020B0609020204030204" pitchFamily="49" charset="0"/>
              </a:rPr>
              <a:t>::</a:t>
            </a:r>
            <a:r>
              <a:rPr lang="fr-FR" sz="2400" b="1" dirty="0" err="1">
                <a:latin typeface="Consolas" panose="020B0609020204030204" pitchFamily="49" charset="0"/>
              </a:rPr>
              <a:t>brm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BE93A3-8D2F-46DE-929F-3819CC3096A9}"/>
              </a:ext>
            </a:extLst>
          </p:cNvPr>
          <p:cNvSpPr txBox="1"/>
          <p:nvPr/>
        </p:nvSpPr>
        <p:spPr>
          <a:xfrm>
            <a:off x="2105527" y="2178649"/>
            <a:ext cx="2064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latin typeface="Consolas" panose="020B0609020204030204" pitchFamily="49" charset="0"/>
              </a:rPr>
              <a:t>anova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92C5B-2413-4D7D-B306-E3FE233BE29B}"/>
              </a:ext>
            </a:extLst>
          </p:cNvPr>
          <p:cNvSpPr txBox="1"/>
          <p:nvPr/>
        </p:nvSpPr>
        <p:spPr>
          <a:xfrm>
            <a:off x="1648812" y="1087145"/>
            <a:ext cx="32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2196F3"/>
                </a:solidFill>
                <a:latin typeface="Consolas" panose="020B0609020204030204" pitchFamily="49" charset="0"/>
              </a:rPr>
              <a:t>psych</a:t>
            </a:r>
            <a:r>
              <a:rPr lang="fr-FR" sz="2400" b="1" dirty="0">
                <a:solidFill>
                  <a:srgbClr val="F44336"/>
                </a:solidFill>
                <a:latin typeface="Consolas" panose="020B0609020204030204" pitchFamily="49" charset="0"/>
              </a:rPr>
              <a:t>::</a:t>
            </a:r>
            <a:r>
              <a:rPr lang="fr-FR" sz="2400" b="1" dirty="0">
                <a:latin typeface="Consolas" panose="020B0609020204030204" pitchFamily="49" charset="0"/>
              </a:rPr>
              <a:t>principal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E6FC8C-2230-42F6-B44B-CA176F0EFF83}"/>
              </a:ext>
            </a:extLst>
          </p:cNvPr>
          <p:cNvSpPr txBox="1"/>
          <p:nvPr/>
        </p:nvSpPr>
        <p:spPr>
          <a:xfrm>
            <a:off x="1788949" y="3183772"/>
            <a:ext cx="2511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latin typeface="Consolas" panose="020B0609020204030204" pitchFamily="49" charset="0"/>
              </a:rPr>
              <a:t>t.test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67B50D-9D44-43B1-9621-7A4BB553114C}"/>
              </a:ext>
            </a:extLst>
          </p:cNvPr>
          <p:cNvSpPr txBox="1"/>
          <p:nvPr/>
        </p:nvSpPr>
        <p:spPr>
          <a:xfrm>
            <a:off x="1988701" y="5165007"/>
            <a:ext cx="2271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latin typeface="Consolas" panose="020B0609020204030204" pitchFamily="49" charset="0"/>
              </a:rPr>
              <a:t>cor.test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  <a:endParaRPr lang="en-GB" sz="2400" dirty="0"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67A40E-70B2-405B-BDAC-052F520DB9D2}"/>
              </a:ext>
            </a:extLst>
          </p:cNvPr>
          <p:cNvGrpSpPr/>
          <p:nvPr/>
        </p:nvGrpSpPr>
        <p:grpSpPr>
          <a:xfrm>
            <a:off x="4732328" y="2828421"/>
            <a:ext cx="3046331" cy="615819"/>
            <a:chOff x="4732328" y="2828421"/>
            <a:chExt cx="3046331" cy="615819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DD47E1BE-5D5B-4D7A-925F-EA7D9287B739}"/>
                </a:ext>
              </a:extLst>
            </p:cNvPr>
            <p:cNvSpPr/>
            <p:nvPr/>
          </p:nvSpPr>
          <p:spPr>
            <a:xfrm>
              <a:off x="5163312" y="2828421"/>
              <a:ext cx="2157984" cy="615819"/>
            </a:xfrm>
            <a:custGeom>
              <a:avLst/>
              <a:gdLst>
                <a:gd name="connsiteX0" fmla="*/ 597408 w 2157984"/>
                <a:gd name="connsiteY0" fmla="*/ 42795 h 615819"/>
                <a:gd name="connsiteX1" fmla="*/ 597408 w 2157984"/>
                <a:gd name="connsiteY1" fmla="*/ 42795 h 615819"/>
                <a:gd name="connsiteX2" fmla="*/ 707136 w 2157984"/>
                <a:gd name="connsiteY2" fmla="*/ 30603 h 615819"/>
                <a:gd name="connsiteX3" fmla="*/ 829056 w 2157984"/>
                <a:gd name="connsiteY3" fmla="*/ 12315 h 615819"/>
                <a:gd name="connsiteX4" fmla="*/ 957072 w 2157984"/>
                <a:gd name="connsiteY4" fmla="*/ 6219 h 615819"/>
                <a:gd name="connsiteX5" fmla="*/ 1127760 w 2157984"/>
                <a:gd name="connsiteY5" fmla="*/ 123 h 615819"/>
                <a:gd name="connsiteX6" fmla="*/ 2078736 w 2157984"/>
                <a:gd name="connsiteY6" fmla="*/ 152523 h 615819"/>
                <a:gd name="connsiteX7" fmla="*/ 2157984 w 2157984"/>
                <a:gd name="connsiteY7" fmla="*/ 176907 h 615819"/>
                <a:gd name="connsiteX8" fmla="*/ 2157984 w 2157984"/>
                <a:gd name="connsiteY8" fmla="*/ 567051 h 615819"/>
                <a:gd name="connsiteX9" fmla="*/ 1103376 w 2157984"/>
                <a:gd name="connsiteY9" fmla="*/ 481707 h 615819"/>
                <a:gd name="connsiteX10" fmla="*/ 1097280 w 2157984"/>
                <a:gd name="connsiteY10" fmla="*/ 469515 h 615819"/>
                <a:gd name="connsiteX11" fmla="*/ 609600 w 2157984"/>
                <a:gd name="connsiteY11" fmla="*/ 481707 h 615819"/>
                <a:gd name="connsiteX12" fmla="*/ 6096 w 2157984"/>
                <a:gd name="connsiteY12" fmla="*/ 615819 h 615819"/>
                <a:gd name="connsiteX13" fmla="*/ 0 w 2157984"/>
                <a:gd name="connsiteY13" fmla="*/ 170811 h 615819"/>
                <a:gd name="connsiteX14" fmla="*/ 597408 w 2157984"/>
                <a:gd name="connsiteY14" fmla="*/ 42795 h 6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57984" h="615819">
                  <a:moveTo>
                    <a:pt x="597408" y="42795"/>
                  </a:moveTo>
                  <a:lnTo>
                    <a:pt x="597408" y="42795"/>
                  </a:lnTo>
                  <a:cubicBezTo>
                    <a:pt x="633984" y="38731"/>
                    <a:pt x="670742" y="36062"/>
                    <a:pt x="707136" y="30603"/>
                  </a:cubicBezTo>
                  <a:cubicBezTo>
                    <a:pt x="747776" y="24507"/>
                    <a:pt x="788156" y="16305"/>
                    <a:pt x="829056" y="12315"/>
                  </a:cubicBezTo>
                  <a:cubicBezTo>
                    <a:pt x="871574" y="8167"/>
                    <a:pt x="914414" y="8525"/>
                    <a:pt x="957072" y="6219"/>
                  </a:cubicBezTo>
                  <a:cubicBezTo>
                    <a:pt x="1097987" y="-1398"/>
                    <a:pt x="1007778" y="123"/>
                    <a:pt x="1127760" y="123"/>
                  </a:cubicBezTo>
                  <a:lnTo>
                    <a:pt x="2078736" y="152523"/>
                  </a:lnTo>
                  <a:lnTo>
                    <a:pt x="2157984" y="176907"/>
                  </a:lnTo>
                  <a:lnTo>
                    <a:pt x="2157984" y="567051"/>
                  </a:lnTo>
                  <a:lnTo>
                    <a:pt x="1103376" y="481707"/>
                  </a:lnTo>
                  <a:lnTo>
                    <a:pt x="1097280" y="469515"/>
                  </a:lnTo>
                  <a:lnTo>
                    <a:pt x="609600" y="481707"/>
                  </a:lnTo>
                  <a:lnTo>
                    <a:pt x="6096" y="615819"/>
                  </a:lnTo>
                  <a:lnTo>
                    <a:pt x="0" y="170811"/>
                  </a:lnTo>
                  <a:lnTo>
                    <a:pt x="597408" y="42795"/>
                  </a:lnTo>
                  <a:close/>
                </a:path>
              </a:pathLst>
            </a:custGeom>
            <a:solidFill>
              <a:srgbClr val="219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CD03D08-79FB-4AE7-A3DA-6B60338FC2EF}"/>
                </a:ext>
              </a:extLst>
            </p:cNvPr>
            <p:cNvSpPr txBox="1"/>
            <p:nvPr/>
          </p:nvSpPr>
          <p:spPr>
            <a:xfrm>
              <a:off x="4732328" y="2947778"/>
              <a:ext cx="3046331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7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model_parameters</a:t>
              </a:r>
              <a:r>
                <a:rPr lang="fr-FR" sz="17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()</a:t>
              </a:r>
              <a:endParaRPr lang="en-GB" sz="17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820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8CFC40-CA7E-403E-B3EA-F4D6639C5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646150"/>
              </p:ext>
            </p:extLst>
          </p:nvPr>
        </p:nvGraphicFramePr>
        <p:xfrm>
          <a:off x="9097818" y="3063215"/>
          <a:ext cx="5228504" cy="1432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7126">
                  <a:extLst>
                    <a:ext uri="{9D8B030D-6E8A-4147-A177-3AD203B41FA5}">
                      <a16:colId xmlns:a16="http://schemas.microsoft.com/office/drawing/2014/main" val="1657664312"/>
                    </a:ext>
                  </a:extLst>
                </a:gridCol>
                <a:gridCol w="1307126">
                  <a:extLst>
                    <a:ext uri="{9D8B030D-6E8A-4147-A177-3AD203B41FA5}">
                      <a16:colId xmlns:a16="http://schemas.microsoft.com/office/drawing/2014/main" val="4119275744"/>
                    </a:ext>
                  </a:extLst>
                </a:gridCol>
                <a:gridCol w="1307126">
                  <a:extLst>
                    <a:ext uri="{9D8B030D-6E8A-4147-A177-3AD203B41FA5}">
                      <a16:colId xmlns:a16="http://schemas.microsoft.com/office/drawing/2014/main" val="3130421547"/>
                    </a:ext>
                  </a:extLst>
                </a:gridCol>
                <a:gridCol w="1307126">
                  <a:extLst>
                    <a:ext uri="{9D8B030D-6E8A-4147-A177-3AD203B41FA5}">
                      <a16:colId xmlns:a16="http://schemas.microsoft.com/office/drawing/2014/main" val="785594848"/>
                    </a:ext>
                  </a:extLst>
                </a:gridCol>
              </a:tblGrid>
              <a:tr h="275230">
                <a:tc>
                  <a:txBody>
                    <a:bodyPr/>
                    <a:lstStyle/>
                    <a:p>
                      <a:r>
                        <a:rPr lang="fr-FR" sz="1900" dirty="0" err="1"/>
                        <a:t>Parameter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i="1" dirty="0"/>
                        <a:t>Coefficient</a:t>
                      </a:r>
                      <a:endParaRPr lang="en-GB" sz="1900" b="1" i="1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i="1" dirty="0" err="1"/>
                        <a:t>Statistic</a:t>
                      </a:r>
                      <a:endParaRPr lang="en-GB" sz="1900" b="1" i="1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i="1" dirty="0" err="1"/>
                        <a:t>Significance</a:t>
                      </a:r>
                      <a:endParaRPr lang="en-GB" sz="1900" b="1" i="1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4980954"/>
                  </a:ext>
                </a:extLst>
              </a:tr>
              <a:tr h="275230">
                <a:tc>
                  <a:txBody>
                    <a:bodyPr/>
                    <a:lstStyle/>
                    <a:p>
                      <a:r>
                        <a:rPr lang="fr-FR" sz="1900" b="1" dirty="0"/>
                        <a:t>X2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20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3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.001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7014335"/>
                  </a:ext>
                </a:extLst>
              </a:tr>
              <a:tr h="275230">
                <a:tc>
                  <a:txBody>
                    <a:bodyPr/>
                    <a:lstStyle/>
                    <a:p>
                      <a:r>
                        <a:rPr lang="fr-FR" sz="1900" b="1" dirty="0"/>
                        <a:t>X4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8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13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.012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3995227"/>
                  </a:ext>
                </a:extLst>
              </a:tr>
              <a:tr h="275230">
                <a:tc>
                  <a:txBody>
                    <a:bodyPr/>
                    <a:lstStyle/>
                    <a:p>
                      <a:r>
                        <a:rPr lang="fr-FR" sz="1900" b="1" dirty="0"/>
                        <a:t>X2:X4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34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5.5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.0142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4984463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C81F502F-1ED2-40B4-A2A6-D6138531B369}"/>
              </a:ext>
            </a:extLst>
          </p:cNvPr>
          <p:cNvGrpSpPr>
            <a:grpSpLocks noChangeAspect="1"/>
          </p:cNvGrpSpPr>
          <p:nvPr/>
        </p:nvGrpSpPr>
        <p:grpSpPr>
          <a:xfrm>
            <a:off x="5322032" y="2442934"/>
            <a:ext cx="3775786" cy="2673189"/>
            <a:chOff x="3002021" y="1636552"/>
            <a:chExt cx="5545630" cy="3926208"/>
          </a:xfrm>
        </p:grpSpPr>
        <p:pic>
          <p:nvPicPr>
            <p:cNvPr id="5" name="Picture 4" descr="A close up of a sign&#10;&#10;Description automatically generated">
              <a:extLst>
                <a:ext uri="{FF2B5EF4-FFF2-40B4-BE49-F238E27FC236}">
                  <a16:creationId xmlns:a16="http://schemas.microsoft.com/office/drawing/2014/main" id="{A9D8D3D2-E6A7-479D-9FC7-3FFE707CB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7579" y="1636552"/>
              <a:ext cx="3390072" cy="3926208"/>
            </a:xfrm>
            <a:prstGeom prst="rect">
              <a:avLst/>
            </a:prstGeom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38DB5951-A30E-429D-B1EB-D279540580BE}"/>
                </a:ext>
              </a:extLst>
            </p:cNvPr>
            <p:cNvSpPr/>
            <p:nvPr/>
          </p:nvSpPr>
          <p:spPr>
            <a:xfrm>
              <a:off x="7467651" y="3082821"/>
              <a:ext cx="1080000" cy="1033670"/>
            </a:xfrm>
            <a:prstGeom prst="rightArrow">
              <a:avLst/>
            </a:prstGeom>
            <a:solidFill>
              <a:srgbClr val="F44336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60EDAE52-E709-4D5C-A65A-90F9EEC21E61}"/>
                </a:ext>
              </a:extLst>
            </p:cNvPr>
            <p:cNvSpPr/>
            <p:nvPr/>
          </p:nvSpPr>
          <p:spPr>
            <a:xfrm>
              <a:off x="3002021" y="3082821"/>
              <a:ext cx="1080000" cy="1033670"/>
            </a:xfrm>
            <a:prstGeom prst="rightArrow">
              <a:avLst/>
            </a:prstGeom>
            <a:solidFill>
              <a:srgbClr val="F44336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1892C5B-2413-4D7D-B306-E3FE233BE29B}"/>
              </a:ext>
            </a:extLst>
          </p:cNvPr>
          <p:cNvSpPr txBox="1"/>
          <p:nvPr/>
        </p:nvSpPr>
        <p:spPr>
          <a:xfrm>
            <a:off x="787878" y="1064624"/>
            <a:ext cx="3857766" cy="415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01" b="1" dirty="0">
                <a:solidFill>
                  <a:srgbClr val="2196F3"/>
                </a:solidFill>
                <a:latin typeface="Consolas" panose="020B0609020204030204" pitchFamily="49" charset="0"/>
              </a:rPr>
              <a:t>model</a:t>
            </a:r>
            <a:r>
              <a:rPr lang="fr-FR" sz="2101" dirty="0">
                <a:latin typeface="Consolas" panose="020B0609020204030204" pitchFamily="49" charset="0"/>
              </a:rPr>
              <a:t>(y ~ x1 * x2 * x3)</a:t>
            </a:r>
            <a:endParaRPr lang="en-GB" sz="2101" dirty="0">
              <a:latin typeface="Consolas" panose="020B0609020204030204" pitchFamily="49" charset="0"/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6E9D932-92AC-4076-8CC1-27F4696E3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996413"/>
              </p:ext>
            </p:extLst>
          </p:nvPr>
        </p:nvGraphicFramePr>
        <p:xfrm>
          <a:off x="73891" y="1630592"/>
          <a:ext cx="5285740" cy="4297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1435">
                  <a:extLst>
                    <a:ext uri="{9D8B030D-6E8A-4147-A177-3AD203B41FA5}">
                      <a16:colId xmlns:a16="http://schemas.microsoft.com/office/drawing/2014/main" val="1657664312"/>
                    </a:ext>
                  </a:extLst>
                </a:gridCol>
                <a:gridCol w="1321435">
                  <a:extLst>
                    <a:ext uri="{9D8B030D-6E8A-4147-A177-3AD203B41FA5}">
                      <a16:colId xmlns:a16="http://schemas.microsoft.com/office/drawing/2014/main" val="4119275744"/>
                    </a:ext>
                  </a:extLst>
                </a:gridCol>
                <a:gridCol w="1321435">
                  <a:extLst>
                    <a:ext uri="{9D8B030D-6E8A-4147-A177-3AD203B41FA5}">
                      <a16:colId xmlns:a16="http://schemas.microsoft.com/office/drawing/2014/main" val="3130421547"/>
                    </a:ext>
                  </a:extLst>
                </a:gridCol>
                <a:gridCol w="1321435">
                  <a:extLst>
                    <a:ext uri="{9D8B030D-6E8A-4147-A177-3AD203B41FA5}">
                      <a16:colId xmlns:a16="http://schemas.microsoft.com/office/drawing/2014/main" val="785594848"/>
                    </a:ext>
                  </a:extLst>
                </a:gridCol>
              </a:tblGrid>
              <a:tr h="284670">
                <a:tc>
                  <a:txBody>
                    <a:bodyPr/>
                    <a:lstStyle/>
                    <a:p>
                      <a:r>
                        <a:rPr lang="fr-FR" sz="1900" dirty="0" err="1"/>
                        <a:t>Parameter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i="1" dirty="0"/>
                        <a:t>Coefficient</a:t>
                      </a:r>
                      <a:endParaRPr lang="en-GB" sz="1900" b="1" i="1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i="1" dirty="0" err="1"/>
                        <a:t>Statistic</a:t>
                      </a:r>
                      <a:endParaRPr lang="en-GB" sz="1900" b="1" i="1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i="1" dirty="0" err="1"/>
                        <a:t>Significance</a:t>
                      </a:r>
                      <a:endParaRPr lang="en-GB" sz="1900" b="1" i="1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4980954"/>
                  </a:ext>
                </a:extLst>
              </a:tr>
              <a:tr h="284670">
                <a:tc>
                  <a:txBody>
                    <a:bodyPr/>
                    <a:lstStyle/>
                    <a:p>
                      <a:r>
                        <a:rPr lang="fr-FR" sz="1900" b="1" dirty="0"/>
                        <a:t>X1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42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1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.01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400486"/>
                  </a:ext>
                </a:extLst>
              </a:tr>
              <a:tr h="284670">
                <a:tc>
                  <a:txBody>
                    <a:bodyPr/>
                    <a:lstStyle/>
                    <a:p>
                      <a:r>
                        <a:rPr lang="fr-FR" sz="1900" b="1" dirty="0"/>
                        <a:t>X2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20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3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.05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7014335"/>
                  </a:ext>
                </a:extLst>
              </a:tr>
              <a:tr h="284670">
                <a:tc>
                  <a:txBody>
                    <a:bodyPr/>
                    <a:lstStyle/>
                    <a:p>
                      <a:r>
                        <a:rPr lang="fr-FR" sz="1900" b="1" dirty="0"/>
                        <a:t>X3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8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13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.21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3995227"/>
                  </a:ext>
                </a:extLst>
              </a:tr>
              <a:tr h="284670">
                <a:tc>
                  <a:txBody>
                    <a:bodyPr/>
                    <a:lstStyle/>
                    <a:p>
                      <a:r>
                        <a:rPr lang="fr-FR" sz="1900" b="1" dirty="0"/>
                        <a:t>X4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34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5.5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.89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4984463"/>
                  </a:ext>
                </a:extLst>
              </a:tr>
              <a:tr h="284670">
                <a:tc>
                  <a:txBody>
                    <a:bodyPr/>
                    <a:lstStyle/>
                    <a:p>
                      <a:r>
                        <a:rPr lang="fr-FR" sz="1900" b="1" dirty="0"/>
                        <a:t>X1:X2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14.4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2.33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.377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7424231"/>
                  </a:ext>
                </a:extLst>
              </a:tr>
              <a:tr h="284670">
                <a:tc>
                  <a:txBody>
                    <a:bodyPr/>
                    <a:lstStyle/>
                    <a:p>
                      <a:r>
                        <a:rPr lang="fr-FR" sz="1900" b="1" dirty="0"/>
                        <a:t>X1:X3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6.1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9.87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.16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265031"/>
                  </a:ext>
                </a:extLst>
              </a:tr>
              <a:tr h="284670">
                <a:tc>
                  <a:txBody>
                    <a:bodyPr/>
                    <a:lstStyle/>
                    <a:p>
                      <a:r>
                        <a:rPr lang="fr-FR" sz="1900" b="1" dirty="0"/>
                        <a:t>X1:X4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2.58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4.18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.11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6985894"/>
                  </a:ext>
                </a:extLst>
              </a:tr>
              <a:tr h="284670">
                <a:tc>
                  <a:txBody>
                    <a:bodyPr/>
                    <a:lstStyle/>
                    <a:p>
                      <a:r>
                        <a:rPr lang="fr-FR" sz="1900" b="1" dirty="0"/>
                        <a:t>X2:X3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17.7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2.9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.46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8392931"/>
                  </a:ext>
                </a:extLst>
              </a:tr>
              <a:tr h="284670">
                <a:tc>
                  <a:txBody>
                    <a:bodyPr/>
                    <a:lstStyle/>
                    <a:p>
                      <a:r>
                        <a:rPr lang="fr-FR" sz="1900" b="1" dirty="0"/>
                        <a:t>X2:X4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7.5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1.21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.2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0105290"/>
                  </a:ext>
                </a:extLst>
              </a:tr>
              <a:tr h="284670">
                <a:tc>
                  <a:txBody>
                    <a:bodyPr/>
                    <a:lstStyle/>
                    <a:p>
                      <a:r>
                        <a:rPr lang="fr-FR" sz="1900" b="1" dirty="0"/>
                        <a:t>X3:X4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3.2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5.14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.83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2707148"/>
                  </a:ext>
                </a:extLst>
              </a:tr>
              <a:tr h="280496">
                <a:tc>
                  <a:txBody>
                    <a:bodyPr/>
                    <a:lstStyle/>
                    <a:p>
                      <a:r>
                        <a:rPr lang="fr-FR" sz="1900" b="1" dirty="0"/>
                        <a:t>X1:X2:X3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13.4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2.18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.35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567043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4778BF9-1AA9-4C73-90AE-3E2E59D1A4B1}"/>
              </a:ext>
            </a:extLst>
          </p:cNvPr>
          <p:cNvSpPr txBox="1"/>
          <p:nvPr/>
        </p:nvSpPr>
        <p:spPr>
          <a:xfrm>
            <a:off x="9584027" y="2442934"/>
            <a:ext cx="4256086" cy="415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01" b="1" dirty="0">
                <a:solidFill>
                  <a:srgbClr val="2196F3"/>
                </a:solidFill>
                <a:latin typeface="Consolas" panose="020B0609020204030204" pitchFamily="49" charset="0"/>
              </a:rPr>
              <a:t>model</a:t>
            </a:r>
            <a:r>
              <a:rPr lang="fr-FR" sz="2101" dirty="0">
                <a:latin typeface="Consolas" panose="020B0609020204030204" pitchFamily="49" charset="0"/>
              </a:rPr>
              <a:t>(y ~ x2 + x4 + x2:x4)</a:t>
            </a:r>
            <a:endParaRPr lang="en-GB" sz="2101" dirty="0">
              <a:latin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B377E5-5641-4791-843C-A307C1CF0F2D}"/>
              </a:ext>
            </a:extLst>
          </p:cNvPr>
          <p:cNvGrpSpPr>
            <a:grpSpLocks noChangeAspect="1"/>
          </p:cNvGrpSpPr>
          <p:nvPr/>
        </p:nvGrpSpPr>
        <p:grpSpPr>
          <a:xfrm>
            <a:off x="5740689" y="3063215"/>
            <a:ext cx="2938472" cy="594015"/>
            <a:chOff x="4734940" y="2828421"/>
            <a:chExt cx="3046331" cy="61581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47D8377-9228-47DE-ACD2-A7DAE6F7F3B9}"/>
                </a:ext>
              </a:extLst>
            </p:cNvPr>
            <p:cNvSpPr/>
            <p:nvPr/>
          </p:nvSpPr>
          <p:spPr>
            <a:xfrm>
              <a:off x="5163312" y="2828421"/>
              <a:ext cx="2157984" cy="615819"/>
            </a:xfrm>
            <a:custGeom>
              <a:avLst/>
              <a:gdLst>
                <a:gd name="connsiteX0" fmla="*/ 597408 w 2157984"/>
                <a:gd name="connsiteY0" fmla="*/ 42795 h 615819"/>
                <a:gd name="connsiteX1" fmla="*/ 597408 w 2157984"/>
                <a:gd name="connsiteY1" fmla="*/ 42795 h 615819"/>
                <a:gd name="connsiteX2" fmla="*/ 707136 w 2157984"/>
                <a:gd name="connsiteY2" fmla="*/ 30603 h 615819"/>
                <a:gd name="connsiteX3" fmla="*/ 829056 w 2157984"/>
                <a:gd name="connsiteY3" fmla="*/ 12315 h 615819"/>
                <a:gd name="connsiteX4" fmla="*/ 957072 w 2157984"/>
                <a:gd name="connsiteY4" fmla="*/ 6219 h 615819"/>
                <a:gd name="connsiteX5" fmla="*/ 1127760 w 2157984"/>
                <a:gd name="connsiteY5" fmla="*/ 123 h 615819"/>
                <a:gd name="connsiteX6" fmla="*/ 2078736 w 2157984"/>
                <a:gd name="connsiteY6" fmla="*/ 152523 h 615819"/>
                <a:gd name="connsiteX7" fmla="*/ 2157984 w 2157984"/>
                <a:gd name="connsiteY7" fmla="*/ 176907 h 615819"/>
                <a:gd name="connsiteX8" fmla="*/ 2157984 w 2157984"/>
                <a:gd name="connsiteY8" fmla="*/ 567051 h 615819"/>
                <a:gd name="connsiteX9" fmla="*/ 1103376 w 2157984"/>
                <a:gd name="connsiteY9" fmla="*/ 481707 h 615819"/>
                <a:gd name="connsiteX10" fmla="*/ 1097280 w 2157984"/>
                <a:gd name="connsiteY10" fmla="*/ 469515 h 615819"/>
                <a:gd name="connsiteX11" fmla="*/ 609600 w 2157984"/>
                <a:gd name="connsiteY11" fmla="*/ 481707 h 615819"/>
                <a:gd name="connsiteX12" fmla="*/ 6096 w 2157984"/>
                <a:gd name="connsiteY12" fmla="*/ 615819 h 615819"/>
                <a:gd name="connsiteX13" fmla="*/ 0 w 2157984"/>
                <a:gd name="connsiteY13" fmla="*/ 170811 h 615819"/>
                <a:gd name="connsiteX14" fmla="*/ 597408 w 2157984"/>
                <a:gd name="connsiteY14" fmla="*/ 42795 h 6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57984" h="615819">
                  <a:moveTo>
                    <a:pt x="597408" y="42795"/>
                  </a:moveTo>
                  <a:lnTo>
                    <a:pt x="597408" y="42795"/>
                  </a:lnTo>
                  <a:cubicBezTo>
                    <a:pt x="633984" y="38731"/>
                    <a:pt x="670742" y="36062"/>
                    <a:pt x="707136" y="30603"/>
                  </a:cubicBezTo>
                  <a:cubicBezTo>
                    <a:pt x="747776" y="24507"/>
                    <a:pt x="788156" y="16305"/>
                    <a:pt x="829056" y="12315"/>
                  </a:cubicBezTo>
                  <a:cubicBezTo>
                    <a:pt x="871574" y="8167"/>
                    <a:pt x="914414" y="8525"/>
                    <a:pt x="957072" y="6219"/>
                  </a:cubicBezTo>
                  <a:cubicBezTo>
                    <a:pt x="1097987" y="-1398"/>
                    <a:pt x="1007778" y="123"/>
                    <a:pt x="1127760" y="123"/>
                  </a:cubicBezTo>
                  <a:lnTo>
                    <a:pt x="2078736" y="152523"/>
                  </a:lnTo>
                  <a:lnTo>
                    <a:pt x="2157984" y="176907"/>
                  </a:lnTo>
                  <a:lnTo>
                    <a:pt x="2157984" y="567051"/>
                  </a:lnTo>
                  <a:lnTo>
                    <a:pt x="1103376" y="481707"/>
                  </a:lnTo>
                  <a:lnTo>
                    <a:pt x="1097280" y="469515"/>
                  </a:lnTo>
                  <a:lnTo>
                    <a:pt x="609600" y="481707"/>
                  </a:lnTo>
                  <a:lnTo>
                    <a:pt x="6096" y="615819"/>
                  </a:lnTo>
                  <a:lnTo>
                    <a:pt x="0" y="170811"/>
                  </a:lnTo>
                  <a:lnTo>
                    <a:pt x="597408" y="42795"/>
                  </a:lnTo>
                  <a:close/>
                </a:path>
              </a:pathLst>
            </a:custGeom>
            <a:solidFill>
              <a:srgbClr val="219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764910-B038-4E89-8C6C-C4CAB8F94B27}"/>
                </a:ext>
              </a:extLst>
            </p:cNvPr>
            <p:cNvSpPr txBox="1"/>
            <p:nvPr/>
          </p:nvSpPr>
          <p:spPr>
            <a:xfrm>
              <a:off x="4734940" y="2926712"/>
              <a:ext cx="3046331" cy="31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5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parameters_selection</a:t>
              </a:r>
              <a:r>
                <a:rPr lang="fr-FR" sz="1350" dirty="0">
                  <a:solidFill>
                    <a:schemeClr val="bg1"/>
                  </a:solidFill>
                  <a:latin typeface="Consolas" panose="020B0609020204030204" pitchFamily="49" charset="0"/>
                </a:rPr>
                <a:t>()</a:t>
              </a:r>
              <a:endParaRPr lang="en-GB" sz="135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5012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191</Words>
  <Application>Microsoft Office PowerPoint</Application>
  <PresentationFormat>Custom</PresentationFormat>
  <Paragraphs>102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</dc:creator>
  <cp:lastModifiedBy>Dom</cp:lastModifiedBy>
  <cp:revision>10</cp:revision>
  <dcterms:created xsi:type="dcterms:W3CDTF">2019-06-23T04:12:07Z</dcterms:created>
  <dcterms:modified xsi:type="dcterms:W3CDTF">2019-06-23T05:09:28Z</dcterms:modified>
</cp:coreProperties>
</file>