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303" r:id="rId8"/>
    <p:sldId id="304"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 y="71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D93724-8290-41BB-91C6-08154E74409A}"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F1B2A-E421-4770-A42C-087D7F04EA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D93724-8290-41BB-91C6-08154E74409A}"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F1B2A-E421-4770-A42C-087D7F04EA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D93724-8290-41BB-91C6-08154E74409A}"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F1B2A-E421-4770-A42C-087D7F04EA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D93724-8290-41BB-91C6-08154E74409A}"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F1B2A-E421-4770-A42C-087D7F04EA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93724-8290-41BB-91C6-08154E74409A}" type="datetimeFigureOut">
              <a:rPr lang="en-US" smtClean="0"/>
              <a:t>1/19/2017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DF1B2A-E421-4770-A42C-087D7F04EA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D93724-8290-41BB-91C6-08154E74409A}"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F1B2A-E421-4770-A42C-087D7F04EA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D93724-8290-41BB-91C6-08154E74409A}" type="datetimeFigureOut">
              <a:rPr lang="en-US" smtClean="0"/>
              <a:t>1/19/2017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DF1B2A-E421-4770-A42C-087D7F04EA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D93724-8290-41BB-91C6-08154E74409A}" type="datetimeFigureOut">
              <a:rPr lang="en-US" smtClean="0"/>
              <a:t>1/19/2017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DF1B2A-E421-4770-A42C-087D7F04EA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93724-8290-41BB-91C6-08154E74409A}" type="datetimeFigureOut">
              <a:rPr lang="en-US" smtClean="0"/>
              <a:t>1/19/2017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DF1B2A-E421-4770-A42C-087D7F04EA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D93724-8290-41BB-91C6-08154E74409A}"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F1B2A-E421-4770-A42C-087D7F04EA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D93724-8290-41BB-91C6-08154E74409A}" type="datetimeFigureOut">
              <a:rPr lang="en-US" smtClean="0"/>
              <a:t>1/19/2017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DF1B2A-E421-4770-A42C-087D7F04EA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D93724-8290-41BB-91C6-08154E74409A}" type="datetimeFigureOut">
              <a:rPr lang="en-US" smtClean="0"/>
              <a:t>1/19/2017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F1B2A-E421-4770-A42C-087D7F04EA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mYjZtU1-u9Y&amp;list=PLcaPT6_oTzIclQQjRLU6t3sm5vvWIlrG2" TargetMode="External"/><Relationship Id="rId2" Type="http://schemas.openxmlformats.org/officeDocument/2006/relationships/hyperlink" Target="https://d.docs.live.net/7c54f900dd755755/Documents/Temple/CIS3238/Slides/Week1/Introduction%20to%20VersionControl%20and%20Unit%20Testing.ppt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a:t>
            </a:r>
            <a:br>
              <a:rPr lang="en-US" dirty="0"/>
            </a:br>
            <a:r>
              <a:rPr lang="en-US" dirty="0"/>
              <a:t>Version Control</a:t>
            </a:r>
            <a:br>
              <a:rPr lang="en-US" dirty="0"/>
            </a:br>
            <a:r>
              <a:rPr lang="en-US" dirty="0"/>
              <a:t>Unit Testing</a:t>
            </a:r>
            <a:br>
              <a:rPr lang="en-US" dirty="0"/>
            </a:br>
            <a:r>
              <a:rPr lang="en-US" dirty="0"/>
              <a:t>Test Driven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Window</a:t>
            </a:r>
          </a:p>
        </p:txBody>
      </p:sp>
      <p:pic>
        <p:nvPicPr>
          <p:cNvPr id="4" name="Picture 3" descr="ProjectWindow.bmp"/>
          <p:cNvPicPr>
            <a:picLocks noChangeAspect="1"/>
          </p:cNvPicPr>
          <p:nvPr/>
        </p:nvPicPr>
        <p:blipFill>
          <a:blip r:embed="rId2" cstate="print"/>
          <a:stretch>
            <a:fillRect/>
          </a:stretch>
        </p:blipFill>
        <p:spPr>
          <a:xfrm>
            <a:off x="2151529" y="1371600"/>
            <a:ext cx="5544671" cy="47129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Select </a:t>
            </a:r>
            <a:br>
              <a:rPr lang="en-US" dirty="0"/>
            </a:br>
            <a:r>
              <a:rPr lang="en-US" dirty="0"/>
              <a:t>Versioning </a:t>
            </a:r>
            <a:r>
              <a:rPr lang="en-US" dirty="0">
                <a:sym typeface="Wingdings" pitchFamily="2" charset="2"/>
              </a:rPr>
              <a:t> Initialize </a:t>
            </a:r>
            <a:r>
              <a:rPr lang="en-US" dirty="0" err="1">
                <a:sym typeface="Wingdings" pitchFamily="2" charset="2"/>
              </a:rPr>
              <a:t>Git</a:t>
            </a:r>
            <a:r>
              <a:rPr lang="en-US" dirty="0">
                <a:sym typeface="Wingdings" pitchFamily="2" charset="2"/>
              </a:rPr>
              <a:t> Repository</a:t>
            </a:r>
            <a:br>
              <a:rPr lang="en-US" dirty="0"/>
            </a:br>
            <a:endParaRPr lang="en-US" dirty="0"/>
          </a:p>
        </p:txBody>
      </p:sp>
      <p:pic>
        <p:nvPicPr>
          <p:cNvPr id="4" name="Picture 3" descr="GIT_initialize_project.png"/>
          <p:cNvPicPr>
            <a:picLocks noChangeAspect="1"/>
          </p:cNvPicPr>
          <p:nvPr/>
        </p:nvPicPr>
        <p:blipFill>
          <a:blip r:embed="rId2" cstate="print"/>
          <a:stretch>
            <a:fillRect/>
          </a:stretch>
        </p:blipFill>
        <p:spPr>
          <a:xfrm>
            <a:off x="2971800" y="1447800"/>
            <a:ext cx="3810000" cy="53177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on OK</a:t>
            </a:r>
          </a:p>
        </p:txBody>
      </p:sp>
      <p:pic>
        <p:nvPicPr>
          <p:cNvPr id="3" name="Picture 2" descr="InitializeGitRepository_OK.png"/>
          <p:cNvPicPr>
            <a:picLocks noChangeAspect="1"/>
          </p:cNvPicPr>
          <p:nvPr/>
        </p:nvPicPr>
        <p:blipFill>
          <a:blip r:embed="rId2" cstate="print"/>
          <a:stretch>
            <a:fillRect/>
          </a:stretch>
        </p:blipFill>
        <p:spPr>
          <a:xfrm>
            <a:off x="1937084" y="2057400"/>
            <a:ext cx="4997116" cy="26012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t>
            </a:r>
            <a:r>
              <a:rPr lang="en-US" dirty="0" err="1"/>
              <a:t>Git</a:t>
            </a:r>
            <a:r>
              <a:rPr lang="en-US" dirty="0"/>
              <a:t> → Commit</a:t>
            </a:r>
          </a:p>
        </p:txBody>
      </p:sp>
      <p:pic>
        <p:nvPicPr>
          <p:cNvPr id="3" name="Picture 2" descr="GIT_Commit.png"/>
          <p:cNvPicPr>
            <a:picLocks noChangeAspect="1"/>
          </p:cNvPicPr>
          <p:nvPr/>
        </p:nvPicPr>
        <p:blipFill>
          <a:blip r:embed="rId2" cstate="print"/>
          <a:stretch>
            <a:fillRect/>
          </a:stretch>
        </p:blipFill>
        <p:spPr>
          <a:xfrm>
            <a:off x="3505200" y="1309438"/>
            <a:ext cx="2667000" cy="52989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Enter Commit Message </a:t>
            </a:r>
            <a:br>
              <a:rPr lang="en-US" dirty="0"/>
            </a:br>
            <a:r>
              <a:rPr lang="en-US" dirty="0"/>
              <a:t>and Select Commit</a:t>
            </a:r>
          </a:p>
        </p:txBody>
      </p:sp>
      <p:pic>
        <p:nvPicPr>
          <p:cNvPr id="3" name="Picture 2" descr="GIT_InitialCommitMessage.png"/>
          <p:cNvPicPr>
            <a:picLocks noChangeAspect="1"/>
          </p:cNvPicPr>
          <p:nvPr/>
        </p:nvPicPr>
        <p:blipFill>
          <a:blip r:embed="rId2" cstate="print"/>
          <a:stretch>
            <a:fillRect/>
          </a:stretch>
        </p:blipFill>
        <p:spPr>
          <a:xfrm>
            <a:off x="1295400" y="1524000"/>
            <a:ext cx="6400813" cy="50078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Package</a:t>
            </a:r>
          </a:p>
        </p:txBody>
      </p:sp>
      <p:sp>
        <p:nvSpPr>
          <p:cNvPr id="3" name="Content Placeholder 2"/>
          <p:cNvSpPr>
            <a:spLocks noGrp="1"/>
          </p:cNvSpPr>
          <p:nvPr>
            <p:ph idx="1"/>
          </p:nvPr>
        </p:nvSpPr>
        <p:spPr/>
        <p:txBody>
          <a:bodyPr/>
          <a:lstStyle/>
          <a:p>
            <a:r>
              <a:rPr lang="en-US" dirty="0"/>
              <a:t>In the project window, right-click on </a:t>
            </a:r>
            <a:r>
              <a:rPr lang="en-US" dirty="0" err="1"/>
              <a:t>SoucePackages</a:t>
            </a:r>
            <a:endParaRPr lang="en-US" dirty="0"/>
          </a:p>
          <a:p>
            <a:r>
              <a:rPr lang="en-US" dirty="0"/>
              <a:t>Select new </a:t>
            </a:r>
            <a:r>
              <a:rPr lang="en-US" dirty="0">
                <a:sym typeface="Wingdings" pitchFamily="2" charset="2"/>
              </a:rPr>
              <a:t> Java Package</a:t>
            </a:r>
          </a:p>
          <a:p>
            <a:r>
              <a:rPr lang="en-US" dirty="0">
                <a:sym typeface="Wingdings" pitchFamily="2" charset="2"/>
              </a:rPr>
              <a:t>Enter the package name</a:t>
            </a:r>
            <a:br>
              <a:rPr lang="en-US" dirty="0">
                <a:sym typeface="Wingdings" pitchFamily="2" charset="2"/>
              </a:rPr>
            </a:br>
            <a:r>
              <a:rPr lang="en-US" dirty="0">
                <a:sym typeface="Wingdings" pitchFamily="2" charset="2"/>
              </a:rPr>
              <a:t>edu.temple.cis.c3238.hello</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New Class</a:t>
            </a:r>
          </a:p>
        </p:txBody>
      </p:sp>
      <p:sp>
        <p:nvSpPr>
          <p:cNvPr id="3" name="Content Placeholder 2"/>
          <p:cNvSpPr>
            <a:spLocks noGrp="1"/>
          </p:cNvSpPr>
          <p:nvPr>
            <p:ph idx="1"/>
          </p:nvPr>
        </p:nvSpPr>
        <p:spPr/>
        <p:txBody>
          <a:bodyPr/>
          <a:lstStyle/>
          <a:p>
            <a:r>
              <a:rPr lang="en-US" dirty="0"/>
              <a:t>In the project window</a:t>
            </a:r>
          </a:p>
          <a:p>
            <a:pPr lvl="1"/>
            <a:r>
              <a:rPr lang="en-US" dirty="0"/>
              <a:t>Expand Source Packages</a:t>
            </a:r>
          </a:p>
          <a:p>
            <a:r>
              <a:rPr lang="en-US" dirty="0"/>
              <a:t>Right-Click on the </a:t>
            </a:r>
            <a:r>
              <a:rPr lang="en-US" dirty="0">
                <a:sym typeface="Wingdings" pitchFamily="2" charset="2"/>
              </a:rPr>
              <a:t>edu.temple.cis.c3238.hello </a:t>
            </a:r>
            <a:r>
              <a:rPr lang="en-US" dirty="0"/>
              <a:t>package</a:t>
            </a:r>
          </a:p>
          <a:p>
            <a:r>
              <a:rPr lang="en-US" dirty="0"/>
              <a:t>Select new </a:t>
            </a:r>
            <a:r>
              <a:rPr lang="en-US" dirty="0">
                <a:sym typeface="Wingdings" pitchFamily="2" charset="2"/>
              </a:rPr>
              <a:t> class</a:t>
            </a:r>
          </a:p>
          <a:p>
            <a:r>
              <a:rPr lang="en-US" dirty="0">
                <a:sym typeface="Wingdings" pitchFamily="2" charset="2"/>
              </a:rPr>
              <a:t>Name the class Hello</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Method Skeleton</a:t>
            </a:r>
          </a:p>
        </p:txBody>
      </p:sp>
      <p:sp>
        <p:nvSpPr>
          <p:cNvPr id="3" name="Content Placeholder 2"/>
          <p:cNvSpPr>
            <a:spLocks noGrp="1"/>
          </p:cNvSpPr>
          <p:nvPr>
            <p:ph idx="1"/>
          </p:nvPr>
        </p:nvSpPr>
        <p:spPr/>
        <p:txBody>
          <a:bodyPr>
            <a:normAutofit fontScale="92500"/>
          </a:bodyPr>
          <a:lstStyle/>
          <a:p>
            <a:r>
              <a:rPr lang="en-US" dirty="0"/>
              <a:t>Enter the following:</a:t>
            </a:r>
          </a:p>
          <a:p>
            <a:pPr>
              <a:buNone/>
            </a:pPr>
            <a:r>
              <a:rPr lang="en-US" sz="2800" dirty="0">
                <a:latin typeface="Lucida Sans Typewriter" pitchFamily="49" charset="0"/>
              </a:rPr>
              <a:t>    /**</a:t>
            </a:r>
          </a:p>
          <a:p>
            <a:pPr>
              <a:buNone/>
            </a:pPr>
            <a:r>
              <a:rPr lang="en-US" sz="2800" dirty="0">
                <a:latin typeface="Lucida Sans Typewriter" pitchFamily="49" charset="0"/>
              </a:rPr>
              <a:t>     * Method to return a greeting.</a:t>
            </a:r>
          </a:p>
          <a:p>
            <a:pPr>
              <a:buNone/>
            </a:pPr>
            <a:r>
              <a:rPr lang="en-US" sz="2800" dirty="0">
                <a:latin typeface="Lucida Sans Typewriter" pitchFamily="49" charset="0"/>
              </a:rPr>
              <a:t>     * @return The String "Hello"</a:t>
            </a:r>
          </a:p>
          <a:p>
            <a:pPr>
              <a:buNone/>
            </a:pPr>
            <a:r>
              <a:rPr lang="en-US" sz="2800" dirty="0">
                <a:latin typeface="Lucida Sans Typewriter" pitchFamily="49" charset="0"/>
              </a:rPr>
              <a:t>     */</a:t>
            </a:r>
          </a:p>
          <a:p>
            <a:pPr>
              <a:buNone/>
            </a:pPr>
            <a:r>
              <a:rPr lang="en-US" sz="2800" dirty="0">
                <a:latin typeface="Lucida Sans Typewriter" pitchFamily="49" charset="0"/>
              </a:rPr>
              <a:t>    public String speak() {</a:t>
            </a:r>
          </a:p>
          <a:p>
            <a:pPr>
              <a:buNone/>
            </a:pPr>
            <a:r>
              <a:rPr lang="en-US" sz="2800" dirty="0">
                <a:latin typeface="Lucida Sans Typewriter" pitchFamily="49" charset="0"/>
              </a:rPr>
              <a:t>		//TODO: Add code to compute result</a:t>
            </a:r>
          </a:p>
          <a:p>
            <a:pPr>
              <a:buNone/>
            </a:pPr>
            <a:r>
              <a:rPr lang="en-US" sz="2800" dirty="0">
                <a:latin typeface="Lucida Sans Typewriter" pitchFamily="49" charset="0"/>
              </a:rPr>
              <a:t>        return null;</a:t>
            </a:r>
          </a:p>
          <a:p>
            <a:pPr>
              <a:buNone/>
            </a:pPr>
            <a:r>
              <a:rPr lang="en-US" sz="2800" dirty="0">
                <a:latin typeface="Lucida Sans Typewriter" pitchFamily="49" charset="0"/>
              </a:rPr>
              <a:t>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Unit Test</a:t>
            </a:r>
          </a:p>
        </p:txBody>
      </p:sp>
      <p:sp>
        <p:nvSpPr>
          <p:cNvPr id="3" name="Content Placeholder 2"/>
          <p:cNvSpPr>
            <a:spLocks noGrp="1"/>
          </p:cNvSpPr>
          <p:nvPr>
            <p:ph idx="1"/>
          </p:nvPr>
        </p:nvSpPr>
        <p:spPr/>
        <p:txBody>
          <a:bodyPr/>
          <a:lstStyle/>
          <a:p>
            <a:r>
              <a:rPr lang="en-US" dirty="0"/>
              <a:t>Under Tools Select</a:t>
            </a:r>
          </a:p>
          <a:p>
            <a:pPr lvl="1"/>
            <a:r>
              <a:rPr lang="en-US" dirty="0"/>
              <a:t>Create </a:t>
            </a:r>
            <a:r>
              <a:rPr lang="en-US" dirty="0" err="1"/>
              <a:t>JUnit</a:t>
            </a:r>
            <a:r>
              <a:rPr lang="en-US" dirty="0"/>
              <a:t> Tests</a:t>
            </a:r>
          </a:p>
          <a:p>
            <a:pPr lvl="1"/>
            <a:r>
              <a:rPr lang="en-US" dirty="0"/>
              <a:t>On the menu click SELECT</a:t>
            </a:r>
          </a:p>
          <a:p>
            <a:pPr lvl="1"/>
            <a:r>
              <a:rPr lang="en-US" dirty="0"/>
              <a:t>On the menu click OK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Nominal Test Case Is Generated</a:t>
            </a:r>
          </a:p>
        </p:txBody>
      </p:sp>
      <p:sp>
        <p:nvSpPr>
          <p:cNvPr id="3" name="Content Placeholder 2"/>
          <p:cNvSpPr>
            <a:spLocks noGrp="1"/>
          </p:cNvSpPr>
          <p:nvPr>
            <p:ph idx="1"/>
          </p:nvPr>
        </p:nvSpPr>
        <p:spPr/>
        <p:txBody>
          <a:bodyPr>
            <a:normAutofit fontScale="70000" lnSpcReduction="20000"/>
          </a:bodyPr>
          <a:lstStyle/>
          <a:p>
            <a:pPr>
              <a:buNone/>
            </a:pPr>
            <a:r>
              <a:rPr lang="en-US" dirty="0">
                <a:latin typeface="Lucida Sans Typewriter" pitchFamily="49" charset="0"/>
              </a:rPr>
              <a:t>    @Test</a:t>
            </a:r>
          </a:p>
          <a:p>
            <a:pPr>
              <a:buNone/>
            </a:pPr>
            <a:r>
              <a:rPr lang="en-US" dirty="0">
                <a:latin typeface="Lucida Sans Typewriter" pitchFamily="49" charset="0"/>
              </a:rPr>
              <a:t>    public void </a:t>
            </a:r>
            <a:r>
              <a:rPr lang="en-US" dirty="0" err="1">
                <a:latin typeface="Lucida Sans Typewriter" pitchFamily="49" charset="0"/>
              </a:rPr>
              <a:t>testSpeak</a:t>
            </a:r>
            <a:r>
              <a:rPr lang="en-US" dirty="0">
                <a:latin typeface="Lucida Sans Typewriter" pitchFamily="49" charset="0"/>
              </a:rPr>
              <a:t>() {</a:t>
            </a:r>
          </a:p>
          <a:p>
            <a:pPr>
              <a:buNone/>
            </a:pPr>
            <a:r>
              <a:rPr lang="en-US" dirty="0">
                <a:latin typeface="Lucida Sans Typewriter" pitchFamily="49" charset="0"/>
              </a:rPr>
              <a:t>        </a:t>
            </a:r>
            <a:r>
              <a:rPr lang="en-US" dirty="0" err="1">
                <a:latin typeface="Lucida Sans Typewriter" pitchFamily="49" charset="0"/>
              </a:rPr>
              <a:t>System.out.println</a:t>
            </a:r>
            <a:r>
              <a:rPr lang="en-US" dirty="0">
                <a:latin typeface="Lucida Sans Typewriter" pitchFamily="49" charset="0"/>
              </a:rPr>
              <a:t>("speak");</a:t>
            </a:r>
          </a:p>
          <a:p>
            <a:pPr>
              <a:buNone/>
            </a:pPr>
            <a:r>
              <a:rPr lang="en-US" dirty="0">
                <a:latin typeface="Lucida Sans Typewriter" pitchFamily="49" charset="0"/>
              </a:rPr>
              <a:t>        Hello instance = new Hello();</a:t>
            </a:r>
          </a:p>
          <a:p>
            <a:pPr>
              <a:buNone/>
            </a:pPr>
            <a:r>
              <a:rPr lang="en-US" dirty="0">
                <a:latin typeface="Lucida Sans Typewriter" pitchFamily="49" charset="0"/>
              </a:rPr>
              <a:t>        String </a:t>
            </a:r>
            <a:r>
              <a:rPr lang="en-US" dirty="0" err="1">
                <a:latin typeface="Lucida Sans Typewriter" pitchFamily="49" charset="0"/>
              </a:rPr>
              <a:t>expResult</a:t>
            </a:r>
            <a:r>
              <a:rPr lang="en-US" dirty="0">
                <a:latin typeface="Lucida Sans Typewriter" pitchFamily="49" charset="0"/>
              </a:rPr>
              <a:t> = "";</a:t>
            </a:r>
          </a:p>
          <a:p>
            <a:pPr>
              <a:buNone/>
            </a:pPr>
            <a:r>
              <a:rPr lang="en-US" dirty="0">
                <a:latin typeface="Lucida Sans Typewriter" pitchFamily="49" charset="0"/>
              </a:rPr>
              <a:t>        String result = </a:t>
            </a:r>
            <a:r>
              <a:rPr lang="en-US" dirty="0" err="1">
                <a:latin typeface="Lucida Sans Typewriter" pitchFamily="49" charset="0"/>
              </a:rPr>
              <a:t>instance.speak</a:t>
            </a:r>
            <a:r>
              <a:rPr lang="en-US" dirty="0">
                <a:latin typeface="Lucida Sans Typewriter" pitchFamily="49" charset="0"/>
              </a:rPr>
              <a:t>();</a:t>
            </a:r>
          </a:p>
          <a:p>
            <a:pPr>
              <a:buNone/>
            </a:pPr>
            <a:r>
              <a:rPr lang="en-US" dirty="0">
                <a:latin typeface="Lucida Sans Typewriter" pitchFamily="49" charset="0"/>
              </a:rPr>
              <a:t>        </a:t>
            </a:r>
            <a:r>
              <a:rPr lang="en-US" dirty="0" err="1">
                <a:latin typeface="Lucida Sans Typewriter" pitchFamily="49" charset="0"/>
              </a:rPr>
              <a:t>assertEquals</a:t>
            </a:r>
            <a:r>
              <a:rPr lang="en-US" dirty="0">
                <a:latin typeface="Lucida Sans Typewriter" pitchFamily="49" charset="0"/>
              </a:rPr>
              <a:t>(</a:t>
            </a:r>
            <a:r>
              <a:rPr lang="en-US" dirty="0" err="1">
                <a:latin typeface="Lucida Sans Typewriter" pitchFamily="49" charset="0"/>
              </a:rPr>
              <a:t>expResult</a:t>
            </a:r>
            <a:r>
              <a:rPr lang="en-US" dirty="0">
                <a:latin typeface="Lucida Sans Typewriter" pitchFamily="49" charset="0"/>
              </a:rPr>
              <a:t>, result);</a:t>
            </a:r>
          </a:p>
          <a:p>
            <a:pPr>
              <a:buNone/>
            </a:pPr>
            <a:r>
              <a:rPr lang="en-US" dirty="0">
                <a:latin typeface="Lucida Sans Typewriter" pitchFamily="49" charset="0"/>
              </a:rPr>
              <a:t>        // TODO review the generated test code 		and remove the default call to fail.</a:t>
            </a:r>
          </a:p>
          <a:p>
            <a:pPr>
              <a:buNone/>
            </a:pPr>
            <a:r>
              <a:rPr lang="en-US" dirty="0">
                <a:latin typeface="Lucida Sans Typewriter" pitchFamily="49" charset="0"/>
              </a:rPr>
              <a:t>        fail("The test case is a prototype.");</a:t>
            </a:r>
          </a:p>
          <a:p>
            <a:pPr>
              <a:buNone/>
            </a:pPr>
            <a:r>
              <a:rPr lang="en-US" dirty="0">
                <a:latin typeface="Lucida Sans Typewriter" pitchFamily="49" charset="0"/>
              </a:rPr>
              <a:t>    }</a:t>
            </a:r>
          </a:p>
          <a:p>
            <a:pPr>
              <a:buNone/>
            </a:pPr>
            <a:endParaRPr lang="en-US" dirty="0">
              <a:latin typeface="Lucida Sans Typewriter"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Version Control Do</a:t>
            </a:r>
          </a:p>
        </p:txBody>
      </p:sp>
      <p:sp>
        <p:nvSpPr>
          <p:cNvPr id="3" name="Content Placeholder 2"/>
          <p:cNvSpPr>
            <a:spLocks noGrp="1"/>
          </p:cNvSpPr>
          <p:nvPr>
            <p:ph idx="1"/>
          </p:nvPr>
        </p:nvSpPr>
        <p:spPr/>
        <p:txBody>
          <a:bodyPr/>
          <a:lstStyle/>
          <a:p>
            <a:r>
              <a:rPr lang="en-US" dirty="0"/>
              <a:t>Provides an un-do button.</a:t>
            </a:r>
          </a:p>
          <a:p>
            <a:r>
              <a:rPr lang="en-US" dirty="0"/>
              <a:t>Allows multiple developers to work on the same code.</a:t>
            </a:r>
          </a:p>
          <a:p>
            <a:r>
              <a:rPr lang="en-US" dirty="0"/>
              <a:t>Keeps a record of changes</a:t>
            </a:r>
          </a:p>
          <a:p>
            <a:r>
              <a:rPr lang="en-US" dirty="0"/>
              <a:t>Provides support for multiple releases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Into Real Test</a:t>
            </a:r>
          </a:p>
        </p:txBody>
      </p:sp>
      <p:sp>
        <p:nvSpPr>
          <p:cNvPr id="4" name="Rectangle 3"/>
          <p:cNvSpPr/>
          <p:nvPr/>
        </p:nvSpPr>
        <p:spPr>
          <a:xfrm>
            <a:off x="685800" y="1752600"/>
            <a:ext cx="7772400" cy="3785652"/>
          </a:xfrm>
          <a:prstGeom prst="rect">
            <a:avLst/>
          </a:prstGeom>
        </p:spPr>
        <p:txBody>
          <a:bodyPr wrap="square">
            <a:spAutoFit/>
          </a:bodyPr>
          <a:lstStyle/>
          <a:p>
            <a:pPr>
              <a:buNone/>
            </a:pPr>
            <a:r>
              <a:rPr lang="en-US" sz="2000" dirty="0">
                <a:latin typeface="Lucida Sans Typewriter" pitchFamily="49" charset="0"/>
              </a:rPr>
              <a:t>    @Test</a:t>
            </a:r>
          </a:p>
          <a:p>
            <a:pPr>
              <a:buNone/>
            </a:pPr>
            <a:r>
              <a:rPr lang="en-US" sz="2000" dirty="0">
                <a:latin typeface="Lucida Sans Typewriter" pitchFamily="49" charset="0"/>
              </a:rPr>
              <a:t>    public void </a:t>
            </a:r>
            <a:r>
              <a:rPr lang="en-US" sz="2000" dirty="0" err="1">
                <a:latin typeface="Lucida Sans Typewriter" pitchFamily="49" charset="0"/>
              </a:rPr>
              <a:t>testSpeak</a:t>
            </a:r>
            <a:r>
              <a:rPr lang="en-US" sz="2000" dirty="0">
                <a:latin typeface="Lucida Sans Typewriter" pitchFamily="49" charset="0"/>
              </a:rPr>
              <a:t>() {</a:t>
            </a:r>
          </a:p>
          <a:p>
            <a:pPr>
              <a:buNone/>
            </a:pPr>
            <a:r>
              <a:rPr lang="en-US" sz="2000" dirty="0">
                <a:latin typeface="Lucida Sans Typewriter" pitchFamily="49" charset="0"/>
              </a:rPr>
              <a:t>        </a:t>
            </a:r>
            <a:r>
              <a:rPr lang="en-US" sz="2000" dirty="0" err="1">
                <a:latin typeface="Lucida Sans Typewriter" pitchFamily="49" charset="0"/>
              </a:rPr>
              <a:t>System.out.println</a:t>
            </a:r>
            <a:r>
              <a:rPr lang="en-US" sz="2000" dirty="0">
                <a:latin typeface="Lucida Sans Typewriter" pitchFamily="49" charset="0"/>
              </a:rPr>
              <a:t>("speak");</a:t>
            </a:r>
          </a:p>
          <a:p>
            <a:pPr>
              <a:buNone/>
            </a:pPr>
            <a:r>
              <a:rPr lang="en-US" sz="2000" dirty="0">
                <a:latin typeface="Lucida Sans Typewriter" pitchFamily="49" charset="0"/>
              </a:rPr>
              <a:t>        Hello instance = new Hello();</a:t>
            </a:r>
          </a:p>
          <a:p>
            <a:pPr>
              <a:buNone/>
            </a:pPr>
            <a:r>
              <a:rPr lang="en-US" sz="2000" dirty="0">
                <a:latin typeface="Lucida Sans Typewriter" pitchFamily="49" charset="0"/>
              </a:rPr>
              <a:t>        String </a:t>
            </a:r>
            <a:r>
              <a:rPr lang="en-US" sz="2000" dirty="0" err="1">
                <a:latin typeface="Lucida Sans Typewriter" pitchFamily="49" charset="0"/>
              </a:rPr>
              <a:t>expResult</a:t>
            </a:r>
            <a:r>
              <a:rPr lang="en-US" sz="2000" dirty="0">
                <a:latin typeface="Lucida Sans Typewriter" pitchFamily="49" charset="0"/>
              </a:rPr>
              <a:t> = "</a:t>
            </a:r>
            <a:r>
              <a:rPr lang="en-US" sz="2000" dirty="0">
                <a:solidFill>
                  <a:srgbClr val="00B0F0"/>
                </a:solidFill>
                <a:latin typeface="Lucida Sans Typewriter" pitchFamily="49" charset="0"/>
              </a:rPr>
              <a:t>Hello</a:t>
            </a:r>
            <a:r>
              <a:rPr lang="en-US" sz="2000" dirty="0">
                <a:latin typeface="Lucida Sans Typewriter" pitchFamily="49" charset="0"/>
              </a:rPr>
              <a:t>";</a:t>
            </a:r>
          </a:p>
          <a:p>
            <a:pPr>
              <a:buNone/>
            </a:pPr>
            <a:r>
              <a:rPr lang="en-US" sz="2000" dirty="0">
                <a:latin typeface="Lucida Sans Typewriter" pitchFamily="49" charset="0"/>
              </a:rPr>
              <a:t>        String result = </a:t>
            </a:r>
            <a:r>
              <a:rPr lang="en-US" sz="2000" dirty="0" err="1">
                <a:latin typeface="Lucida Sans Typewriter" pitchFamily="49" charset="0"/>
              </a:rPr>
              <a:t>instance.speak</a:t>
            </a:r>
            <a:r>
              <a:rPr lang="en-US" sz="2000" dirty="0">
                <a:latin typeface="Lucida Sans Typewriter" pitchFamily="49" charset="0"/>
              </a:rPr>
              <a:t>();</a:t>
            </a:r>
          </a:p>
          <a:p>
            <a:pPr>
              <a:buNone/>
            </a:pPr>
            <a:r>
              <a:rPr lang="en-US" sz="2000" dirty="0">
                <a:latin typeface="Lucida Sans Typewriter" pitchFamily="49" charset="0"/>
              </a:rPr>
              <a:t>        </a:t>
            </a:r>
            <a:r>
              <a:rPr lang="en-US" sz="2000" dirty="0" err="1">
                <a:latin typeface="Lucida Sans Typewriter" pitchFamily="49" charset="0"/>
              </a:rPr>
              <a:t>assertEquals</a:t>
            </a:r>
            <a:r>
              <a:rPr lang="en-US" sz="2000" dirty="0">
                <a:latin typeface="Lucida Sans Typewriter" pitchFamily="49" charset="0"/>
              </a:rPr>
              <a:t>(</a:t>
            </a:r>
            <a:r>
              <a:rPr lang="en-US" sz="2000" dirty="0" err="1">
                <a:latin typeface="Lucida Sans Typewriter" pitchFamily="49" charset="0"/>
              </a:rPr>
              <a:t>expResult</a:t>
            </a:r>
            <a:r>
              <a:rPr lang="en-US" sz="2000" dirty="0">
                <a:latin typeface="Lucida Sans Typewriter" pitchFamily="49" charset="0"/>
              </a:rPr>
              <a:t>, result);</a:t>
            </a:r>
          </a:p>
          <a:p>
            <a:pPr>
              <a:buNone/>
            </a:pPr>
            <a:r>
              <a:rPr lang="en-US" sz="2000" dirty="0">
                <a:latin typeface="Lucida Sans Typewriter" pitchFamily="49" charset="0"/>
              </a:rPr>
              <a:t>        </a:t>
            </a:r>
            <a:r>
              <a:rPr lang="en-US" sz="2000" strike="sngStrike" dirty="0">
                <a:latin typeface="Lucida Sans Typewriter" pitchFamily="49" charset="0"/>
              </a:rPr>
              <a:t>// TODO review the generated test code 			and remove the default call to fail.</a:t>
            </a:r>
          </a:p>
          <a:p>
            <a:pPr>
              <a:buNone/>
            </a:pPr>
            <a:r>
              <a:rPr lang="en-US" sz="2000" strike="sngStrike" dirty="0">
                <a:latin typeface="Lucida Sans Typewriter" pitchFamily="49" charset="0"/>
              </a:rPr>
              <a:t>        fail("The test case is a prototype.");</a:t>
            </a:r>
          </a:p>
          <a:p>
            <a:pPr>
              <a:buNone/>
            </a:pPr>
            <a:r>
              <a:rPr lang="en-US" sz="2000" dirty="0">
                <a:latin typeface="Lucida Sans Typewriter" pitchFamily="49" charset="0"/>
              </a:rPr>
              <a:t>    }</a:t>
            </a:r>
          </a:p>
          <a:p>
            <a:pPr>
              <a:buNone/>
            </a:pPr>
            <a:endParaRPr lang="en-US" sz="2000" dirty="0">
              <a:latin typeface="Lucida Sans Typewriter"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Test</a:t>
            </a:r>
          </a:p>
        </p:txBody>
      </p:sp>
      <p:sp>
        <p:nvSpPr>
          <p:cNvPr id="3" name="Content Placeholder 2"/>
          <p:cNvSpPr>
            <a:spLocks noGrp="1"/>
          </p:cNvSpPr>
          <p:nvPr>
            <p:ph idx="1"/>
          </p:nvPr>
        </p:nvSpPr>
        <p:spPr>
          <a:xfrm>
            <a:off x="457200" y="1600201"/>
            <a:ext cx="8229600" cy="1295400"/>
          </a:xfrm>
        </p:spPr>
        <p:txBody>
          <a:bodyPr/>
          <a:lstStyle/>
          <a:p>
            <a:r>
              <a:rPr lang="en-US" dirty="0"/>
              <a:t>Select Run </a:t>
            </a:r>
            <a:r>
              <a:rPr lang="en-US" dirty="0">
                <a:sym typeface="Wingdings" pitchFamily="2" charset="2"/>
              </a:rPr>
              <a:t> Test Project</a:t>
            </a:r>
          </a:p>
          <a:p>
            <a:r>
              <a:rPr lang="en-US" dirty="0">
                <a:sym typeface="Wingdings" pitchFamily="2" charset="2"/>
              </a:rPr>
              <a:t>The test will fail</a:t>
            </a:r>
            <a:endParaRPr lang="en-US" dirty="0"/>
          </a:p>
        </p:txBody>
      </p:sp>
      <p:pic>
        <p:nvPicPr>
          <p:cNvPr id="4" name="Picture 3" descr="FailingTest.bmp"/>
          <p:cNvPicPr>
            <a:picLocks noChangeAspect="1"/>
          </p:cNvPicPr>
          <p:nvPr/>
        </p:nvPicPr>
        <p:blipFill>
          <a:blip r:embed="rId2" cstate="print"/>
          <a:stretch>
            <a:fillRect/>
          </a:stretch>
        </p:blipFill>
        <p:spPr>
          <a:xfrm>
            <a:off x="838200" y="2819400"/>
            <a:ext cx="7480112" cy="352411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 the Code</a:t>
            </a:r>
          </a:p>
        </p:txBody>
      </p:sp>
      <p:sp>
        <p:nvSpPr>
          <p:cNvPr id="4" name="Rectangle 3"/>
          <p:cNvSpPr/>
          <p:nvPr/>
        </p:nvSpPr>
        <p:spPr>
          <a:xfrm>
            <a:off x="304800" y="1600200"/>
            <a:ext cx="8610600" cy="3046988"/>
          </a:xfrm>
          <a:prstGeom prst="rect">
            <a:avLst/>
          </a:prstGeom>
        </p:spPr>
        <p:txBody>
          <a:bodyPr wrap="square">
            <a:spAutoFit/>
          </a:bodyPr>
          <a:lstStyle/>
          <a:p>
            <a:pPr>
              <a:buNone/>
            </a:pPr>
            <a:r>
              <a:rPr lang="en-US" sz="2400" dirty="0">
                <a:latin typeface="Lucida Sans Typewriter" pitchFamily="49" charset="0"/>
              </a:rPr>
              <a:t>    /**</a:t>
            </a:r>
          </a:p>
          <a:p>
            <a:pPr>
              <a:buNone/>
            </a:pPr>
            <a:r>
              <a:rPr lang="en-US" sz="2400" dirty="0">
                <a:latin typeface="Lucida Sans Typewriter" pitchFamily="49" charset="0"/>
              </a:rPr>
              <a:t>     * Method to return a greeting.</a:t>
            </a:r>
          </a:p>
          <a:p>
            <a:pPr>
              <a:buNone/>
            </a:pPr>
            <a:r>
              <a:rPr lang="en-US" sz="2400" dirty="0">
                <a:latin typeface="Lucida Sans Typewriter" pitchFamily="49" charset="0"/>
              </a:rPr>
              <a:t>     * @return The String "Hello"</a:t>
            </a:r>
          </a:p>
          <a:p>
            <a:pPr>
              <a:buNone/>
            </a:pPr>
            <a:r>
              <a:rPr lang="en-US" sz="2400" dirty="0">
                <a:latin typeface="Lucida Sans Typewriter" pitchFamily="49" charset="0"/>
              </a:rPr>
              <a:t>     */</a:t>
            </a:r>
          </a:p>
          <a:p>
            <a:pPr>
              <a:buNone/>
            </a:pPr>
            <a:r>
              <a:rPr lang="en-US" sz="2400" dirty="0">
                <a:latin typeface="Lucida Sans Typewriter" pitchFamily="49" charset="0"/>
              </a:rPr>
              <a:t>    public String speak() {</a:t>
            </a:r>
          </a:p>
          <a:p>
            <a:pPr>
              <a:buNone/>
            </a:pPr>
            <a:r>
              <a:rPr lang="en-US" sz="2400" dirty="0">
                <a:latin typeface="Lucida Sans Typewriter" pitchFamily="49" charset="0"/>
              </a:rPr>
              <a:t>	</a:t>
            </a:r>
            <a:r>
              <a:rPr lang="en-US" sz="2400" strike="sngStrike" dirty="0">
                <a:latin typeface="Lucida Sans Typewriter" pitchFamily="49" charset="0"/>
              </a:rPr>
              <a:t>//TODO: Add code to compute result</a:t>
            </a:r>
          </a:p>
          <a:p>
            <a:pPr>
              <a:buNone/>
            </a:pPr>
            <a:r>
              <a:rPr lang="en-US" sz="2400" dirty="0">
                <a:latin typeface="Lucida Sans Typewriter" pitchFamily="49" charset="0"/>
              </a:rPr>
              <a:t>        return </a:t>
            </a:r>
            <a:r>
              <a:rPr lang="en-US" sz="2400" strike="sngStrike" dirty="0">
                <a:latin typeface="Lucida Sans Typewriter" pitchFamily="49" charset="0"/>
              </a:rPr>
              <a:t>null</a:t>
            </a:r>
            <a:r>
              <a:rPr lang="en-US" sz="2400" dirty="0">
                <a:latin typeface="Lucida Sans Typewriter" pitchFamily="49" charset="0"/>
              </a:rPr>
              <a:t> </a:t>
            </a:r>
            <a:r>
              <a:rPr lang="en-US" sz="2400" dirty="0">
                <a:solidFill>
                  <a:srgbClr val="00B0F0"/>
                </a:solidFill>
                <a:latin typeface="Lucida Sans Typewriter" pitchFamily="49" charset="0"/>
              </a:rPr>
              <a:t>"Hello"</a:t>
            </a:r>
            <a:r>
              <a:rPr lang="en-US" sz="2400" dirty="0">
                <a:latin typeface="Lucida Sans Typewriter" pitchFamily="49" charset="0"/>
              </a:rPr>
              <a:t>;</a:t>
            </a:r>
          </a:p>
          <a:p>
            <a:pPr>
              <a:buNone/>
            </a:pPr>
            <a:r>
              <a:rPr lang="en-US" sz="2400" dirty="0">
                <a:latin typeface="Lucida Sans Typewriter" pitchFamily="49"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Test</a:t>
            </a:r>
          </a:p>
        </p:txBody>
      </p:sp>
      <p:sp>
        <p:nvSpPr>
          <p:cNvPr id="3" name="Content Placeholder 2"/>
          <p:cNvSpPr>
            <a:spLocks noGrp="1"/>
          </p:cNvSpPr>
          <p:nvPr>
            <p:ph idx="1"/>
          </p:nvPr>
        </p:nvSpPr>
        <p:spPr/>
        <p:txBody>
          <a:bodyPr/>
          <a:lstStyle/>
          <a:p>
            <a:r>
              <a:rPr lang="en-US" dirty="0"/>
              <a:t>Test Passes</a:t>
            </a:r>
          </a:p>
        </p:txBody>
      </p:sp>
      <p:pic>
        <p:nvPicPr>
          <p:cNvPr id="4" name="Picture 3" descr="TestPasses.bmp"/>
          <p:cNvPicPr>
            <a:picLocks noChangeAspect="1"/>
          </p:cNvPicPr>
          <p:nvPr/>
        </p:nvPicPr>
        <p:blipFill>
          <a:blip r:embed="rId2" cstate="print"/>
          <a:stretch>
            <a:fillRect/>
          </a:stretch>
        </p:blipFill>
        <p:spPr>
          <a:xfrm>
            <a:off x="914400" y="2457449"/>
            <a:ext cx="5845830" cy="440055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Driven Development</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Create a shell for the method:</a:t>
            </a:r>
          </a:p>
          <a:p>
            <a:pPr marL="914400" lvl="1" indent="-514350">
              <a:buFont typeface="+mj-lt"/>
              <a:buAutoNum type="arabicPeriod"/>
            </a:pPr>
            <a:r>
              <a:rPr lang="en-US" dirty="0"/>
              <a:t>Create the </a:t>
            </a:r>
            <a:r>
              <a:rPr lang="en-US" dirty="0" err="1"/>
              <a:t>javadoc</a:t>
            </a:r>
            <a:r>
              <a:rPr lang="en-US" dirty="0"/>
              <a:t> comments documenting the</a:t>
            </a:r>
          </a:p>
          <a:p>
            <a:pPr marL="1314450" lvl="2" indent="-514350"/>
            <a:r>
              <a:rPr lang="en-US" dirty="0"/>
              <a:t>Purpose</a:t>
            </a:r>
          </a:p>
          <a:p>
            <a:pPr marL="1314450" lvl="2" indent="-514350"/>
            <a:r>
              <a:rPr lang="en-US" dirty="0"/>
              <a:t>Parameters (pre-conditions)</a:t>
            </a:r>
          </a:p>
          <a:p>
            <a:pPr marL="1314450" lvl="2" indent="-514350"/>
            <a:r>
              <a:rPr lang="en-US" dirty="0"/>
              <a:t>Result (post-conditions)</a:t>
            </a:r>
          </a:p>
          <a:p>
            <a:pPr marL="914400" lvl="1" indent="-514350">
              <a:buFont typeface="+mj-lt"/>
              <a:buAutoNum type="arabicPeriod"/>
            </a:pPr>
            <a:r>
              <a:rPr lang="en-US" dirty="0"/>
              <a:t>Write an empty method. </a:t>
            </a:r>
            <a:br>
              <a:rPr lang="en-US" dirty="0"/>
            </a:br>
            <a:r>
              <a:rPr lang="en-US" dirty="0"/>
              <a:t>(Return 0 or null as required.</a:t>
            </a:r>
          </a:p>
          <a:p>
            <a:pPr marL="514350" indent="-514350">
              <a:buFont typeface="+mj-lt"/>
              <a:buAutoNum type="arabicPeriod"/>
            </a:pPr>
            <a:r>
              <a:rPr lang="en-US" dirty="0"/>
              <a:t>Design one or more test methods to verify post-conditions. (test fails)</a:t>
            </a:r>
          </a:p>
          <a:p>
            <a:pPr marL="514350" indent="-514350">
              <a:buFont typeface="+mj-lt"/>
              <a:buAutoNum type="arabicPeriod"/>
            </a:pPr>
            <a:r>
              <a:rPr lang="en-US" dirty="0"/>
              <a:t>Write the code for the method. (test passes)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Example</a:t>
            </a:r>
          </a:p>
        </p:txBody>
      </p:sp>
      <p:sp>
        <p:nvSpPr>
          <p:cNvPr id="3" name="Content Placeholder 2"/>
          <p:cNvSpPr>
            <a:spLocks noGrp="1"/>
          </p:cNvSpPr>
          <p:nvPr>
            <p:ph idx="1"/>
          </p:nvPr>
        </p:nvSpPr>
        <p:spPr/>
        <p:txBody>
          <a:bodyPr/>
          <a:lstStyle/>
          <a:p>
            <a:r>
              <a:rPr lang="en-US" dirty="0"/>
              <a:t>Write a method to find the largest value (</a:t>
            </a:r>
            <a:r>
              <a:rPr lang="en-US" dirty="0" err="1"/>
              <a:t>int</a:t>
            </a:r>
            <a:r>
              <a:rPr lang="en-US" dirty="0"/>
              <a:t>) in an array.</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Prototype</a:t>
            </a:r>
          </a:p>
        </p:txBody>
      </p:sp>
      <p:sp>
        <p:nvSpPr>
          <p:cNvPr id="4" name="TextBox 3"/>
          <p:cNvSpPr txBox="1"/>
          <p:nvPr/>
        </p:nvSpPr>
        <p:spPr>
          <a:xfrm>
            <a:off x="609600" y="1752600"/>
            <a:ext cx="7848600" cy="3693319"/>
          </a:xfrm>
          <a:prstGeom prst="rect">
            <a:avLst/>
          </a:prstGeom>
          <a:noFill/>
        </p:spPr>
        <p:txBody>
          <a:bodyPr wrap="square" rtlCol="0">
            <a:spAutoFit/>
          </a:bodyPr>
          <a:lstStyle/>
          <a:p>
            <a:r>
              <a:rPr lang="en-US" dirty="0">
                <a:latin typeface="Lucida Sans Typewriter" pitchFamily="49" charset="0"/>
              </a:rPr>
              <a:t>/**</a:t>
            </a:r>
          </a:p>
          <a:p>
            <a:r>
              <a:rPr lang="en-US" dirty="0">
                <a:latin typeface="Lucida Sans Typewriter" pitchFamily="49" charset="0"/>
              </a:rPr>
              <a:t> * Method to find the largest </a:t>
            </a:r>
            <a:r>
              <a:rPr lang="en-US" dirty="0" err="1">
                <a:latin typeface="Lucida Sans Typewriter" pitchFamily="49" charset="0"/>
              </a:rPr>
              <a:t>int</a:t>
            </a:r>
            <a:r>
              <a:rPr lang="en-US" dirty="0">
                <a:latin typeface="Lucida Sans Typewriter" pitchFamily="49" charset="0"/>
              </a:rPr>
              <a:t> value in an array</a:t>
            </a:r>
          </a:p>
          <a:p>
            <a:r>
              <a:rPr lang="en-US" dirty="0">
                <a:latin typeface="Lucida Sans Typewriter" pitchFamily="49" charset="0"/>
              </a:rPr>
              <a:t> * of int.</a:t>
            </a:r>
          </a:p>
          <a:p>
            <a:r>
              <a:rPr lang="en-US" dirty="0">
                <a:latin typeface="Lucida Sans Typewriter" pitchFamily="49" charset="0"/>
              </a:rPr>
              <a:t> * @</a:t>
            </a:r>
            <a:r>
              <a:rPr lang="en-US" dirty="0" err="1">
                <a:latin typeface="Lucida Sans Typewriter" pitchFamily="49" charset="0"/>
              </a:rPr>
              <a:t>param</a:t>
            </a:r>
            <a:r>
              <a:rPr lang="en-US" dirty="0">
                <a:latin typeface="Lucida Sans Typewriter" pitchFamily="49" charset="0"/>
              </a:rPr>
              <a:t> list An array of integers.</a:t>
            </a:r>
          </a:p>
          <a:p>
            <a:r>
              <a:rPr lang="en-US" dirty="0">
                <a:latin typeface="Lucida Sans Typewriter" pitchFamily="49" charset="0"/>
              </a:rPr>
              <a:t> * @return The largest integer in the given list.</a:t>
            </a:r>
          </a:p>
          <a:p>
            <a:r>
              <a:rPr lang="en-US" dirty="0">
                <a:latin typeface="Lucida Sans Typewriter" pitchFamily="49" charset="0"/>
              </a:rPr>
              <a:t> * @throws Null pointer exception if list is null.</a:t>
            </a:r>
          </a:p>
          <a:p>
            <a:r>
              <a:rPr lang="en-US" dirty="0">
                <a:latin typeface="Lucida Sans Typewriter" pitchFamily="49" charset="0"/>
              </a:rPr>
              <a:t> * @throws </a:t>
            </a:r>
            <a:r>
              <a:rPr lang="en-US" dirty="0" err="1">
                <a:latin typeface="Lucida Sans Typewriter" pitchFamily="49" charset="0"/>
              </a:rPr>
              <a:t>ArrayIndexOutOfBoundsException</a:t>
            </a:r>
            <a:r>
              <a:rPr lang="en-US" dirty="0">
                <a:latin typeface="Lucida Sans Typewriter" pitchFamily="49" charset="0"/>
              </a:rPr>
              <a:t> if list</a:t>
            </a:r>
          </a:p>
          <a:p>
            <a:r>
              <a:rPr lang="en-US" dirty="0">
                <a:latin typeface="Lucida Sans Typewriter" pitchFamily="49" charset="0"/>
              </a:rPr>
              <a:t> * is of zero length.</a:t>
            </a:r>
          </a:p>
          <a:p>
            <a:r>
              <a:rPr lang="en-US" dirty="0">
                <a:latin typeface="Lucida Sans Typewriter" pitchFamily="49" charset="0"/>
              </a:rPr>
              <a:t> */</a:t>
            </a:r>
          </a:p>
          <a:p>
            <a:r>
              <a:rPr lang="en-US" dirty="0">
                <a:latin typeface="Lucida Console" pitchFamily="49" charset="0"/>
              </a:rPr>
              <a:t>public static </a:t>
            </a:r>
            <a:r>
              <a:rPr lang="en-US" dirty="0" err="1">
                <a:latin typeface="Lucida Console" pitchFamily="49" charset="0"/>
              </a:rPr>
              <a:t>int</a:t>
            </a:r>
            <a:r>
              <a:rPr lang="en-US" dirty="0">
                <a:latin typeface="Lucida Console" pitchFamily="49" charset="0"/>
              </a:rPr>
              <a:t> largest(</a:t>
            </a:r>
            <a:r>
              <a:rPr lang="en-US" dirty="0" err="1">
                <a:latin typeface="Lucida Console" pitchFamily="49" charset="0"/>
              </a:rPr>
              <a:t>int</a:t>
            </a:r>
            <a:r>
              <a:rPr lang="en-US" dirty="0">
                <a:latin typeface="Lucida Console" pitchFamily="49" charset="0"/>
              </a:rPr>
              <a:t>[] list) {</a:t>
            </a:r>
          </a:p>
          <a:p>
            <a:r>
              <a:rPr lang="en-US" dirty="0">
                <a:latin typeface="Lucida Console" pitchFamily="49" charset="0"/>
              </a:rPr>
              <a:t>    return 0;</a:t>
            </a:r>
          </a:p>
          <a:p>
            <a:r>
              <a:rPr lang="en-US" dirty="0">
                <a:latin typeface="Lucida Console" pitchFamily="49" charset="0"/>
              </a:rPr>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to Consider</a:t>
            </a:r>
          </a:p>
        </p:txBody>
      </p:sp>
      <p:sp>
        <p:nvSpPr>
          <p:cNvPr id="3" name="Content Placeholder 2"/>
          <p:cNvSpPr>
            <a:spLocks noGrp="1"/>
          </p:cNvSpPr>
          <p:nvPr>
            <p:ph idx="1"/>
          </p:nvPr>
        </p:nvSpPr>
        <p:spPr/>
        <p:txBody>
          <a:bodyPr>
            <a:normAutofit fontScale="92500" lnSpcReduction="10000"/>
          </a:bodyPr>
          <a:lstStyle/>
          <a:p>
            <a:r>
              <a:rPr lang="en-US" dirty="0"/>
              <a:t>Single value</a:t>
            </a:r>
          </a:p>
          <a:p>
            <a:r>
              <a:rPr lang="en-US" dirty="0"/>
              <a:t>The target is</a:t>
            </a:r>
          </a:p>
          <a:p>
            <a:pPr lvl="1"/>
            <a:r>
              <a:rPr lang="en-US" dirty="0"/>
              <a:t>first</a:t>
            </a:r>
          </a:p>
          <a:p>
            <a:pPr lvl="1"/>
            <a:r>
              <a:rPr lang="en-US" dirty="0"/>
              <a:t>middle</a:t>
            </a:r>
          </a:p>
          <a:p>
            <a:pPr lvl="1"/>
            <a:r>
              <a:rPr lang="en-US" dirty="0"/>
              <a:t>last</a:t>
            </a:r>
          </a:p>
          <a:p>
            <a:r>
              <a:rPr lang="en-US" dirty="0"/>
              <a:t>Multiple largest values</a:t>
            </a:r>
          </a:p>
          <a:p>
            <a:r>
              <a:rPr lang="en-US" dirty="0"/>
              <a:t>Values are all negative</a:t>
            </a:r>
          </a:p>
          <a:p>
            <a:r>
              <a:rPr lang="en-US" dirty="0"/>
              <a:t>Empty list</a:t>
            </a:r>
          </a:p>
          <a:p>
            <a:r>
              <a:rPr lang="en-US" dirty="0"/>
              <a:t>Null list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JUnit</a:t>
            </a:r>
            <a:endParaRPr lang="en-US" dirty="0"/>
          </a:p>
        </p:txBody>
      </p:sp>
      <p:sp>
        <p:nvSpPr>
          <p:cNvPr id="3" name="Content Placeholder 2"/>
          <p:cNvSpPr>
            <a:spLocks noGrp="1"/>
          </p:cNvSpPr>
          <p:nvPr>
            <p:ph idx="1"/>
          </p:nvPr>
        </p:nvSpPr>
        <p:spPr/>
        <p:txBody>
          <a:bodyPr/>
          <a:lstStyle/>
          <a:p>
            <a:r>
              <a:rPr lang="en-US" dirty="0" err="1"/>
              <a:t>JUnit</a:t>
            </a:r>
            <a:r>
              <a:rPr lang="en-US" dirty="0"/>
              <a:t> is a test framework.</a:t>
            </a:r>
          </a:p>
          <a:p>
            <a:pPr lvl="1"/>
            <a:r>
              <a:rPr lang="en-US" dirty="0"/>
              <a:t>It provides methods to </a:t>
            </a:r>
          </a:p>
          <a:p>
            <a:pPr lvl="2"/>
            <a:r>
              <a:rPr lang="en-US" dirty="0"/>
              <a:t>Run unit tests.</a:t>
            </a:r>
          </a:p>
          <a:p>
            <a:pPr lvl="2"/>
            <a:r>
              <a:rPr lang="en-US" dirty="0"/>
              <a:t>Report the result of unit tests.</a:t>
            </a:r>
          </a:p>
          <a:p>
            <a:pPr lvl="1">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normAutofit/>
          </a:bodyPr>
          <a:lstStyle/>
          <a:p>
            <a:r>
              <a:rPr lang="en-US" dirty="0"/>
              <a:t>There are different systems. </a:t>
            </a:r>
          </a:p>
          <a:p>
            <a:pPr lvl="1"/>
            <a:r>
              <a:rPr lang="en-US" dirty="0"/>
              <a:t>Some keep a master copy on a central server</a:t>
            </a:r>
          </a:p>
          <a:p>
            <a:pPr lvl="2"/>
            <a:r>
              <a:rPr lang="en-US" dirty="0"/>
              <a:t>E.G. Subversion and CVS</a:t>
            </a:r>
          </a:p>
          <a:p>
            <a:pPr lvl="1"/>
            <a:r>
              <a:rPr lang="en-US" dirty="0"/>
              <a:t>Others do not have a central server, but the repository is distributed.</a:t>
            </a:r>
          </a:p>
          <a:p>
            <a:pPr lvl="2"/>
            <a:r>
              <a:rPr lang="en-US" dirty="0"/>
              <a:t>E.G. Mercurial, </a:t>
            </a:r>
            <a:r>
              <a:rPr lang="en-US" dirty="0" err="1"/>
              <a:t>Bzaar</a:t>
            </a:r>
            <a:r>
              <a:rPr lang="en-US" dirty="0"/>
              <a:t>, GIT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Use </a:t>
            </a:r>
            <a:r>
              <a:rPr lang="en-US" dirty="0" err="1"/>
              <a:t>JUnit</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need the appropriate jar file</a:t>
            </a:r>
          </a:p>
          <a:p>
            <a:pPr lvl="2">
              <a:buNone/>
            </a:pPr>
            <a:r>
              <a:rPr lang="en-US" dirty="0">
                <a:latin typeface="Lucida Sans Typewriter" pitchFamily="49" charset="0"/>
              </a:rPr>
              <a:t>junit-4.5.jar</a:t>
            </a:r>
          </a:p>
          <a:p>
            <a:r>
              <a:rPr lang="en-US" dirty="0"/>
              <a:t>Import the following:</a:t>
            </a:r>
          </a:p>
          <a:p>
            <a:pPr lvl="2">
              <a:buNone/>
            </a:pPr>
            <a:r>
              <a:rPr lang="en-US" dirty="0">
                <a:latin typeface="Lucida Sans Typewriter" pitchFamily="49" charset="0"/>
              </a:rPr>
              <a:t>import </a:t>
            </a:r>
            <a:r>
              <a:rPr lang="en-US" dirty="0" err="1">
                <a:latin typeface="Lucida Sans Typewriter" pitchFamily="49" charset="0"/>
              </a:rPr>
              <a:t>org.junit.Test</a:t>
            </a:r>
            <a:r>
              <a:rPr lang="en-US" dirty="0">
                <a:latin typeface="Lucida Sans Typewriter" pitchFamily="49" charset="0"/>
              </a:rPr>
              <a:t>;</a:t>
            </a:r>
          </a:p>
          <a:p>
            <a:pPr lvl="2">
              <a:buNone/>
            </a:pPr>
            <a:r>
              <a:rPr lang="en-US" dirty="0">
                <a:latin typeface="Lucida Sans Typewriter" pitchFamily="49" charset="0"/>
              </a:rPr>
              <a:t>import static </a:t>
            </a:r>
            <a:r>
              <a:rPr lang="en-US" dirty="0" err="1">
                <a:latin typeface="Lucida Sans Typewriter" pitchFamily="49" charset="0"/>
              </a:rPr>
              <a:t>org.junit.Assert</a:t>
            </a:r>
            <a:r>
              <a:rPr lang="en-US" dirty="0">
                <a:latin typeface="Lucida Sans Typewriter" pitchFamily="49" charset="0"/>
              </a:rPr>
              <a:t>.*;</a:t>
            </a:r>
          </a:p>
          <a:p>
            <a:r>
              <a:rPr lang="en-US" dirty="0"/>
              <a:t>Precede each test method with the annotation</a:t>
            </a:r>
          </a:p>
          <a:p>
            <a:pPr lvl="2">
              <a:buNone/>
            </a:pPr>
            <a:r>
              <a:rPr lang="en-US" dirty="0">
                <a:latin typeface="Lucida Sans Typewriter" pitchFamily="49" charset="0"/>
              </a:rPr>
              <a:t>@Test</a:t>
            </a:r>
          </a:p>
          <a:p>
            <a:r>
              <a:rPr lang="en-US" dirty="0"/>
              <a:t>Use the assert methods to report pass/fail</a:t>
            </a:r>
          </a:p>
          <a:p>
            <a:r>
              <a:rPr lang="en-US" dirty="0"/>
              <a:t>Note: </a:t>
            </a:r>
            <a:r>
              <a:rPr lang="en-US" dirty="0" err="1"/>
              <a:t>JUnit</a:t>
            </a:r>
            <a:r>
              <a:rPr lang="en-US" dirty="0"/>
              <a:t> is integrated with </a:t>
            </a:r>
            <a:r>
              <a:rPr lang="en-US" dirty="0" err="1"/>
              <a:t>NetBeans</a:t>
            </a:r>
            <a:r>
              <a:rPr lang="en-US" dirty="0"/>
              <a:t> and other IDEs.</a:t>
            </a:r>
          </a:p>
          <a:p>
            <a:pPr lvl="2">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Single</a:t>
            </a:r>
          </a:p>
        </p:txBody>
      </p:sp>
      <p:sp>
        <p:nvSpPr>
          <p:cNvPr id="4" name="Rectangle 3"/>
          <p:cNvSpPr/>
          <p:nvPr/>
        </p:nvSpPr>
        <p:spPr>
          <a:xfrm>
            <a:off x="457200" y="1443841"/>
            <a:ext cx="8382000" cy="3139321"/>
          </a:xfrm>
          <a:prstGeom prst="rect">
            <a:avLst/>
          </a:prstGeom>
        </p:spPr>
        <p:txBody>
          <a:bodyPr wrap="square">
            <a:spAutoFit/>
          </a:bodyPr>
          <a:lstStyle/>
          <a:p>
            <a:pPr>
              <a:buNone/>
            </a:pPr>
            <a:r>
              <a:rPr lang="en-US" dirty="0">
                <a:latin typeface="Lucida Sans Typewriter" pitchFamily="49" charset="0"/>
              </a:rPr>
              <a:t>    /**</a:t>
            </a:r>
          </a:p>
          <a:p>
            <a:pPr>
              <a:buNone/>
            </a:pPr>
            <a:r>
              <a:rPr lang="en-US" dirty="0">
                <a:latin typeface="Lucida Sans Typewriter" pitchFamily="49" charset="0"/>
              </a:rPr>
              <a:t>     * Test of </a:t>
            </a:r>
            <a:r>
              <a:rPr lang="en-US" dirty="0" err="1">
                <a:latin typeface="Lucida Sans Typewriter" pitchFamily="49" charset="0"/>
              </a:rPr>
              <a:t>Util.largest</a:t>
            </a:r>
            <a:r>
              <a:rPr lang="en-US" dirty="0">
                <a:latin typeface="Lucida Sans Typewriter" pitchFamily="49" charset="0"/>
              </a:rPr>
              <a:t>.</a:t>
            </a:r>
          </a:p>
          <a:p>
            <a:pPr>
              <a:buNone/>
            </a:pPr>
            <a:r>
              <a:rPr lang="en-US" dirty="0">
                <a:latin typeface="Lucida Sans Typewriter" pitchFamily="49" charset="0"/>
              </a:rPr>
              <a:t>     * This test to see if the method works with a single</a:t>
            </a:r>
          </a:p>
          <a:p>
            <a:pPr>
              <a:buNone/>
            </a:pPr>
            <a:r>
              <a:rPr lang="en-US" dirty="0">
                <a:latin typeface="Lucida Sans Typewriter" pitchFamily="49" charset="0"/>
              </a:rPr>
              <a:t>     * item in the array.</a:t>
            </a:r>
          </a:p>
          <a:p>
            <a:pPr>
              <a:buNone/>
            </a:pPr>
            <a:r>
              <a:rPr lang="en-US" dirty="0">
                <a:latin typeface="Lucida Sans Typewriter" pitchFamily="49" charset="0"/>
              </a:rPr>
              <a:t>     */</a:t>
            </a:r>
          </a:p>
          <a:p>
            <a:pPr>
              <a:buNone/>
            </a:pPr>
            <a:r>
              <a:rPr lang="en-US" dirty="0">
                <a:latin typeface="Lucida Sans Typewriter" pitchFamily="49" charset="0"/>
              </a:rPr>
              <a:t>    </a:t>
            </a:r>
            <a:r>
              <a:rPr lang="en-US" dirty="0">
                <a:latin typeface="Lucida Console" pitchFamily="49" charset="0"/>
              </a:rPr>
              <a:t>@Test</a:t>
            </a:r>
          </a:p>
          <a:p>
            <a:pPr>
              <a:buNone/>
            </a:pPr>
            <a:r>
              <a:rPr lang="en-US" dirty="0">
                <a:latin typeface="Lucida Console" pitchFamily="49" charset="0"/>
              </a:rPr>
              <a:t>    public void single() {</a:t>
            </a:r>
          </a:p>
          <a:p>
            <a:pPr>
              <a:buNone/>
            </a:pPr>
            <a:r>
              <a:rPr lang="en-US" dirty="0">
                <a:latin typeface="Lucida Console" pitchFamily="49" charset="0"/>
              </a:rPr>
              <a:t>        </a:t>
            </a:r>
            <a:r>
              <a:rPr lang="en-US" dirty="0" err="1">
                <a:latin typeface="Lucida Console" pitchFamily="49" charset="0"/>
              </a:rPr>
              <a:t>System.out.println</a:t>
            </a:r>
            <a:r>
              <a:rPr lang="en-US" dirty="0">
                <a:latin typeface="Lucida Console" pitchFamily="49" charset="0"/>
              </a:rPr>
              <a:t>("single");</a:t>
            </a:r>
          </a:p>
          <a:p>
            <a:pPr>
              <a:buNone/>
            </a:pPr>
            <a:r>
              <a:rPr lang="en-US" dirty="0">
                <a:latin typeface="Lucida Console" pitchFamily="49" charset="0"/>
              </a:rPr>
              <a:t>        </a:t>
            </a:r>
            <a:r>
              <a:rPr lang="en-US" dirty="0" err="1">
                <a:latin typeface="Lucida Console" pitchFamily="49" charset="0"/>
              </a:rPr>
              <a:t>assertEquals</a:t>
            </a:r>
            <a:r>
              <a:rPr lang="en-US" dirty="0">
                <a:latin typeface="Lucida Console" pitchFamily="49" charset="0"/>
              </a:rPr>
              <a:t>(9, </a:t>
            </a:r>
            <a:r>
              <a:rPr lang="en-US" dirty="0" err="1">
                <a:latin typeface="Lucida Console" pitchFamily="49" charset="0"/>
              </a:rPr>
              <a:t>Util.largest</a:t>
            </a:r>
            <a:r>
              <a:rPr lang="en-US" dirty="0">
                <a:latin typeface="Lucida Console" pitchFamily="49" charset="0"/>
              </a:rPr>
              <a:t>(new </a:t>
            </a:r>
            <a:r>
              <a:rPr lang="en-US" dirty="0" err="1">
                <a:latin typeface="Lucida Console" pitchFamily="49" charset="0"/>
              </a:rPr>
              <a:t>int</a:t>
            </a:r>
            <a:r>
              <a:rPr lang="en-US" dirty="0">
                <a:latin typeface="Lucida Console" pitchFamily="49" charset="0"/>
              </a:rPr>
              <a:t>[] {9}));</a:t>
            </a:r>
          </a:p>
          <a:p>
            <a:pPr>
              <a:buNone/>
            </a:pPr>
            <a:r>
              <a:rPr lang="en-US" dirty="0">
                <a:latin typeface="Lucida Console" pitchFamily="49" charset="0"/>
              </a:rPr>
              <a:t>    }</a:t>
            </a:r>
          </a:p>
          <a:p>
            <a:pPr>
              <a:buNone/>
            </a:pPr>
            <a:endParaRPr lang="en-US" dirty="0">
              <a:latin typeface="Lucida Sans Typewriter"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the Test</a:t>
            </a:r>
          </a:p>
        </p:txBody>
      </p:sp>
      <p:sp>
        <p:nvSpPr>
          <p:cNvPr id="3" name="Content Placeholder 2"/>
          <p:cNvSpPr>
            <a:spLocks noGrp="1"/>
          </p:cNvSpPr>
          <p:nvPr>
            <p:ph idx="1"/>
          </p:nvPr>
        </p:nvSpPr>
        <p:spPr/>
        <p:txBody>
          <a:bodyPr>
            <a:normAutofit/>
          </a:bodyPr>
          <a:lstStyle/>
          <a:p>
            <a:pPr>
              <a:buNone/>
            </a:pPr>
            <a:r>
              <a:rPr lang="en-US" sz="1800" dirty="0">
                <a:latin typeface="Lucida Console" pitchFamily="49" charset="0"/>
              </a:rPr>
              <a:t>    public static </a:t>
            </a:r>
            <a:r>
              <a:rPr lang="en-US" sz="1800" dirty="0" err="1">
                <a:latin typeface="Lucida Console" pitchFamily="49" charset="0"/>
              </a:rPr>
              <a:t>int</a:t>
            </a:r>
            <a:r>
              <a:rPr lang="en-US" sz="1800" dirty="0">
                <a:latin typeface="Lucida Console" pitchFamily="49" charset="0"/>
              </a:rPr>
              <a:t> largest(</a:t>
            </a:r>
            <a:r>
              <a:rPr lang="en-US" sz="1800" dirty="0" err="1">
                <a:latin typeface="Lucida Console" pitchFamily="49" charset="0"/>
              </a:rPr>
              <a:t>int</a:t>
            </a:r>
            <a:r>
              <a:rPr lang="en-US" sz="1800" dirty="0">
                <a:latin typeface="Lucida Console" pitchFamily="49" charset="0"/>
              </a:rPr>
              <a:t>[] list) {</a:t>
            </a:r>
          </a:p>
          <a:p>
            <a:pPr>
              <a:buNone/>
            </a:pPr>
            <a:r>
              <a:rPr lang="en-US" sz="1800" dirty="0">
                <a:latin typeface="Lucida Console" pitchFamily="49" charset="0"/>
              </a:rPr>
              <a:t>        return 9;</a:t>
            </a:r>
          </a:p>
          <a:p>
            <a:pPr>
              <a:buNone/>
            </a:pPr>
            <a:r>
              <a:rPr lang="en-US" sz="1800" dirty="0">
                <a:latin typeface="Lucida Console" pitchFamily="49"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Refactor</a:t>
            </a:r>
            <a:r>
              <a:rPr lang="en-US" dirty="0"/>
              <a:t> to Remove Duplication</a:t>
            </a:r>
          </a:p>
        </p:txBody>
      </p:sp>
      <p:sp>
        <p:nvSpPr>
          <p:cNvPr id="3" name="Content Placeholder 2"/>
          <p:cNvSpPr>
            <a:spLocks noGrp="1"/>
          </p:cNvSpPr>
          <p:nvPr>
            <p:ph idx="1"/>
          </p:nvPr>
        </p:nvSpPr>
        <p:spPr/>
        <p:txBody>
          <a:bodyPr>
            <a:normAutofit/>
          </a:bodyPr>
          <a:lstStyle/>
          <a:p>
            <a:pPr>
              <a:buNone/>
            </a:pPr>
            <a:r>
              <a:rPr lang="en-US" sz="1800" dirty="0">
                <a:latin typeface="Lucida Console" pitchFamily="49" charset="0"/>
              </a:rPr>
              <a:t>    public static </a:t>
            </a:r>
            <a:r>
              <a:rPr lang="en-US" sz="1800" dirty="0" err="1">
                <a:latin typeface="Lucida Console" pitchFamily="49" charset="0"/>
              </a:rPr>
              <a:t>int</a:t>
            </a:r>
            <a:r>
              <a:rPr lang="en-US" sz="1800" dirty="0">
                <a:latin typeface="Lucida Console" pitchFamily="49" charset="0"/>
              </a:rPr>
              <a:t> largest(</a:t>
            </a:r>
            <a:r>
              <a:rPr lang="en-US" sz="1800" dirty="0" err="1">
                <a:latin typeface="Lucida Console" pitchFamily="49" charset="0"/>
              </a:rPr>
              <a:t>int</a:t>
            </a:r>
            <a:r>
              <a:rPr lang="en-US" sz="1800" dirty="0">
                <a:latin typeface="Lucida Console" pitchFamily="49" charset="0"/>
              </a:rPr>
              <a:t>[] list) {</a:t>
            </a:r>
          </a:p>
          <a:p>
            <a:pPr>
              <a:buNone/>
            </a:pPr>
            <a:r>
              <a:rPr lang="en-US" sz="1800" dirty="0">
                <a:latin typeface="Lucida Console" pitchFamily="49" charset="0"/>
              </a:rPr>
              <a:t>        </a:t>
            </a:r>
            <a:r>
              <a:rPr lang="en-US" sz="1800" dirty="0" err="1">
                <a:latin typeface="Lucida Console" pitchFamily="49" charset="0"/>
              </a:rPr>
              <a:t>int</a:t>
            </a:r>
            <a:r>
              <a:rPr lang="en-US" sz="1800" dirty="0">
                <a:latin typeface="Lucida Console" pitchFamily="49" charset="0"/>
              </a:rPr>
              <a:t> largest = list[0];</a:t>
            </a:r>
          </a:p>
          <a:p>
            <a:pPr>
              <a:buNone/>
            </a:pPr>
            <a:r>
              <a:rPr lang="en-US" sz="1800" dirty="0">
                <a:latin typeface="Lucida Console" pitchFamily="49" charset="0"/>
              </a:rPr>
              <a:t>        return largest;</a:t>
            </a:r>
          </a:p>
          <a:p>
            <a:pPr>
              <a:buNone/>
            </a:pPr>
            <a:r>
              <a:rPr lang="en-US" sz="1800" dirty="0">
                <a:latin typeface="Lucida Console" pitchFamily="49"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first</a:t>
            </a:r>
          </a:p>
        </p:txBody>
      </p:sp>
      <p:sp>
        <p:nvSpPr>
          <p:cNvPr id="3" name="Content Placeholder 2"/>
          <p:cNvSpPr>
            <a:spLocks noGrp="1"/>
          </p:cNvSpPr>
          <p:nvPr>
            <p:ph idx="1"/>
          </p:nvPr>
        </p:nvSpPr>
        <p:spPr/>
        <p:txBody>
          <a:bodyPr>
            <a:noAutofit/>
          </a:bodyPr>
          <a:lstStyle/>
          <a:p>
            <a:pPr>
              <a:buNone/>
            </a:pPr>
            <a:r>
              <a:rPr lang="en-US" sz="1800" dirty="0">
                <a:latin typeface="Lucida Console" pitchFamily="49" charset="0"/>
              </a:rPr>
              <a:t>    /**</a:t>
            </a:r>
          </a:p>
          <a:p>
            <a:pPr>
              <a:buNone/>
            </a:pPr>
            <a:r>
              <a:rPr lang="en-US" sz="1800" dirty="0">
                <a:latin typeface="Lucida Console" pitchFamily="49" charset="0"/>
              </a:rPr>
              <a:t>     * Test of </a:t>
            </a:r>
            <a:r>
              <a:rPr lang="en-US" sz="1800" dirty="0" err="1">
                <a:latin typeface="Lucida Console" pitchFamily="49" charset="0"/>
              </a:rPr>
              <a:t>Util.largest</a:t>
            </a:r>
            <a:r>
              <a:rPr lang="en-US" sz="1800" dirty="0">
                <a:latin typeface="Lucida Console" pitchFamily="49" charset="0"/>
              </a:rPr>
              <a:t>.</a:t>
            </a:r>
          </a:p>
          <a:p>
            <a:pPr>
              <a:buNone/>
            </a:pPr>
            <a:r>
              <a:rPr lang="en-US" sz="1800" dirty="0">
                <a:latin typeface="Lucida Console" pitchFamily="49" charset="0"/>
              </a:rPr>
              <a:t>     * This test to see that the largest value can be</a:t>
            </a:r>
          </a:p>
          <a:p>
            <a:pPr>
              <a:buNone/>
            </a:pPr>
            <a:r>
              <a:rPr lang="en-US" sz="1800" dirty="0">
                <a:latin typeface="Lucida Console" pitchFamily="49" charset="0"/>
              </a:rPr>
              <a:t>     * located in the first element.</a:t>
            </a:r>
          </a:p>
          <a:p>
            <a:pPr>
              <a:buNone/>
            </a:pPr>
            <a:r>
              <a:rPr lang="en-US" sz="1800" dirty="0">
                <a:latin typeface="Lucida Console" pitchFamily="49" charset="0"/>
              </a:rPr>
              <a:t>     */</a:t>
            </a:r>
          </a:p>
          <a:p>
            <a:pPr>
              <a:buNone/>
            </a:pPr>
            <a:r>
              <a:rPr lang="en-US" sz="1800" dirty="0">
                <a:latin typeface="Lucida Console" pitchFamily="49" charset="0"/>
              </a:rPr>
              <a:t>    @Test</a:t>
            </a:r>
          </a:p>
          <a:p>
            <a:pPr>
              <a:buNone/>
            </a:pPr>
            <a:r>
              <a:rPr lang="en-US" sz="1800" dirty="0">
                <a:latin typeface="Lucida Console" pitchFamily="49" charset="0"/>
              </a:rPr>
              <a:t>    public void </a:t>
            </a:r>
            <a:r>
              <a:rPr lang="en-US" sz="1800" dirty="0" err="1">
                <a:latin typeface="Lucida Console" pitchFamily="49" charset="0"/>
              </a:rPr>
              <a:t>firstItemIsLargest</a:t>
            </a:r>
            <a:r>
              <a:rPr lang="en-US" sz="1800" dirty="0">
                <a:latin typeface="Lucida Console" pitchFamily="49" charset="0"/>
              </a:rPr>
              <a:t>() {</a:t>
            </a:r>
          </a:p>
          <a:p>
            <a:pPr>
              <a:buNone/>
            </a:pPr>
            <a:r>
              <a:rPr lang="en-US" sz="1800" dirty="0">
                <a:latin typeface="Lucida Console" pitchFamily="49" charset="0"/>
              </a:rPr>
              <a:t>        </a:t>
            </a:r>
            <a:r>
              <a:rPr lang="en-US" sz="1800" dirty="0" err="1">
                <a:latin typeface="Lucida Console" pitchFamily="49" charset="0"/>
              </a:rPr>
              <a:t>System.out.println</a:t>
            </a:r>
            <a:r>
              <a:rPr lang="en-US" sz="1800" dirty="0">
                <a:latin typeface="Lucida Console" pitchFamily="49" charset="0"/>
              </a:rPr>
              <a:t>("first");</a:t>
            </a:r>
          </a:p>
          <a:p>
            <a:pPr>
              <a:buNone/>
            </a:pPr>
            <a:r>
              <a:rPr lang="en-US" sz="1800" dirty="0">
                <a:latin typeface="Lucida Console" pitchFamily="49" charset="0"/>
              </a:rPr>
              <a:t>        </a:t>
            </a:r>
            <a:r>
              <a:rPr lang="en-US" sz="1800" dirty="0" err="1">
                <a:latin typeface="Lucida Console" pitchFamily="49" charset="0"/>
              </a:rPr>
              <a:t>assertEquals</a:t>
            </a:r>
            <a:r>
              <a:rPr lang="en-US" sz="1800" dirty="0">
                <a:latin typeface="Lucida Console" pitchFamily="49" charset="0"/>
              </a:rPr>
              <a:t>(9, </a:t>
            </a:r>
            <a:r>
              <a:rPr lang="en-US" sz="1800" dirty="0" err="1">
                <a:latin typeface="Lucida Console" pitchFamily="49" charset="0"/>
              </a:rPr>
              <a:t>Util.largest</a:t>
            </a:r>
            <a:r>
              <a:rPr lang="en-US" sz="1800" dirty="0">
                <a:latin typeface="Lucida Console" pitchFamily="49" charset="0"/>
              </a:rPr>
              <a:t>(new </a:t>
            </a:r>
            <a:r>
              <a:rPr lang="en-US" sz="1800" dirty="0" err="1">
                <a:latin typeface="Lucida Console" pitchFamily="49" charset="0"/>
              </a:rPr>
              <a:t>int</a:t>
            </a:r>
            <a:r>
              <a:rPr lang="en-US" sz="1800" dirty="0">
                <a:latin typeface="Lucida Console" pitchFamily="49" charset="0"/>
              </a:rPr>
              <a:t>[]{9, 8, 7}));</a:t>
            </a:r>
          </a:p>
          <a:p>
            <a:pPr>
              <a:buNone/>
            </a:pPr>
            <a:r>
              <a:rPr lang="en-US" sz="1800" dirty="0">
                <a:latin typeface="Lucida Console" pitchFamily="49"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Last</a:t>
            </a:r>
          </a:p>
        </p:txBody>
      </p:sp>
      <p:sp>
        <p:nvSpPr>
          <p:cNvPr id="3" name="Content Placeholder 2"/>
          <p:cNvSpPr>
            <a:spLocks noGrp="1"/>
          </p:cNvSpPr>
          <p:nvPr>
            <p:ph idx="1"/>
          </p:nvPr>
        </p:nvSpPr>
        <p:spPr/>
        <p:txBody>
          <a:bodyPr>
            <a:noAutofit/>
          </a:bodyPr>
          <a:lstStyle/>
          <a:p>
            <a:pPr>
              <a:buNone/>
            </a:pPr>
            <a:r>
              <a:rPr lang="en-US" sz="1800" dirty="0">
                <a:latin typeface="Lucida Console" pitchFamily="49" charset="0"/>
              </a:rPr>
              <a:t>    /**</a:t>
            </a:r>
          </a:p>
          <a:p>
            <a:pPr>
              <a:buNone/>
            </a:pPr>
            <a:r>
              <a:rPr lang="en-US" sz="1800" dirty="0">
                <a:latin typeface="Lucida Console" pitchFamily="49" charset="0"/>
              </a:rPr>
              <a:t>     * Test of </a:t>
            </a:r>
            <a:r>
              <a:rPr lang="en-US" sz="1800" dirty="0" err="1">
                <a:latin typeface="Lucida Console" pitchFamily="49" charset="0"/>
              </a:rPr>
              <a:t>Util.largest</a:t>
            </a:r>
            <a:r>
              <a:rPr lang="en-US" sz="1800" dirty="0">
                <a:latin typeface="Lucida Console" pitchFamily="49" charset="0"/>
              </a:rPr>
              <a:t>.</a:t>
            </a:r>
          </a:p>
          <a:p>
            <a:pPr>
              <a:buNone/>
            </a:pPr>
            <a:r>
              <a:rPr lang="en-US" sz="1800" dirty="0">
                <a:latin typeface="Lucida Console" pitchFamily="49" charset="0"/>
              </a:rPr>
              <a:t>     * This test to see that the largest value can be</a:t>
            </a:r>
          </a:p>
          <a:p>
            <a:pPr>
              <a:buNone/>
            </a:pPr>
            <a:r>
              <a:rPr lang="en-US" sz="1800" dirty="0">
                <a:latin typeface="Lucida Console" pitchFamily="49" charset="0"/>
              </a:rPr>
              <a:t>     * located in the first element.</a:t>
            </a:r>
          </a:p>
          <a:p>
            <a:pPr>
              <a:buNone/>
            </a:pPr>
            <a:r>
              <a:rPr lang="en-US" sz="1800" dirty="0">
                <a:latin typeface="Lucida Console" pitchFamily="49" charset="0"/>
              </a:rPr>
              <a:t>     */</a:t>
            </a:r>
          </a:p>
          <a:p>
            <a:pPr>
              <a:buNone/>
            </a:pPr>
            <a:r>
              <a:rPr lang="en-US" sz="1800" dirty="0">
                <a:latin typeface="Lucida Console" pitchFamily="49" charset="0"/>
              </a:rPr>
              <a:t>    @Test</a:t>
            </a:r>
          </a:p>
          <a:p>
            <a:pPr>
              <a:buNone/>
            </a:pPr>
            <a:r>
              <a:rPr lang="en-US" sz="1800" dirty="0">
                <a:latin typeface="Lucida Console" pitchFamily="49" charset="0"/>
              </a:rPr>
              <a:t>    public void </a:t>
            </a:r>
            <a:r>
              <a:rPr lang="en-US" sz="1800" dirty="0" err="1">
                <a:latin typeface="Lucida Console" pitchFamily="49" charset="0"/>
              </a:rPr>
              <a:t>lastItemIsLargest</a:t>
            </a:r>
            <a:r>
              <a:rPr lang="en-US" sz="1800" dirty="0">
                <a:latin typeface="Lucida Console" pitchFamily="49" charset="0"/>
              </a:rPr>
              <a:t>() {</a:t>
            </a:r>
          </a:p>
          <a:p>
            <a:pPr>
              <a:buNone/>
            </a:pPr>
            <a:r>
              <a:rPr lang="en-US" sz="1800" dirty="0">
                <a:latin typeface="Lucida Console" pitchFamily="49" charset="0"/>
              </a:rPr>
              <a:t>        </a:t>
            </a:r>
            <a:r>
              <a:rPr lang="en-US" sz="1800" dirty="0" err="1">
                <a:latin typeface="Lucida Console" pitchFamily="49" charset="0"/>
              </a:rPr>
              <a:t>System.out.println</a:t>
            </a:r>
            <a:r>
              <a:rPr lang="en-US" sz="1800" dirty="0">
                <a:latin typeface="Lucida Console" pitchFamily="49" charset="0"/>
              </a:rPr>
              <a:t>("last");</a:t>
            </a:r>
          </a:p>
          <a:p>
            <a:pPr>
              <a:buNone/>
            </a:pPr>
            <a:r>
              <a:rPr lang="en-US" sz="1800" dirty="0">
                <a:latin typeface="Lucida Console" pitchFamily="49" charset="0"/>
              </a:rPr>
              <a:t>        </a:t>
            </a:r>
            <a:r>
              <a:rPr lang="en-US" sz="1800" dirty="0" err="1">
                <a:latin typeface="Lucida Console" pitchFamily="49" charset="0"/>
              </a:rPr>
              <a:t>assertEquals</a:t>
            </a:r>
            <a:r>
              <a:rPr lang="en-US" sz="1800" dirty="0">
                <a:latin typeface="Lucida Console" pitchFamily="49" charset="0"/>
              </a:rPr>
              <a:t>(9, </a:t>
            </a:r>
            <a:r>
              <a:rPr lang="en-US" sz="1800" dirty="0" err="1">
                <a:latin typeface="Lucida Console" pitchFamily="49" charset="0"/>
              </a:rPr>
              <a:t>Util.largest</a:t>
            </a:r>
            <a:r>
              <a:rPr lang="en-US" sz="1800" dirty="0">
                <a:latin typeface="Lucida Console" pitchFamily="49" charset="0"/>
              </a:rPr>
              <a:t>(new </a:t>
            </a:r>
            <a:r>
              <a:rPr lang="en-US" sz="1800" dirty="0" err="1">
                <a:latin typeface="Lucida Console" pitchFamily="49" charset="0"/>
              </a:rPr>
              <a:t>int</a:t>
            </a:r>
            <a:r>
              <a:rPr lang="en-US" sz="1800" dirty="0">
                <a:latin typeface="Lucida Console" pitchFamily="49" charset="0"/>
              </a:rPr>
              <a:t>[]{7, 8, 9}));</a:t>
            </a:r>
          </a:p>
          <a:p>
            <a:pPr>
              <a:buNone/>
            </a:pPr>
            <a:r>
              <a:rPr lang="en-US" sz="1800" dirty="0">
                <a:latin typeface="Lucida Console" pitchFamily="49"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the Test</a:t>
            </a:r>
          </a:p>
        </p:txBody>
      </p:sp>
      <p:sp>
        <p:nvSpPr>
          <p:cNvPr id="3" name="Content Placeholder 2"/>
          <p:cNvSpPr>
            <a:spLocks noGrp="1"/>
          </p:cNvSpPr>
          <p:nvPr>
            <p:ph idx="1"/>
          </p:nvPr>
        </p:nvSpPr>
        <p:spPr/>
        <p:txBody>
          <a:bodyPr>
            <a:normAutofit/>
          </a:bodyPr>
          <a:lstStyle/>
          <a:p>
            <a:pPr>
              <a:buNone/>
            </a:pPr>
            <a:r>
              <a:rPr lang="en-US" sz="1800" dirty="0">
                <a:latin typeface="Lucida Console" pitchFamily="49" charset="0"/>
              </a:rPr>
              <a:t>    public static </a:t>
            </a:r>
            <a:r>
              <a:rPr lang="en-US" sz="1800" dirty="0" err="1">
                <a:latin typeface="Lucida Console" pitchFamily="49" charset="0"/>
              </a:rPr>
              <a:t>int</a:t>
            </a:r>
            <a:r>
              <a:rPr lang="en-US" sz="1800" dirty="0">
                <a:latin typeface="Lucida Console" pitchFamily="49" charset="0"/>
              </a:rPr>
              <a:t> largest(</a:t>
            </a:r>
            <a:r>
              <a:rPr lang="en-US" sz="1800" dirty="0" err="1">
                <a:latin typeface="Lucida Console" pitchFamily="49" charset="0"/>
              </a:rPr>
              <a:t>int</a:t>
            </a:r>
            <a:r>
              <a:rPr lang="en-US" sz="1800" dirty="0">
                <a:latin typeface="Lucida Console" pitchFamily="49" charset="0"/>
              </a:rPr>
              <a:t>[] list) {</a:t>
            </a:r>
          </a:p>
          <a:p>
            <a:pPr>
              <a:buNone/>
            </a:pPr>
            <a:r>
              <a:rPr lang="en-US" sz="1800" dirty="0">
                <a:latin typeface="Lucida Console" pitchFamily="49" charset="0"/>
              </a:rPr>
              <a:t>        </a:t>
            </a:r>
            <a:r>
              <a:rPr lang="en-US" sz="1800" dirty="0" err="1">
                <a:latin typeface="Lucida Console" pitchFamily="49" charset="0"/>
              </a:rPr>
              <a:t>int</a:t>
            </a:r>
            <a:r>
              <a:rPr lang="en-US" sz="1800" dirty="0">
                <a:latin typeface="Lucida Console" pitchFamily="49" charset="0"/>
              </a:rPr>
              <a:t> largest = list[0];</a:t>
            </a:r>
          </a:p>
          <a:p>
            <a:pPr>
              <a:buNone/>
            </a:pPr>
            <a:r>
              <a:rPr lang="en-US" sz="1800" dirty="0">
                <a:latin typeface="Lucida Console" pitchFamily="49" charset="0"/>
              </a:rPr>
              <a:t>        for (</a:t>
            </a:r>
            <a:r>
              <a:rPr lang="en-US" sz="1800" dirty="0" err="1">
                <a:latin typeface="Lucida Console" pitchFamily="49" charset="0"/>
              </a:rPr>
              <a:t>int</a:t>
            </a:r>
            <a:r>
              <a:rPr lang="en-US" sz="1800" dirty="0">
                <a:latin typeface="Lucida Console" pitchFamily="49" charset="0"/>
              </a:rPr>
              <a:t> </a:t>
            </a:r>
            <a:r>
              <a:rPr lang="en-US" sz="1800" dirty="0" err="1">
                <a:latin typeface="Lucida Console" pitchFamily="49" charset="0"/>
              </a:rPr>
              <a:t>i</a:t>
            </a:r>
            <a:r>
              <a:rPr lang="en-US" sz="1800" dirty="0">
                <a:latin typeface="Lucida Console" pitchFamily="49" charset="0"/>
              </a:rPr>
              <a:t> = 1; </a:t>
            </a:r>
            <a:r>
              <a:rPr lang="en-US" sz="1800" dirty="0" err="1">
                <a:latin typeface="Lucida Console" pitchFamily="49" charset="0"/>
              </a:rPr>
              <a:t>i</a:t>
            </a:r>
            <a:r>
              <a:rPr lang="en-US" sz="1800" dirty="0">
                <a:latin typeface="Lucida Console" pitchFamily="49" charset="0"/>
              </a:rPr>
              <a:t> &lt; </a:t>
            </a:r>
            <a:r>
              <a:rPr lang="en-US" sz="1800" dirty="0" err="1">
                <a:latin typeface="Lucida Console" pitchFamily="49" charset="0"/>
              </a:rPr>
              <a:t>list.length</a:t>
            </a:r>
            <a:r>
              <a:rPr lang="en-US" sz="1800" dirty="0">
                <a:latin typeface="Lucida Console" pitchFamily="49" charset="0"/>
              </a:rPr>
              <a:t>; </a:t>
            </a:r>
            <a:r>
              <a:rPr lang="en-US" sz="1800" dirty="0" err="1">
                <a:latin typeface="Lucida Console" pitchFamily="49" charset="0"/>
              </a:rPr>
              <a:t>i</a:t>
            </a:r>
            <a:r>
              <a:rPr lang="en-US" sz="1800" dirty="0">
                <a:latin typeface="Lucida Console" pitchFamily="49" charset="0"/>
              </a:rPr>
              <a:t>++) {</a:t>
            </a:r>
          </a:p>
          <a:p>
            <a:pPr>
              <a:buNone/>
            </a:pPr>
            <a:r>
              <a:rPr lang="en-US" sz="1800" dirty="0">
                <a:latin typeface="Lucida Console" pitchFamily="49" charset="0"/>
              </a:rPr>
              <a:t>            if (largest &lt; list[</a:t>
            </a:r>
            <a:r>
              <a:rPr lang="en-US" sz="1800" dirty="0" err="1">
                <a:latin typeface="Lucida Console" pitchFamily="49" charset="0"/>
              </a:rPr>
              <a:t>i</a:t>
            </a:r>
            <a:r>
              <a:rPr lang="en-US" sz="1800" dirty="0">
                <a:latin typeface="Lucida Console" pitchFamily="49" charset="0"/>
              </a:rPr>
              <a:t>]) {</a:t>
            </a:r>
          </a:p>
          <a:p>
            <a:pPr>
              <a:buNone/>
            </a:pPr>
            <a:r>
              <a:rPr lang="en-US" sz="1800" dirty="0">
                <a:latin typeface="Lucida Console" pitchFamily="49" charset="0"/>
              </a:rPr>
              <a:t>                largest = list[</a:t>
            </a:r>
            <a:r>
              <a:rPr lang="en-US" sz="1800" dirty="0" err="1">
                <a:latin typeface="Lucida Console" pitchFamily="49" charset="0"/>
              </a:rPr>
              <a:t>i</a:t>
            </a:r>
            <a:r>
              <a:rPr lang="en-US" sz="1800" dirty="0">
                <a:latin typeface="Lucida Console" pitchFamily="49" charset="0"/>
              </a:rPr>
              <a:t>];</a:t>
            </a:r>
          </a:p>
          <a:p>
            <a:pPr>
              <a:buNone/>
            </a:pPr>
            <a:r>
              <a:rPr lang="en-US" sz="1800" dirty="0">
                <a:latin typeface="Lucida Console" pitchFamily="49" charset="0"/>
              </a:rPr>
              <a:t>            }</a:t>
            </a:r>
          </a:p>
          <a:p>
            <a:pPr>
              <a:buNone/>
            </a:pPr>
            <a:r>
              <a:rPr lang="en-US" sz="1800" dirty="0">
                <a:latin typeface="Lucida Console" pitchFamily="49" charset="0"/>
              </a:rPr>
              <a:t>        }</a:t>
            </a:r>
          </a:p>
          <a:p>
            <a:pPr>
              <a:buNone/>
            </a:pPr>
            <a:r>
              <a:rPr lang="en-US" sz="1800" dirty="0">
                <a:latin typeface="Lucida Console" pitchFamily="49" charset="0"/>
              </a:rPr>
              <a:t>        return largest;</a:t>
            </a:r>
          </a:p>
          <a:p>
            <a:pPr>
              <a:buNone/>
            </a:pPr>
            <a:r>
              <a:rPr lang="en-US" sz="1800" dirty="0">
                <a:latin typeface="Lucida Console" pitchFamily="49" charset="0"/>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dirty="0"/>
              <a:t>Test Order</a:t>
            </a:r>
          </a:p>
        </p:txBody>
      </p:sp>
      <p:sp>
        <p:nvSpPr>
          <p:cNvPr id="4" name="Rectangle 3"/>
          <p:cNvSpPr/>
          <p:nvPr/>
        </p:nvSpPr>
        <p:spPr>
          <a:xfrm>
            <a:off x="152400" y="1600200"/>
            <a:ext cx="8534400" cy="4247317"/>
          </a:xfrm>
          <a:prstGeom prst="rect">
            <a:avLst/>
          </a:prstGeom>
        </p:spPr>
        <p:txBody>
          <a:bodyPr wrap="square">
            <a:spAutoFit/>
          </a:bodyPr>
          <a:lstStyle/>
          <a:p>
            <a:pPr>
              <a:buNone/>
            </a:pPr>
            <a:r>
              <a:rPr lang="en-US" dirty="0">
                <a:latin typeface="Lucida Sans Typewriter" pitchFamily="49" charset="0"/>
              </a:rPr>
              <a:t>    /**</a:t>
            </a:r>
          </a:p>
          <a:p>
            <a:pPr>
              <a:buNone/>
            </a:pPr>
            <a:r>
              <a:rPr lang="en-US" dirty="0">
                <a:latin typeface="Lucida Sans Typewriter" pitchFamily="49" charset="0"/>
              </a:rPr>
              <a:t>     * Test of </a:t>
            </a:r>
            <a:r>
              <a:rPr lang="en-US" dirty="0" err="1">
                <a:latin typeface="Lucida Sans Typewriter" pitchFamily="49" charset="0"/>
              </a:rPr>
              <a:t>Util.largest</a:t>
            </a:r>
            <a:r>
              <a:rPr lang="en-US" dirty="0">
                <a:latin typeface="Lucida Sans Typewriter" pitchFamily="49" charset="0"/>
              </a:rPr>
              <a:t>.</a:t>
            </a:r>
          </a:p>
          <a:p>
            <a:pPr>
              <a:buNone/>
            </a:pPr>
            <a:r>
              <a:rPr lang="en-US" dirty="0">
                <a:latin typeface="Lucida Sans Typewriter" pitchFamily="49" charset="0"/>
              </a:rPr>
              <a:t>     * This test to see that the largest value can be</a:t>
            </a:r>
          </a:p>
          <a:p>
            <a:pPr>
              <a:buNone/>
            </a:pPr>
            <a:r>
              <a:rPr lang="en-US" dirty="0">
                <a:latin typeface="Lucida Sans Typewriter" pitchFamily="49" charset="0"/>
              </a:rPr>
              <a:t>     * located in the first, middle, or last element.</a:t>
            </a:r>
          </a:p>
          <a:p>
            <a:pPr>
              <a:buNone/>
            </a:pPr>
            <a:r>
              <a:rPr lang="en-US" dirty="0">
                <a:latin typeface="Lucida Sans Typewriter" pitchFamily="49" charset="0"/>
              </a:rPr>
              <a:t>     */</a:t>
            </a:r>
          </a:p>
          <a:p>
            <a:pPr>
              <a:buNone/>
            </a:pPr>
            <a:r>
              <a:rPr lang="en-US" dirty="0">
                <a:latin typeface="Lucida Sans Typewriter" pitchFamily="49" charset="0"/>
              </a:rPr>
              <a:t>    </a:t>
            </a:r>
            <a:r>
              <a:rPr lang="en-US" dirty="0">
                <a:latin typeface="Lucida Console" pitchFamily="49" charset="0"/>
              </a:rPr>
              <a:t>@Test</a:t>
            </a:r>
          </a:p>
          <a:p>
            <a:pPr>
              <a:buNone/>
            </a:pPr>
            <a:r>
              <a:rPr lang="en-US" dirty="0">
                <a:latin typeface="Lucida Console" pitchFamily="49" charset="0"/>
              </a:rPr>
              <a:t>    public void order() {</a:t>
            </a:r>
          </a:p>
          <a:p>
            <a:pPr>
              <a:buNone/>
            </a:pPr>
            <a:r>
              <a:rPr lang="en-US" dirty="0">
                <a:latin typeface="Lucida Console" pitchFamily="49" charset="0"/>
              </a:rPr>
              <a:t>        </a:t>
            </a:r>
            <a:r>
              <a:rPr lang="en-US" dirty="0" err="1">
                <a:latin typeface="Lucida Console" pitchFamily="49" charset="0"/>
              </a:rPr>
              <a:t>System.out.println</a:t>
            </a:r>
            <a:r>
              <a:rPr lang="en-US" dirty="0">
                <a:latin typeface="Lucida Console" pitchFamily="49" charset="0"/>
              </a:rPr>
              <a:t>("order");</a:t>
            </a:r>
          </a:p>
          <a:p>
            <a:pPr>
              <a:buNone/>
            </a:pPr>
            <a:r>
              <a:rPr lang="en-US" dirty="0">
                <a:latin typeface="Lucida Console" pitchFamily="49" charset="0"/>
              </a:rPr>
              <a:t>        </a:t>
            </a:r>
            <a:r>
              <a:rPr lang="en-US" dirty="0" err="1">
                <a:latin typeface="Lucida Console" pitchFamily="49" charset="0"/>
              </a:rPr>
              <a:t>assertEquals</a:t>
            </a:r>
            <a:r>
              <a:rPr lang="en-US" dirty="0">
                <a:latin typeface="Lucida Console" pitchFamily="49" charset="0"/>
              </a:rPr>
              <a:t>(9, </a:t>
            </a:r>
            <a:r>
              <a:rPr lang="en-US" dirty="0" err="1">
                <a:latin typeface="Lucida Console" pitchFamily="49" charset="0"/>
              </a:rPr>
              <a:t>Util.largest</a:t>
            </a:r>
            <a:r>
              <a:rPr lang="en-US" dirty="0">
                <a:latin typeface="Lucida Console" pitchFamily="49" charset="0"/>
              </a:rPr>
              <a:t>(new </a:t>
            </a:r>
            <a:r>
              <a:rPr lang="en-US" dirty="0" err="1">
                <a:latin typeface="Lucida Console" pitchFamily="49" charset="0"/>
              </a:rPr>
              <a:t>int</a:t>
            </a:r>
            <a:r>
              <a:rPr lang="en-US" dirty="0">
                <a:latin typeface="Lucida Console" pitchFamily="49" charset="0"/>
              </a:rPr>
              <a:t>[]{7, 8, 9}));</a:t>
            </a:r>
          </a:p>
          <a:p>
            <a:pPr>
              <a:buNone/>
            </a:pPr>
            <a:r>
              <a:rPr lang="en-US" dirty="0">
                <a:latin typeface="Lucida Console" pitchFamily="49" charset="0"/>
              </a:rPr>
              <a:t>        </a:t>
            </a:r>
            <a:r>
              <a:rPr lang="en-US" dirty="0" err="1">
                <a:latin typeface="Lucida Console" pitchFamily="49" charset="0"/>
              </a:rPr>
              <a:t>assertEquals</a:t>
            </a:r>
            <a:r>
              <a:rPr lang="en-US" dirty="0">
                <a:latin typeface="Lucida Console" pitchFamily="49" charset="0"/>
              </a:rPr>
              <a:t>(9, </a:t>
            </a:r>
            <a:r>
              <a:rPr lang="en-US" dirty="0" err="1">
                <a:latin typeface="Lucida Console" pitchFamily="49" charset="0"/>
              </a:rPr>
              <a:t>Util.largest</a:t>
            </a:r>
            <a:r>
              <a:rPr lang="en-US" dirty="0">
                <a:latin typeface="Lucida Console" pitchFamily="49" charset="0"/>
              </a:rPr>
              <a:t>(new </a:t>
            </a:r>
            <a:r>
              <a:rPr lang="en-US" dirty="0" err="1">
                <a:latin typeface="Lucida Console" pitchFamily="49" charset="0"/>
              </a:rPr>
              <a:t>int</a:t>
            </a:r>
            <a:r>
              <a:rPr lang="en-US" dirty="0">
                <a:latin typeface="Lucida Console" pitchFamily="49" charset="0"/>
              </a:rPr>
              <a:t>[]{7, 9, 8}));</a:t>
            </a:r>
          </a:p>
          <a:p>
            <a:pPr>
              <a:buNone/>
            </a:pPr>
            <a:r>
              <a:rPr lang="en-US" dirty="0">
                <a:latin typeface="Lucida Console" pitchFamily="49" charset="0"/>
              </a:rPr>
              <a:t>        </a:t>
            </a:r>
            <a:r>
              <a:rPr lang="en-US" dirty="0" err="1">
                <a:latin typeface="Lucida Console" pitchFamily="49" charset="0"/>
              </a:rPr>
              <a:t>assertEquals</a:t>
            </a:r>
            <a:r>
              <a:rPr lang="en-US" dirty="0">
                <a:latin typeface="Lucida Console" pitchFamily="49" charset="0"/>
              </a:rPr>
              <a:t>(9, </a:t>
            </a:r>
            <a:r>
              <a:rPr lang="en-US" dirty="0" err="1">
                <a:latin typeface="Lucida Console" pitchFamily="49" charset="0"/>
              </a:rPr>
              <a:t>Util.largest</a:t>
            </a:r>
            <a:r>
              <a:rPr lang="en-US" dirty="0">
                <a:latin typeface="Lucida Console" pitchFamily="49" charset="0"/>
              </a:rPr>
              <a:t>(new </a:t>
            </a:r>
            <a:r>
              <a:rPr lang="en-US" dirty="0" err="1">
                <a:latin typeface="Lucida Console" pitchFamily="49" charset="0"/>
              </a:rPr>
              <a:t>int</a:t>
            </a:r>
            <a:r>
              <a:rPr lang="en-US" dirty="0">
                <a:latin typeface="Lucida Console" pitchFamily="49" charset="0"/>
              </a:rPr>
              <a:t>[]{8, 7, 9}));</a:t>
            </a:r>
          </a:p>
          <a:p>
            <a:pPr>
              <a:buNone/>
            </a:pPr>
            <a:r>
              <a:rPr lang="en-US" dirty="0">
                <a:latin typeface="Lucida Console" pitchFamily="49" charset="0"/>
              </a:rPr>
              <a:t>        </a:t>
            </a:r>
            <a:r>
              <a:rPr lang="en-US" dirty="0" err="1">
                <a:latin typeface="Lucida Console" pitchFamily="49" charset="0"/>
              </a:rPr>
              <a:t>assertEquals</a:t>
            </a:r>
            <a:r>
              <a:rPr lang="en-US" dirty="0">
                <a:latin typeface="Lucida Console" pitchFamily="49" charset="0"/>
              </a:rPr>
              <a:t>(9, </a:t>
            </a:r>
            <a:r>
              <a:rPr lang="en-US" dirty="0" err="1">
                <a:latin typeface="Lucida Console" pitchFamily="49" charset="0"/>
              </a:rPr>
              <a:t>Util.largest</a:t>
            </a:r>
            <a:r>
              <a:rPr lang="en-US" dirty="0">
                <a:latin typeface="Lucida Console" pitchFamily="49" charset="0"/>
              </a:rPr>
              <a:t>(new </a:t>
            </a:r>
            <a:r>
              <a:rPr lang="en-US" dirty="0" err="1">
                <a:latin typeface="Lucida Console" pitchFamily="49" charset="0"/>
              </a:rPr>
              <a:t>int</a:t>
            </a:r>
            <a:r>
              <a:rPr lang="en-US" dirty="0">
                <a:latin typeface="Lucida Console" pitchFamily="49" charset="0"/>
              </a:rPr>
              <a:t>[]{8, 9, 7}));</a:t>
            </a:r>
          </a:p>
          <a:p>
            <a:pPr>
              <a:buNone/>
            </a:pPr>
            <a:r>
              <a:rPr lang="en-US" dirty="0">
                <a:latin typeface="Lucida Console" pitchFamily="49" charset="0"/>
              </a:rPr>
              <a:t>        </a:t>
            </a:r>
            <a:r>
              <a:rPr lang="en-US" dirty="0" err="1">
                <a:latin typeface="Lucida Console" pitchFamily="49" charset="0"/>
              </a:rPr>
              <a:t>assertEquals</a:t>
            </a:r>
            <a:r>
              <a:rPr lang="en-US" dirty="0">
                <a:latin typeface="Lucida Console" pitchFamily="49" charset="0"/>
              </a:rPr>
              <a:t>(9, </a:t>
            </a:r>
            <a:r>
              <a:rPr lang="en-US" dirty="0" err="1">
                <a:latin typeface="Lucida Console" pitchFamily="49" charset="0"/>
              </a:rPr>
              <a:t>Util.largest</a:t>
            </a:r>
            <a:r>
              <a:rPr lang="en-US" dirty="0">
                <a:latin typeface="Lucida Console" pitchFamily="49" charset="0"/>
              </a:rPr>
              <a:t>(new </a:t>
            </a:r>
            <a:r>
              <a:rPr lang="en-US" dirty="0" err="1">
                <a:latin typeface="Lucida Console" pitchFamily="49" charset="0"/>
              </a:rPr>
              <a:t>int</a:t>
            </a:r>
            <a:r>
              <a:rPr lang="en-US" dirty="0">
                <a:latin typeface="Lucida Console" pitchFamily="49" charset="0"/>
              </a:rPr>
              <a:t>[]{9, 7, 8}));</a:t>
            </a:r>
          </a:p>
          <a:p>
            <a:pPr>
              <a:buNone/>
            </a:pPr>
            <a:r>
              <a:rPr lang="en-US" dirty="0">
                <a:latin typeface="Lucida Console" pitchFamily="49" charset="0"/>
              </a:rPr>
              <a:t>        </a:t>
            </a:r>
            <a:r>
              <a:rPr lang="en-US" dirty="0" err="1">
                <a:latin typeface="Lucida Console" pitchFamily="49" charset="0"/>
              </a:rPr>
              <a:t>assertEquals</a:t>
            </a:r>
            <a:r>
              <a:rPr lang="en-US" dirty="0">
                <a:latin typeface="Lucida Console" pitchFamily="49" charset="0"/>
              </a:rPr>
              <a:t>(9, </a:t>
            </a:r>
            <a:r>
              <a:rPr lang="en-US" dirty="0" err="1">
                <a:latin typeface="Lucida Console" pitchFamily="49" charset="0"/>
              </a:rPr>
              <a:t>Util.largest</a:t>
            </a:r>
            <a:r>
              <a:rPr lang="en-US" dirty="0">
                <a:latin typeface="Lucida Console" pitchFamily="49" charset="0"/>
              </a:rPr>
              <a:t>(new </a:t>
            </a:r>
            <a:r>
              <a:rPr lang="en-US" dirty="0" err="1">
                <a:latin typeface="Lucida Console" pitchFamily="49" charset="0"/>
              </a:rPr>
              <a:t>int</a:t>
            </a:r>
            <a:r>
              <a:rPr lang="en-US" dirty="0">
                <a:latin typeface="Lucida Console" pitchFamily="49" charset="0"/>
              </a:rPr>
              <a:t>[]{9, 8, 7}));</a:t>
            </a:r>
          </a:p>
          <a:p>
            <a:pPr>
              <a:buNone/>
            </a:pPr>
            <a:r>
              <a:rPr lang="en-US" dirty="0">
                <a:latin typeface="Lucida Console" pitchFamily="49"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Duplicate</a:t>
            </a:r>
          </a:p>
        </p:txBody>
      </p:sp>
      <p:sp>
        <p:nvSpPr>
          <p:cNvPr id="4" name="Rectangle 3"/>
          <p:cNvSpPr/>
          <p:nvPr/>
        </p:nvSpPr>
        <p:spPr>
          <a:xfrm>
            <a:off x="228600" y="1524000"/>
            <a:ext cx="8610600" cy="3139321"/>
          </a:xfrm>
          <a:prstGeom prst="rect">
            <a:avLst/>
          </a:prstGeom>
        </p:spPr>
        <p:txBody>
          <a:bodyPr wrap="square">
            <a:spAutoFit/>
          </a:bodyPr>
          <a:lstStyle/>
          <a:p>
            <a:pPr>
              <a:buNone/>
            </a:pPr>
            <a:r>
              <a:rPr lang="en-US" dirty="0">
                <a:latin typeface="Lucida Sans Typewriter" pitchFamily="49" charset="0"/>
              </a:rPr>
              <a:t>    /**</a:t>
            </a:r>
          </a:p>
          <a:p>
            <a:pPr>
              <a:buNone/>
            </a:pPr>
            <a:r>
              <a:rPr lang="en-US" dirty="0">
                <a:latin typeface="Lucida Sans Typewriter" pitchFamily="49" charset="0"/>
              </a:rPr>
              <a:t>     * Test of </a:t>
            </a:r>
            <a:r>
              <a:rPr lang="en-US" dirty="0" err="1">
                <a:latin typeface="Lucida Sans Typewriter" pitchFamily="49" charset="0"/>
              </a:rPr>
              <a:t>Util.largest</a:t>
            </a:r>
            <a:r>
              <a:rPr lang="en-US" dirty="0">
                <a:latin typeface="Lucida Sans Typewriter" pitchFamily="49" charset="0"/>
              </a:rPr>
              <a:t>.</a:t>
            </a:r>
          </a:p>
          <a:p>
            <a:pPr>
              <a:buNone/>
            </a:pPr>
            <a:r>
              <a:rPr lang="en-US" dirty="0">
                <a:latin typeface="Lucida Sans Typewriter" pitchFamily="49" charset="0"/>
              </a:rPr>
              <a:t>     * This test to see if duplicate largest elements </a:t>
            </a:r>
          </a:p>
          <a:p>
            <a:pPr>
              <a:buNone/>
            </a:pPr>
            <a:r>
              <a:rPr lang="en-US" dirty="0">
                <a:latin typeface="Lucida Sans Typewriter" pitchFamily="49" charset="0"/>
              </a:rPr>
              <a:t>     * work.</a:t>
            </a:r>
          </a:p>
          <a:p>
            <a:pPr>
              <a:buNone/>
            </a:pPr>
            <a:r>
              <a:rPr lang="en-US" dirty="0">
                <a:latin typeface="Lucida Sans Typewriter" pitchFamily="49" charset="0"/>
              </a:rPr>
              <a:t>     */</a:t>
            </a:r>
          </a:p>
          <a:p>
            <a:pPr>
              <a:buNone/>
            </a:pPr>
            <a:r>
              <a:rPr lang="en-US" dirty="0">
                <a:latin typeface="Lucida Sans Typewriter" pitchFamily="49" charset="0"/>
              </a:rPr>
              <a:t>    </a:t>
            </a:r>
            <a:r>
              <a:rPr lang="en-US" dirty="0">
                <a:latin typeface="Lucida Console" pitchFamily="49" charset="0"/>
              </a:rPr>
              <a:t>@Test</a:t>
            </a:r>
          </a:p>
          <a:p>
            <a:pPr>
              <a:buNone/>
            </a:pPr>
            <a:r>
              <a:rPr lang="en-US" dirty="0">
                <a:latin typeface="Lucida Console" pitchFamily="49" charset="0"/>
              </a:rPr>
              <a:t>    public void dup() {</a:t>
            </a:r>
          </a:p>
          <a:p>
            <a:pPr>
              <a:buNone/>
            </a:pPr>
            <a:r>
              <a:rPr lang="en-US" dirty="0">
                <a:latin typeface="Lucida Console" pitchFamily="49" charset="0"/>
              </a:rPr>
              <a:t>        </a:t>
            </a:r>
            <a:r>
              <a:rPr lang="en-US" dirty="0" err="1">
                <a:latin typeface="Lucida Console" pitchFamily="49" charset="0"/>
              </a:rPr>
              <a:t>System.out.println</a:t>
            </a:r>
            <a:r>
              <a:rPr lang="en-US" dirty="0">
                <a:latin typeface="Lucida Console" pitchFamily="49" charset="0"/>
              </a:rPr>
              <a:t>("dup");</a:t>
            </a:r>
          </a:p>
          <a:p>
            <a:pPr>
              <a:buNone/>
            </a:pPr>
            <a:r>
              <a:rPr lang="en-US" dirty="0">
                <a:latin typeface="Lucida Console" pitchFamily="49" charset="0"/>
              </a:rPr>
              <a:t>        </a:t>
            </a:r>
            <a:r>
              <a:rPr lang="en-US" dirty="0" err="1">
                <a:latin typeface="Lucida Console" pitchFamily="49" charset="0"/>
              </a:rPr>
              <a:t>assertEquals</a:t>
            </a:r>
            <a:r>
              <a:rPr lang="en-US" dirty="0">
                <a:latin typeface="Lucida Console" pitchFamily="49" charset="0"/>
              </a:rPr>
              <a:t>(9, </a:t>
            </a:r>
            <a:r>
              <a:rPr lang="en-US" dirty="0" err="1">
                <a:latin typeface="Lucida Console" pitchFamily="49" charset="0"/>
              </a:rPr>
              <a:t>Util.largest</a:t>
            </a:r>
            <a:r>
              <a:rPr lang="en-US" dirty="0">
                <a:latin typeface="Lucida Console" pitchFamily="49" charset="0"/>
              </a:rPr>
              <a:t>(new </a:t>
            </a:r>
            <a:r>
              <a:rPr lang="en-US" dirty="0" err="1">
                <a:latin typeface="Lucida Console" pitchFamily="49" charset="0"/>
              </a:rPr>
              <a:t>int</a:t>
            </a:r>
            <a:r>
              <a:rPr lang="en-US" dirty="0">
                <a:latin typeface="Lucida Console" pitchFamily="49" charset="0"/>
              </a:rPr>
              <a:t>[]{7, 8, 9, 9}));</a:t>
            </a:r>
          </a:p>
          <a:p>
            <a:pPr>
              <a:buNone/>
            </a:pPr>
            <a:r>
              <a:rPr lang="en-US" dirty="0">
                <a:latin typeface="Lucida Console" pitchFamily="49" charset="0"/>
              </a:rPr>
              <a:t>    }</a:t>
            </a:r>
          </a:p>
          <a:p>
            <a:pPr>
              <a:buNone/>
            </a:pPr>
            <a:endParaRPr lang="en-US" dirty="0">
              <a:latin typeface="Lucida Sans Typewriter"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for Empty Array</a:t>
            </a:r>
          </a:p>
        </p:txBody>
      </p:sp>
      <p:sp>
        <p:nvSpPr>
          <p:cNvPr id="4" name="Rectangle 3"/>
          <p:cNvSpPr/>
          <p:nvPr/>
        </p:nvSpPr>
        <p:spPr>
          <a:xfrm>
            <a:off x="457200" y="1371600"/>
            <a:ext cx="8458200" cy="3416320"/>
          </a:xfrm>
          <a:prstGeom prst="rect">
            <a:avLst/>
          </a:prstGeom>
        </p:spPr>
        <p:txBody>
          <a:bodyPr wrap="square">
            <a:spAutoFit/>
          </a:bodyPr>
          <a:lstStyle/>
          <a:p>
            <a:pPr>
              <a:buNone/>
            </a:pPr>
            <a:r>
              <a:rPr lang="en-US" dirty="0">
                <a:latin typeface="Lucida Sans Typewriter" pitchFamily="49" charset="0"/>
              </a:rPr>
              <a:t>    /**</a:t>
            </a:r>
          </a:p>
          <a:p>
            <a:pPr>
              <a:buNone/>
            </a:pPr>
            <a:r>
              <a:rPr lang="en-US" dirty="0">
                <a:latin typeface="Lucida Sans Typewriter" pitchFamily="49" charset="0"/>
              </a:rPr>
              <a:t>     * Test of </a:t>
            </a:r>
            <a:r>
              <a:rPr lang="en-US" dirty="0" err="1">
                <a:latin typeface="Lucida Sans Typewriter" pitchFamily="49" charset="0"/>
              </a:rPr>
              <a:t>Util.largest</a:t>
            </a:r>
            <a:endParaRPr lang="en-US" dirty="0">
              <a:latin typeface="Lucida Sans Typewriter" pitchFamily="49" charset="0"/>
            </a:endParaRPr>
          </a:p>
          <a:p>
            <a:pPr>
              <a:buNone/>
            </a:pPr>
            <a:r>
              <a:rPr lang="en-US" dirty="0">
                <a:latin typeface="Lucida Sans Typewriter" pitchFamily="49" charset="0"/>
              </a:rPr>
              <a:t>     * This test to see if an empty array throws the</a:t>
            </a:r>
          </a:p>
          <a:p>
            <a:pPr>
              <a:buNone/>
            </a:pPr>
            <a:r>
              <a:rPr lang="en-US" dirty="0">
                <a:latin typeface="Lucida Sans Typewriter" pitchFamily="49" charset="0"/>
              </a:rPr>
              <a:t>     * expected exception.</a:t>
            </a:r>
          </a:p>
          <a:p>
            <a:pPr>
              <a:buNone/>
            </a:pPr>
            <a:r>
              <a:rPr lang="en-US" dirty="0">
                <a:latin typeface="Lucida Sans Typewriter" pitchFamily="49" charset="0"/>
              </a:rPr>
              <a:t>     */</a:t>
            </a:r>
          </a:p>
          <a:p>
            <a:pPr>
              <a:buNone/>
            </a:pPr>
            <a:r>
              <a:rPr lang="en-US" dirty="0">
                <a:latin typeface="Lucida Sans Typewriter" pitchFamily="49" charset="0"/>
              </a:rPr>
              <a:t>    </a:t>
            </a:r>
            <a:r>
              <a:rPr lang="en-US" dirty="0">
                <a:latin typeface="Lucida Console" pitchFamily="49" charset="0"/>
              </a:rPr>
              <a:t>@Test(expected=</a:t>
            </a:r>
            <a:r>
              <a:rPr lang="en-US" dirty="0" err="1">
                <a:latin typeface="Lucida Console" pitchFamily="49" charset="0"/>
              </a:rPr>
              <a:t>ArrayIndexOutOfBoundsException.class</a:t>
            </a:r>
            <a:r>
              <a:rPr lang="en-US" dirty="0">
                <a:latin typeface="Lucida Console" pitchFamily="49" charset="0"/>
              </a:rPr>
              <a:t>)</a:t>
            </a:r>
          </a:p>
          <a:p>
            <a:pPr>
              <a:buNone/>
            </a:pPr>
            <a:r>
              <a:rPr lang="en-US" dirty="0">
                <a:latin typeface="Lucida Console" pitchFamily="49" charset="0"/>
              </a:rPr>
              <a:t>    public void empty() {</a:t>
            </a:r>
          </a:p>
          <a:p>
            <a:pPr>
              <a:buNone/>
            </a:pPr>
            <a:r>
              <a:rPr lang="en-US" dirty="0">
                <a:latin typeface="Lucida Console" pitchFamily="49" charset="0"/>
              </a:rPr>
              <a:t>        </a:t>
            </a:r>
            <a:r>
              <a:rPr lang="en-US" dirty="0" err="1">
                <a:latin typeface="Lucida Console" pitchFamily="49" charset="0"/>
              </a:rPr>
              <a:t>System.out.println</a:t>
            </a:r>
            <a:r>
              <a:rPr lang="en-US" dirty="0">
                <a:latin typeface="Lucida Console" pitchFamily="49" charset="0"/>
              </a:rPr>
              <a:t>("empty");</a:t>
            </a:r>
          </a:p>
          <a:p>
            <a:pPr>
              <a:buNone/>
            </a:pPr>
            <a:r>
              <a:rPr lang="en-US" dirty="0">
                <a:latin typeface="Lucida Console" pitchFamily="49" charset="0"/>
              </a:rPr>
              <a:t>        </a:t>
            </a:r>
            <a:r>
              <a:rPr lang="en-US" dirty="0" err="1">
                <a:latin typeface="Lucida Console" pitchFamily="49" charset="0"/>
              </a:rPr>
              <a:t>int</a:t>
            </a:r>
            <a:r>
              <a:rPr lang="en-US" dirty="0">
                <a:latin typeface="Lucida Console" pitchFamily="49" charset="0"/>
              </a:rPr>
              <a:t> x = </a:t>
            </a:r>
            <a:r>
              <a:rPr lang="en-US" dirty="0" err="1">
                <a:latin typeface="Lucida Console" pitchFamily="49" charset="0"/>
              </a:rPr>
              <a:t>Util.largest</a:t>
            </a:r>
            <a:r>
              <a:rPr lang="en-US" dirty="0">
                <a:latin typeface="Lucida Console" pitchFamily="49" charset="0"/>
              </a:rPr>
              <a:t>(new </a:t>
            </a:r>
            <a:r>
              <a:rPr lang="en-US" dirty="0" err="1">
                <a:latin typeface="Lucida Console" pitchFamily="49" charset="0"/>
              </a:rPr>
              <a:t>int</a:t>
            </a:r>
            <a:r>
              <a:rPr lang="en-US" dirty="0">
                <a:latin typeface="Lucida Console" pitchFamily="49" charset="0"/>
              </a:rPr>
              <a:t>[0]);</a:t>
            </a:r>
          </a:p>
          <a:p>
            <a:pPr>
              <a:buNone/>
            </a:pPr>
            <a:r>
              <a:rPr lang="en-US" dirty="0">
                <a:latin typeface="Lucida Console" pitchFamily="49" charset="0"/>
              </a:rPr>
              <a:t>        fail("Exception should have been thrown");</a:t>
            </a:r>
          </a:p>
          <a:p>
            <a:pPr>
              <a:buNone/>
            </a:pPr>
            <a:r>
              <a:rPr lang="en-US" dirty="0">
                <a:latin typeface="Lucida Console" pitchFamily="49" charset="0"/>
              </a:rPr>
              <a:t>    }</a:t>
            </a:r>
          </a:p>
          <a:p>
            <a:pPr>
              <a:buNone/>
            </a:pPr>
            <a:endParaRPr lang="en-US" dirty="0">
              <a:latin typeface="Lucida Sans Typewriter"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Subversion</a:t>
            </a:r>
          </a:p>
        </p:txBody>
      </p:sp>
      <p:sp>
        <p:nvSpPr>
          <p:cNvPr id="3" name="Content Placeholder 2"/>
          <p:cNvSpPr>
            <a:spLocks noGrp="1"/>
          </p:cNvSpPr>
          <p:nvPr>
            <p:ph idx="1"/>
          </p:nvPr>
        </p:nvSpPr>
        <p:spPr/>
        <p:txBody>
          <a:bodyPr/>
          <a:lstStyle/>
          <a:p>
            <a:r>
              <a:rPr lang="en-US" dirty="0"/>
              <a:t>A master copy is kept on a central server and in a hidden sub-directories (</a:t>
            </a:r>
            <a:r>
              <a:rPr lang="en-US" sz="3000" dirty="0">
                <a:latin typeface="Lucida Sans Typewriter" pitchFamily="49" charset="0"/>
              </a:rPr>
              <a:t>.</a:t>
            </a:r>
            <a:r>
              <a:rPr lang="en-US" sz="3000" dirty="0" err="1">
                <a:latin typeface="Lucida Console" pitchFamily="49" charset="0"/>
              </a:rPr>
              <a:t>svn</a:t>
            </a:r>
            <a:r>
              <a:rPr lang="en-US" dirty="0"/>
              <a:t>).</a:t>
            </a:r>
          </a:p>
          <a:p>
            <a:r>
              <a:rPr lang="en-US" dirty="0"/>
              <a:t>A record of changes is also maintained.</a:t>
            </a:r>
          </a:p>
          <a:p>
            <a:r>
              <a:rPr lang="en-US" dirty="0"/>
              <a:t>Each change creates a new version of a file/directory.</a:t>
            </a:r>
          </a:p>
          <a:p>
            <a:r>
              <a:rPr lang="en-US" dirty="0"/>
              <a:t>Individual developers work with a local copy and then “commit” changes.</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for null</a:t>
            </a:r>
          </a:p>
        </p:txBody>
      </p:sp>
      <p:sp>
        <p:nvSpPr>
          <p:cNvPr id="4" name="Rectangle 3"/>
          <p:cNvSpPr/>
          <p:nvPr/>
        </p:nvSpPr>
        <p:spPr>
          <a:xfrm>
            <a:off x="457200" y="1676400"/>
            <a:ext cx="8229600" cy="3416320"/>
          </a:xfrm>
          <a:prstGeom prst="rect">
            <a:avLst/>
          </a:prstGeom>
        </p:spPr>
        <p:txBody>
          <a:bodyPr wrap="square">
            <a:spAutoFit/>
          </a:bodyPr>
          <a:lstStyle/>
          <a:p>
            <a:pPr>
              <a:buNone/>
            </a:pPr>
            <a:r>
              <a:rPr lang="en-US" dirty="0">
                <a:latin typeface="Lucida Sans Typewriter" pitchFamily="49" charset="0"/>
              </a:rPr>
              <a:t>    /**</a:t>
            </a:r>
          </a:p>
          <a:p>
            <a:pPr>
              <a:buNone/>
            </a:pPr>
            <a:r>
              <a:rPr lang="en-US" dirty="0">
                <a:latin typeface="Lucida Sans Typewriter" pitchFamily="49" charset="0"/>
              </a:rPr>
              <a:t>     * Test of </a:t>
            </a:r>
            <a:r>
              <a:rPr lang="en-US" dirty="0" err="1">
                <a:latin typeface="Lucida Sans Typewriter" pitchFamily="49" charset="0"/>
              </a:rPr>
              <a:t>Util.largest</a:t>
            </a:r>
            <a:endParaRPr lang="en-US" dirty="0">
              <a:latin typeface="Lucida Sans Typewriter" pitchFamily="49" charset="0"/>
            </a:endParaRPr>
          </a:p>
          <a:p>
            <a:pPr>
              <a:buNone/>
            </a:pPr>
            <a:r>
              <a:rPr lang="en-US" dirty="0">
                <a:latin typeface="Lucida Sans Typewriter" pitchFamily="49" charset="0"/>
              </a:rPr>
              <a:t>     * This test to see if a null array throws the </a:t>
            </a:r>
          </a:p>
          <a:p>
            <a:pPr>
              <a:buNone/>
            </a:pPr>
            <a:r>
              <a:rPr lang="en-US" dirty="0">
                <a:latin typeface="Lucida Sans Typewriter" pitchFamily="49" charset="0"/>
              </a:rPr>
              <a:t>     * expected exception.</a:t>
            </a:r>
          </a:p>
          <a:p>
            <a:pPr>
              <a:buNone/>
            </a:pPr>
            <a:r>
              <a:rPr lang="en-US" dirty="0">
                <a:latin typeface="Lucida Sans Typewriter" pitchFamily="49" charset="0"/>
              </a:rPr>
              <a:t>     */</a:t>
            </a:r>
          </a:p>
          <a:p>
            <a:pPr>
              <a:buNone/>
            </a:pPr>
            <a:r>
              <a:rPr lang="en-US" dirty="0">
                <a:latin typeface="Lucida Sans Typewriter" pitchFamily="49" charset="0"/>
              </a:rPr>
              <a:t>    </a:t>
            </a:r>
            <a:r>
              <a:rPr lang="en-US" dirty="0">
                <a:latin typeface="Lucida Console" pitchFamily="49" charset="0"/>
              </a:rPr>
              <a:t>@Test(expected=</a:t>
            </a:r>
            <a:r>
              <a:rPr lang="en-US" dirty="0" err="1">
                <a:latin typeface="Lucida Console" pitchFamily="49" charset="0"/>
              </a:rPr>
              <a:t>NullPointerException.class</a:t>
            </a:r>
            <a:r>
              <a:rPr lang="en-US" dirty="0">
                <a:latin typeface="Lucida Console" pitchFamily="49" charset="0"/>
              </a:rPr>
              <a:t>)</a:t>
            </a:r>
          </a:p>
          <a:p>
            <a:pPr>
              <a:buNone/>
            </a:pPr>
            <a:r>
              <a:rPr lang="en-US" dirty="0">
                <a:latin typeface="Lucida Console" pitchFamily="49" charset="0"/>
              </a:rPr>
              <a:t>    public void </a:t>
            </a:r>
            <a:r>
              <a:rPr lang="en-US" dirty="0" err="1">
                <a:latin typeface="Lucida Console" pitchFamily="49" charset="0"/>
              </a:rPr>
              <a:t>testNull</a:t>
            </a:r>
            <a:r>
              <a:rPr lang="en-US" dirty="0">
                <a:latin typeface="Lucida Console" pitchFamily="49" charset="0"/>
              </a:rPr>
              <a:t>() {</a:t>
            </a:r>
          </a:p>
          <a:p>
            <a:pPr>
              <a:buNone/>
            </a:pPr>
            <a:r>
              <a:rPr lang="en-US" dirty="0">
                <a:latin typeface="Lucida Console" pitchFamily="49" charset="0"/>
              </a:rPr>
              <a:t>        </a:t>
            </a:r>
            <a:r>
              <a:rPr lang="en-US" dirty="0" err="1">
                <a:latin typeface="Lucida Console" pitchFamily="49" charset="0"/>
              </a:rPr>
              <a:t>System.out.println</a:t>
            </a:r>
            <a:r>
              <a:rPr lang="en-US" dirty="0">
                <a:latin typeface="Lucida Console" pitchFamily="49" charset="0"/>
              </a:rPr>
              <a:t>("</a:t>
            </a:r>
            <a:r>
              <a:rPr lang="en-US" dirty="0" err="1">
                <a:latin typeface="Lucida Console" pitchFamily="49" charset="0"/>
              </a:rPr>
              <a:t>testNull</a:t>
            </a:r>
            <a:r>
              <a:rPr lang="en-US" dirty="0">
                <a:latin typeface="Lucida Console" pitchFamily="49" charset="0"/>
              </a:rPr>
              <a:t>");</a:t>
            </a:r>
          </a:p>
          <a:p>
            <a:pPr>
              <a:buNone/>
            </a:pPr>
            <a:r>
              <a:rPr lang="en-US" dirty="0">
                <a:latin typeface="Lucida Console" pitchFamily="49" charset="0"/>
              </a:rPr>
              <a:t>        </a:t>
            </a:r>
            <a:r>
              <a:rPr lang="en-US" dirty="0" err="1">
                <a:latin typeface="Lucida Console" pitchFamily="49" charset="0"/>
              </a:rPr>
              <a:t>int</a:t>
            </a:r>
            <a:r>
              <a:rPr lang="en-US" dirty="0">
                <a:latin typeface="Lucida Console" pitchFamily="49" charset="0"/>
              </a:rPr>
              <a:t> x = </a:t>
            </a:r>
            <a:r>
              <a:rPr lang="en-US" dirty="0" err="1">
                <a:latin typeface="Lucida Console" pitchFamily="49" charset="0"/>
              </a:rPr>
              <a:t>Util.largest</a:t>
            </a:r>
            <a:r>
              <a:rPr lang="en-US" dirty="0">
                <a:latin typeface="Lucida Console" pitchFamily="49" charset="0"/>
              </a:rPr>
              <a:t>(null);</a:t>
            </a:r>
          </a:p>
          <a:p>
            <a:pPr>
              <a:buNone/>
            </a:pPr>
            <a:r>
              <a:rPr lang="en-US" dirty="0">
                <a:latin typeface="Lucida Console" pitchFamily="49" charset="0"/>
              </a:rPr>
              <a:t>        fail("Exception should have been thrown");</a:t>
            </a:r>
          </a:p>
          <a:p>
            <a:pPr>
              <a:buNone/>
            </a:pPr>
            <a:r>
              <a:rPr lang="en-US" dirty="0">
                <a:latin typeface="Lucida Console" pitchFamily="49" charset="0"/>
              </a:rPr>
              <a:t>    }</a:t>
            </a:r>
          </a:p>
          <a:p>
            <a:pPr>
              <a:buNone/>
            </a:pPr>
            <a:endParaRPr lang="en-US" dirty="0">
              <a:latin typeface="Lucida Sans Typewriter"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Negative Values</a:t>
            </a:r>
          </a:p>
        </p:txBody>
      </p:sp>
      <p:sp>
        <p:nvSpPr>
          <p:cNvPr id="4" name="Rectangle 3"/>
          <p:cNvSpPr/>
          <p:nvPr/>
        </p:nvSpPr>
        <p:spPr>
          <a:xfrm>
            <a:off x="152400" y="1752600"/>
            <a:ext cx="8991600" cy="3139321"/>
          </a:xfrm>
          <a:prstGeom prst="rect">
            <a:avLst/>
          </a:prstGeom>
        </p:spPr>
        <p:txBody>
          <a:bodyPr wrap="square">
            <a:spAutoFit/>
          </a:bodyPr>
          <a:lstStyle/>
          <a:p>
            <a:pPr>
              <a:buNone/>
            </a:pPr>
            <a:r>
              <a:rPr lang="en-US" dirty="0">
                <a:latin typeface="Lucida Console" pitchFamily="49" charset="0"/>
              </a:rPr>
              <a:t>    /**</a:t>
            </a:r>
          </a:p>
          <a:p>
            <a:pPr>
              <a:buNone/>
            </a:pPr>
            <a:r>
              <a:rPr lang="en-US" dirty="0">
                <a:latin typeface="Lucida Console" pitchFamily="49" charset="0"/>
              </a:rPr>
              <a:t>     * Test of </a:t>
            </a:r>
            <a:r>
              <a:rPr lang="en-US" dirty="0" err="1">
                <a:latin typeface="Lucida Console" pitchFamily="49" charset="0"/>
              </a:rPr>
              <a:t>Util.largest</a:t>
            </a:r>
            <a:endParaRPr lang="en-US" dirty="0">
              <a:latin typeface="Lucida Console" pitchFamily="49" charset="0"/>
            </a:endParaRPr>
          </a:p>
          <a:p>
            <a:pPr>
              <a:buNone/>
            </a:pPr>
            <a:r>
              <a:rPr lang="en-US" dirty="0">
                <a:latin typeface="Lucida Console" pitchFamily="49" charset="0"/>
              </a:rPr>
              <a:t>     * This test to see if the correct value is returned</a:t>
            </a:r>
          </a:p>
          <a:p>
            <a:pPr>
              <a:buNone/>
            </a:pPr>
            <a:r>
              <a:rPr lang="en-US" dirty="0">
                <a:latin typeface="Lucida Console" pitchFamily="49" charset="0"/>
              </a:rPr>
              <a:t>     * if all items are negative.</a:t>
            </a:r>
          </a:p>
          <a:p>
            <a:pPr>
              <a:buNone/>
            </a:pPr>
            <a:r>
              <a:rPr lang="en-US" dirty="0">
                <a:latin typeface="Lucida Console" pitchFamily="49" charset="0"/>
              </a:rPr>
              <a:t>     */</a:t>
            </a:r>
          </a:p>
          <a:p>
            <a:pPr>
              <a:buNone/>
            </a:pPr>
            <a:r>
              <a:rPr lang="en-US" dirty="0">
                <a:latin typeface="Lucida Console" pitchFamily="49" charset="0"/>
              </a:rPr>
              <a:t>    @Test</a:t>
            </a:r>
          </a:p>
          <a:p>
            <a:pPr>
              <a:buNone/>
            </a:pPr>
            <a:r>
              <a:rPr lang="en-US" dirty="0">
                <a:latin typeface="Lucida Console" pitchFamily="49" charset="0"/>
              </a:rPr>
              <a:t>    public void </a:t>
            </a:r>
            <a:r>
              <a:rPr lang="en-US" dirty="0" err="1">
                <a:latin typeface="Lucida Console" pitchFamily="49" charset="0"/>
              </a:rPr>
              <a:t>testNegative</a:t>
            </a:r>
            <a:r>
              <a:rPr lang="en-US" dirty="0">
                <a:latin typeface="Lucida Console" pitchFamily="49" charset="0"/>
              </a:rPr>
              <a:t>() {</a:t>
            </a:r>
          </a:p>
          <a:p>
            <a:pPr>
              <a:buNone/>
            </a:pPr>
            <a:r>
              <a:rPr lang="en-US" dirty="0">
                <a:latin typeface="Lucida Console" pitchFamily="49" charset="0"/>
              </a:rPr>
              <a:t>        </a:t>
            </a:r>
            <a:r>
              <a:rPr lang="en-US" dirty="0" err="1">
                <a:latin typeface="Lucida Console" pitchFamily="49" charset="0"/>
              </a:rPr>
              <a:t>System.out.println</a:t>
            </a:r>
            <a:r>
              <a:rPr lang="en-US" dirty="0">
                <a:latin typeface="Lucida Console" pitchFamily="49" charset="0"/>
              </a:rPr>
              <a:t>("</a:t>
            </a:r>
            <a:r>
              <a:rPr lang="en-US" dirty="0" err="1">
                <a:latin typeface="Lucida Console" pitchFamily="49" charset="0"/>
              </a:rPr>
              <a:t>testNegative</a:t>
            </a:r>
            <a:r>
              <a:rPr lang="en-US" dirty="0">
                <a:latin typeface="Lucida Console" pitchFamily="49" charset="0"/>
              </a:rPr>
              <a:t>");</a:t>
            </a:r>
          </a:p>
          <a:p>
            <a:pPr>
              <a:buNone/>
            </a:pPr>
            <a:r>
              <a:rPr lang="en-US" dirty="0">
                <a:latin typeface="Lucida Console" pitchFamily="49" charset="0"/>
              </a:rPr>
              <a:t>        </a:t>
            </a:r>
            <a:r>
              <a:rPr lang="en-US" dirty="0" err="1">
                <a:latin typeface="Lucida Console" pitchFamily="49" charset="0"/>
              </a:rPr>
              <a:t>assertEquals</a:t>
            </a:r>
            <a:r>
              <a:rPr lang="en-US" dirty="0">
                <a:latin typeface="Lucida Console" pitchFamily="49" charset="0"/>
              </a:rPr>
              <a:t>(-7, </a:t>
            </a:r>
            <a:r>
              <a:rPr lang="en-US" dirty="0" err="1">
                <a:latin typeface="Lucida Console" pitchFamily="49" charset="0"/>
              </a:rPr>
              <a:t>Util.largest</a:t>
            </a:r>
            <a:r>
              <a:rPr lang="en-US" dirty="0">
                <a:latin typeface="Lucida Console" pitchFamily="49" charset="0"/>
              </a:rPr>
              <a:t>(new </a:t>
            </a:r>
            <a:r>
              <a:rPr lang="en-US" dirty="0" err="1">
                <a:latin typeface="Lucida Console" pitchFamily="49" charset="0"/>
              </a:rPr>
              <a:t>int</a:t>
            </a:r>
            <a:r>
              <a:rPr lang="en-US" dirty="0">
                <a:latin typeface="Lucida Console" pitchFamily="49" charset="0"/>
              </a:rPr>
              <a:t>[]{-7, -8, -9}));</a:t>
            </a:r>
          </a:p>
          <a:p>
            <a:pPr>
              <a:buNone/>
            </a:pPr>
            <a:r>
              <a:rPr lang="en-US" dirty="0">
                <a:latin typeface="Lucida Console" pitchFamily="49" charset="0"/>
              </a:rPr>
              <a:t>    }</a:t>
            </a:r>
          </a:p>
          <a:p>
            <a:pPr>
              <a:buNone/>
            </a:pPr>
            <a:endParaRPr lang="en-US" dirty="0">
              <a:latin typeface="Lucida Console"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Assert for Equality</a:t>
            </a:r>
          </a:p>
        </p:txBody>
      </p:sp>
      <p:sp>
        <p:nvSpPr>
          <p:cNvPr id="7" name="Content Placeholder 6"/>
          <p:cNvSpPr>
            <a:spLocks noGrp="1"/>
          </p:cNvSpPr>
          <p:nvPr>
            <p:ph idx="1"/>
          </p:nvPr>
        </p:nvSpPr>
        <p:spPr/>
        <p:txBody>
          <a:bodyPr>
            <a:normAutofit fontScale="92500" lnSpcReduction="10000"/>
          </a:bodyPr>
          <a:lstStyle/>
          <a:p>
            <a:pPr>
              <a:buNone/>
            </a:pPr>
            <a:r>
              <a:rPr lang="en-US" sz="2800" dirty="0" err="1">
                <a:latin typeface="Lucida Sans Typewriter" pitchFamily="49" charset="0"/>
              </a:rPr>
              <a:t>assertEquals</a:t>
            </a:r>
            <a:r>
              <a:rPr lang="en-US" sz="2800" dirty="0">
                <a:latin typeface="Lucida Sans Typewriter" pitchFamily="49" charset="0"/>
              </a:rPr>
              <a:t>(</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message</a:t>
            </a:r>
            <a:r>
              <a:rPr lang="en-US" sz="2800" dirty="0">
                <a:latin typeface="Times New Roman" pitchFamily="18" charset="0"/>
                <a:cs typeface="Times New Roman" pitchFamily="18" charset="0"/>
              </a:rPr>
              <a:t>,]</a:t>
            </a:r>
            <a:r>
              <a:rPr lang="en-US" sz="2800" i="1" dirty="0" err="1">
                <a:latin typeface="Times New Roman" pitchFamily="18" charset="0"/>
                <a:cs typeface="Times New Roman" pitchFamily="18" charset="0"/>
              </a:rPr>
              <a:t>expected</a:t>
            </a:r>
            <a:r>
              <a:rPr lang="en-US" sz="2800" dirty="0" err="1">
                <a:latin typeface="Times New Roman" pitchFamily="18" charset="0"/>
                <a:cs typeface="Times New Roman" pitchFamily="18" charset="0"/>
              </a:rPr>
              <a:t>,</a:t>
            </a:r>
            <a:r>
              <a:rPr lang="en-US" sz="2800" i="1" dirty="0" err="1">
                <a:latin typeface="Times New Roman" pitchFamily="18" charset="0"/>
                <a:cs typeface="Times New Roman" pitchFamily="18" charset="0"/>
              </a:rPr>
              <a:t>actual</a:t>
            </a:r>
            <a:r>
              <a:rPr lang="en-US" sz="2800" dirty="0">
                <a:latin typeface="Lucida Sans Typewriter" pitchFamily="49" charset="0"/>
              </a:rPr>
              <a:t>)</a:t>
            </a:r>
          </a:p>
          <a:p>
            <a:pPr>
              <a:buNone/>
            </a:pPr>
            <a:r>
              <a:rPr lang="en-US" sz="2800" dirty="0"/>
              <a:t>	Tests to see if </a:t>
            </a:r>
            <a:r>
              <a:rPr lang="en-US" sz="2800" i="1" dirty="0"/>
              <a:t>expected</a:t>
            </a:r>
            <a:r>
              <a:rPr lang="en-US" sz="2800" dirty="0"/>
              <a:t> and </a:t>
            </a:r>
            <a:r>
              <a:rPr lang="en-US" sz="2800" i="1" dirty="0"/>
              <a:t>actual</a:t>
            </a:r>
            <a:r>
              <a:rPr lang="en-US" sz="2800" dirty="0"/>
              <a:t> are equal. This method is overloaded for the primitive types and Object. To test Objects the .equals method is used.</a:t>
            </a:r>
          </a:p>
          <a:p>
            <a:pPr>
              <a:buNone/>
            </a:pPr>
            <a:r>
              <a:rPr lang="en-US" sz="2800" dirty="0" err="1">
                <a:latin typeface="Lucida Sans Typewriter" pitchFamily="49" charset="0"/>
              </a:rPr>
              <a:t>assertArrayEquals</a:t>
            </a:r>
            <a:r>
              <a:rPr lang="en-US" sz="2800" dirty="0">
                <a:latin typeface="Lucida Sans Typewriter" pitchFamily="49" charset="0"/>
              </a:rPr>
              <a:t>(</a:t>
            </a:r>
            <a:r>
              <a:rPr lang="en-US" sz="2800" dirty="0">
                <a:latin typeface="Times New Roman" pitchFamily="18" charset="0"/>
                <a:cs typeface="Times New Roman" pitchFamily="18" charset="0"/>
              </a:rPr>
              <a:t>[</a:t>
            </a:r>
            <a:r>
              <a:rPr lang="en-US" sz="2800" i="1" dirty="0">
                <a:latin typeface="Times New Roman" pitchFamily="18" charset="0"/>
                <a:cs typeface="Times New Roman" pitchFamily="18" charset="0"/>
              </a:rPr>
              <a:t>message</a:t>
            </a:r>
            <a:r>
              <a:rPr lang="en-US" sz="2800" dirty="0">
                <a:latin typeface="Times New Roman" pitchFamily="18" charset="0"/>
                <a:cs typeface="Times New Roman" pitchFamily="18" charset="0"/>
              </a:rPr>
              <a:t>,]</a:t>
            </a:r>
            <a:r>
              <a:rPr lang="en-US" sz="2800" i="1" dirty="0" err="1">
                <a:latin typeface="Times New Roman" pitchFamily="18" charset="0"/>
                <a:cs typeface="Times New Roman" pitchFamily="18" charset="0"/>
              </a:rPr>
              <a:t>expected</a:t>
            </a:r>
            <a:r>
              <a:rPr lang="en-US" sz="2800" dirty="0" err="1">
                <a:latin typeface="Times New Roman" pitchFamily="18" charset="0"/>
                <a:cs typeface="Times New Roman" pitchFamily="18" charset="0"/>
              </a:rPr>
              <a:t>,</a:t>
            </a:r>
            <a:r>
              <a:rPr lang="en-US" sz="2800" i="1" dirty="0" err="1">
                <a:latin typeface="Times New Roman" pitchFamily="18" charset="0"/>
                <a:cs typeface="Times New Roman" pitchFamily="18" charset="0"/>
              </a:rPr>
              <a:t>actual</a:t>
            </a:r>
            <a:r>
              <a:rPr lang="en-US" sz="2800" dirty="0">
                <a:latin typeface="Lucida Sans Typewriter" pitchFamily="49" charset="0"/>
              </a:rPr>
              <a:t>)</a:t>
            </a:r>
          </a:p>
          <a:p>
            <a:pPr>
              <a:buNone/>
            </a:pPr>
            <a:r>
              <a:rPr lang="en-US" sz="2800" dirty="0"/>
              <a:t>	Tests to see if the contents of the two array parameters </a:t>
            </a:r>
            <a:r>
              <a:rPr lang="en-US" sz="2800" i="1" dirty="0"/>
              <a:t>expected</a:t>
            </a:r>
            <a:r>
              <a:rPr lang="en-US" sz="2800" dirty="0"/>
              <a:t> and </a:t>
            </a:r>
            <a:r>
              <a:rPr lang="en-US" sz="2800" i="1" dirty="0"/>
              <a:t>actual</a:t>
            </a:r>
            <a:r>
              <a:rPr lang="en-US" sz="2800" dirty="0"/>
              <a:t> are equal. This method is overloaded for arrays of the primitive types and Object. Arrays of Objects are tested with the .equals method applied to the corresponding elements. If an unequal pair is found, an </a:t>
            </a:r>
            <a:r>
              <a:rPr lang="en-US" sz="2800" dirty="0" err="1"/>
              <a:t>AssertionError</a:t>
            </a:r>
            <a:r>
              <a:rPr lang="en-US" sz="2800" dirty="0"/>
              <a:t> is thrown. </a:t>
            </a:r>
            <a:endParaRPr lang="en-US" sz="2800" dirty="0">
              <a:latin typeface="Lucida Sans Typewriter"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 for Truth</a:t>
            </a:r>
          </a:p>
        </p:txBody>
      </p:sp>
      <p:sp>
        <p:nvSpPr>
          <p:cNvPr id="3" name="Content Placeholder 2"/>
          <p:cNvSpPr>
            <a:spLocks noGrp="1"/>
          </p:cNvSpPr>
          <p:nvPr>
            <p:ph idx="1"/>
          </p:nvPr>
        </p:nvSpPr>
        <p:spPr/>
        <p:txBody>
          <a:bodyPr/>
          <a:lstStyle/>
          <a:p>
            <a:pPr>
              <a:buNone/>
            </a:pPr>
            <a:r>
              <a:rPr lang="en-US" dirty="0" err="1">
                <a:latin typeface="Lucida Sans Typewriter" pitchFamily="49" charset="0"/>
              </a:rPr>
              <a:t>assertTrue</a:t>
            </a:r>
            <a:r>
              <a:rPr lang="en-US" dirty="0">
                <a:latin typeface="Lucida Sans Typewriter" pitchFamily="49" charset="0"/>
              </a:rPr>
              <a: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message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condition</a:t>
            </a:r>
            <a:r>
              <a:rPr lang="en-US" dirty="0">
                <a:latin typeface="Lucida Sans Typewriter" pitchFamily="49" charset="0"/>
              </a:rPr>
              <a:t>)</a:t>
            </a:r>
          </a:p>
          <a:p>
            <a:pPr>
              <a:buNone/>
            </a:pPr>
            <a:r>
              <a:rPr lang="en-US" dirty="0"/>
              <a:t>	Test to see if the </a:t>
            </a:r>
            <a:r>
              <a:rPr lang="en-US" dirty="0" err="1"/>
              <a:t>boolean</a:t>
            </a:r>
            <a:r>
              <a:rPr lang="en-US" dirty="0"/>
              <a:t> expression </a:t>
            </a:r>
            <a:r>
              <a:rPr lang="en-US" i="1" dirty="0"/>
              <a:t>condition</a:t>
            </a:r>
            <a:r>
              <a:rPr lang="en-US" dirty="0"/>
              <a:t> is true.</a:t>
            </a:r>
          </a:p>
          <a:p>
            <a:pPr>
              <a:buNone/>
            </a:pPr>
            <a:r>
              <a:rPr lang="en-US" dirty="0" err="1">
                <a:latin typeface="Lucida Sans Typewriter" pitchFamily="49" charset="0"/>
              </a:rPr>
              <a:t>assertFalse</a:t>
            </a:r>
            <a:r>
              <a:rPr lang="en-US" dirty="0">
                <a:latin typeface="Lucida Sans Typewriter" pitchFamily="49" charset="0"/>
              </a:rPr>
              <a: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message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condition</a:t>
            </a:r>
            <a:r>
              <a:rPr lang="en-US" dirty="0">
                <a:latin typeface="Lucida Sans Typewriter" pitchFamily="49" charset="0"/>
              </a:rPr>
              <a:t>)</a:t>
            </a:r>
          </a:p>
          <a:p>
            <a:pPr>
              <a:buNone/>
            </a:pPr>
            <a:r>
              <a:rPr lang="en-US" dirty="0"/>
              <a:t>	Test to see if the </a:t>
            </a:r>
            <a:r>
              <a:rPr lang="en-US" dirty="0" err="1"/>
              <a:t>boolean</a:t>
            </a:r>
            <a:r>
              <a:rPr lang="en-US" dirty="0"/>
              <a:t> expression </a:t>
            </a:r>
            <a:r>
              <a:rPr lang="en-US" i="1" dirty="0"/>
              <a:t>condition</a:t>
            </a:r>
            <a:r>
              <a:rPr lang="en-US" dirty="0"/>
              <a:t> is false.</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 for Same</a:t>
            </a:r>
          </a:p>
        </p:txBody>
      </p:sp>
      <p:sp>
        <p:nvSpPr>
          <p:cNvPr id="3" name="Content Placeholder 2"/>
          <p:cNvSpPr>
            <a:spLocks noGrp="1"/>
          </p:cNvSpPr>
          <p:nvPr>
            <p:ph idx="1"/>
          </p:nvPr>
        </p:nvSpPr>
        <p:spPr/>
        <p:txBody>
          <a:bodyPr/>
          <a:lstStyle/>
          <a:p>
            <a:pPr>
              <a:buNone/>
            </a:pPr>
            <a:r>
              <a:rPr lang="en-US" dirty="0" err="1">
                <a:latin typeface="Lucida Sans Typewriter" pitchFamily="49" charset="0"/>
              </a:rPr>
              <a:t>assertSame</a:t>
            </a:r>
            <a:r>
              <a:rPr lang="en-US" dirty="0">
                <a:latin typeface="Lucida Sans Typewriter" pitchFamily="49" charset="0"/>
              </a:rPr>
              <a: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message</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expected</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actual</a:t>
            </a:r>
            <a:r>
              <a:rPr lang="en-US" dirty="0">
                <a:latin typeface="Lucida Sans Typewriter" pitchFamily="49" charset="0"/>
              </a:rPr>
              <a:t>)</a:t>
            </a:r>
          </a:p>
          <a:p>
            <a:pPr>
              <a:buNone/>
            </a:pPr>
            <a:r>
              <a:rPr lang="en-US" dirty="0"/>
              <a:t>	Test to see if </a:t>
            </a:r>
            <a:r>
              <a:rPr lang="en-US" i="1" dirty="0"/>
              <a:t>expected</a:t>
            </a:r>
            <a:r>
              <a:rPr lang="en-US" dirty="0"/>
              <a:t> and </a:t>
            </a:r>
            <a:r>
              <a:rPr lang="en-US" i="1" dirty="0"/>
              <a:t>actual</a:t>
            </a:r>
            <a:r>
              <a:rPr lang="en-US" dirty="0"/>
              <a:t> are the same object. (Applies the == operator).</a:t>
            </a:r>
          </a:p>
          <a:p>
            <a:pPr>
              <a:buNone/>
            </a:pPr>
            <a:r>
              <a:rPr lang="en-US" dirty="0" err="1">
                <a:latin typeface="Lucida Sans Typewriter" pitchFamily="49" charset="0"/>
              </a:rPr>
              <a:t>assertNotSame</a:t>
            </a:r>
            <a:r>
              <a:rPr lang="en-US" dirty="0">
                <a:latin typeface="Lucida Sans Typewriter" pitchFamily="49" charset="0"/>
              </a:rPr>
              <a: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message</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expected</a:t>
            </a:r>
            <a:r>
              <a:rPr lang="en-US" dirty="0" err="1">
                <a:latin typeface="Times New Roman" pitchFamily="18" charset="0"/>
                <a:cs typeface="Times New Roman" pitchFamily="18" charset="0"/>
              </a:rPr>
              <a:t>,</a:t>
            </a:r>
            <a:r>
              <a:rPr lang="en-US" i="1" dirty="0" err="1">
                <a:latin typeface="Times New Roman" pitchFamily="18" charset="0"/>
                <a:cs typeface="Times New Roman" pitchFamily="18" charset="0"/>
              </a:rPr>
              <a:t>actual</a:t>
            </a:r>
            <a:r>
              <a:rPr lang="en-US" dirty="0">
                <a:latin typeface="Lucida Sans Typewriter" pitchFamily="49" charset="0"/>
              </a:rPr>
              <a:t>)</a:t>
            </a:r>
          </a:p>
          <a:p>
            <a:pPr>
              <a:buNone/>
            </a:pPr>
            <a:r>
              <a:rPr lang="en-US" dirty="0"/>
              <a:t>	Test to see if </a:t>
            </a:r>
            <a:r>
              <a:rPr lang="en-US" i="1" dirty="0"/>
              <a:t>expected</a:t>
            </a:r>
            <a:r>
              <a:rPr lang="en-US" dirty="0"/>
              <a:t> and </a:t>
            </a:r>
            <a:r>
              <a:rPr lang="en-US" i="1" dirty="0"/>
              <a:t>actual</a:t>
            </a:r>
            <a:r>
              <a:rPr lang="en-US" dirty="0"/>
              <a:t> are not the same object. (Applies the != operator).</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 for Null</a:t>
            </a:r>
          </a:p>
        </p:txBody>
      </p:sp>
      <p:sp>
        <p:nvSpPr>
          <p:cNvPr id="3" name="Content Placeholder 2"/>
          <p:cNvSpPr>
            <a:spLocks noGrp="1"/>
          </p:cNvSpPr>
          <p:nvPr>
            <p:ph idx="1"/>
          </p:nvPr>
        </p:nvSpPr>
        <p:spPr/>
        <p:txBody>
          <a:bodyPr/>
          <a:lstStyle/>
          <a:p>
            <a:pPr>
              <a:buNone/>
            </a:pPr>
            <a:r>
              <a:rPr lang="en-US" dirty="0" err="1">
                <a:latin typeface="Lucida Sans Typewriter" pitchFamily="49" charset="0"/>
              </a:rPr>
              <a:t>assertNull</a:t>
            </a:r>
            <a:r>
              <a:rPr lang="en-US" dirty="0">
                <a:latin typeface="Lucida Sans Typewriter" pitchFamily="49" charset="0"/>
              </a:rPr>
              <a: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message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object</a:t>
            </a:r>
            <a:r>
              <a:rPr lang="en-US" dirty="0">
                <a:latin typeface="Lucida Sans Typewriter" pitchFamily="49" charset="0"/>
              </a:rPr>
              <a:t>)</a:t>
            </a:r>
          </a:p>
          <a:p>
            <a:pPr>
              <a:buNone/>
            </a:pPr>
            <a:r>
              <a:rPr lang="en-US" dirty="0"/>
              <a:t>	Test to see if the Object </a:t>
            </a:r>
            <a:r>
              <a:rPr lang="en-US" i="1" dirty="0" err="1"/>
              <a:t>object</a:t>
            </a:r>
            <a:r>
              <a:rPr lang="en-US" dirty="0"/>
              <a:t> is null.</a:t>
            </a:r>
          </a:p>
          <a:p>
            <a:pPr>
              <a:buNone/>
            </a:pPr>
            <a:r>
              <a:rPr lang="en-US" dirty="0" err="1">
                <a:latin typeface="Lucida Sans Typewriter" pitchFamily="49" charset="0"/>
              </a:rPr>
              <a:t>assertNotNull</a:t>
            </a:r>
            <a:r>
              <a:rPr lang="en-US" dirty="0">
                <a:latin typeface="Lucida Sans Typewriter" pitchFamily="49" charset="0"/>
              </a:rPr>
              <a: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message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object</a:t>
            </a:r>
            <a:r>
              <a:rPr lang="en-US" dirty="0">
                <a:latin typeface="Lucida Sans Typewriter" pitchFamily="49" charset="0"/>
              </a:rPr>
              <a:t>)</a:t>
            </a:r>
          </a:p>
          <a:p>
            <a:pPr>
              <a:buNone/>
            </a:pPr>
            <a:r>
              <a:rPr lang="en-US" dirty="0"/>
              <a:t>	Test to see if the Object </a:t>
            </a:r>
            <a:r>
              <a:rPr lang="en-US" i="1" dirty="0" err="1"/>
              <a:t>object</a:t>
            </a:r>
            <a:r>
              <a:rPr lang="en-US" dirty="0"/>
              <a:t> is not null.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Indicate Failure</a:t>
            </a:r>
          </a:p>
        </p:txBody>
      </p:sp>
      <p:sp>
        <p:nvSpPr>
          <p:cNvPr id="3" name="Content Placeholder 2"/>
          <p:cNvSpPr>
            <a:spLocks noGrp="1"/>
          </p:cNvSpPr>
          <p:nvPr>
            <p:ph idx="1"/>
          </p:nvPr>
        </p:nvSpPr>
        <p:spPr/>
        <p:txBody>
          <a:bodyPr/>
          <a:lstStyle/>
          <a:p>
            <a:pPr>
              <a:buNone/>
            </a:pPr>
            <a:r>
              <a:rPr lang="en-US" dirty="0">
                <a:latin typeface="Lucida Sans Typewriter" pitchFamily="49" charset="0"/>
              </a:rPr>
              <a:t>fail(</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message</a:t>
            </a:r>
            <a:r>
              <a:rPr lang="en-US" dirty="0">
                <a:latin typeface="Times New Roman" pitchFamily="18" charset="0"/>
                <a:cs typeface="Times New Roman" pitchFamily="18" charset="0"/>
              </a:rPr>
              <a:t>]</a:t>
            </a:r>
            <a:r>
              <a:rPr lang="en-US" dirty="0">
                <a:latin typeface="Lucida Sans Typewriter" pitchFamily="49" charset="0"/>
              </a:rPr>
              <a:t>)</a:t>
            </a:r>
          </a:p>
          <a:p>
            <a:pPr>
              <a:buNone/>
            </a:pPr>
            <a:r>
              <a:rPr lang="en-US" dirty="0"/>
              <a:t>	Always throws </a:t>
            </a:r>
            <a:r>
              <a:rPr lang="en-US" dirty="0" err="1"/>
              <a:t>AssertionError</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message,</a:t>
            </a:r>
            <a:r>
              <a:rPr lang="en-US" dirty="0"/>
              <a:t>]</a:t>
            </a:r>
          </a:p>
        </p:txBody>
      </p:sp>
      <p:sp>
        <p:nvSpPr>
          <p:cNvPr id="3" name="Content Placeholder 2"/>
          <p:cNvSpPr>
            <a:spLocks noGrp="1"/>
          </p:cNvSpPr>
          <p:nvPr>
            <p:ph idx="1"/>
          </p:nvPr>
        </p:nvSpPr>
        <p:spPr/>
        <p:txBody>
          <a:bodyPr/>
          <a:lstStyle/>
          <a:p>
            <a:r>
              <a:rPr lang="en-US" dirty="0"/>
              <a:t>Each of the assert methods takes an optional message parameter.</a:t>
            </a:r>
          </a:p>
          <a:p>
            <a:r>
              <a:rPr lang="en-US" dirty="0"/>
              <a:t>If the assertion fails, the message is passed to the </a:t>
            </a:r>
            <a:r>
              <a:rPr lang="en-US" dirty="0" err="1"/>
              <a:t>AssertionError</a:t>
            </a:r>
            <a:r>
              <a:rPr lang="en-US" dirty="0"/>
              <a:t> object.</a:t>
            </a:r>
          </a:p>
          <a:p>
            <a:r>
              <a:rPr lang="en-US" dirty="0"/>
              <a:t>If the message is omitted, a message that describes </a:t>
            </a:r>
            <a:r>
              <a:rPr lang="en-US"/>
              <a:t>the discrepancy </a:t>
            </a:r>
            <a:r>
              <a:rPr lang="en-US" dirty="0"/>
              <a:t>is generated.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on Testing</a:t>
            </a:r>
          </a:p>
        </p:txBody>
      </p:sp>
      <p:sp>
        <p:nvSpPr>
          <p:cNvPr id="3" name="Content Placeholder 2"/>
          <p:cNvSpPr>
            <a:spLocks noGrp="1"/>
          </p:cNvSpPr>
          <p:nvPr>
            <p:ph idx="1"/>
          </p:nvPr>
        </p:nvSpPr>
        <p:spPr/>
        <p:txBody>
          <a:bodyPr>
            <a:normAutofit fontScale="85000" lnSpcReduction="10000"/>
          </a:bodyPr>
          <a:lstStyle/>
          <a:p>
            <a:r>
              <a:rPr lang="en-US" dirty="0"/>
              <a:t>Testing can only show the presence of a defect (“bug”).</a:t>
            </a:r>
          </a:p>
          <a:p>
            <a:r>
              <a:rPr lang="en-US" dirty="0"/>
              <a:t>No amount of testing can show their complete absence.</a:t>
            </a:r>
          </a:p>
          <a:p>
            <a:r>
              <a:rPr lang="en-US" dirty="0"/>
              <a:t>A solution to this dilemma is logic.</a:t>
            </a:r>
          </a:p>
          <a:p>
            <a:r>
              <a:rPr lang="en-US" dirty="0"/>
              <a:t>References: </a:t>
            </a:r>
          </a:p>
          <a:p>
            <a:pPr lvl="1"/>
            <a:r>
              <a:rPr lang="en-US" dirty="0"/>
              <a:t>Jon </a:t>
            </a:r>
            <a:r>
              <a:rPr lang="en-US" dirty="0" err="1"/>
              <a:t>Bently</a:t>
            </a:r>
            <a:r>
              <a:rPr lang="en-US" dirty="0"/>
              <a:t>. “Programming Pearls – Writing Correct Programs” </a:t>
            </a:r>
            <a:r>
              <a:rPr lang="en-US" i="1" dirty="0"/>
              <a:t>Communications of the ACM</a:t>
            </a:r>
            <a:r>
              <a:rPr lang="en-US" dirty="0"/>
              <a:t>, </a:t>
            </a:r>
            <a:r>
              <a:rPr lang="en-US" dirty="0" err="1"/>
              <a:t>Vol</a:t>
            </a:r>
            <a:r>
              <a:rPr lang="en-US" dirty="0"/>
              <a:t> 26, No. 12 (Dec. 1983) pp 1040-1045.</a:t>
            </a:r>
          </a:p>
          <a:p>
            <a:pPr lvl="1"/>
            <a:r>
              <a:rPr lang="en-US" dirty="0"/>
              <a:t>C. A. R. Hoare. “An Axiomatic Basis for Computer Programming” Communications of the ACM, </a:t>
            </a:r>
            <a:r>
              <a:rPr lang="en-US" dirty="0" err="1"/>
              <a:t>Vol</a:t>
            </a:r>
            <a:r>
              <a:rPr lang="en-US" dirty="0"/>
              <a:t> 12, No. 10 (Oct. 1969) pp 576-583</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a:t>
            </a:r>
          </a:p>
        </p:txBody>
      </p:sp>
      <p:sp>
        <p:nvSpPr>
          <p:cNvPr id="3" name="Content Placeholder 2"/>
          <p:cNvSpPr>
            <a:spLocks noGrp="1"/>
          </p:cNvSpPr>
          <p:nvPr>
            <p:ph idx="1"/>
          </p:nvPr>
        </p:nvSpPr>
        <p:spPr>
          <a:xfrm>
            <a:off x="457200" y="1447800"/>
            <a:ext cx="8229600" cy="4678363"/>
          </a:xfrm>
        </p:spPr>
        <p:txBody>
          <a:bodyPr>
            <a:normAutofit lnSpcReduction="10000"/>
          </a:bodyPr>
          <a:lstStyle/>
          <a:p>
            <a:r>
              <a:rPr lang="en-US" dirty="0"/>
              <a:t>The repository lives in the working directory in a (hidden) subdirectory named </a:t>
            </a:r>
            <a:r>
              <a:rPr lang="en-US" sz="3000" dirty="0">
                <a:latin typeface="Lucida Console" pitchFamily="49" charset="0"/>
              </a:rPr>
              <a:t>.</a:t>
            </a:r>
            <a:r>
              <a:rPr lang="en-US" sz="3000" dirty="0" err="1">
                <a:latin typeface="Lucida Console" pitchFamily="49" charset="0"/>
              </a:rPr>
              <a:t>git</a:t>
            </a:r>
            <a:endParaRPr lang="en-US" dirty="0">
              <a:latin typeface="Lucida Console" pitchFamily="49" charset="0"/>
            </a:endParaRPr>
          </a:p>
          <a:p>
            <a:r>
              <a:rPr lang="en-US" dirty="0"/>
              <a:t>Unlike subversion, there is only one hidden directory at the root of the working directory.</a:t>
            </a:r>
          </a:p>
          <a:p>
            <a:r>
              <a:rPr lang="en-US" dirty="0"/>
              <a:t>GIT was developed by </a:t>
            </a:r>
            <a:r>
              <a:rPr lang="en-US" dirty="0" err="1"/>
              <a:t>Linus</a:t>
            </a:r>
            <a:r>
              <a:rPr lang="en-US" dirty="0"/>
              <a:t> </a:t>
            </a:r>
            <a:r>
              <a:rPr lang="en-US" dirty="0" err="1"/>
              <a:t>Torvalds</a:t>
            </a:r>
            <a:r>
              <a:rPr lang="en-US" dirty="0"/>
              <a:t> to maintain the Linux source code repository</a:t>
            </a:r>
          </a:p>
          <a:p>
            <a:r>
              <a:rPr lang="en-US" dirty="0"/>
              <a:t>Command-line tools for windows use </a:t>
            </a:r>
            <a:r>
              <a:rPr lang="en-US" dirty="0" err="1"/>
              <a:t>unix</a:t>
            </a:r>
            <a:r>
              <a:rPr lang="en-US" dirty="0"/>
              <a:t>-like shell.</a:t>
            </a:r>
          </a:p>
          <a:p>
            <a:r>
              <a:rPr lang="en-US" dirty="0" err="1"/>
              <a:t>Netbeans</a:t>
            </a:r>
            <a:r>
              <a:rPr lang="en-US" dirty="0"/>
              <a:t> integration.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err="1"/>
              <a:t>Netbeans</a:t>
            </a:r>
            <a:endParaRPr lang="en-US" dirty="0"/>
          </a:p>
        </p:txBody>
      </p:sp>
      <p:sp>
        <p:nvSpPr>
          <p:cNvPr id="3" name="Content Placeholder 2"/>
          <p:cNvSpPr>
            <a:spLocks noGrp="1"/>
          </p:cNvSpPr>
          <p:nvPr>
            <p:ph idx="1"/>
          </p:nvPr>
        </p:nvSpPr>
        <p:spPr/>
        <p:txBody>
          <a:bodyPr/>
          <a:lstStyle/>
          <a:p>
            <a:r>
              <a:rPr lang="en-US" dirty="0" err="1"/>
              <a:t>Netbeans</a:t>
            </a:r>
            <a:r>
              <a:rPr lang="en-US" dirty="0"/>
              <a:t> has integrated support for </a:t>
            </a:r>
            <a:r>
              <a:rPr lang="en-US" dirty="0" err="1"/>
              <a:t>git</a:t>
            </a:r>
            <a:r>
              <a:rPr lang="en-US" dirty="0"/>
              <a:t>.</a:t>
            </a:r>
          </a:p>
          <a:p>
            <a:r>
              <a:rPr lang="en-US" dirty="0"/>
              <a:t>The following shows how to use </a:t>
            </a:r>
            <a:r>
              <a:rPr lang="en-US" dirty="0" err="1"/>
              <a:t>Netbeans</a:t>
            </a:r>
            <a:r>
              <a:rPr lang="en-US" dirty="0"/>
              <a:t> and </a:t>
            </a:r>
            <a:r>
              <a:rPr lang="en-US" dirty="0" err="1"/>
              <a:t>git</a:t>
            </a:r>
            <a:r>
              <a:rPr lang="en-US" dirty="0"/>
              <a:t> for a simple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Data Flow</a:t>
            </a:r>
          </a:p>
        </p:txBody>
      </p:sp>
      <p:pic>
        <p:nvPicPr>
          <p:cNvPr id="4" name="Content Placeholder 3"/>
          <p:cNvPicPr>
            <a:picLocks noGrp="1" noChangeAspect="1"/>
          </p:cNvPicPr>
          <p:nvPr>
            <p:ph idx="1"/>
          </p:nvPr>
        </p:nvPicPr>
        <p:blipFill>
          <a:blip r:embed="rId2"/>
          <a:stretch>
            <a:fillRect/>
          </a:stretch>
        </p:blipFill>
        <p:spPr>
          <a:xfrm>
            <a:off x="457200" y="1805781"/>
            <a:ext cx="8229600" cy="4114800"/>
          </a:xfrm>
          <a:prstGeom prst="rect">
            <a:avLst/>
          </a:prstGeom>
        </p:spPr>
      </p:pic>
      <p:sp>
        <p:nvSpPr>
          <p:cNvPr id="3" name="TextBox 2"/>
          <p:cNvSpPr txBox="1"/>
          <p:nvPr/>
        </p:nvSpPr>
        <p:spPr>
          <a:xfrm>
            <a:off x="1199923" y="6124058"/>
            <a:ext cx="6744154" cy="369332"/>
          </a:xfrm>
          <a:prstGeom prst="rect">
            <a:avLst/>
          </a:prstGeom>
          <a:noFill/>
        </p:spPr>
        <p:txBody>
          <a:bodyPr wrap="none" rtlCol="0">
            <a:spAutoFit/>
          </a:bodyPr>
          <a:lstStyle/>
          <a:p>
            <a:r>
              <a:rPr lang="en-US" dirty="0"/>
              <a:t>Source: https://www.youtube.com/playlist?list=PL1F56EA413018EEE1</a:t>
            </a:r>
          </a:p>
        </p:txBody>
      </p:sp>
    </p:spTree>
    <p:extLst>
      <p:ext uri="{BB962C8B-B14F-4D97-AF65-F5344CB8AC3E}">
        <p14:creationId xmlns:p14="http://schemas.microsoft.com/office/powerpoint/2010/main" val="374876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Control</a:t>
            </a:r>
          </a:p>
        </p:txBody>
      </p:sp>
      <p:sp>
        <p:nvSpPr>
          <p:cNvPr id="3" name="Content Placeholder 2"/>
          <p:cNvSpPr>
            <a:spLocks noGrp="1"/>
          </p:cNvSpPr>
          <p:nvPr>
            <p:ph idx="1"/>
          </p:nvPr>
        </p:nvSpPr>
        <p:spPr/>
        <p:txBody>
          <a:bodyPr/>
          <a:lstStyle/>
          <a:p>
            <a:r>
              <a:rPr lang="en-US" dirty="0">
                <a:hlinkClick r:id="rId2"/>
              </a:rPr>
              <a:t>Introduction to Version Control Unit Testing Test Driven Development</a:t>
            </a:r>
            <a:endParaRPr lang="en-US" dirty="0"/>
          </a:p>
          <a:p>
            <a:r>
              <a:rPr lang="en-US" dirty="0" err="1"/>
              <a:t>Git</a:t>
            </a:r>
            <a:r>
              <a:rPr lang="en-US" dirty="0"/>
              <a:t> and GitHub Version Control Tutorial on </a:t>
            </a:r>
            <a:r>
              <a:rPr lang="en-US" dirty="0" err="1"/>
              <a:t>Youtube</a:t>
            </a:r>
            <a:r>
              <a:rPr lang="en-US" dirty="0"/>
              <a:t> (</a:t>
            </a:r>
            <a:r>
              <a:rPr lang="en-US" i="1" dirty="0">
                <a:solidFill>
                  <a:srgbClr val="FF0000"/>
                </a:solidFill>
              </a:rPr>
              <a:t>view the video as homework</a:t>
            </a:r>
            <a:r>
              <a:rPr lang="en-US" dirty="0"/>
              <a:t>)</a:t>
            </a:r>
          </a:p>
          <a:p>
            <a:pPr marL="457200" lvl="1" indent="0">
              <a:buNone/>
            </a:pPr>
            <a:r>
              <a:rPr lang="en-US" dirty="0">
                <a:hlinkClick r:id="rId3"/>
              </a:rPr>
              <a:t>https://www.youtube.com/watch?v=mYjZtU1-u9Y&amp;list=PLcaPT6_oTzIclQQjRLU6t3sm5vvWIlrG2</a:t>
            </a:r>
            <a:endParaRPr lang="en-US" dirty="0"/>
          </a:p>
        </p:txBody>
      </p:sp>
    </p:spTree>
    <p:extLst>
      <p:ext uri="{BB962C8B-B14F-4D97-AF65-F5344CB8AC3E}">
        <p14:creationId xmlns:p14="http://schemas.microsoft.com/office/powerpoint/2010/main" val="3803544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Project</a:t>
            </a:r>
          </a:p>
        </p:txBody>
      </p:sp>
      <p:pic>
        <p:nvPicPr>
          <p:cNvPr id="4" name="Picture 3" descr="NewProject.png"/>
          <p:cNvPicPr>
            <a:picLocks noChangeAspect="1"/>
          </p:cNvPicPr>
          <p:nvPr/>
        </p:nvPicPr>
        <p:blipFill>
          <a:blip r:embed="rId2" cstate="print"/>
          <a:stretch>
            <a:fillRect/>
          </a:stretch>
        </p:blipFill>
        <p:spPr>
          <a:xfrm>
            <a:off x="1828794" y="1495040"/>
            <a:ext cx="5486411" cy="38679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1562</Words>
  <Application>Microsoft Office PowerPoint</Application>
  <PresentationFormat>On-screen Show (4:3)</PresentationFormat>
  <Paragraphs>297</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Lucida Console</vt:lpstr>
      <vt:lpstr>Lucida Sans Typewriter</vt:lpstr>
      <vt:lpstr>Times New Roman</vt:lpstr>
      <vt:lpstr>Wingdings</vt:lpstr>
      <vt:lpstr>Office Theme</vt:lpstr>
      <vt:lpstr>Introduction to Version Control Unit Testing Test Driven Development</vt:lpstr>
      <vt:lpstr>What does Version Control Do</vt:lpstr>
      <vt:lpstr>How does it Work</vt:lpstr>
      <vt:lpstr>Subversion</vt:lpstr>
      <vt:lpstr>GIT</vt:lpstr>
      <vt:lpstr>Working with Netbeans</vt:lpstr>
      <vt:lpstr>Git Data Flow</vt:lpstr>
      <vt:lpstr>Version Control</vt:lpstr>
      <vt:lpstr>Create a New Project</vt:lpstr>
      <vt:lpstr>Project Window</vt:lpstr>
      <vt:lpstr>Select  Versioning  Initialize Git Repository </vt:lpstr>
      <vt:lpstr>Click on OK</vt:lpstr>
      <vt:lpstr>Select Git → Commit</vt:lpstr>
      <vt:lpstr>Enter Commit Message  and Select Commit</vt:lpstr>
      <vt:lpstr>Create New Package</vt:lpstr>
      <vt:lpstr>Create New Class</vt:lpstr>
      <vt:lpstr>Add The Method Skeleton</vt:lpstr>
      <vt:lpstr>Create Unit Test</vt:lpstr>
      <vt:lpstr>Nominal Test Case Is Generated</vt:lpstr>
      <vt:lpstr>Make Into Real Test</vt:lpstr>
      <vt:lpstr>Run the Test</vt:lpstr>
      <vt:lpstr>Fix the Code</vt:lpstr>
      <vt:lpstr>Run The Test</vt:lpstr>
      <vt:lpstr>Commit</vt:lpstr>
      <vt:lpstr>Test Driven Development</vt:lpstr>
      <vt:lpstr>First Example</vt:lpstr>
      <vt:lpstr>Function Prototype</vt:lpstr>
      <vt:lpstr>Test Cases to Consider</vt:lpstr>
      <vt:lpstr>JUnit</vt:lpstr>
      <vt:lpstr>To Use JUnit</vt:lpstr>
      <vt:lpstr>Test Single</vt:lpstr>
      <vt:lpstr>Pass the Test</vt:lpstr>
      <vt:lpstr>Refactor to Remove Duplication</vt:lpstr>
      <vt:lpstr>Test first</vt:lpstr>
      <vt:lpstr>Test Last</vt:lpstr>
      <vt:lpstr>Pass the Test</vt:lpstr>
      <vt:lpstr>Test Order</vt:lpstr>
      <vt:lpstr>Test Duplicate</vt:lpstr>
      <vt:lpstr>Test for Empty Array</vt:lpstr>
      <vt:lpstr>Test for null</vt:lpstr>
      <vt:lpstr>What About Negative Values</vt:lpstr>
      <vt:lpstr>Assert for Equality</vt:lpstr>
      <vt:lpstr>Assert for Truth</vt:lpstr>
      <vt:lpstr>Assert for Same</vt:lpstr>
      <vt:lpstr>Assert for Null</vt:lpstr>
      <vt:lpstr>Indicate Failure</vt:lpstr>
      <vt:lpstr>The [message,]</vt:lpstr>
      <vt:lpstr>Limitations on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Version Control Unit Testing Test Driven Development</dc:title>
  <dc:creator>Paul</dc:creator>
  <cp:lastModifiedBy>Charlie Wang</cp:lastModifiedBy>
  <cp:revision>11</cp:revision>
  <dcterms:created xsi:type="dcterms:W3CDTF">2013-01-21T20:57:10Z</dcterms:created>
  <dcterms:modified xsi:type="dcterms:W3CDTF">2017-01-19T22:21:46Z</dcterms:modified>
</cp:coreProperties>
</file>