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94" r:id="rId24"/>
    <p:sldId id="295" r:id="rId25"/>
    <p:sldId id="296" r:id="rId26"/>
    <p:sldId id="297" r:id="rId27"/>
    <p:sldId id="290" r:id="rId28"/>
    <p:sldId id="291" r:id="rId29"/>
    <p:sldId id="292" r:id="rId30"/>
    <p:sldId id="298" r:id="rId31"/>
    <p:sldId id="293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73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9838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6600" b="0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Aula </a:t>
            </a:r>
            <a:r>
              <a:rPr lang="pt-BR" dirty="0"/>
              <a:t>8</a:t>
            </a:r>
            <a:r>
              <a:rPr lang="pt-BR" sz="6600" b="0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dirty="0"/>
              <a:t>Escrita Analógica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000" b="0" i="0" u="none" strike="noStrike" cap="none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Professor: Daniel Centeno </a:t>
            </a:r>
            <a:r>
              <a:rPr lang="pt-BR" sz="2000" b="0" i="0" u="none" strike="noStrike" cap="none" dirty="0" err="1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Einloft</a:t>
            </a:r>
            <a:r>
              <a:rPr lang="pt-BR"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 e Renan Maidana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Vamos comparar escrita digital e analógica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digitalWrite(pinoD, 0);</a:t>
            </a:r>
            <a:r>
              <a:rPr lang="pt-BR" sz="2800"/>
              <a:t>                    </a:t>
            </a:r>
            <a:r>
              <a:rPr lang="pt-BR" sz="2400"/>
              <a:t>digitalWrite(pinoD, 1);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/>
              <a:t>V</a:t>
            </a:r>
            <a:r>
              <a:rPr lang="pt-BR" sz="1100"/>
              <a:t>pino</a:t>
            </a:r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994175" y="3765100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1003375" y="5108975"/>
            <a:ext cx="169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1003375" y="5108975"/>
            <a:ext cx="1500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0" name="Shape 160"/>
          <p:cNvSpPr txBox="1"/>
          <p:nvPr/>
        </p:nvSpPr>
        <p:spPr>
          <a:xfrm>
            <a:off x="745650" y="50077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cxnSp>
        <p:nvCxnSpPr>
          <p:cNvPr id="161" name="Shape 161"/>
          <p:cNvCxnSpPr/>
          <p:nvPr/>
        </p:nvCxnSpPr>
        <p:spPr>
          <a:xfrm rot="10800000">
            <a:off x="5399450" y="3765100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408650" y="5108975"/>
            <a:ext cx="169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5399450" y="4446250"/>
            <a:ext cx="1500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5150925" y="50077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150925" y="427130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856350" y="3534875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                              analogWrite(pinoA, 127);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                              analogWrite(pinoA, 127);</a:t>
            </a:r>
          </a:p>
        </p:txBody>
      </p:sp>
      <p:cxnSp>
        <p:nvCxnSpPr>
          <p:cNvPr id="179" name="Shape 179"/>
          <p:cNvCxnSpPr/>
          <p:nvPr/>
        </p:nvCxnSpPr>
        <p:spPr>
          <a:xfrm rot="10800000">
            <a:off x="1616050" y="3976825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/>
          <p:nvPr/>
        </p:nvCxnSpPr>
        <p:spPr>
          <a:xfrm>
            <a:off x="1625250" y="5320700"/>
            <a:ext cx="543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1" name="Shape 181"/>
          <p:cNvCxnSpPr/>
          <p:nvPr/>
        </p:nvCxnSpPr>
        <p:spPr>
          <a:xfrm>
            <a:off x="1616050" y="4657975"/>
            <a:ext cx="8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1367525" y="52194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367525" y="43306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072950" y="3746600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2485450" y="4667125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/>
          <p:nvPr/>
        </p:nvCxnSpPr>
        <p:spPr>
          <a:xfrm>
            <a:off x="3354975" y="4662550"/>
            <a:ext cx="8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4224375" y="46717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>
            <a:off x="3354975" y="46625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2485450" y="5320700"/>
            <a:ext cx="8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>
            <a:off x="5103075" y="4671700"/>
            <a:ext cx="8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5972475" y="46808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5103075" y="46717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>
            <a:off x="4233550" y="5329850"/>
            <a:ext cx="8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3212675" y="52653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905225" y="5265350"/>
            <a:ext cx="395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2T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x="1620150" y="4971000"/>
            <a:ext cx="4372500" cy="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97" name="Shape 197"/>
          <p:cNvSpPr txBox="1"/>
          <p:nvPr/>
        </p:nvSpPr>
        <p:spPr>
          <a:xfrm>
            <a:off x="1072950" y="4763725"/>
            <a:ext cx="6168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100"/>
              <a:t>med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577925" y="5872900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200"/>
              <a:t>med </a:t>
            </a:r>
            <a:r>
              <a:rPr lang="pt-BR"/>
              <a:t>é a tensão média no pino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                              analogWrite(pinoA, 200);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1616050" y="3976825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1625250" y="5320700"/>
            <a:ext cx="543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7" name="Shape 207"/>
          <p:cNvCxnSpPr/>
          <p:nvPr/>
        </p:nvCxnSpPr>
        <p:spPr>
          <a:xfrm>
            <a:off x="1616050" y="4657975"/>
            <a:ext cx="1173300" cy="18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8" name="Shape 208"/>
          <p:cNvSpPr txBox="1"/>
          <p:nvPr/>
        </p:nvSpPr>
        <p:spPr>
          <a:xfrm>
            <a:off x="1367525" y="52194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367525" y="43496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072950" y="3746600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2779925" y="46625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/>
          <p:nvPr/>
        </p:nvCxnSpPr>
        <p:spPr>
          <a:xfrm rot="10800000" flipH="1">
            <a:off x="3354975" y="4648750"/>
            <a:ext cx="1164900" cy="1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4529050" y="4648700"/>
            <a:ext cx="8400" cy="71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3354975" y="46625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2789225" y="5320600"/>
            <a:ext cx="574800" cy="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6250400" y="46811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5103075" y="46717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8" name="Shape 218"/>
          <p:cNvSpPr txBox="1"/>
          <p:nvPr/>
        </p:nvSpPr>
        <p:spPr>
          <a:xfrm>
            <a:off x="3212675" y="52653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905225" y="5265350"/>
            <a:ext cx="395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2T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617675" y="4814525"/>
            <a:ext cx="4639500" cy="2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1072950" y="4602725"/>
            <a:ext cx="6168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100"/>
              <a:t>med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577925" y="5872900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200"/>
              <a:t>med </a:t>
            </a:r>
            <a:r>
              <a:rPr lang="pt-BR"/>
              <a:t>é a tensão média no pino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 flipH="1">
            <a:off x="4528275" y="5320700"/>
            <a:ext cx="574800" cy="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5085500" y="4681150"/>
            <a:ext cx="1164900" cy="1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Pergunta: O que acontece em um pino do Arduino quando usamos escrita?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                              analogWrite(pinoA, 50);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1616050" y="3976825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/>
          <p:nvPr/>
        </p:nvCxnSpPr>
        <p:spPr>
          <a:xfrm>
            <a:off x="1625250" y="5320700"/>
            <a:ext cx="543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1616050" y="465797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/>
          <p:cNvSpPr txBox="1"/>
          <p:nvPr/>
        </p:nvSpPr>
        <p:spPr>
          <a:xfrm>
            <a:off x="1367525" y="52194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367525" y="43306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072950" y="3746600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2121550" y="46394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3354975" y="46625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2154425" y="5312075"/>
            <a:ext cx="12096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5103075" y="46717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1" name="Shape 241"/>
          <p:cNvSpPr txBox="1"/>
          <p:nvPr/>
        </p:nvSpPr>
        <p:spPr>
          <a:xfrm>
            <a:off x="3212675" y="52653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905225" y="5265350"/>
            <a:ext cx="395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2T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1620150" y="5199600"/>
            <a:ext cx="4372500" cy="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1041175" y="4966925"/>
            <a:ext cx="6168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100"/>
              <a:t>med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577925" y="5872900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200"/>
              <a:t>med </a:t>
            </a:r>
            <a:r>
              <a:rPr lang="pt-BR"/>
              <a:t>é a tensão média no pino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3354975" y="465797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3860475" y="46394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3893350" y="5312075"/>
            <a:ext cx="12096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03075" y="467882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5608575" y="46602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Perceba que a tensão média (Vmed) está sendo modulada (“moldada”) pela quantidade de tempo que o pino fica em 5 volts.</a:t>
            </a:r>
          </a:p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Isto é PWM (Modulação por Largura de Pulso).</a:t>
            </a:r>
          </a:p>
        </p:txBody>
      </p:sp>
      <p:cxnSp>
        <p:nvCxnSpPr>
          <p:cNvPr id="257" name="Shape 257"/>
          <p:cNvCxnSpPr/>
          <p:nvPr/>
        </p:nvCxnSpPr>
        <p:spPr>
          <a:xfrm rot="10800000">
            <a:off x="1616050" y="3976825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" name="Shape 258"/>
          <p:cNvCxnSpPr/>
          <p:nvPr/>
        </p:nvCxnSpPr>
        <p:spPr>
          <a:xfrm>
            <a:off x="1625250" y="5320700"/>
            <a:ext cx="543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1616050" y="465797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/>
          <p:nvPr/>
        </p:nvSpPr>
        <p:spPr>
          <a:xfrm>
            <a:off x="1367525" y="52194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67525" y="43306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072950" y="3746600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2121550" y="46394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3354975" y="46625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265"/>
          <p:cNvCxnSpPr/>
          <p:nvPr/>
        </p:nvCxnSpPr>
        <p:spPr>
          <a:xfrm>
            <a:off x="2154425" y="5312075"/>
            <a:ext cx="12096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" name="Shape 266"/>
          <p:cNvCxnSpPr/>
          <p:nvPr/>
        </p:nvCxnSpPr>
        <p:spPr>
          <a:xfrm>
            <a:off x="5103075" y="46717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3212675" y="526535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905225" y="5265350"/>
            <a:ext cx="395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2T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1620150" y="5199600"/>
            <a:ext cx="4372500" cy="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1041175" y="4966925"/>
            <a:ext cx="6168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100"/>
              <a:t>med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577925" y="5872900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</a:t>
            </a:r>
            <a:r>
              <a:rPr lang="pt-BR" sz="1200"/>
              <a:t>med </a:t>
            </a:r>
            <a:r>
              <a:rPr lang="pt-BR"/>
              <a:t>é a tensão média no pino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3354975" y="465797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3" name="Shape 273"/>
          <p:cNvCxnSpPr/>
          <p:nvPr/>
        </p:nvCxnSpPr>
        <p:spPr>
          <a:xfrm>
            <a:off x="3860475" y="463940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3893350" y="5312075"/>
            <a:ext cx="12096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" name="Shape 275"/>
          <p:cNvCxnSpPr/>
          <p:nvPr/>
        </p:nvCxnSpPr>
        <p:spPr>
          <a:xfrm>
            <a:off x="5103075" y="4678825"/>
            <a:ext cx="5055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/>
          <p:nvPr/>
        </p:nvCxnSpPr>
        <p:spPr>
          <a:xfrm>
            <a:off x="5608575" y="4660250"/>
            <a:ext cx="9300" cy="681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 2: O que acontece quando o valor de escrita analógica está nos extremos (0 ou 255)?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Pergunta 2: O que acontece quando o valor de escrita analógica está nos extremos (0 ou 255)?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r>
              <a:rPr lang="pt-BR" sz="2400"/>
              <a:t>analogWrite(pinoA, 0);</a:t>
            </a:r>
            <a:r>
              <a:rPr lang="pt-BR" sz="2800"/>
              <a:t>                  </a:t>
            </a:r>
            <a:r>
              <a:rPr lang="pt-BR" sz="2400"/>
              <a:t>analogWrite(pinoA, 255);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/>
              <a:t>V</a:t>
            </a:r>
            <a:r>
              <a:rPr lang="pt-BR" sz="1100"/>
              <a:t>pino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994175" y="3765100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1003375" y="5108975"/>
            <a:ext cx="169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1" name="Shape 291"/>
          <p:cNvCxnSpPr/>
          <p:nvPr/>
        </p:nvCxnSpPr>
        <p:spPr>
          <a:xfrm>
            <a:off x="1003375" y="5108975"/>
            <a:ext cx="1500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745650" y="50077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5399450" y="3765100"/>
            <a:ext cx="0" cy="136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/>
          <p:nvPr/>
        </p:nvCxnSpPr>
        <p:spPr>
          <a:xfrm>
            <a:off x="5408650" y="5108975"/>
            <a:ext cx="169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/>
          <p:nvPr/>
        </p:nvCxnSpPr>
        <p:spPr>
          <a:xfrm>
            <a:off x="5399450" y="4446250"/>
            <a:ext cx="1500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150925" y="5007725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0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150925" y="4271300"/>
            <a:ext cx="2577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856350" y="3534875"/>
            <a:ext cx="543000" cy="3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40"/>
              </a:spcBef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Ok, mas porque isso é importante?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Resp: Praticamente todos os atuadores (ex.: motores, LEDs, etc) podem ser controlados com PWM.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Sumário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/>
              <a:t> </a:t>
            </a: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Escrita Anal</a:t>
            </a:r>
            <a:r>
              <a:rPr lang="pt-BR" sz="3400"/>
              <a:t>ógica.</a:t>
            </a: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/>
              <a:t> Introdução a PWM.</a:t>
            </a: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/>
              <a:t> Aplicações.</a:t>
            </a:r>
          </a:p>
          <a:p>
            <a:pPr marL="342900" marR="0" lvl="0" indent="-228600" algn="l" rtl="0">
              <a:spcBef>
                <a:spcPts val="6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/>
              <a:t> </a:t>
            </a: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1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Desenvolva um código que</a:t>
            </a:r>
            <a:r>
              <a:rPr lang="pt-BR"/>
              <a:t> aumenta a intensidade luminosa de um LED gradualmente (lentamente).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Hardware do Exemplo 1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50" y="2507912"/>
            <a:ext cx="7318500" cy="29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Código do Exemplo 1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50" y="1600200"/>
            <a:ext cx="5937584" cy="48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Motores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Podem ser contínuos (motores DC, Servo Motor de Rotação Contínua), posicionais (Motor de Passo, Servo Motor)</a:t>
            </a:r>
          </a:p>
          <a:p>
            <a:r>
              <a:rPr lang="pt-BR" dirty="0"/>
              <a:t> </a:t>
            </a:r>
            <a:r>
              <a:rPr lang="pt-BR" dirty="0" smtClean="0"/>
              <a:t>Aplicações: Carros, mãos robóticas, braços robóticos, cabeças robóticas, impressoras (2D e 3D), </a:t>
            </a:r>
            <a:r>
              <a:rPr lang="pt-BR" dirty="0" err="1" smtClean="0"/>
              <a:t>Drones</a:t>
            </a:r>
            <a:r>
              <a:rPr lang="pt-BR" dirty="0" smtClean="0"/>
              <a:t> etc.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122" name="Picture 2" descr="http://www.alhekma4u.com/publishImages/Products~Motors~Servo_Motor_SM-S4306R___360_Degree~Servo-Motor-SM-S4306R---360-Degree~~element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17844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1.bp.blogspot.com/-rLCKXPAV-ac/UZkVLTbpCzI/AAAAAAAAARQ/V9dikWlSMQw/s1600/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68960"/>
            <a:ext cx="1811711" cy="17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 Servo 9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8368"/>
            <a:ext cx="3384376" cy="31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ages-na.ssl-images-amazon.com/images/I/41d04XF6KM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50" y="3068960"/>
            <a:ext cx="2316258" cy="14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2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Aplicações: Veículos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                                                                    * Utilizam Motores DC!</a:t>
            </a:r>
            <a:endParaRPr lang="pt-BR" dirty="0"/>
          </a:p>
        </p:txBody>
      </p:sp>
      <p:sp>
        <p:nvSpPr>
          <p:cNvPr id="4" name="AutoShape 2" descr="https://img.clasf.com.br/2015/10/25/Kit-Impressora-3d-Graber-I3-Tek3d-Com-Nivelamento-Automatico-2015102511465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0" name="Picture 6" descr="http://cdn1.mundodastribos.com/353600-helicoptero-controle-remoto-modelos-preco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69074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prod-media-masseffect.pulse.ea.com/content/masseffect/pt_BR/buy/collectors-edition/_jcr_content/bodyPar/section_0/columns/column_0/content/mediagallery/media/media/asset/adaptiveimage/xsmall.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16" y="1592796"/>
            <a:ext cx="498717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suportegratuito.com.br/wp-content/uploads/2016/10/3DR-sol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9" y="4345073"/>
            <a:ext cx="5252788" cy="2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907704" y="2996952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6012160" y="4941168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635896" y="4869160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Aplicações: Impressoras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02" y="1700808"/>
            <a:ext cx="7619999" cy="4800600"/>
          </a:xfrm>
        </p:spPr>
        <p:txBody>
          <a:bodyPr/>
          <a:lstStyle/>
          <a:p>
            <a:r>
              <a:rPr lang="pt-BR" dirty="0" smtClean="0"/>
              <a:t> Utilizam Motores de Passo!</a:t>
            </a:r>
            <a:endParaRPr lang="pt-BR" dirty="0"/>
          </a:p>
        </p:txBody>
      </p:sp>
      <p:sp>
        <p:nvSpPr>
          <p:cNvPr id="4" name="AutoShape 2" descr="https://img.clasf.com.br/2015/10/25/Kit-Impressora-3d-Graber-I3-Tek3d-Com-Nivelamento-Automatico-2015102511465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img.clasf.com.br/2015/10/25/Kit-Impressora-3d-Graber-I3-Tek3d-Com-Nivelamento-Automatico-2015102511465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s://img.clasf.com.br/2015/10/25/Kit-Impressora-3d-Graber-I3-Tek3d-Com-Nivelamento-Automatico-20151025114653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img.clasf.com.br/2015/10/25/Kit-Impressora-3d-Graber-I3-Tek3d-Com-Nivelamento-Automatico-20151025114653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9" name="Picture 11" descr="https://http2.mlstatic.com/-impressora-3d-printrbot-metal-simple-plataforma-aberta-D_NQ_NP_20249-MLB20187679916_102014-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2677"/>
            <a:ext cx="4680520" cy="29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49489"/>
            <a:ext cx="3895601" cy="448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1403648" y="3745632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4499992" y="3601616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6372200" y="3673624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Aplicações: Membros Robóticos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Utilizam Servo Motores!</a:t>
            </a:r>
            <a:endParaRPr lang="pt-BR" dirty="0"/>
          </a:p>
        </p:txBody>
      </p:sp>
      <p:pic>
        <p:nvPicPr>
          <p:cNvPr id="8194" name="Picture 2" descr="https://http2.mlstatic.com/kit-braco-robotico-arduino-inclui-6-servos-didatico-pic-D_NQ_NP_653901-MLB20421972314_092015-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0868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3-sa-east-1.amazonaws.com/multilogica-files/imagens/pololu/owi-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33369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alexbenigno.com.br/sites/default/files/images/u20/mao_2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51226"/>
            <a:ext cx="3810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220072" y="2132856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6174416" y="2420888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628410" y="3140968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979712" y="2945896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971600" y="2623349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2483768" y="5589240"/>
            <a:ext cx="1224136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Motor DC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Utiliza o mesmo PWM! </a:t>
            </a:r>
          </a:p>
          <a:p>
            <a:r>
              <a:rPr lang="pt-BR" dirty="0" smtClean="0"/>
              <a:t>Em combinação com um driver (ponte H), é possível controlar vários motores!</a:t>
            </a:r>
          </a:p>
          <a:p>
            <a:r>
              <a:rPr lang="pt-BR" dirty="0" smtClean="0"/>
              <a:t>Driver muito utilizado para controlar motores mais potentes no </a:t>
            </a:r>
            <a:r>
              <a:rPr lang="pt-BR" dirty="0" err="1" smtClean="0"/>
              <a:t>Arduino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 descr="https://images-na.ssl-images-amazon.com/images/I/41d04XF6K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2" y="3855863"/>
            <a:ext cx="3816424" cy="23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dxcdn.com/productimages/sku_44087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45024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05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Esquemático Motor DC + Driver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blog.filipeflop.com/wp-content/uploads/2013/03/Circuito-L298N-alimentacao-Arduino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6865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08710"/>
            <a:ext cx="3203227" cy="402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Sinal Analógico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sinal cujos valores são </a:t>
            </a:r>
            <a:r>
              <a:rPr lang="pt-BR" sz="22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contínuos</a:t>
            </a:r>
            <a:r>
              <a:rPr lang="pt-BR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tempo.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de sinais analógicos:  valores de tensão e corrente, pressão, temperatura,etc.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752712"/>
            <a:ext cx="7781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Servo Motor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 descr="https://www.allaboutcircuits.com/uploads/articles/servo-arduino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736787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28670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Exercício 1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Utilizando escrita e leitura analógica, desenvolva o hardware e software para controlar a velocidade de rotação de uma roda (movida através de um motor).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O valor da escrita analógica deverá ser obtido através da leitura analógica de um potenciômetro.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LED RGB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O LED RGB é uma aplicação extremamente popular de escrita analógica e PWM.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Parece um LED qualquer, porém dentro dele há três LEDs (vermelho, verde e azul).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As cores destes LEDs internos são misturadas pelo corpo de acrílico do LED RGB, criando assim diferentes cores.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LED RGB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600187"/>
            <a:ext cx="71437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Exemplo 2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Utilizando escrita analógica e comunicação Serial, desenvolva o hardware e software que acende um LED RGB em diferentes cores de acordo com a letra recebida na Serial.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Se for recebido “r” na Serial, o LED RGB deverá acender vermelho.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Se for recebido “g” na Serial, o LED RGB deverá acender verde.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Se for recebido “b” na Serial, o LED RGB deverá acender azul.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Se for recebido “y” na Serial, o LED RGB deverá acender amarelo.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Se for recebido “p” na Serial, o LED RGB deverá acender roxo.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Hardware do Exemplo 2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63" y="1482050"/>
            <a:ext cx="7265075" cy="433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Código do Exemplo 2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62" y="2303724"/>
            <a:ext cx="4209649" cy="33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312" y="2303724"/>
            <a:ext cx="3833427" cy="3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Desafio: </a:t>
            </a:r>
            <a:r>
              <a:rPr lang="pt-BR"/>
              <a:t>Chuveiro Colorido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Imagine que você quer tomar um banho, mas têm uma pele extremamente sensível a temperatura, sendo que banho com água abaixo de 20 graus Celsius causa frio e dor nos ossos, e acima de 30 graus te enche de coceiras pelo resto do dia.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Na hora do banho, todos os dias, você precisa abrir o chuveiro, deixar a água correr um pouco e medir a temperatura com um termômetro. Se a temperatura está abaixo ou acima dos limites, tem que ajustar e fazer tudo de novo.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Desafio: </a:t>
            </a:r>
            <a:r>
              <a:rPr lang="pt-BR"/>
              <a:t>Chuveiro Colorido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Você está cansado dessa vida. Usando os conhecimentos de leitura e escrita analógica que você adquiriu no curso de Robótica, desenvolva o hardware e software de um chuveiro que mede a temperatura da água utilizando um sensor de temperatura e acende um LED RGB que irá indicar a temperatura em uma escala de verde-vermelho.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4387175"/>
            <a:ext cx="75438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Sinais Analógicos no Arduino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lidos e escritos através dos pinos</a:t>
            </a:r>
            <a:r>
              <a:rPr lang="pt-BR"/>
              <a:t>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Arduino.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 de pinos analógicos podem variar com o modelo.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utilizados para receber valores de tensão.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Arduino possui um conversor analógico-digital  que converte valores de tensão! Mapeia valores de 0V a 5V para 0 a 1023 (conversão de 10 bits).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Desafio: </a:t>
            </a:r>
            <a:r>
              <a:rPr lang="pt-BR"/>
              <a:t>Chuveiro Colorido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Dica: Sensor de Temperatura LM35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Lê temperaturas de forma analógica (analogRead).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Resolução de 10 mV/graus C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Para obter a temperatura em graus Celsius:</a:t>
            </a:r>
          </a:p>
          <a:p>
            <a:pPr marL="914400" lvl="0" indent="-228600" rtl="0">
              <a:spcBef>
                <a:spcPts val="0"/>
              </a:spcBef>
            </a:pPr>
            <a:r>
              <a:rPr lang="pt-BR"/>
              <a:t>Fazer leitura analógica (entre 0 e 1023)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pt-BR"/>
              <a:t>Transformar em volts (V = 5.0*analogVal/1023.0)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pt-BR"/>
              <a:t>Transformar em milivolts (mV = V*1000.0)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pt-BR"/>
              <a:t>Converter de mV para graus C com a resolução</a:t>
            </a:r>
          </a:p>
          <a:p>
            <a:pPr marL="1371600" lvl="1" indent="-228600" rtl="0">
              <a:spcBef>
                <a:spcPts val="0"/>
              </a:spcBef>
            </a:pPr>
            <a:r>
              <a:rPr lang="pt-BR"/>
              <a:t>grausC = mV/10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Desafio: </a:t>
            </a:r>
            <a:r>
              <a:rPr lang="pt-BR"/>
              <a:t>Chuveiro Colorido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/>
              <a:t>LM35:                                             No simulador: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32300"/>
            <a:ext cx="2945920" cy="19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224" y="2073374"/>
            <a:ext cx="3649975" cy="425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Escrita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Analógic</a:t>
            </a:r>
            <a:r>
              <a:rPr lang="pt-BR"/>
              <a:t>a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no Arduino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lidos e </a:t>
            </a:r>
            <a:r>
              <a:rPr lang="pt-BR" u="sng">
                <a:solidFill>
                  <a:srgbClr val="FF0000"/>
                </a:solidFill>
              </a:rPr>
              <a:t>ESCRITOS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através dos pinos</a:t>
            </a:r>
            <a:r>
              <a:rPr lang="pt-BR"/>
              <a:t>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Arduino.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 descr="http://comphaus.com.br/home/wp-content/uploads/2014/03/Arduino-Uno-R3-Fro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250" y="2549900"/>
            <a:ext cx="5895900" cy="39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553525" y="2857925"/>
            <a:ext cx="393000" cy="34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129375" y="2857925"/>
            <a:ext cx="222300" cy="34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454000" y="2857925"/>
            <a:ext cx="553800" cy="40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Escrita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Analógica no Arduino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800"/>
              <a:t>Escrita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analógica : 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r>
              <a:rPr lang="pt-BR" sz="2800"/>
              <a:t>Write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(numero_do_pino, valor);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pinoAnalogico = </a:t>
            </a:r>
            <a:r>
              <a:rPr lang="pt-BR" sz="2800" i="1"/>
              <a:t>9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 i="1"/>
              <a:t>Int valor = 100;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r>
              <a:rPr lang="pt-BR" sz="2800" i="1"/>
              <a:t>Write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(pinoAnalogico, valor);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Escrita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Analógica no Arduino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800"/>
              <a:t>Na escrita digital (digitalWrite):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valor = 0 ou 1 (LOW ou HIGH)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800"/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Exemplo: 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digitalWrite(pinoDigital, 1);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Escrita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Analógica no Arduino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800"/>
              <a:t>Na escrita </a:t>
            </a:r>
            <a:r>
              <a:rPr lang="pt-BR" sz="2800" u="sng">
                <a:solidFill>
                  <a:srgbClr val="FF0000"/>
                </a:solidFill>
              </a:rPr>
              <a:t>analógica</a:t>
            </a:r>
            <a:r>
              <a:rPr lang="pt-BR" sz="2800"/>
              <a:t> (analogWrite):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valor = 0 até 255 </a:t>
            </a:r>
          </a:p>
          <a:p>
            <a:pPr marL="11430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400"/>
              <a:t>(pode ser qualquer número inteiro nessa faixa de valores)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800"/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Exemplo: </a:t>
            </a:r>
          </a:p>
          <a:p>
            <a:pPr marL="114300" marR="0" lvl="0" indent="0" algn="l" rtl="0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800"/>
              <a:t>analogWrite(pinoAnalogico, 100);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Pulse-Width Modulation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O que é?</a:t>
            </a:r>
          </a:p>
          <a:p>
            <a:pPr marL="457200" marR="0" lvl="0" indent="-406400" algn="l" rtl="0">
              <a:spcBef>
                <a:spcPts val="440"/>
              </a:spcBef>
              <a:buSzPct val="100000"/>
            </a:pPr>
            <a:r>
              <a:rPr lang="pt-BR" sz="2800"/>
              <a:t>Resp.: Uma técnica matemática e física para obter valores de tensão </a:t>
            </a:r>
            <a:r>
              <a:rPr lang="pt-BR" sz="2800" u="sng">
                <a:solidFill>
                  <a:srgbClr val="FF0000"/>
                </a:solidFill>
              </a:rPr>
              <a:t>contínuos</a:t>
            </a:r>
            <a:r>
              <a:rPr lang="pt-BR" sz="2800"/>
              <a:t>, através de valores de tensão </a:t>
            </a:r>
            <a:r>
              <a:rPr lang="pt-BR" sz="2800" u="sng">
                <a:solidFill>
                  <a:srgbClr val="FF0000"/>
                </a:solidFill>
              </a:rPr>
              <a:t>discretos</a:t>
            </a:r>
            <a:r>
              <a:rPr lang="pt-BR" sz="2800"/>
              <a:t>.</a:t>
            </a:r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  <a:p>
            <a:pPr marL="0" marR="0" lvl="0" indent="0" algn="l" rtl="0">
              <a:spcBef>
                <a:spcPts val="440"/>
              </a:spcBef>
              <a:buNone/>
            </a:pP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1164</Words>
  <Application>Microsoft Office PowerPoint</Application>
  <PresentationFormat>On-screen Show (4:3)</PresentationFormat>
  <Paragraphs>189</Paragraphs>
  <Slides>41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Aula 8 – Escrita Analógica</vt:lpstr>
      <vt:lpstr>Sumário</vt:lpstr>
      <vt:lpstr>Sinal Analógico</vt:lpstr>
      <vt:lpstr>Sinais Analógicos no Arduino</vt:lpstr>
      <vt:lpstr>Escrita Analógica no Arduino</vt:lpstr>
      <vt:lpstr>Escrita Analógica no Arduino</vt:lpstr>
      <vt:lpstr>Escrita Analógica no Arduino</vt:lpstr>
      <vt:lpstr>Escrita Analógica no Arduino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Pulse-Width Modulation</vt:lpstr>
      <vt:lpstr>Exemplo 1</vt:lpstr>
      <vt:lpstr>Hardware do Exemplo 1</vt:lpstr>
      <vt:lpstr>Código do Exemplo 1</vt:lpstr>
      <vt:lpstr>Motores</vt:lpstr>
      <vt:lpstr>Aplicações: Veículos</vt:lpstr>
      <vt:lpstr>Aplicações: Impressoras</vt:lpstr>
      <vt:lpstr>Aplicações: Membros Robóticos</vt:lpstr>
      <vt:lpstr>Motor DC</vt:lpstr>
      <vt:lpstr>Esquemático Motor DC + Driver</vt:lpstr>
      <vt:lpstr>Exemplo de Código</vt:lpstr>
      <vt:lpstr>O Servo Motor</vt:lpstr>
      <vt:lpstr>Exemplo de Código</vt:lpstr>
      <vt:lpstr>Exercício 1</vt:lpstr>
      <vt:lpstr>LED RGB</vt:lpstr>
      <vt:lpstr>LED RGB</vt:lpstr>
      <vt:lpstr>Exemplo 2</vt:lpstr>
      <vt:lpstr>Hardware do Exemplo 2</vt:lpstr>
      <vt:lpstr>Código do Exemplo 2</vt:lpstr>
      <vt:lpstr>Desafio: Chuveiro Colorido</vt:lpstr>
      <vt:lpstr>Desafio: Chuveiro Colorido</vt:lpstr>
      <vt:lpstr>Desafio: Chuveiro Colorido</vt:lpstr>
      <vt:lpstr>Desafio: Chuveiro Colorido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8 – Escrita Analógica</dc:title>
  <cp:lastModifiedBy>Daniel Einloft</cp:lastModifiedBy>
  <cp:revision>4</cp:revision>
  <dcterms:modified xsi:type="dcterms:W3CDTF">2017-05-19T04:15:04Z</dcterms:modified>
</cp:coreProperties>
</file>