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22" Type="http://schemas.openxmlformats.org/officeDocument/2006/relationships/font" Target="fonts/MavenPro-regular.fntdata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avenPr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65258e8d7c_4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65258e8d7c_4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yay</a:t>
            </a:r>
            <a:r>
              <a:rPr lang="en"/>
              <a:t>🎉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8f3384b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68f3384b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JSON schema. It’s used to specify JSONs to make sure they match certain requirements. They are highly flexible and pretty interesting imo.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6c362d8e5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6c362d8e5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rahhhh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68f3384b3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68f3384b3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sure how people would even be here without the Discord, but just in case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6c362d8e5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6c362d8e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love 173/374 :D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68f3384b3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68f3384b3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Shoutout the boy Noam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d4cc19e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d4cc19e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b831e0b4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b831e0b4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{S, A, B} are the variables, {0, 1} are the terminals, {S -&gt; 0A | 1B1, A -&gt; 0A | 1B1, B -&gt; 0B0 | 1B1 | ε} are the production rules, and S is the start symbol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b831e0b4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b831e0b4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grammar could also generate strings like 000000011, 1001, 00011100111, etc.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6c362d8e5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6c362d8e5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useful to know for part of speech tagging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68f3384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68f3384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info on syntax that looks like this, look into x-bar theory.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orms.gle/zQyiK1mCmW75hNst5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SIGNLL Spring ‘24 Meeting 1</a:t>
            </a:r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Sumeet and James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116" y="0"/>
            <a:ext cx="59797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Projects!</a:t>
            </a:r>
            <a:endParaRPr/>
          </a:p>
        </p:txBody>
      </p:sp>
      <p:sp>
        <p:nvSpPr>
          <p:cNvPr id="399" name="Google Shape;399;p35"/>
          <p:cNvSpPr txBox="1"/>
          <p:nvPr>
            <p:ph idx="1" type="body"/>
          </p:nvPr>
        </p:nvSpPr>
        <p:spPr>
          <a:xfrm>
            <a:off x="3156450" y="4414415"/>
            <a:ext cx="33252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https://forms.gle/zQyiK1mCmW75hNst5</a:t>
            </a:r>
            <a:endParaRPr/>
          </a:p>
        </p:txBody>
      </p:sp>
      <p:pic>
        <p:nvPicPr>
          <p:cNvPr id="400" name="Google Shape;4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8250" y="1872815"/>
            <a:ext cx="2541600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the Discord!</a:t>
            </a:r>
            <a:endParaRPr/>
          </a:p>
        </p:txBody>
      </p:sp>
      <p:sp>
        <p:nvSpPr>
          <p:cNvPr id="329" name="Google Shape;329;p26"/>
          <p:cNvSpPr txBox="1"/>
          <p:nvPr>
            <p:ph idx="1" type="body"/>
          </p:nvPr>
        </p:nvSpPr>
        <p:spPr>
          <a:xfrm>
            <a:off x="1303800" y="1990050"/>
            <a:ext cx="4309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t/>
            </a:r>
            <a:endParaRPr sz="1500"/>
          </a:p>
        </p:txBody>
      </p:sp>
      <p:pic>
        <p:nvPicPr>
          <p:cNvPr id="330" name="Google Shape;3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78" y="4051800"/>
            <a:ext cx="904049" cy="9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9200" y="1648050"/>
            <a:ext cx="3225600" cy="32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 and Regular Languages</a:t>
            </a:r>
            <a:endParaRPr/>
          </a:p>
        </p:txBody>
      </p:sp>
      <p:sp>
        <p:nvSpPr>
          <p:cNvPr id="337" name="Google Shape;337;p27"/>
          <p:cNvSpPr txBox="1"/>
          <p:nvPr>
            <p:ph idx="1" type="body"/>
          </p:nvPr>
        </p:nvSpPr>
        <p:spPr>
          <a:xfrm>
            <a:off x="1303800" y="1990050"/>
            <a:ext cx="4309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Regular Expression: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(0|1(01*0)*1)*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Regular languages: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Languages that are representable by Regular Expressions (or DFAs/NFAs)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Very useful, but can’t represent all languages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0</a:t>
            </a:r>
            <a:r>
              <a:rPr baseline="30000" lang="en" sz="1500"/>
              <a:t>n</a:t>
            </a:r>
            <a:r>
              <a:rPr lang="en" sz="1500"/>
              <a:t>1</a:t>
            </a:r>
            <a:r>
              <a:rPr baseline="30000" lang="en" sz="1500"/>
              <a:t>n</a:t>
            </a:r>
            <a:endParaRPr baseline="30000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Palindromes</a:t>
            </a:r>
            <a:endParaRPr sz="1500"/>
          </a:p>
        </p:txBody>
      </p:sp>
      <p:pic>
        <p:nvPicPr>
          <p:cNvPr id="338" name="Google Shape;3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000" y="2131275"/>
            <a:ext cx="3225600" cy="142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Grammars (briefly)</a:t>
            </a:r>
            <a:endParaRPr/>
          </a:p>
        </p:txBody>
      </p:sp>
      <p:sp>
        <p:nvSpPr>
          <p:cNvPr id="344" name="Google Shape;344;p28"/>
          <p:cNvSpPr txBox="1"/>
          <p:nvPr>
            <p:ph idx="1" type="body"/>
          </p:nvPr>
        </p:nvSpPr>
        <p:spPr>
          <a:xfrm>
            <a:off x="1303800" y="1990050"/>
            <a:ext cx="4309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Context Free Grammars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Includes set of rules to construct syntactic units which can then form sentences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Also includes lexicon/vocabulary of words to choose from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Can include recursive rules!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in NLP to parse sentences into trees, disambiguation tasks, language detection, etc.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for other problems like document structure, data validation, and programming languages</a:t>
            </a:r>
            <a:endParaRPr sz="1500"/>
          </a:p>
        </p:txBody>
      </p:sp>
      <p:pic>
        <p:nvPicPr>
          <p:cNvPr descr="A photograph of Noam Chomsky" id="345" name="Google Shape;3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150" y="2011838"/>
            <a:ext cx="2005725" cy="24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Free Grammars</a:t>
            </a:r>
            <a:endParaRPr/>
          </a:p>
        </p:txBody>
      </p:sp>
      <p:sp>
        <p:nvSpPr>
          <p:cNvPr id="351" name="Google Shape;351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Four parts: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Variables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Terminals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Production Rules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Start Symbol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G = {V, </a:t>
            </a:r>
            <a:r>
              <a:rPr lang="en" sz="1500"/>
              <a:t>Σ</a:t>
            </a:r>
            <a:r>
              <a:rPr lang="en" sz="1500"/>
              <a:t>, P, S}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Example</a:t>
            </a:r>
            <a:endParaRPr/>
          </a:p>
        </p:txBody>
      </p:sp>
      <p:sp>
        <p:nvSpPr>
          <p:cNvPr id="357" name="Google Shape;357;p30"/>
          <p:cNvSpPr txBox="1"/>
          <p:nvPr/>
        </p:nvSpPr>
        <p:spPr>
          <a:xfrm>
            <a:off x="1284600" y="1597875"/>
            <a:ext cx="6574800" cy="25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 = </a:t>
            </a:r>
            <a:endParaRPr sz="2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{{S, A, B},</a:t>
            </a:r>
            <a:endParaRPr sz="2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{0, 1},</a:t>
            </a:r>
            <a:endParaRPr sz="2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{S -&gt; 0A | 1B1, A -&gt; 0A | 1B1, B -&gt; 0B0 | 1B1 | ε},</a:t>
            </a:r>
            <a:endParaRPr sz="2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S}</a:t>
            </a:r>
            <a:endParaRPr sz="2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Example cont.</a:t>
            </a:r>
            <a:endParaRPr/>
          </a:p>
        </p:txBody>
      </p:sp>
      <p:sp>
        <p:nvSpPr>
          <p:cNvPr id="363" name="Google Shape;363;p31"/>
          <p:cNvSpPr txBox="1"/>
          <p:nvPr/>
        </p:nvSpPr>
        <p:spPr>
          <a:xfrm>
            <a:off x="2810000" y="1736750"/>
            <a:ext cx="4089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4" name="Google Shape;364;p31"/>
          <p:cNvSpPr/>
          <p:nvPr/>
        </p:nvSpPr>
        <p:spPr>
          <a:xfrm rot="5400000">
            <a:off x="2847650" y="2298950"/>
            <a:ext cx="333600" cy="19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p31"/>
          <p:cNvSpPr txBox="1"/>
          <p:nvPr/>
        </p:nvSpPr>
        <p:spPr>
          <a:xfrm>
            <a:off x="1142150" y="2522275"/>
            <a:ext cx="37446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0 A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31"/>
          <p:cNvSpPr/>
          <p:nvPr/>
        </p:nvSpPr>
        <p:spPr>
          <a:xfrm rot="5400000">
            <a:off x="2956131" y="3007148"/>
            <a:ext cx="333600" cy="19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7" name="Google Shape;367;p31"/>
          <p:cNvSpPr txBox="1"/>
          <p:nvPr/>
        </p:nvSpPr>
        <p:spPr>
          <a:xfrm>
            <a:off x="1250619" y="3199231"/>
            <a:ext cx="37446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 B 1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31"/>
          <p:cNvSpPr/>
          <p:nvPr/>
        </p:nvSpPr>
        <p:spPr>
          <a:xfrm rot="5400000">
            <a:off x="2956131" y="3692948"/>
            <a:ext cx="333600" cy="19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p31"/>
          <p:cNvSpPr txBox="1"/>
          <p:nvPr/>
        </p:nvSpPr>
        <p:spPr>
          <a:xfrm>
            <a:off x="1250619" y="3885031"/>
            <a:ext cx="37446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B 0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31"/>
          <p:cNvSpPr/>
          <p:nvPr/>
        </p:nvSpPr>
        <p:spPr>
          <a:xfrm rot="5400000">
            <a:off x="2956131" y="4378748"/>
            <a:ext cx="333600" cy="19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1" name="Google Shape;371;p31"/>
          <p:cNvSpPr txBox="1"/>
          <p:nvPr/>
        </p:nvSpPr>
        <p:spPr>
          <a:xfrm>
            <a:off x="1250619" y="4570831"/>
            <a:ext cx="37446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ε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2" name="Google Shape;372;p31"/>
          <p:cNvSpPr/>
          <p:nvPr/>
        </p:nvSpPr>
        <p:spPr>
          <a:xfrm>
            <a:off x="4247110" y="2980683"/>
            <a:ext cx="1143900" cy="9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3" name="Google Shape;373;p31"/>
          <p:cNvSpPr txBox="1"/>
          <p:nvPr/>
        </p:nvSpPr>
        <p:spPr>
          <a:xfrm>
            <a:off x="6081900" y="3242275"/>
            <a:ext cx="2252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01001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Speech</a:t>
            </a:r>
            <a:endParaRPr/>
          </a:p>
        </p:txBody>
      </p:sp>
      <p:sp>
        <p:nvSpPr>
          <p:cNvPr id="379" name="Google Shape;379;p32"/>
          <p:cNvSpPr txBox="1"/>
          <p:nvPr>
            <p:ph idx="1" type="body"/>
          </p:nvPr>
        </p:nvSpPr>
        <p:spPr>
          <a:xfrm>
            <a:off x="1303800" y="1513900"/>
            <a:ext cx="70305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Noun (N)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Person, place, thing, abstraction (e.g. car, Simon, romanticism)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Pronoun (N)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replace a noun in a sentence (e.g. he, she, they, you)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Verb (V)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Action/state (e.g. eat, dismantle)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Adverb (Adv)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Modifies a verb (e.g. quickly, awfully, amazingly)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Preposition (P)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Relates a noun/pronoun with another entity (e.g. in, on, alongside)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Determiner (Det)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Modifies nouns (e.g. the, a, an)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Complementizer (C)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Signifies embedded clauses (e.g. if, whether, that)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38" y="238125"/>
            <a:ext cx="564832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