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Añadir apellidos, una imagen.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7558c7c48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7558c7c48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7558c7c48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7558c7c48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6b4f07ecd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6b4f07ecd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6b3c316bc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6b3c316bc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Terminar cuando se hayan completado las diapos.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7558c7c48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7558c7c48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6b20b431a2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6b20b431a2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7558c7c48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558c7c48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6b3c316bc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6b3c316bc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7558c7c48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7558c7c48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6b4a68ac5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6b4a68ac5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6b4a68ac5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6b4a68ac5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0.jp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1" Type="http://schemas.openxmlformats.org/officeDocument/2006/relationships/slide" Target="/ppt/slides/slide10.xml"/><Relationship Id="rId10" Type="http://schemas.openxmlformats.org/officeDocument/2006/relationships/slide" Target="/ppt/slides/slide9.xml"/><Relationship Id="rId13" Type="http://schemas.openxmlformats.org/officeDocument/2006/relationships/image" Target="../media/image3.png"/><Relationship Id="rId12" Type="http://schemas.openxmlformats.org/officeDocument/2006/relationships/slide" Target="/ppt/slides/slide10.xml"/><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4.xml"/><Relationship Id="rId9" Type="http://schemas.openxmlformats.org/officeDocument/2006/relationships/slide" Target="/ppt/slides/slide8.xml"/><Relationship Id="rId5" Type="http://schemas.openxmlformats.org/officeDocument/2006/relationships/slide" Target="/ppt/slides/slide5.xml"/><Relationship Id="rId6" Type="http://schemas.openxmlformats.org/officeDocument/2006/relationships/slide" Target="/ppt/slides/slide6.xml"/><Relationship Id="rId7" Type="http://schemas.openxmlformats.org/officeDocument/2006/relationships/slide" Target="/ppt/slides/slide7.xml"/><Relationship Id="rId8" Type="http://schemas.openxmlformats.org/officeDocument/2006/relationships/slide" Target="/ppt/slides/sl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hyperlink" Target="http://www.ordenadores-y-portatiles.com/energia-inalambrica.html" TargetMode="External"/><Relationship Id="rId4" Type="http://schemas.openxmlformats.org/officeDocument/2006/relationships/image" Target="../media/image6.jpg"/><Relationship Id="rId5" Type="http://schemas.openxmlformats.org/officeDocument/2006/relationships/hyperlink" Target="https://es.wikipedia.org/wiki/WiMA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hyperlink" Target="https://es.wikipedia.org/wiki/Cobertura_(telecomunicaciones)"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509850" y="350672"/>
            <a:ext cx="4255500" cy="1433100"/>
          </a:xfrm>
          <a:prstGeom prst="rect">
            <a:avLst/>
          </a:prstGeom>
          <a:effectLst>
            <a:outerShdw blurRad="114300" rotWithShape="0" algn="bl" dir="5400000" dist="19050">
              <a:srgbClr val="000000">
                <a:alpha val="8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i="1" lang="es" sz="7200"/>
              <a:t>WWAN</a:t>
            </a:r>
            <a:endParaRPr i="1" sz="7200"/>
          </a:p>
        </p:txBody>
      </p:sp>
      <p:sp>
        <p:nvSpPr>
          <p:cNvPr id="278" name="Google Shape;278;p13"/>
          <p:cNvSpPr txBox="1"/>
          <p:nvPr>
            <p:ph idx="1" type="subTitle"/>
          </p:nvPr>
        </p:nvSpPr>
        <p:spPr>
          <a:xfrm>
            <a:off x="560975" y="1738975"/>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s"/>
              <a:t>Redes inalámbricas de área extensa.</a:t>
            </a:r>
            <a:endParaRPr i="1"/>
          </a:p>
        </p:txBody>
      </p:sp>
      <p:sp>
        <p:nvSpPr>
          <p:cNvPr id="279" name="Google Shape;279;p13"/>
          <p:cNvSpPr txBox="1"/>
          <p:nvPr/>
        </p:nvSpPr>
        <p:spPr>
          <a:xfrm>
            <a:off x="6210200" y="4129500"/>
            <a:ext cx="2732100" cy="7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a:latin typeface="Nunito"/>
                <a:ea typeface="Nunito"/>
                <a:cs typeface="Nunito"/>
                <a:sym typeface="Nunito"/>
              </a:rPr>
              <a:t>Susana Rodríguez Hernández</a:t>
            </a:r>
            <a:endParaRPr i="1">
              <a:latin typeface="Nunito"/>
              <a:ea typeface="Nunito"/>
              <a:cs typeface="Nunito"/>
              <a:sym typeface="Nunito"/>
            </a:endParaRPr>
          </a:p>
          <a:p>
            <a:pPr indent="0" lvl="0" marL="0" rtl="0" algn="l">
              <a:spcBef>
                <a:spcPts val="0"/>
              </a:spcBef>
              <a:spcAft>
                <a:spcPts val="0"/>
              </a:spcAft>
              <a:buNone/>
            </a:pPr>
            <a:r>
              <a:rPr i="1" lang="es">
                <a:latin typeface="Nunito"/>
                <a:ea typeface="Nunito"/>
                <a:cs typeface="Nunito"/>
                <a:sym typeface="Nunito"/>
              </a:rPr>
              <a:t>Daniel Escaño Hernández</a:t>
            </a:r>
            <a:endParaRPr i="1">
              <a:latin typeface="Nunito"/>
              <a:ea typeface="Nunito"/>
              <a:cs typeface="Nunito"/>
              <a:sym typeface="Nunito"/>
            </a:endParaRPr>
          </a:p>
          <a:p>
            <a:pPr indent="0" lvl="0" marL="0" rtl="0" algn="l">
              <a:spcBef>
                <a:spcPts val="0"/>
              </a:spcBef>
              <a:spcAft>
                <a:spcPts val="0"/>
              </a:spcAft>
              <a:buNone/>
            </a:pPr>
            <a:r>
              <a:rPr i="1" lang="es">
                <a:latin typeface="Nunito"/>
                <a:ea typeface="Nunito"/>
                <a:cs typeface="Nunito"/>
                <a:sym typeface="Nunito"/>
              </a:rPr>
              <a:t>Miguel García Roque</a:t>
            </a:r>
            <a:endParaRPr i="1">
              <a:latin typeface="Nunito"/>
              <a:ea typeface="Nunito"/>
              <a:cs typeface="Nunito"/>
              <a:sym typeface="Nunito"/>
            </a:endParaRPr>
          </a:p>
        </p:txBody>
      </p:sp>
      <p:pic>
        <p:nvPicPr>
          <p:cNvPr id="280" name="Google Shape;280;p13"/>
          <p:cNvPicPr preferRelativeResize="0"/>
          <p:nvPr/>
        </p:nvPicPr>
        <p:blipFill rotWithShape="1">
          <a:blip r:embed="rId3">
            <a:alphaModFix/>
          </a:blip>
          <a:srcRect b="0" l="1182" r="3424" t="0"/>
          <a:stretch/>
        </p:blipFill>
        <p:spPr>
          <a:xfrm>
            <a:off x="606399" y="2571750"/>
            <a:ext cx="4314421" cy="2112102"/>
          </a:xfrm>
          <a:prstGeom prst="rect">
            <a:avLst/>
          </a:prstGeom>
          <a:noFill/>
          <a:ln cap="flat" cmpd="sng" w="38100">
            <a:solidFill>
              <a:schemeClr val="dk2"/>
            </a:solidFill>
            <a:prstDash val="solid"/>
            <a:round/>
            <a:headEnd len="sm" w="sm" type="none"/>
            <a:tailEnd len="sm" w="sm" type="none"/>
          </a:ln>
          <a:effectLst>
            <a:outerShdw blurRad="57150" rotWithShape="0" algn="bl" dir="2220000" dist="123825">
              <a:srgbClr val="000000">
                <a:alpha val="50000"/>
              </a:srgbClr>
            </a:outerShdw>
          </a:effectLst>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357" name="Shape 357"/>
        <p:cNvGrpSpPr/>
        <p:nvPr/>
      </p:nvGrpSpPr>
      <p:grpSpPr>
        <a:xfrm>
          <a:off x="0" y="0"/>
          <a:ext cx="0" cy="0"/>
          <a:chOff x="0" y="0"/>
          <a:chExt cx="0" cy="0"/>
        </a:xfrm>
      </p:grpSpPr>
      <p:sp>
        <p:nvSpPr>
          <p:cNvPr id="358" name="Google Shape;358;p22"/>
          <p:cNvSpPr txBox="1"/>
          <p:nvPr>
            <p:ph type="title"/>
          </p:nvPr>
        </p:nvSpPr>
        <p:spPr>
          <a:xfrm>
            <a:off x="323325" y="289075"/>
            <a:ext cx="3994500" cy="857100"/>
          </a:xfrm>
          <a:prstGeom prst="rect">
            <a:avLst/>
          </a:prstGeom>
          <a:effectLst>
            <a:outerShdw blurRad="57150" rotWithShape="0" algn="bl" dir="5400000" dist="476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i="1" lang="es" sz="3000">
                <a:solidFill>
                  <a:srgbClr val="FFFFFF"/>
                </a:solidFill>
              </a:rPr>
              <a:t>Atenuación y sensibilidad al ruido</a:t>
            </a:r>
            <a:endParaRPr b="0" i="1" sz="3000">
              <a:solidFill>
                <a:srgbClr val="FFFFFF"/>
              </a:solidFill>
            </a:endParaRPr>
          </a:p>
          <a:p>
            <a:pPr indent="0" lvl="0" marL="0" rtl="0" algn="ctr">
              <a:spcBef>
                <a:spcPts val="0"/>
              </a:spcBef>
              <a:spcAft>
                <a:spcPts val="0"/>
              </a:spcAft>
              <a:buNone/>
            </a:pPr>
            <a:r>
              <a:t/>
            </a:r>
            <a:endParaRPr sz="1100"/>
          </a:p>
        </p:txBody>
      </p:sp>
      <p:sp>
        <p:nvSpPr>
          <p:cNvPr id="359" name="Google Shape;359;p22"/>
          <p:cNvSpPr txBox="1"/>
          <p:nvPr>
            <p:ph idx="1" type="body"/>
          </p:nvPr>
        </p:nvSpPr>
        <p:spPr>
          <a:xfrm>
            <a:off x="323325" y="1349125"/>
            <a:ext cx="4104300" cy="33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000000"/>
                </a:solidFill>
              </a:rPr>
              <a:t>– Atenuación máxima:</a:t>
            </a:r>
            <a:endParaRPr b="1">
              <a:solidFill>
                <a:srgbClr val="000000"/>
              </a:solidFill>
            </a:endParaRPr>
          </a:p>
          <a:p>
            <a:pPr indent="-311150" lvl="0" marL="457200" rtl="0" algn="l">
              <a:spcBef>
                <a:spcPts val="1300"/>
              </a:spcBef>
              <a:spcAft>
                <a:spcPts val="0"/>
              </a:spcAft>
              <a:buClr>
                <a:srgbClr val="000000"/>
              </a:buClr>
              <a:buSzPts val="1300"/>
              <a:buFont typeface="Nunito"/>
              <a:buChar char="●"/>
            </a:pPr>
            <a:r>
              <a:rPr b="1" lang="es">
                <a:solidFill>
                  <a:srgbClr val="000000"/>
                </a:solidFill>
              </a:rPr>
              <a:t>De 1024 kbps en adelante (1 mega): 41 dB.</a:t>
            </a:r>
            <a:endParaRPr b="1">
              <a:solidFill>
                <a:srgbClr val="000000"/>
              </a:solidFill>
            </a:endParaRPr>
          </a:p>
          <a:p>
            <a:pPr indent="-311150" lvl="0" marL="457200" rtl="0" algn="l">
              <a:spcBef>
                <a:spcPts val="0"/>
              </a:spcBef>
              <a:spcAft>
                <a:spcPts val="0"/>
              </a:spcAft>
              <a:buClr>
                <a:srgbClr val="000000"/>
              </a:buClr>
              <a:buSzPts val="1300"/>
              <a:buFont typeface="Nunito"/>
              <a:buChar char="●"/>
            </a:pPr>
            <a:r>
              <a:rPr b="1" lang="es">
                <a:solidFill>
                  <a:srgbClr val="000000"/>
                </a:solidFill>
              </a:rPr>
              <a:t>De 6144 kbps en adelante (6 megas): 30 dB.</a:t>
            </a:r>
            <a:endParaRPr b="1">
              <a:solidFill>
                <a:srgbClr val="000000"/>
              </a:solidFill>
            </a:endParaRPr>
          </a:p>
          <a:p>
            <a:pPr indent="-311150" lvl="0" marL="457200" rtl="0" algn="l">
              <a:spcBef>
                <a:spcPts val="0"/>
              </a:spcBef>
              <a:spcAft>
                <a:spcPts val="0"/>
              </a:spcAft>
              <a:buClr>
                <a:srgbClr val="000000"/>
              </a:buClr>
              <a:buSzPts val="1300"/>
              <a:buFont typeface="Nunito"/>
              <a:buChar char="●"/>
            </a:pPr>
            <a:r>
              <a:rPr b="1" lang="es">
                <a:solidFill>
                  <a:srgbClr val="000000"/>
                </a:solidFill>
              </a:rPr>
              <a:t>De 20480 kbps (20 megas): 20 dB.</a:t>
            </a:r>
            <a:endParaRPr b="1">
              <a:solidFill>
                <a:srgbClr val="000000"/>
              </a:solidFill>
            </a:endParaRPr>
          </a:p>
          <a:p>
            <a:pPr indent="0" lvl="0" marL="0" rtl="0" algn="l">
              <a:spcBef>
                <a:spcPts val="1300"/>
              </a:spcBef>
              <a:spcAft>
                <a:spcPts val="0"/>
              </a:spcAft>
              <a:buNone/>
            </a:pPr>
            <a:r>
              <a:rPr b="1" lang="es">
                <a:solidFill>
                  <a:srgbClr val="000000"/>
                </a:solidFill>
              </a:rPr>
              <a:t>– Margen señal-ruido:</a:t>
            </a:r>
            <a:endParaRPr b="1">
              <a:solidFill>
                <a:srgbClr val="000000"/>
              </a:solidFill>
            </a:endParaRPr>
          </a:p>
          <a:p>
            <a:pPr indent="-311150" lvl="0" marL="457200" rtl="0" algn="l">
              <a:spcBef>
                <a:spcPts val="1300"/>
              </a:spcBef>
              <a:spcAft>
                <a:spcPts val="0"/>
              </a:spcAft>
              <a:buClr>
                <a:srgbClr val="000000"/>
              </a:buClr>
              <a:buSzPts val="1300"/>
              <a:buFont typeface="Nunito"/>
              <a:buChar char="●"/>
            </a:pPr>
            <a:r>
              <a:rPr b="1" lang="es">
                <a:solidFill>
                  <a:srgbClr val="000000"/>
                </a:solidFill>
              </a:rPr>
              <a:t>6 dB o menos: Conexión inexistente o con graves deficiencias de estabilidad.</a:t>
            </a:r>
            <a:endParaRPr b="1">
              <a:solidFill>
                <a:srgbClr val="000000"/>
              </a:solidFill>
            </a:endParaRPr>
          </a:p>
          <a:p>
            <a:pPr indent="-311150" lvl="0" marL="457200" rtl="0" algn="l">
              <a:spcBef>
                <a:spcPts val="0"/>
              </a:spcBef>
              <a:spcAft>
                <a:spcPts val="0"/>
              </a:spcAft>
              <a:buClr>
                <a:srgbClr val="000000"/>
              </a:buClr>
              <a:buSzPts val="1300"/>
              <a:buFont typeface="Nunito"/>
              <a:buChar char="●"/>
            </a:pPr>
            <a:r>
              <a:rPr b="1" lang="es">
                <a:solidFill>
                  <a:srgbClr val="000000"/>
                </a:solidFill>
              </a:rPr>
              <a:t>Entre 7 y 10 dB: Es posible que aparezcan problemas dependiendo de otros factores.</a:t>
            </a:r>
            <a:endParaRPr b="1">
              <a:solidFill>
                <a:srgbClr val="000000"/>
              </a:solidFill>
            </a:endParaRPr>
          </a:p>
          <a:p>
            <a:pPr indent="-311150" lvl="0" marL="457200" rtl="0" algn="l">
              <a:spcBef>
                <a:spcPts val="0"/>
              </a:spcBef>
              <a:spcAft>
                <a:spcPts val="0"/>
              </a:spcAft>
              <a:buClr>
                <a:srgbClr val="000000"/>
              </a:buClr>
              <a:buSzPts val="1300"/>
              <a:buFont typeface="Nunito"/>
              <a:buChar char="●"/>
            </a:pPr>
            <a:r>
              <a:rPr b="1" lang="es">
                <a:solidFill>
                  <a:srgbClr val="000000"/>
                </a:solidFill>
              </a:rPr>
              <a:t>Entre 11 y 20 dB: Valor óptimo.</a:t>
            </a:r>
            <a:endParaRPr b="1">
              <a:solidFill>
                <a:srgbClr val="000000"/>
              </a:solidFill>
            </a:endParaRPr>
          </a:p>
          <a:p>
            <a:pPr indent="-311150" lvl="0" marL="457200" rtl="0" algn="l">
              <a:spcBef>
                <a:spcPts val="0"/>
              </a:spcBef>
              <a:spcAft>
                <a:spcPts val="0"/>
              </a:spcAft>
              <a:buClr>
                <a:srgbClr val="000000"/>
              </a:buClr>
              <a:buSzPts val="1300"/>
              <a:buFont typeface="Nunito"/>
              <a:buChar char="●"/>
            </a:pPr>
            <a:r>
              <a:rPr b="1" lang="es">
                <a:solidFill>
                  <a:srgbClr val="000000"/>
                </a:solidFill>
              </a:rPr>
              <a:t>21 o más dB: Valor excelente.</a:t>
            </a:r>
            <a:endParaRPr b="1">
              <a:solidFill>
                <a:srgbClr val="000000"/>
              </a:solidFill>
            </a:endParaRPr>
          </a:p>
        </p:txBody>
      </p:sp>
      <p:pic>
        <p:nvPicPr>
          <p:cNvPr id="360" name="Google Shape;360;p22"/>
          <p:cNvPicPr preferRelativeResize="0"/>
          <p:nvPr/>
        </p:nvPicPr>
        <p:blipFill>
          <a:blip r:embed="rId3">
            <a:alphaModFix/>
          </a:blip>
          <a:stretch>
            <a:fillRect/>
          </a:stretch>
        </p:blipFill>
        <p:spPr>
          <a:xfrm>
            <a:off x="5333450" y="2800375"/>
            <a:ext cx="2622900" cy="2105800"/>
          </a:xfrm>
          <a:prstGeom prst="rect">
            <a:avLst/>
          </a:prstGeom>
          <a:noFill/>
          <a:ln cap="flat" cmpd="sng" w="38100">
            <a:solidFill>
              <a:schemeClr val="dk2"/>
            </a:solidFill>
            <a:prstDash val="solid"/>
            <a:round/>
            <a:headEnd len="sm" w="sm" type="none"/>
            <a:tailEnd len="sm" w="sm" type="none"/>
          </a:ln>
          <a:effectLst>
            <a:outerShdw blurRad="57150" rotWithShape="0" algn="bl" dir="5400000" dist="47625">
              <a:srgbClr val="000000">
                <a:alpha val="50000"/>
              </a:srgbClr>
            </a:outerShdw>
          </a:effectLst>
        </p:spPr>
      </p:pic>
      <p:pic>
        <p:nvPicPr>
          <p:cNvPr id="361" name="Google Shape;361;p22"/>
          <p:cNvPicPr preferRelativeResize="0"/>
          <p:nvPr/>
        </p:nvPicPr>
        <p:blipFill>
          <a:blip r:embed="rId4">
            <a:alphaModFix/>
          </a:blip>
          <a:stretch>
            <a:fillRect/>
          </a:stretch>
        </p:blipFill>
        <p:spPr>
          <a:xfrm>
            <a:off x="4620004" y="289075"/>
            <a:ext cx="4259546" cy="2282675"/>
          </a:xfrm>
          <a:prstGeom prst="rect">
            <a:avLst/>
          </a:prstGeom>
          <a:noFill/>
          <a:ln cap="flat" cmpd="sng" w="38100">
            <a:solidFill>
              <a:schemeClr val="dk2"/>
            </a:solidFill>
            <a:prstDash val="solid"/>
            <a:round/>
            <a:headEnd len="sm" w="sm" type="none"/>
            <a:tailEnd len="sm" w="sm" type="none"/>
          </a:ln>
          <a:effectLst>
            <a:outerShdw blurRad="57150" rotWithShape="0" algn="bl" dir="5400000" dist="38100">
              <a:srgbClr val="000000">
                <a:alpha val="50000"/>
              </a:srgbClr>
            </a:outerShdw>
          </a:effectLst>
        </p:spPr>
      </p:pic>
    </p:spTree>
  </p:cSld>
  <p:clrMapOvr>
    <a:masterClrMapping/>
  </p:clrMapOvr>
  <mc:AlternateContent>
    <mc:Choice Requires="p14">
      <p:transition spd="slow" p14:dur="10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365" name="Shape 365"/>
        <p:cNvGrpSpPr/>
        <p:nvPr/>
      </p:nvGrpSpPr>
      <p:grpSpPr>
        <a:xfrm>
          <a:off x="0" y="0"/>
          <a:ext cx="0" cy="0"/>
          <a:chOff x="0" y="0"/>
          <a:chExt cx="0" cy="0"/>
        </a:xfrm>
      </p:grpSpPr>
      <p:sp>
        <p:nvSpPr>
          <p:cNvPr id="366" name="Google Shape;366;p23"/>
          <p:cNvSpPr txBox="1"/>
          <p:nvPr>
            <p:ph type="title"/>
          </p:nvPr>
        </p:nvSpPr>
        <p:spPr>
          <a:xfrm>
            <a:off x="284950" y="148450"/>
            <a:ext cx="8270700" cy="8010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15000"/>
              </a:lnSpc>
              <a:spcBef>
                <a:spcPts val="600"/>
              </a:spcBef>
              <a:spcAft>
                <a:spcPts val="100"/>
              </a:spcAft>
              <a:buNone/>
            </a:pPr>
            <a:r>
              <a:rPr i="1" lang="es" sz="3000">
                <a:solidFill>
                  <a:srgbClr val="FFFFFF"/>
                </a:solidFill>
              </a:rPr>
              <a:t>Atenuación y sensibilidad al ruido 2</a:t>
            </a:r>
            <a:endParaRPr i="1" sz="3000">
              <a:solidFill>
                <a:srgbClr val="FFFFFF"/>
              </a:solidFill>
            </a:endParaRPr>
          </a:p>
        </p:txBody>
      </p:sp>
      <p:sp>
        <p:nvSpPr>
          <p:cNvPr id="367" name="Google Shape;367;p23"/>
          <p:cNvSpPr txBox="1"/>
          <p:nvPr>
            <p:ph idx="1" type="body"/>
          </p:nvPr>
        </p:nvSpPr>
        <p:spPr>
          <a:xfrm>
            <a:off x="616050" y="1026700"/>
            <a:ext cx="7911900" cy="367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a:solidFill>
                  <a:srgbClr val="000000"/>
                </a:solidFill>
              </a:rPr>
              <a:t>Los efectos físicos que pueden causar la atenuación de la señal son los siguientes:</a:t>
            </a:r>
            <a:endParaRPr b="1">
              <a:solidFill>
                <a:srgbClr val="000000"/>
              </a:solidFill>
            </a:endParaRPr>
          </a:p>
          <a:p>
            <a:pPr indent="0" lvl="0" marL="0" rtl="0" algn="l">
              <a:lnSpc>
                <a:spcPct val="100000"/>
              </a:lnSpc>
              <a:spcBef>
                <a:spcPts val="0"/>
              </a:spcBef>
              <a:spcAft>
                <a:spcPts val="0"/>
              </a:spcAft>
              <a:buNone/>
            </a:pPr>
            <a:r>
              <a:t/>
            </a:r>
            <a:endParaRPr b="1">
              <a:solidFill>
                <a:srgbClr val="000000"/>
              </a:solidFill>
            </a:endParaRPr>
          </a:p>
          <a:p>
            <a:pPr indent="-311150" lvl="0" marL="457200" rtl="0" algn="l">
              <a:lnSpc>
                <a:spcPct val="100000"/>
              </a:lnSpc>
              <a:spcBef>
                <a:spcPts val="0"/>
              </a:spcBef>
              <a:spcAft>
                <a:spcPts val="0"/>
              </a:spcAft>
              <a:buClr>
                <a:srgbClr val="000000"/>
              </a:buClr>
              <a:buSzPts val="1300"/>
              <a:buFont typeface="Nunito"/>
              <a:buChar char="●"/>
            </a:pPr>
            <a:r>
              <a:rPr b="1" lang="es">
                <a:solidFill>
                  <a:srgbClr val="000000"/>
                </a:solidFill>
              </a:rPr>
              <a:t>Reflexión: se produce cuando la onda electromagnética se encuentra con un obstáculo reflectante que hace que la señal se refleje en él y produzca interferencia consigo misma. Suele haber reflexión en las paredes, suelos y techos.</a:t>
            </a:r>
            <a:endParaRPr b="1">
              <a:solidFill>
                <a:srgbClr val="000000"/>
              </a:solidFill>
            </a:endParaRPr>
          </a:p>
          <a:p>
            <a:pPr indent="0" lvl="0" marL="457200" rtl="0" algn="l">
              <a:lnSpc>
                <a:spcPct val="100000"/>
              </a:lnSpc>
              <a:spcBef>
                <a:spcPts val="0"/>
              </a:spcBef>
              <a:spcAft>
                <a:spcPts val="0"/>
              </a:spcAft>
              <a:buNone/>
            </a:pPr>
            <a:r>
              <a:t/>
            </a:r>
            <a:endParaRPr b="1">
              <a:solidFill>
                <a:srgbClr val="000000"/>
              </a:solidFill>
            </a:endParaRPr>
          </a:p>
          <a:p>
            <a:pPr indent="-311150" lvl="0" marL="457200" rtl="0" algn="l">
              <a:lnSpc>
                <a:spcPct val="100000"/>
              </a:lnSpc>
              <a:spcBef>
                <a:spcPts val="0"/>
              </a:spcBef>
              <a:spcAft>
                <a:spcPts val="0"/>
              </a:spcAft>
              <a:buClr>
                <a:srgbClr val="000000"/>
              </a:buClr>
              <a:buSzPts val="1300"/>
              <a:buFont typeface="Nunito"/>
              <a:buChar char="●"/>
            </a:pPr>
            <a:r>
              <a:rPr b="1" lang="es">
                <a:solidFill>
                  <a:srgbClr val="000000"/>
                </a:solidFill>
              </a:rPr>
              <a:t>Difracción: en este  caso la señal divide su camino, lo que hace que se bordeen los obstáculos que se encuentra y que el destino reciba la misma señal por varios caminos, pero desfasados uno de otro. Son obstáculos que producen difracción las esquinas de paredes, el mobiliario, etc.</a:t>
            </a:r>
            <a:endParaRPr b="1">
              <a:solidFill>
                <a:srgbClr val="000000"/>
              </a:solidFill>
            </a:endParaRPr>
          </a:p>
          <a:p>
            <a:pPr indent="0" lvl="0" marL="457200" rtl="0" algn="l">
              <a:lnSpc>
                <a:spcPct val="100000"/>
              </a:lnSpc>
              <a:spcBef>
                <a:spcPts val="0"/>
              </a:spcBef>
              <a:spcAft>
                <a:spcPts val="0"/>
              </a:spcAft>
              <a:buNone/>
            </a:pPr>
            <a:r>
              <a:t/>
            </a:r>
            <a:endParaRPr b="1">
              <a:solidFill>
                <a:srgbClr val="000000"/>
              </a:solidFill>
            </a:endParaRPr>
          </a:p>
          <a:p>
            <a:pPr indent="-311150" lvl="0" marL="457200" rtl="0" algn="l">
              <a:lnSpc>
                <a:spcPct val="100000"/>
              </a:lnSpc>
              <a:spcBef>
                <a:spcPts val="0"/>
              </a:spcBef>
              <a:spcAft>
                <a:spcPts val="0"/>
              </a:spcAft>
              <a:buClr>
                <a:srgbClr val="000000"/>
              </a:buClr>
              <a:buSzPts val="1300"/>
              <a:buFont typeface="Nunito"/>
              <a:buChar char="●"/>
            </a:pPr>
            <a:r>
              <a:rPr b="1" lang="es">
                <a:solidFill>
                  <a:srgbClr val="000000"/>
                </a:solidFill>
              </a:rPr>
              <a:t>Dispersión: es la difusión o reflexión de la señal en múltiples y diferentes direcciones sin un control direccional definido. Suele ocurrir cuando la señal se encuentra con obstáculo cuyas dimensiones son muy pequeñas. Producen dispersión de la señal obstáculos como la lluvia, la niebla o el granizo.</a:t>
            </a:r>
            <a:endParaRPr b="1">
              <a:solidFill>
                <a:srgbClr val="000000"/>
              </a:solidFill>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0" st="0"/>
                                            </p:txEl>
                                          </p:spTgt>
                                        </p:tgtEl>
                                        <p:attrNameLst>
                                          <p:attrName>style.visibility</p:attrName>
                                        </p:attrNameLst>
                                      </p:cBhvr>
                                      <p:to>
                                        <p:strVal val="visible"/>
                                      </p:to>
                                    </p:set>
                                    <p:animEffect filter="fade" transition="in">
                                      <p:cBhvr>
                                        <p:cTn dur="1000"/>
                                        <p:tgtEl>
                                          <p:spTgt spid="3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1" st="1"/>
                                            </p:txEl>
                                          </p:spTgt>
                                        </p:tgtEl>
                                        <p:attrNameLst>
                                          <p:attrName>style.visibility</p:attrName>
                                        </p:attrNameLst>
                                      </p:cBhvr>
                                      <p:to>
                                        <p:strVal val="visible"/>
                                      </p:to>
                                    </p:set>
                                    <p:animEffect filter="fade" transition="in">
                                      <p:cBhvr>
                                        <p:cTn dur="1000"/>
                                        <p:tgtEl>
                                          <p:spTgt spid="3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2" st="2"/>
                                            </p:txEl>
                                          </p:spTgt>
                                        </p:tgtEl>
                                        <p:attrNameLst>
                                          <p:attrName>style.visibility</p:attrName>
                                        </p:attrNameLst>
                                      </p:cBhvr>
                                      <p:to>
                                        <p:strVal val="visible"/>
                                      </p:to>
                                    </p:set>
                                    <p:animEffect filter="fade" transition="in">
                                      <p:cBhvr>
                                        <p:cTn dur="1000"/>
                                        <p:tgtEl>
                                          <p:spTgt spid="3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3" st="3"/>
                                            </p:txEl>
                                          </p:spTgt>
                                        </p:tgtEl>
                                        <p:attrNameLst>
                                          <p:attrName>style.visibility</p:attrName>
                                        </p:attrNameLst>
                                      </p:cBhvr>
                                      <p:to>
                                        <p:strVal val="visible"/>
                                      </p:to>
                                    </p:set>
                                    <p:animEffect filter="fade" transition="in">
                                      <p:cBhvr>
                                        <p:cTn dur="1000"/>
                                        <p:tgtEl>
                                          <p:spTgt spid="3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4" st="4"/>
                                            </p:txEl>
                                          </p:spTgt>
                                        </p:tgtEl>
                                        <p:attrNameLst>
                                          <p:attrName>style.visibility</p:attrName>
                                        </p:attrNameLst>
                                      </p:cBhvr>
                                      <p:to>
                                        <p:strVal val="visible"/>
                                      </p:to>
                                    </p:set>
                                    <p:animEffect filter="fade" transition="in">
                                      <p:cBhvr>
                                        <p:cTn dur="1000"/>
                                        <p:tgtEl>
                                          <p:spTgt spid="36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5" st="5"/>
                                            </p:txEl>
                                          </p:spTgt>
                                        </p:tgtEl>
                                        <p:attrNameLst>
                                          <p:attrName>style.visibility</p:attrName>
                                        </p:attrNameLst>
                                      </p:cBhvr>
                                      <p:to>
                                        <p:strVal val="visible"/>
                                      </p:to>
                                    </p:set>
                                    <p:animEffect filter="fade" transition="in">
                                      <p:cBhvr>
                                        <p:cTn dur="1000"/>
                                        <p:tgtEl>
                                          <p:spTgt spid="36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6" st="6"/>
                                            </p:txEl>
                                          </p:spTgt>
                                        </p:tgtEl>
                                        <p:attrNameLst>
                                          <p:attrName>style.visibility</p:attrName>
                                        </p:attrNameLst>
                                      </p:cBhvr>
                                      <p:to>
                                        <p:strVal val="visible"/>
                                      </p:to>
                                    </p:set>
                                    <p:animEffect filter="fade" transition="in">
                                      <p:cBhvr>
                                        <p:cTn dur="1000"/>
                                        <p:tgtEl>
                                          <p:spTgt spid="36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371" name="Shape 371"/>
        <p:cNvGrpSpPr/>
        <p:nvPr/>
      </p:nvGrpSpPr>
      <p:grpSpPr>
        <a:xfrm>
          <a:off x="0" y="0"/>
          <a:ext cx="0" cy="0"/>
          <a:chOff x="0" y="0"/>
          <a:chExt cx="0" cy="0"/>
        </a:xfrm>
      </p:grpSpPr>
      <p:sp>
        <p:nvSpPr>
          <p:cNvPr id="372" name="Google Shape;372;p24"/>
          <p:cNvSpPr txBox="1"/>
          <p:nvPr>
            <p:ph type="title"/>
          </p:nvPr>
        </p:nvSpPr>
        <p:spPr>
          <a:xfrm>
            <a:off x="1300875" y="213300"/>
            <a:ext cx="6366900" cy="1863300"/>
          </a:xfrm>
          <a:prstGeom prst="rect">
            <a:avLst/>
          </a:prstGeom>
          <a:effectLst>
            <a:outerShdw blurRad="57150" rotWithShape="0" algn="bl" dir="7560000" dist="152400">
              <a:srgbClr val="000000">
                <a:alpha val="52999"/>
              </a:srgbClr>
            </a:outerShdw>
            <a:reflection blurRad="0" dir="0" dist="0" endA="0" fadeDir="5400012" kx="0" rotWithShape="0" algn="bl" stA="84000"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rPr lang="es" sz="12000"/>
              <a:t>Fin</a:t>
            </a:r>
            <a:endParaRPr sz="12000"/>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284" name="Shape 284"/>
        <p:cNvGrpSpPr/>
        <p:nvPr/>
      </p:nvGrpSpPr>
      <p:grpSpPr>
        <a:xfrm>
          <a:off x="0" y="0"/>
          <a:ext cx="0" cy="0"/>
          <a:chOff x="0" y="0"/>
          <a:chExt cx="0" cy="0"/>
        </a:xfrm>
      </p:grpSpPr>
      <p:sp>
        <p:nvSpPr>
          <p:cNvPr id="285" name="Google Shape;285;p14"/>
          <p:cNvSpPr txBox="1"/>
          <p:nvPr>
            <p:ph type="ctrTitle"/>
          </p:nvPr>
        </p:nvSpPr>
        <p:spPr>
          <a:xfrm>
            <a:off x="626700" y="372625"/>
            <a:ext cx="2061900" cy="9570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i="1" lang="es" sz="4800"/>
              <a:t>Índice</a:t>
            </a:r>
            <a:endParaRPr i="1" sz="4800"/>
          </a:p>
        </p:txBody>
      </p:sp>
      <p:sp>
        <p:nvSpPr>
          <p:cNvPr id="286" name="Google Shape;286;p14"/>
          <p:cNvSpPr txBox="1"/>
          <p:nvPr>
            <p:ph idx="4294967295" type="body"/>
          </p:nvPr>
        </p:nvSpPr>
        <p:spPr>
          <a:xfrm>
            <a:off x="363725" y="1639775"/>
            <a:ext cx="4677600" cy="340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i="1" lang="es" sz="1800" u="sng">
                <a:solidFill>
                  <a:srgbClr val="000000"/>
                </a:solidFill>
                <a:hlinkClick action="ppaction://hlinksldjump" r:id="rId3">
                  <a:extLst>
                    <a:ext uri="{A12FA001-AC4F-418D-AE19-62706E023703}">
                      <ahyp:hlinkClr val="tx"/>
                    </a:ext>
                  </a:extLst>
                </a:hlinkClick>
              </a:rPr>
              <a:t>Definición WWAN</a:t>
            </a:r>
            <a:endParaRPr b="1" i="1" sz="1800">
              <a:solidFill>
                <a:srgbClr val="000000"/>
              </a:solidFill>
            </a:endParaRPr>
          </a:p>
          <a:p>
            <a:pPr indent="-342900" lvl="0" marL="457200" rtl="0" algn="l">
              <a:spcBef>
                <a:spcPts val="0"/>
              </a:spcBef>
              <a:spcAft>
                <a:spcPts val="0"/>
              </a:spcAft>
              <a:buClr>
                <a:srgbClr val="000000"/>
              </a:buClr>
              <a:buSzPts val="1800"/>
              <a:buChar char="❏"/>
            </a:pPr>
            <a:r>
              <a:rPr b="1" i="1" lang="es" sz="1800" u="sng">
                <a:solidFill>
                  <a:srgbClr val="000000"/>
                </a:solidFill>
                <a:hlinkClick action="ppaction://hlinksldjump" r:id="rId4">
                  <a:extLst>
                    <a:ext uri="{A12FA001-AC4F-418D-AE19-62706E023703}">
                      <ahyp:hlinkClr val="tx"/>
                    </a:ext>
                  </a:extLst>
                </a:hlinkClick>
              </a:rPr>
              <a:t>Objetivos</a:t>
            </a:r>
            <a:endParaRPr b="1" i="1" sz="1800">
              <a:solidFill>
                <a:srgbClr val="000000"/>
              </a:solidFill>
            </a:endParaRPr>
          </a:p>
          <a:p>
            <a:pPr indent="-342900" lvl="0" marL="457200" rtl="0" algn="l">
              <a:spcBef>
                <a:spcPts val="0"/>
              </a:spcBef>
              <a:spcAft>
                <a:spcPts val="0"/>
              </a:spcAft>
              <a:buClr>
                <a:srgbClr val="000000"/>
              </a:buClr>
              <a:buSzPts val="1800"/>
              <a:buChar char="❏"/>
            </a:pPr>
            <a:r>
              <a:rPr b="1" i="1" lang="es" sz="1800" u="sng">
                <a:solidFill>
                  <a:srgbClr val="000000"/>
                </a:solidFill>
                <a:hlinkClick action="ppaction://hlinksldjump" r:id="rId5">
                  <a:extLst>
                    <a:ext uri="{A12FA001-AC4F-418D-AE19-62706E023703}">
                      <ahyp:hlinkClr val="tx"/>
                    </a:ext>
                  </a:extLst>
                </a:hlinkClick>
              </a:rPr>
              <a:t>GSM</a:t>
            </a:r>
            <a:endParaRPr b="1" i="1" sz="1800">
              <a:solidFill>
                <a:srgbClr val="000000"/>
              </a:solidFill>
            </a:endParaRPr>
          </a:p>
          <a:p>
            <a:pPr indent="-342900" lvl="0" marL="457200" rtl="0" algn="l">
              <a:spcBef>
                <a:spcPts val="0"/>
              </a:spcBef>
              <a:spcAft>
                <a:spcPts val="0"/>
              </a:spcAft>
              <a:buClr>
                <a:srgbClr val="000000"/>
              </a:buClr>
              <a:buSzPts val="1800"/>
              <a:buChar char="❏"/>
            </a:pPr>
            <a:r>
              <a:rPr b="1" i="1" lang="es" sz="1800" u="sng">
                <a:solidFill>
                  <a:srgbClr val="000000"/>
                </a:solidFill>
                <a:hlinkClick action="ppaction://hlinksldjump" r:id="rId6">
                  <a:extLst>
                    <a:ext uri="{A12FA001-AC4F-418D-AE19-62706E023703}">
                      <ahyp:hlinkClr val="tx"/>
                    </a:ext>
                  </a:extLst>
                </a:hlinkClick>
              </a:rPr>
              <a:t>GPRS</a:t>
            </a:r>
            <a:endParaRPr b="1" i="1" sz="1800">
              <a:solidFill>
                <a:srgbClr val="000000"/>
              </a:solidFill>
            </a:endParaRPr>
          </a:p>
          <a:p>
            <a:pPr indent="-342900" lvl="0" marL="457200" rtl="0" algn="l">
              <a:spcBef>
                <a:spcPts val="0"/>
              </a:spcBef>
              <a:spcAft>
                <a:spcPts val="0"/>
              </a:spcAft>
              <a:buClr>
                <a:srgbClr val="000000"/>
              </a:buClr>
              <a:buSzPts val="1800"/>
              <a:buChar char="❏"/>
            </a:pPr>
            <a:r>
              <a:rPr b="1" i="1" lang="es" sz="1800" u="sng">
                <a:solidFill>
                  <a:srgbClr val="000000"/>
                </a:solidFill>
                <a:hlinkClick action="ppaction://hlinksldjump" r:id="rId7">
                  <a:extLst>
                    <a:ext uri="{A12FA001-AC4F-418D-AE19-62706E023703}">
                      <ahyp:hlinkClr val="tx"/>
                    </a:ext>
                  </a:extLst>
                </a:hlinkClick>
              </a:rPr>
              <a:t>UMTS</a:t>
            </a:r>
            <a:endParaRPr b="1" i="1" sz="1800">
              <a:solidFill>
                <a:srgbClr val="000000"/>
              </a:solidFill>
            </a:endParaRPr>
          </a:p>
          <a:p>
            <a:pPr indent="-342900" lvl="0" marL="457200" rtl="0" algn="l">
              <a:spcBef>
                <a:spcPts val="0"/>
              </a:spcBef>
              <a:spcAft>
                <a:spcPts val="0"/>
              </a:spcAft>
              <a:buClr>
                <a:srgbClr val="000000"/>
              </a:buClr>
              <a:buSzPts val="1800"/>
              <a:buChar char="❏"/>
            </a:pPr>
            <a:r>
              <a:rPr b="1" i="1" lang="es" sz="1800" u="sng">
                <a:solidFill>
                  <a:srgbClr val="000000"/>
                </a:solidFill>
                <a:hlinkClick action="ppaction://hlinksldjump" r:id="rId8">
                  <a:extLst>
                    <a:ext uri="{A12FA001-AC4F-418D-AE19-62706E023703}">
                      <ahyp:hlinkClr val="tx"/>
                    </a:ext>
                  </a:extLst>
                </a:hlinkClick>
              </a:rPr>
              <a:t>Instalación</a:t>
            </a:r>
            <a:r>
              <a:rPr b="1" i="1" lang="es" sz="1800" u="sng">
                <a:solidFill>
                  <a:srgbClr val="000000"/>
                </a:solidFill>
                <a:hlinkClick action="ppaction://hlinksldjump" r:id="rId9">
                  <a:extLst>
                    <a:ext uri="{A12FA001-AC4F-418D-AE19-62706E023703}">
                      <ahyp:hlinkClr val="tx"/>
                    </a:ext>
                  </a:extLst>
                </a:hlinkClick>
              </a:rPr>
              <a:t> y coste</a:t>
            </a:r>
            <a:endParaRPr b="1" i="1" sz="1800">
              <a:solidFill>
                <a:srgbClr val="000000"/>
              </a:solidFill>
            </a:endParaRPr>
          </a:p>
          <a:p>
            <a:pPr indent="-342900" lvl="0" marL="457200" rtl="0" algn="l">
              <a:spcBef>
                <a:spcPts val="0"/>
              </a:spcBef>
              <a:spcAft>
                <a:spcPts val="0"/>
              </a:spcAft>
              <a:buClr>
                <a:srgbClr val="000000"/>
              </a:buClr>
              <a:buSzPts val="1800"/>
              <a:buChar char="❏"/>
            </a:pPr>
            <a:r>
              <a:rPr b="1" i="1" lang="es" sz="1800" u="sng">
                <a:solidFill>
                  <a:srgbClr val="000000"/>
                </a:solidFill>
                <a:hlinkClick action="ppaction://hlinksldjump" r:id="rId10">
                  <a:extLst>
                    <a:ext uri="{A12FA001-AC4F-418D-AE19-62706E023703}">
                      <ahyp:hlinkClr val="tx"/>
                    </a:ext>
                  </a:extLst>
                </a:hlinkClick>
              </a:rPr>
              <a:t>Usos habituales</a:t>
            </a:r>
            <a:endParaRPr b="1" i="1" sz="1800">
              <a:solidFill>
                <a:srgbClr val="000000"/>
              </a:solidFill>
            </a:endParaRPr>
          </a:p>
          <a:p>
            <a:pPr indent="-342900" lvl="0" marL="457200" rtl="0" algn="l">
              <a:spcBef>
                <a:spcPts val="0"/>
              </a:spcBef>
              <a:spcAft>
                <a:spcPts val="0"/>
              </a:spcAft>
              <a:buClr>
                <a:srgbClr val="000000"/>
              </a:buClr>
              <a:buSzPts val="1800"/>
              <a:buChar char="❏"/>
            </a:pPr>
            <a:r>
              <a:rPr b="1" i="1" lang="es" sz="1800" u="sng">
                <a:solidFill>
                  <a:srgbClr val="000000"/>
                </a:solidFill>
                <a:hlinkClick action="ppaction://hlinksldjump" r:id="rId11">
                  <a:extLst>
                    <a:ext uri="{A12FA001-AC4F-418D-AE19-62706E023703}">
                      <ahyp:hlinkClr val="tx"/>
                    </a:ext>
                  </a:extLst>
                </a:hlinkClick>
              </a:rPr>
              <a:t>Atenuación</a:t>
            </a:r>
            <a:r>
              <a:rPr b="1" i="1" lang="es" sz="1800" u="sng">
                <a:solidFill>
                  <a:srgbClr val="000000"/>
                </a:solidFill>
                <a:hlinkClick action="ppaction://hlinksldjump" r:id="rId12">
                  <a:extLst>
                    <a:ext uri="{A12FA001-AC4F-418D-AE19-62706E023703}">
                      <ahyp:hlinkClr val="tx"/>
                    </a:ext>
                  </a:extLst>
                </a:hlinkClick>
              </a:rPr>
              <a:t> y sensibilidad al ruido</a:t>
            </a:r>
            <a:endParaRPr b="1" i="1" sz="1800">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highlight>
                <a:schemeClr val="accent3"/>
              </a:highlight>
            </a:endParaRPr>
          </a:p>
        </p:txBody>
      </p:sp>
      <p:pic>
        <p:nvPicPr>
          <p:cNvPr id="287" name="Google Shape;287;p14"/>
          <p:cNvPicPr preferRelativeResize="0"/>
          <p:nvPr/>
        </p:nvPicPr>
        <p:blipFill>
          <a:blip r:embed="rId13">
            <a:alphaModFix/>
          </a:blip>
          <a:stretch>
            <a:fillRect/>
          </a:stretch>
        </p:blipFill>
        <p:spPr>
          <a:xfrm>
            <a:off x="3529425" y="263025"/>
            <a:ext cx="5462175" cy="3046625"/>
          </a:xfrm>
          <a:prstGeom prst="rect">
            <a:avLst/>
          </a:prstGeom>
          <a:noFill/>
          <a:ln cap="flat" cmpd="sng" w="38100">
            <a:solidFill>
              <a:schemeClr val="dk2"/>
            </a:solidFill>
            <a:prstDash val="solid"/>
            <a:round/>
            <a:headEnd len="sm" w="sm" type="none"/>
            <a:tailEnd len="sm" w="sm" type="none"/>
          </a:ln>
          <a:effectLst>
            <a:outerShdw blurRad="57150" rotWithShape="0" algn="bl" dir="3300000" dist="66675">
              <a:srgbClr val="000000">
                <a:alpha val="50000"/>
              </a:srgbClr>
            </a:outerShdw>
          </a:effectLst>
        </p:spPr>
      </p:pic>
    </p:spTree>
  </p:cSld>
  <p:clrMapOvr>
    <a:masterClrMapping/>
  </p:clrMapOvr>
  <mc:AlternateContent>
    <mc:Choice Requires="p14">
      <p:transition spd="slow" p14:dur="10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5"/>
          <p:cNvSpPr txBox="1"/>
          <p:nvPr>
            <p:ph type="title"/>
          </p:nvPr>
        </p:nvSpPr>
        <p:spPr>
          <a:xfrm>
            <a:off x="673475" y="233800"/>
            <a:ext cx="5857800" cy="9102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i="1" lang="es" sz="4800"/>
              <a:t>WWAN</a:t>
            </a:r>
            <a:endParaRPr i="1" sz="4800"/>
          </a:p>
        </p:txBody>
      </p:sp>
      <p:sp>
        <p:nvSpPr>
          <p:cNvPr id="293" name="Google Shape;293;p15"/>
          <p:cNvSpPr txBox="1"/>
          <p:nvPr>
            <p:ph idx="4294967295" type="body"/>
          </p:nvPr>
        </p:nvSpPr>
        <p:spPr>
          <a:xfrm>
            <a:off x="673475" y="1427900"/>
            <a:ext cx="4769700" cy="171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000000"/>
                </a:solidFill>
              </a:rPr>
              <a:t>WWAN, también conocida como </a:t>
            </a:r>
            <a:r>
              <a:rPr b="1" lang="es">
                <a:solidFill>
                  <a:srgbClr val="000000"/>
                </a:solidFill>
                <a:uFill>
                  <a:noFill/>
                </a:uFill>
                <a:hlinkClick r:id="rId3">
                  <a:extLst>
                    <a:ext uri="{A12FA001-AC4F-418D-AE19-62706E023703}">
                      <ahyp:hlinkClr val="tx"/>
                    </a:ext>
                  </a:extLst>
                </a:hlinkClick>
              </a:rPr>
              <a:t>red inalámbrica</a:t>
            </a:r>
            <a:r>
              <a:rPr b="1" lang="es">
                <a:solidFill>
                  <a:srgbClr val="000000"/>
                </a:solidFill>
              </a:rPr>
              <a:t> de área extensa, es entre otras cosas una manera de conectarse a Internet sin cables usando tecnologías móviles.</a:t>
            </a:r>
            <a:endParaRPr b="1">
              <a:solidFill>
                <a:srgbClr val="000000"/>
              </a:solidFill>
            </a:endParaRPr>
          </a:p>
          <a:p>
            <a:pPr indent="0" lvl="0" marL="0" rtl="0" algn="l">
              <a:spcBef>
                <a:spcPts val="1600"/>
              </a:spcBef>
              <a:spcAft>
                <a:spcPts val="0"/>
              </a:spcAft>
              <a:buNone/>
            </a:pPr>
            <a:r>
              <a:rPr b="1" lang="es">
                <a:solidFill>
                  <a:srgbClr val="000000"/>
                </a:solidFill>
              </a:rPr>
              <a:t>Las redes inalámbricas de área extensa WWAN tienen el alcance más amplio de todas las redes inalámbricas.</a:t>
            </a:r>
            <a:endParaRPr b="1">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highlight>
                <a:schemeClr val="accent3"/>
              </a:highlight>
            </a:endParaRPr>
          </a:p>
        </p:txBody>
      </p:sp>
      <p:pic>
        <p:nvPicPr>
          <p:cNvPr id="294" name="Google Shape;294;p15"/>
          <p:cNvPicPr preferRelativeResize="0"/>
          <p:nvPr/>
        </p:nvPicPr>
        <p:blipFill>
          <a:blip r:embed="rId4">
            <a:alphaModFix/>
          </a:blip>
          <a:stretch>
            <a:fillRect/>
          </a:stretch>
        </p:blipFill>
        <p:spPr>
          <a:xfrm>
            <a:off x="5780750" y="380538"/>
            <a:ext cx="2857500" cy="2276475"/>
          </a:xfrm>
          <a:prstGeom prst="rect">
            <a:avLst/>
          </a:prstGeom>
          <a:noFill/>
          <a:ln cap="flat" cmpd="sng" w="38100">
            <a:solidFill>
              <a:schemeClr val="dk2"/>
            </a:solidFill>
            <a:prstDash val="solid"/>
            <a:round/>
            <a:headEnd len="sm" w="sm" type="none"/>
            <a:tailEnd len="sm" w="sm" type="none"/>
          </a:ln>
          <a:effectLst>
            <a:outerShdw blurRad="100013" rotWithShape="0" algn="bl" dir="2700000" dist="104775">
              <a:srgbClr val="000000">
                <a:alpha val="50000"/>
              </a:srgbClr>
            </a:outerShdw>
          </a:effectLst>
        </p:spPr>
      </p:pic>
      <p:sp>
        <p:nvSpPr>
          <p:cNvPr id="295" name="Google Shape;295;p15"/>
          <p:cNvSpPr txBox="1"/>
          <p:nvPr/>
        </p:nvSpPr>
        <p:spPr>
          <a:xfrm>
            <a:off x="673475" y="3221975"/>
            <a:ext cx="7770000" cy="9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300">
                <a:latin typeface="Nunito"/>
                <a:ea typeface="Nunito"/>
                <a:cs typeface="Nunito"/>
                <a:sym typeface="Nunito"/>
              </a:rPr>
              <a:t>Por esta razón, todos los teléfonos móviles están conectados a una red inalámbrica de área extensa.</a:t>
            </a:r>
            <a:endParaRPr b="1" sz="1300">
              <a:latin typeface="Nunito"/>
              <a:ea typeface="Nunito"/>
              <a:cs typeface="Nunito"/>
              <a:sym typeface="Nunito"/>
            </a:endParaRPr>
          </a:p>
          <a:p>
            <a:pPr indent="0" lvl="0" marL="0" rtl="0" algn="l">
              <a:lnSpc>
                <a:spcPct val="115000"/>
              </a:lnSpc>
              <a:spcBef>
                <a:spcPts val="1600"/>
              </a:spcBef>
              <a:spcAft>
                <a:spcPts val="1600"/>
              </a:spcAft>
              <a:buNone/>
            </a:pPr>
            <a:r>
              <a:rPr b="1" lang="es" sz="1300">
                <a:latin typeface="Nunito"/>
                <a:ea typeface="Nunito"/>
                <a:cs typeface="Nunito"/>
                <a:sym typeface="Nunito"/>
              </a:rPr>
              <a:t>Una WWAN difiere de una WLAN (</a:t>
            </a:r>
            <a:r>
              <a:rPr b="1" i="1" lang="es" sz="1300">
                <a:latin typeface="Nunito"/>
                <a:ea typeface="Nunito"/>
                <a:cs typeface="Nunito"/>
                <a:sym typeface="Nunito"/>
              </a:rPr>
              <a:t>Wireless Local Area Network</a:t>
            </a:r>
            <a:r>
              <a:rPr b="1" lang="es" sz="1300">
                <a:latin typeface="Nunito"/>
                <a:ea typeface="Nunito"/>
                <a:cs typeface="Nunito"/>
                <a:sym typeface="Nunito"/>
              </a:rPr>
              <a:t>) en que usa tecnologías de red celular de comunicaciones móviles como </a:t>
            </a:r>
            <a:r>
              <a:rPr b="1" lang="es" sz="1300">
                <a:uFill>
                  <a:noFill/>
                </a:uFill>
                <a:latin typeface="Nunito"/>
                <a:ea typeface="Nunito"/>
                <a:cs typeface="Nunito"/>
                <a:sym typeface="Nunito"/>
                <a:hlinkClick r:id="rId5"/>
              </a:rPr>
              <a:t>WiMAX</a:t>
            </a:r>
            <a:r>
              <a:rPr b="1" lang="es" sz="1300">
                <a:latin typeface="Nunito"/>
                <a:ea typeface="Nunito"/>
                <a:cs typeface="Nunito"/>
                <a:sym typeface="Nunito"/>
              </a:rPr>
              <a:t>, es decir es vía satélite.</a:t>
            </a:r>
            <a:endParaRPr b="1" sz="1300">
              <a:latin typeface="Nunito"/>
              <a:ea typeface="Nunito"/>
              <a:cs typeface="Nunito"/>
              <a:sym typeface="Nunito"/>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299" name="Shape 299"/>
        <p:cNvGrpSpPr/>
        <p:nvPr/>
      </p:nvGrpSpPr>
      <p:grpSpPr>
        <a:xfrm>
          <a:off x="0" y="0"/>
          <a:ext cx="0" cy="0"/>
          <a:chOff x="0" y="0"/>
          <a:chExt cx="0" cy="0"/>
        </a:xfrm>
      </p:grpSpPr>
      <p:sp>
        <p:nvSpPr>
          <p:cNvPr id="300" name="Google Shape;300;p16"/>
          <p:cNvSpPr txBox="1"/>
          <p:nvPr>
            <p:ph idx="1" type="body"/>
          </p:nvPr>
        </p:nvSpPr>
        <p:spPr>
          <a:xfrm>
            <a:off x="358475" y="1119575"/>
            <a:ext cx="6366900" cy="6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000000"/>
                </a:solidFill>
              </a:rPr>
              <a:t>• Uso </a:t>
            </a:r>
            <a:r>
              <a:rPr b="1" lang="es">
                <a:solidFill>
                  <a:srgbClr val="000000"/>
                </a:solidFill>
              </a:rPr>
              <a:t>más</a:t>
            </a:r>
            <a:r>
              <a:rPr b="1" lang="es">
                <a:solidFill>
                  <a:srgbClr val="000000"/>
                </a:solidFill>
              </a:rPr>
              <a:t> eficiente del espectro que la telefonía analógica, utilizando técnicas de multiplexación en tiempo y frecuencia.</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sp>
        <p:nvSpPr>
          <p:cNvPr id="301" name="Google Shape;301;p16"/>
          <p:cNvSpPr txBox="1"/>
          <p:nvPr/>
        </p:nvSpPr>
        <p:spPr>
          <a:xfrm>
            <a:off x="358475" y="1775375"/>
            <a:ext cx="2861700" cy="45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300">
                <a:latin typeface="Nunito"/>
                <a:ea typeface="Nunito"/>
                <a:cs typeface="Nunito"/>
                <a:sym typeface="Nunito"/>
              </a:rPr>
              <a:t>• Incluir roaming internacional.</a:t>
            </a:r>
            <a:endParaRPr b="1" sz="1300">
              <a:latin typeface="Nunito"/>
              <a:ea typeface="Nunito"/>
              <a:cs typeface="Nunito"/>
              <a:sym typeface="Nunito"/>
            </a:endParaRPr>
          </a:p>
          <a:p>
            <a:pPr indent="0" lvl="0" marL="0" rtl="0" algn="l">
              <a:lnSpc>
                <a:spcPct val="115000"/>
              </a:lnSpc>
              <a:spcBef>
                <a:spcPts val="1600"/>
              </a:spcBef>
              <a:spcAft>
                <a:spcPts val="1600"/>
              </a:spcAft>
              <a:buNone/>
            </a:pPr>
            <a:r>
              <a:t/>
            </a:r>
            <a:endParaRPr/>
          </a:p>
        </p:txBody>
      </p:sp>
      <p:sp>
        <p:nvSpPr>
          <p:cNvPr id="302" name="Google Shape;302;p16"/>
          <p:cNvSpPr txBox="1"/>
          <p:nvPr/>
        </p:nvSpPr>
        <p:spPr>
          <a:xfrm>
            <a:off x="358475" y="2177225"/>
            <a:ext cx="3000000" cy="33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300">
                <a:latin typeface="Nunito"/>
                <a:ea typeface="Nunito"/>
                <a:cs typeface="Nunito"/>
                <a:sym typeface="Nunito"/>
              </a:rPr>
              <a:t>• Terminales y sistema de bajo coste.</a:t>
            </a:r>
            <a:endParaRPr b="1" sz="1300">
              <a:latin typeface="Nunito"/>
              <a:ea typeface="Nunito"/>
              <a:cs typeface="Nunito"/>
              <a:sym typeface="Nunito"/>
            </a:endParaRPr>
          </a:p>
          <a:p>
            <a:pPr indent="0" lvl="0" marL="0" rtl="0" algn="l">
              <a:lnSpc>
                <a:spcPct val="115000"/>
              </a:lnSpc>
              <a:spcBef>
                <a:spcPts val="1600"/>
              </a:spcBef>
              <a:spcAft>
                <a:spcPts val="1600"/>
              </a:spcAft>
              <a:buNone/>
            </a:pPr>
            <a:r>
              <a:t/>
            </a:r>
            <a:endParaRPr/>
          </a:p>
        </p:txBody>
      </p:sp>
      <p:sp>
        <p:nvSpPr>
          <p:cNvPr id="303" name="Google Shape;303;p16"/>
          <p:cNvSpPr txBox="1"/>
          <p:nvPr/>
        </p:nvSpPr>
        <p:spPr>
          <a:xfrm>
            <a:off x="358475" y="2564450"/>
            <a:ext cx="4406400" cy="45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300">
                <a:latin typeface="Nunito"/>
                <a:ea typeface="Nunito"/>
                <a:cs typeface="Nunito"/>
                <a:sym typeface="Nunito"/>
              </a:rPr>
              <a:t>• Buena calidad de voz. (comparable a la telefonía fija)</a:t>
            </a:r>
            <a:endParaRPr b="1" sz="1300">
              <a:latin typeface="Nunito"/>
              <a:ea typeface="Nunito"/>
              <a:cs typeface="Nunito"/>
              <a:sym typeface="Nunito"/>
            </a:endParaRPr>
          </a:p>
          <a:p>
            <a:pPr indent="0" lvl="0" marL="0" rtl="0" algn="l">
              <a:lnSpc>
                <a:spcPct val="115000"/>
              </a:lnSpc>
              <a:spcBef>
                <a:spcPts val="1600"/>
              </a:spcBef>
              <a:spcAft>
                <a:spcPts val="1600"/>
              </a:spcAft>
              <a:buNone/>
            </a:pPr>
            <a:r>
              <a:t/>
            </a:r>
            <a:endParaRPr/>
          </a:p>
        </p:txBody>
      </p:sp>
      <p:sp>
        <p:nvSpPr>
          <p:cNvPr id="304" name="Google Shape;304;p16"/>
          <p:cNvSpPr txBox="1"/>
          <p:nvPr/>
        </p:nvSpPr>
        <p:spPr>
          <a:xfrm>
            <a:off x="358475" y="3017450"/>
            <a:ext cx="4406400" cy="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300">
                <a:latin typeface="Nunito"/>
                <a:ea typeface="Nunito"/>
                <a:cs typeface="Nunito"/>
                <a:sym typeface="Nunito"/>
              </a:rPr>
              <a:t>• Ampliación de servicios.</a:t>
            </a:r>
            <a:endParaRPr b="1" sz="1300">
              <a:latin typeface="Nunito"/>
              <a:ea typeface="Nunito"/>
              <a:cs typeface="Nunito"/>
              <a:sym typeface="Nunito"/>
            </a:endParaRPr>
          </a:p>
          <a:p>
            <a:pPr indent="0" lvl="0" marL="0" rtl="0" algn="l">
              <a:lnSpc>
                <a:spcPct val="115000"/>
              </a:lnSpc>
              <a:spcBef>
                <a:spcPts val="1600"/>
              </a:spcBef>
              <a:spcAft>
                <a:spcPts val="1600"/>
              </a:spcAft>
              <a:buNone/>
            </a:pPr>
            <a:r>
              <a:t/>
            </a:r>
            <a:endParaRPr/>
          </a:p>
        </p:txBody>
      </p:sp>
      <p:sp>
        <p:nvSpPr>
          <p:cNvPr id="305" name="Google Shape;305;p16"/>
          <p:cNvSpPr txBox="1"/>
          <p:nvPr/>
        </p:nvSpPr>
        <p:spPr>
          <a:xfrm>
            <a:off x="358475" y="3433850"/>
            <a:ext cx="7593600" cy="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300">
                <a:latin typeface="Nunito"/>
                <a:ea typeface="Nunito"/>
                <a:cs typeface="Nunito"/>
                <a:sym typeface="Nunito"/>
              </a:rPr>
              <a:t>• Baja potencia de transmisión: reutilización de canales, al no saturar canales de células vecinas.</a:t>
            </a:r>
            <a:endParaRPr b="1" sz="1300">
              <a:latin typeface="Nunito"/>
              <a:ea typeface="Nunito"/>
              <a:cs typeface="Nunito"/>
              <a:sym typeface="Nunito"/>
            </a:endParaRPr>
          </a:p>
          <a:p>
            <a:pPr indent="0" lvl="0" marL="0" rtl="0" algn="l">
              <a:lnSpc>
                <a:spcPct val="115000"/>
              </a:lnSpc>
              <a:spcBef>
                <a:spcPts val="1600"/>
              </a:spcBef>
              <a:spcAft>
                <a:spcPts val="1600"/>
              </a:spcAft>
              <a:buNone/>
            </a:pPr>
            <a:r>
              <a:t/>
            </a:r>
            <a:endParaRPr/>
          </a:p>
        </p:txBody>
      </p:sp>
      <p:sp>
        <p:nvSpPr>
          <p:cNvPr id="306" name="Google Shape;306;p16"/>
          <p:cNvSpPr txBox="1"/>
          <p:nvPr/>
        </p:nvSpPr>
        <p:spPr>
          <a:xfrm>
            <a:off x="358475" y="3835625"/>
            <a:ext cx="3000000" cy="33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s" sz="1300">
                <a:latin typeface="Nunito"/>
                <a:ea typeface="Nunito"/>
                <a:cs typeface="Nunito"/>
                <a:sym typeface="Nunito"/>
              </a:rPr>
              <a:t>• Privacidad en las</a:t>
            </a:r>
            <a:r>
              <a:rPr b="1" lang="es" sz="1300">
                <a:latin typeface="Nunito"/>
                <a:ea typeface="Nunito"/>
                <a:cs typeface="Nunito"/>
                <a:sym typeface="Nunito"/>
              </a:rPr>
              <a:t> </a:t>
            </a:r>
            <a:r>
              <a:rPr b="1" lang="es" sz="1300">
                <a:latin typeface="Nunito"/>
                <a:ea typeface="Nunito"/>
                <a:cs typeface="Nunito"/>
                <a:sym typeface="Nunito"/>
              </a:rPr>
              <a:t>comunicaciones.</a:t>
            </a:r>
            <a:endParaRPr b="1" sz="1300">
              <a:latin typeface="Nunito"/>
              <a:ea typeface="Nunito"/>
              <a:cs typeface="Nunito"/>
              <a:sym typeface="Nunito"/>
            </a:endParaRPr>
          </a:p>
        </p:txBody>
      </p:sp>
      <p:pic>
        <p:nvPicPr>
          <p:cNvPr id="307" name="Google Shape;307;p16"/>
          <p:cNvPicPr preferRelativeResize="0"/>
          <p:nvPr/>
        </p:nvPicPr>
        <p:blipFill>
          <a:blip r:embed="rId3">
            <a:alphaModFix/>
          </a:blip>
          <a:stretch>
            <a:fillRect/>
          </a:stretch>
        </p:blipFill>
        <p:spPr>
          <a:xfrm>
            <a:off x="5064350" y="1539275"/>
            <a:ext cx="3683550" cy="1731200"/>
          </a:xfrm>
          <a:prstGeom prst="rect">
            <a:avLst/>
          </a:prstGeom>
          <a:noFill/>
          <a:ln cap="flat" cmpd="sng" w="38100">
            <a:solidFill>
              <a:schemeClr val="dk2"/>
            </a:solidFill>
            <a:prstDash val="solid"/>
            <a:round/>
            <a:headEnd len="sm" w="sm" type="none"/>
            <a:tailEnd len="sm" w="sm" type="none"/>
          </a:ln>
          <a:effectLst>
            <a:outerShdw blurRad="57150" rotWithShape="0" algn="bl" dir="3420000" dist="95250">
              <a:srgbClr val="000000">
                <a:alpha val="50000"/>
              </a:srgbClr>
            </a:outerShdw>
          </a:effectLst>
        </p:spPr>
      </p:pic>
      <p:sp>
        <p:nvSpPr>
          <p:cNvPr id="308" name="Google Shape;308;p16"/>
          <p:cNvSpPr txBox="1"/>
          <p:nvPr/>
        </p:nvSpPr>
        <p:spPr>
          <a:xfrm>
            <a:off x="358475" y="4171625"/>
            <a:ext cx="2805600" cy="33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s" sz="1300">
                <a:latin typeface="Nunito"/>
                <a:ea typeface="Nunito"/>
                <a:cs typeface="Nunito"/>
                <a:sym typeface="Nunito"/>
              </a:rPr>
              <a:t>• Velocidad de transmisión.</a:t>
            </a:r>
            <a:endParaRPr>
              <a:latin typeface="Nunito"/>
              <a:ea typeface="Nunito"/>
              <a:cs typeface="Nunito"/>
              <a:sym typeface="Nunito"/>
            </a:endParaRPr>
          </a:p>
        </p:txBody>
      </p:sp>
      <p:sp>
        <p:nvSpPr>
          <p:cNvPr id="309" name="Google Shape;309;p16"/>
          <p:cNvSpPr txBox="1"/>
          <p:nvPr>
            <p:ph type="title"/>
          </p:nvPr>
        </p:nvSpPr>
        <p:spPr>
          <a:xfrm>
            <a:off x="421075" y="176325"/>
            <a:ext cx="7926000" cy="8574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i="1" lang="es" sz="4800"/>
              <a:t>Objetivos</a:t>
            </a:r>
            <a:endParaRPr i="1" sz="4800"/>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313" name="Shape 313"/>
        <p:cNvGrpSpPr/>
        <p:nvPr/>
      </p:nvGrpSpPr>
      <p:grpSpPr>
        <a:xfrm>
          <a:off x="0" y="0"/>
          <a:ext cx="0" cy="0"/>
          <a:chOff x="0" y="0"/>
          <a:chExt cx="0" cy="0"/>
        </a:xfrm>
      </p:grpSpPr>
      <p:sp>
        <p:nvSpPr>
          <p:cNvPr id="314" name="Google Shape;314;p17"/>
          <p:cNvSpPr txBox="1"/>
          <p:nvPr>
            <p:ph type="title"/>
          </p:nvPr>
        </p:nvSpPr>
        <p:spPr>
          <a:xfrm>
            <a:off x="346500" y="1103200"/>
            <a:ext cx="4876500" cy="34485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Clr>
                <a:srgbClr val="000000"/>
              </a:buClr>
              <a:buSzPts val="1200"/>
              <a:buFont typeface="Nunito"/>
              <a:buChar char="❖"/>
            </a:pPr>
            <a:r>
              <a:rPr lang="es" sz="1200">
                <a:solidFill>
                  <a:srgbClr val="000000"/>
                </a:solidFill>
                <a:latin typeface="Nunito"/>
                <a:ea typeface="Nunito"/>
                <a:cs typeface="Nunito"/>
                <a:sym typeface="Nunito"/>
              </a:rPr>
              <a:t>Varias antenas con cierto rango de frecuencias, que se corresponde con un cierto número de canales radioeléctricos.</a:t>
            </a:r>
            <a:endParaRPr sz="1200">
              <a:solidFill>
                <a:srgbClr val="000000"/>
              </a:solidFill>
              <a:latin typeface="Nunito"/>
              <a:ea typeface="Nunito"/>
              <a:cs typeface="Nunito"/>
              <a:sym typeface="Nunito"/>
            </a:endParaRPr>
          </a:p>
          <a:p>
            <a:pPr indent="0" lvl="0" marL="457200" rtl="0" algn="l">
              <a:spcBef>
                <a:spcPts val="0"/>
              </a:spcBef>
              <a:spcAft>
                <a:spcPts val="0"/>
              </a:spcAft>
              <a:buNone/>
            </a:pPr>
            <a:r>
              <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Nunito"/>
              <a:buChar char="❖"/>
            </a:pPr>
            <a:r>
              <a:rPr lang="es" sz="1200">
                <a:solidFill>
                  <a:srgbClr val="000000"/>
                </a:solidFill>
                <a:latin typeface="Nunito"/>
                <a:ea typeface="Nunito"/>
                <a:cs typeface="Nunito"/>
                <a:sym typeface="Nunito"/>
              </a:rPr>
              <a:t>Posee un sistema central de control para poder encargarse de la gestión de la interfaz radio.</a:t>
            </a:r>
            <a:endParaRPr sz="1200">
              <a:solidFill>
                <a:srgbClr val="000000"/>
              </a:solidFill>
              <a:latin typeface="Nunito"/>
              <a:ea typeface="Nunito"/>
              <a:cs typeface="Nunito"/>
              <a:sym typeface="Nunito"/>
            </a:endParaRPr>
          </a:p>
          <a:p>
            <a:pPr indent="0" lvl="0" marL="457200" rtl="0" algn="l">
              <a:spcBef>
                <a:spcPts val="0"/>
              </a:spcBef>
              <a:spcAft>
                <a:spcPts val="0"/>
              </a:spcAft>
              <a:buNone/>
            </a:pPr>
            <a:r>
              <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Nunito"/>
              <a:buChar char="❖"/>
            </a:pPr>
            <a:r>
              <a:rPr lang="es" sz="1200">
                <a:solidFill>
                  <a:srgbClr val="000000"/>
                </a:solidFill>
                <a:latin typeface="Nunito"/>
                <a:ea typeface="Nunito"/>
                <a:cs typeface="Nunito"/>
                <a:sym typeface="Nunito"/>
              </a:rPr>
              <a:t>El área geográfica a la que proporciona </a:t>
            </a:r>
            <a:r>
              <a:rPr lang="es" sz="1200">
                <a:solidFill>
                  <a:srgbClr val="000000"/>
                </a:solidFill>
                <a:uFill>
                  <a:noFill/>
                </a:uFill>
                <a:latin typeface="Nunito"/>
                <a:ea typeface="Nunito"/>
                <a:cs typeface="Nunito"/>
                <a:sym typeface="Nunito"/>
                <a:hlinkClick r:id="rId3">
                  <a:extLst>
                    <a:ext uri="{A12FA001-AC4F-418D-AE19-62706E023703}">
                      <ahyp:hlinkClr val="tx"/>
                    </a:ext>
                  </a:extLst>
                </a:hlinkClick>
              </a:rPr>
              <a:t>cobertura</a:t>
            </a:r>
            <a:r>
              <a:rPr lang="es" sz="1200">
                <a:solidFill>
                  <a:srgbClr val="000000"/>
                </a:solidFill>
                <a:latin typeface="Nunito"/>
                <a:ea typeface="Nunito"/>
                <a:cs typeface="Nunito"/>
                <a:sym typeface="Nunito"/>
              </a:rPr>
              <a:t> una estación base se llama </a:t>
            </a:r>
            <a:r>
              <a:rPr lang="es" sz="1200" u="sng">
                <a:solidFill>
                  <a:srgbClr val="000000"/>
                </a:solidFill>
                <a:latin typeface="Nunito"/>
                <a:ea typeface="Nunito"/>
                <a:cs typeface="Nunito"/>
                <a:sym typeface="Nunito"/>
              </a:rPr>
              <a:t>celda o célula</a:t>
            </a:r>
            <a:r>
              <a:rPr lang="es" sz="1200">
                <a:solidFill>
                  <a:srgbClr val="000000"/>
                </a:solidFill>
                <a:latin typeface="Nunito"/>
                <a:ea typeface="Nunito"/>
                <a:cs typeface="Nunito"/>
                <a:sym typeface="Nunito"/>
              </a:rPr>
              <a:t>.</a:t>
            </a:r>
            <a:endParaRPr sz="1200">
              <a:solidFill>
                <a:srgbClr val="000000"/>
              </a:solidFill>
              <a:latin typeface="Nunito"/>
              <a:ea typeface="Nunito"/>
              <a:cs typeface="Nunito"/>
              <a:sym typeface="Nunito"/>
            </a:endParaRPr>
          </a:p>
          <a:p>
            <a:pPr indent="0" lvl="0" marL="457200" rtl="0" algn="l">
              <a:spcBef>
                <a:spcPts val="0"/>
              </a:spcBef>
              <a:spcAft>
                <a:spcPts val="0"/>
              </a:spcAft>
              <a:buNone/>
            </a:pPr>
            <a:r>
              <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Nunito"/>
              <a:buChar char="❖"/>
            </a:pPr>
            <a:r>
              <a:rPr lang="es" sz="1200">
                <a:solidFill>
                  <a:srgbClr val="000000"/>
                </a:solidFill>
                <a:latin typeface="Nunito"/>
                <a:ea typeface="Nunito"/>
                <a:cs typeface="Nunito"/>
                <a:sym typeface="Nunito"/>
              </a:rPr>
              <a:t>Controlador de estaciones base (BSC).</a:t>
            </a:r>
            <a:endParaRPr sz="1200">
              <a:solidFill>
                <a:srgbClr val="000000"/>
              </a:solidFill>
              <a:latin typeface="Nunito"/>
              <a:ea typeface="Nunito"/>
              <a:cs typeface="Nunito"/>
              <a:sym typeface="Nunito"/>
            </a:endParaRPr>
          </a:p>
          <a:p>
            <a:pPr indent="0" lvl="0" marL="457200" rtl="0" algn="l">
              <a:spcBef>
                <a:spcPts val="0"/>
              </a:spcBef>
              <a:spcAft>
                <a:spcPts val="0"/>
              </a:spcAft>
              <a:buNone/>
            </a:pPr>
            <a:r>
              <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Nunito"/>
              <a:buChar char="❖"/>
            </a:pPr>
            <a:r>
              <a:rPr lang="es" sz="1200">
                <a:solidFill>
                  <a:srgbClr val="000000"/>
                </a:solidFill>
                <a:latin typeface="Nunito"/>
                <a:ea typeface="Nunito"/>
                <a:cs typeface="Nunito"/>
                <a:sym typeface="Nunito"/>
              </a:rPr>
              <a:t>320 W como máximo. </a:t>
            </a:r>
            <a:r>
              <a:rPr lang="es" sz="1100">
                <a:solidFill>
                  <a:srgbClr val="000000"/>
                </a:solidFill>
                <a:latin typeface="Nunito"/>
                <a:ea typeface="Nunito"/>
                <a:cs typeface="Nunito"/>
                <a:sym typeface="Nunito"/>
              </a:rPr>
              <a:t>9,6 KBs.</a:t>
            </a:r>
            <a:endParaRPr sz="1100">
              <a:solidFill>
                <a:srgbClr val="000000"/>
              </a:solidFill>
              <a:latin typeface="Nunito"/>
              <a:ea typeface="Nunito"/>
              <a:cs typeface="Nunito"/>
              <a:sym typeface="Nunito"/>
            </a:endParaRPr>
          </a:p>
          <a:p>
            <a:pPr indent="0" lvl="0" marL="457200" rtl="0" algn="l">
              <a:spcBef>
                <a:spcPts val="0"/>
              </a:spcBef>
              <a:spcAft>
                <a:spcPts val="0"/>
              </a:spcAft>
              <a:buNone/>
            </a:pPr>
            <a:r>
              <a:t/>
            </a:r>
            <a:endParaRPr sz="11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Nunito"/>
              <a:buChar char="❖"/>
            </a:pPr>
            <a:r>
              <a:rPr lang="es" sz="1200">
                <a:solidFill>
                  <a:srgbClr val="000000"/>
                </a:solidFill>
                <a:latin typeface="Nunito"/>
                <a:ea typeface="Nunito"/>
                <a:cs typeface="Nunito"/>
                <a:sym typeface="Nunito"/>
              </a:rPr>
              <a:t>El terminal no se encuentra emitiendo durante el transcurso de toda la llamada.</a:t>
            </a:r>
            <a:endParaRPr sz="1200">
              <a:solidFill>
                <a:srgbClr val="000000"/>
              </a:solidFill>
              <a:latin typeface="Nunito"/>
              <a:ea typeface="Nunito"/>
              <a:cs typeface="Nunito"/>
              <a:sym typeface="Nunito"/>
            </a:endParaRPr>
          </a:p>
          <a:p>
            <a:pPr indent="0" lvl="0" marL="457200" rtl="0" algn="l">
              <a:spcBef>
                <a:spcPts val="0"/>
              </a:spcBef>
              <a:spcAft>
                <a:spcPts val="0"/>
              </a:spcAft>
              <a:buNone/>
            </a:pPr>
            <a:r>
              <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Nunito"/>
              <a:buChar char="❖"/>
            </a:pPr>
            <a:r>
              <a:rPr lang="es" sz="1200">
                <a:solidFill>
                  <a:srgbClr val="000000"/>
                </a:solidFill>
                <a:latin typeface="Nunito"/>
                <a:ea typeface="Nunito"/>
                <a:cs typeface="Nunito"/>
                <a:sym typeface="Nunito"/>
              </a:rPr>
              <a:t>Completamente digital</a:t>
            </a:r>
            <a:endParaRPr sz="1200">
              <a:solidFill>
                <a:srgbClr val="000000"/>
              </a:solidFill>
              <a:latin typeface="Nunito"/>
              <a:ea typeface="Nunito"/>
              <a:cs typeface="Nunito"/>
              <a:sym typeface="Nunito"/>
            </a:endParaRPr>
          </a:p>
        </p:txBody>
      </p:sp>
      <p:sp>
        <p:nvSpPr>
          <p:cNvPr id="315" name="Google Shape;315;p17"/>
          <p:cNvSpPr txBox="1"/>
          <p:nvPr>
            <p:ph idx="1" type="body"/>
          </p:nvPr>
        </p:nvSpPr>
        <p:spPr>
          <a:xfrm>
            <a:off x="1506775" y="143300"/>
            <a:ext cx="1503900" cy="910200"/>
          </a:xfrm>
          <a:prstGeom prst="rect">
            <a:avLst/>
          </a:prstGeom>
          <a:effectLst>
            <a:outerShdw blurRad="57150" rotWithShape="0" algn="bl" dir="3780000" dist="85725">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1600"/>
              </a:spcAft>
              <a:buNone/>
            </a:pPr>
            <a:r>
              <a:rPr b="1" i="1" lang="es" sz="4800">
                <a:latin typeface="Maven Pro"/>
                <a:ea typeface="Maven Pro"/>
                <a:cs typeface="Maven Pro"/>
                <a:sym typeface="Maven Pro"/>
              </a:rPr>
              <a:t>GSM</a:t>
            </a:r>
            <a:r>
              <a:rPr b="1" i="1" lang="es" sz="3600"/>
              <a:t> </a:t>
            </a:r>
            <a:endParaRPr b="1" i="1" sz="3600"/>
          </a:p>
        </p:txBody>
      </p:sp>
      <p:pic>
        <p:nvPicPr>
          <p:cNvPr id="316" name="Google Shape;316;p17"/>
          <p:cNvPicPr preferRelativeResize="0"/>
          <p:nvPr/>
        </p:nvPicPr>
        <p:blipFill>
          <a:blip r:embed="rId4">
            <a:alphaModFix/>
          </a:blip>
          <a:stretch>
            <a:fillRect/>
          </a:stretch>
        </p:blipFill>
        <p:spPr>
          <a:xfrm>
            <a:off x="5551050" y="1288200"/>
            <a:ext cx="3199450" cy="2436350"/>
          </a:xfrm>
          <a:prstGeom prst="rect">
            <a:avLst/>
          </a:prstGeom>
          <a:noFill/>
          <a:ln cap="flat" cmpd="sng" w="38100">
            <a:solidFill>
              <a:schemeClr val="dk2"/>
            </a:solidFill>
            <a:prstDash val="solid"/>
            <a:round/>
            <a:headEnd len="sm" w="sm" type="none"/>
            <a:tailEnd len="sm" w="sm" type="none"/>
          </a:ln>
          <a:effectLst>
            <a:outerShdw blurRad="57150" rotWithShape="0" algn="bl" dir="2220000" dist="57150">
              <a:srgbClr val="000000">
                <a:alpha val="50000"/>
              </a:srgbClr>
            </a:outerShdw>
          </a:effectLst>
        </p:spPr>
      </p:pic>
      <p:sp>
        <p:nvSpPr>
          <p:cNvPr id="317" name="Google Shape;317;p17"/>
          <p:cNvSpPr txBox="1"/>
          <p:nvPr/>
        </p:nvSpPr>
        <p:spPr>
          <a:xfrm>
            <a:off x="3010675" y="739650"/>
            <a:ext cx="3199500" cy="433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s" sz="1100">
                <a:solidFill>
                  <a:schemeClr val="lt1"/>
                </a:solidFill>
                <a:latin typeface="Nunito"/>
                <a:ea typeface="Nunito"/>
                <a:cs typeface="Nunito"/>
                <a:sym typeface="Nunito"/>
              </a:rPr>
              <a:t>(</a:t>
            </a:r>
            <a:r>
              <a:rPr b="1" lang="es" sz="1100">
                <a:solidFill>
                  <a:schemeClr val="lt1"/>
                </a:solidFill>
                <a:latin typeface="Nunito"/>
                <a:ea typeface="Nunito"/>
                <a:cs typeface="Nunito"/>
                <a:sym typeface="Nunito"/>
              </a:rPr>
              <a:t>Global System for Mobile Communication)</a:t>
            </a:r>
            <a:endParaRPr sz="1100">
              <a:latin typeface="Nunito"/>
              <a:ea typeface="Nunito"/>
              <a:cs typeface="Nunito"/>
              <a:sym typeface="Nunito"/>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0" st="0"/>
                                            </p:txEl>
                                          </p:spTgt>
                                        </p:tgtEl>
                                        <p:attrNameLst>
                                          <p:attrName>style.visibility</p:attrName>
                                        </p:attrNameLst>
                                      </p:cBhvr>
                                      <p:to>
                                        <p:strVal val="visible"/>
                                      </p:to>
                                    </p:set>
                                    <p:animEffect filter="fade" transition="in">
                                      <p:cBhvr>
                                        <p:cTn dur="1000"/>
                                        <p:tgtEl>
                                          <p:spTgt spid="3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1" st="1"/>
                                            </p:txEl>
                                          </p:spTgt>
                                        </p:tgtEl>
                                        <p:attrNameLst>
                                          <p:attrName>style.visibility</p:attrName>
                                        </p:attrNameLst>
                                      </p:cBhvr>
                                      <p:to>
                                        <p:strVal val="visible"/>
                                      </p:to>
                                    </p:set>
                                    <p:animEffect filter="fade" transition="in">
                                      <p:cBhvr>
                                        <p:cTn dur="1000"/>
                                        <p:tgtEl>
                                          <p:spTgt spid="3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2" st="2"/>
                                            </p:txEl>
                                          </p:spTgt>
                                        </p:tgtEl>
                                        <p:attrNameLst>
                                          <p:attrName>style.visibility</p:attrName>
                                        </p:attrNameLst>
                                      </p:cBhvr>
                                      <p:to>
                                        <p:strVal val="visible"/>
                                      </p:to>
                                    </p:set>
                                    <p:animEffect filter="fade" transition="in">
                                      <p:cBhvr>
                                        <p:cTn dur="1000"/>
                                        <p:tgtEl>
                                          <p:spTgt spid="3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3" st="3"/>
                                            </p:txEl>
                                          </p:spTgt>
                                        </p:tgtEl>
                                        <p:attrNameLst>
                                          <p:attrName>style.visibility</p:attrName>
                                        </p:attrNameLst>
                                      </p:cBhvr>
                                      <p:to>
                                        <p:strVal val="visible"/>
                                      </p:to>
                                    </p:set>
                                    <p:animEffect filter="fade" transition="in">
                                      <p:cBhvr>
                                        <p:cTn dur="1000"/>
                                        <p:tgtEl>
                                          <p:spTgt spid="3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4" st="4"/>
                                            </p:txEl>
                                          </p:spTgt>
                                        </p:tgtEl>
                                        <p:attrNameLst>
                                          <p:attrName>style.visibility</p:attrName>
                                        </p:attrNameLst>
                                      </p:cBhvr>
                                      <p:to>
                                        <p:strVal val="visible"/>
                                      </p:to>
                                    </p:set>
                                    <p:animEffect filter="fade" transition="in">
                                      <p:cBhvr>
                                        <p:cTn dur="1000"/>
                                        <p:tgtEl>
                                          <p:spTgt spid="31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5" st="5"/>
                                            </p:txEl>
                                          </p:spTgt>
                                        </p:tgtEl>
                                        <p:attrNameLst>
                                          <p:attrName>style.visibility</p:attrName>
                                        </p:attrNameLst>
                                      </p:cBhvr>
                                      <p:to>
                                        <p:strVal val="visible"/>
                                      </p:to>
                                    </p:set>
                                    <p:animEffect filter="fade" transition="in">
                                      <p:cBhvr>
                                        <p:cTn dur="1000"/>
                                        <p:tgtEl>
                                          <p:spTgt spid="31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6" st="6"/>
                                            </p:txEl>
                                          </p:spTgt>
                                        </p:tgtEl>
                                        <p:attrNameLst>
                                          <p:attrName>style.visibility</p:attrName>
                                        </p:attrNameLst>
                                      </p:cBhvr>
                                      <p:to>
                                        <p:strVal val="visible"/>
                                      </p:to>
                                    </p:set>
                                    <p:animEffect filter="fade" transition="in">
                                      <p:cBhvr>
                                        <p:cTn dur="1000"/>
                                        <p:tgtEl>
                                          <p:spTgt spid="31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7" st="7"/>
                                            </p:txEl>
                                          </p:spTgt>
                                        </p:tgtEl>
                                        <p:attrNameLst>
                                          <p:attrName>style.visibility</p:attrName>
                                        </p:attrNameLst>
                                      </p:cBhvr>
                                      <p:to>
                                        <p:strVal val="visible"/>
                                      </p:to>
                                    </p:set>
                                    <p:animEffect filter="fade" transition="in">
                                      <p:cBhvr>
                                        <p:cTn dur="1000"/>
                                        <p:tgtEl>
                                          <p:spTgt spid="31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8" st="8"/>
                                            </p:txEl>
                                          </p:spTgt>
                                        </p:tgtEl>
                                        <p:attrNameLst>
                                          <p:attrName>style.visibility</p:attrName>
                                        </p:attrNameLst>
                                      </p:cBhvr>
                                      <p:to>
                                        <p:strVal val="visible"/>
                                      </p:to>
                                    </p:set>
                                    <p:animEffect filter="fade" transition="in">
                                      <p:cBhvr>
                                        <p:cTn dur="1000"/>
                                        <p:tgtEl>
                                          <p:spTgt spid="31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9" st="9"/>
                                            </p:txEl>
                                          </p:spTgt>
                                        </p:tgtEl>
                                        <p:attrNameLst>
                                          <p:attrName>style.visibility</p:attrName>
                                        </p:attrNameLst>
                                      </p:cBhvr>
                                      <p:to>
                                        <p:strVal val="visible"/>
                                      </p:to>
                                    </p:set>
                                    <p:animEffect filter="fade" transition="in">
                                      <p:cBhvr>
                                        <p:cTn dur="1000"/>
                                        <p:tgtEl>
                                          <p:spTgt spid="31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10" st="10"/>
                                            </p:txEl>
                                          </p:spTgt>
                                        </p:tgtEl>
                                        <p:attrNameLst>
                                          <p:attrName>style.visibility</p:attrName>
                                        </p:attrNameLst>
                                      </p:cBhvr>
                                      <p:to>
                                        <p:strVal val="visible"/>
                                      </p:to>
                                    </p:set>
                                    <p:animEffect filter="fade" transition="in">
                                      <p:cBhvr>
                                        <p:cTn dur="1000"/>
                                        <p:tgtEl>
                                          <p:spTgt spid="31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11" st="11"/>
                                            </p:txEl>
                                          </p:spTgt>
                                        </p:tgtEl>
                                        <p:attrNameLst>
                                          <p:attrName>style.visibility</p:attrName>
                                        </p:attrNameLst>
                                      </p:cBhvr>
                                      <p:to>
                                        <p:strVal val="visible"/>
                                      </p:to>
                                    </p:set>
                                    <p:animEffect filter="fade" transition="in">
                                      <p:cBhvr>
                                        <p:cTn dur="1000"/>
                                        <p:tgtEl>
                                          <p:spTgt spid="31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12" st="12"/>
                                            </p:txEl>
                                          </p:spTgt>
                                        </p:tgtEl>
                                        <p:attrNameLst>
                                          <p:attrName>style.visibility</p:attrName>
                                        </p:attrNameLst>
                                      </p:cBhvr>
                                      <p:to>
                                        <p:strVal val="visible"/>
                                      </p:to>
                                    </p:set>
                                    <p:animEffect filter="fade" transition="in">
                                      <p:cBhvr>
                                        <p:cTn dur="1000"/>
                                        <p:tgtEl>
                                          <p:spTgt spid="314">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8"/>
          <p:cNvSpPr txBox="1"/>
          <p:nvPr>
            <p:ph idx="4294967295" type="body"/>
          </p:nvPr>
        </p:nvSpPr>
        <p:spPr>
          <a:xfrm>
            <a:off x="58600" y="1181325"/>
            <a:ext cx="6054900" cy="1228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b="1" lang="es">
                <a:solidFill>
                  <a:srgbClr val="000000"/>
                </a:solidFill>
              </a:rPr>
              <a:t>El GPRS es una extensión de la tecnología de comunicaciones móviles hablada anteriormente ( </a:t>
            </a:r>
            <a:r>
              <a:rPr b="1" lang="es" u="sng">
                <a:solidFill>
                  <a:srgbClr val="000000"/>
                </a:solidFill>
              </a:rPr>
              <a:t>GSM</a:t>
            </a:r>
            <a:r>
              <a:rPr b="1" lang="es">
                <a:solidFill>
                  <a:srgbClr val="000000"/>
                </a:solidFill>
              </a:rPr>
              <a:t> ). En ella la información es dividida en pequeños bloques, los que posteriormente se reagrupan al llegar a destino. Este tipo de transmisión permite una mayor </a:t>
            </a:r>
            <a:r>
              <a:rPr b="1" i="1" lang="es" u="sng">
                <a:solidFill>
                  <a:srgbClr val="000000"/>
                </a:solidFill>
              </a:rPr>
              <a:t>capacidad y velocidad</a:t>
            </a:r>
            <a:r>
              <a:rPr b="1" lang="es">
                <a:solidFill>
                  <a:srgbClr val="000000"/>
                </a:solidFill>
              </a:rPr>
              <a:t>.</a:t>
            </a:r>
            <a:endParaRPr b="1">
              <a:solidFill>
                <a:srgbClr val="000000"/>
              </a:solidFill>
            </a:endParaRPr>
          </a:p>
        </p:txBody>
      </p:sp>
      <p:sp>
        <p:nvSpPr>
          <p:cNvPr id="323" name="Google Shape;323;p18"/>
          <p:cNvSpPr txBox="1"/>
          <p:nvPr/>
        </p:nvSpPr>
        <p:spPr>
          <a:xfrm>
            <a:off x="58600" y="2571750"/>
            <a:ext cx="5856300" cy="822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Nunito"/>
              <a:buChar char="●"/>
            </a:pPr>
            <a:r>
              <a:rPr b="1" lang="es" sz="1300">
                <a:latin typeface="Nunito"/>
                <a:ea typeface="Nunito"/>
                <a:cs typeface="Nunito"/>
                <a:sym typeface="Nunito"/>
              </a:rPr>
              <a:t>Con la Banda Ancha Móvil, la telefonía móvil dejó de ser una simple herramienta de comunicación de voz y se convirtió en un </a:t>
            </a:r>
            <a:r>
              <a:rPr b="1" i="1" lang="es" sz="1300" u="sng">
                <a:latin typeface="Nunito"/>
                <a:ea typeface="Nunito"/>
                <a:cs typeface="Nunito"/>
                <a:sym typeface="Nunito"/>
              </a:rPr>
              <a:t>instrumento de conectividad total</a:t>
            </a:r>
            <a:r>
              <a:rPr b="1" lang="es" sz="1300">
                <a:latin typeface="Nunito"/>
                <a:ea typeface="Nunito"/>
                <a:cs typeface="Nunito"/>
                <a:sym typeface="Nunito"/>
              </a:rPr>
              <a:t>.</a:t>
            </a:r>
            <a:endParaRPr b="1">
              <a:latin typeface="Nunito"/>
              <a:ea typeface="Nunito"/>
              <a:cs typeface="Nunito"/>
              <a:sym typeface="Nunito"/>
            </a:endParaRPr>
          </a:p>
        </p:txBody>
      </p:sp>
      <p:sp>
        <p:nvSpPr>
          <p:cNvPr id="324" name="Google Shape;324;p18"/>
          <p:cNvSpPr txBox="1"/>
          <p:nvPr>
            <p:ph type="title"/>
          </p:nvPr>
        </p:nvSpPr>
        <p:spPr>
          <a:xfrm>
            <a:off x="916125" y="256350"/>
            <a:ext cx="1837500" cy="726000"/>
          </a:xfrm>
          <a:prstGeom prst="rect">
            <a:avLst/>
          </a:prstGeom>
          <a:effectLst>
            <a:outerShdw blurRad="57150" rotWithShape="0" algn="bl" dir="5400000" dist="19050">
              <a:srgbClr val="000000">
                <a:alpha val="7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i="1" lang="es" sz="4800"/>
              <a:t>GPRS</a:t>
            </a:r>
            <a:endParaRPr i="1" sz="4800"/>
          </a:p>
        </p:txBody>
      </p:sp>
      <p:pic>
        <p:nvPicPr>
          <p:cNvPr id="325" name="Google Shape;325;p18"/>
          <p:cNvPicPr preferRelativeResize="0"/>
          <p:nvPr/>
        </p:nvPicPr>
        <p:blipFill rotWithShape="1">
          <a:blip r:embed="rId3">
            <a:alphaModFix/>
          </a:blip>
          <a:srcRect b="0" l="18785" r="21042" t="27823"/>
          <a:stretch/>
        </p:blipFill>
        <p:spPr>
          <a:xfrm>
            <a:off x="6035850" y="542000"/>
            <a:ext cx="2961200" cy="2029750"/>
          </a:xfrm>
          <a:prstGeom prst="rect">
            <a:avLst/>
          </a:prstGeom>
          <a:noFill/>
          <a:ln>
            <a:noFill/>
          </a:ln>
          <a:effectLst>
            <a:outerShdw blurRad="57150" rotWithShape="0" algn="bl" dir="19140000" dist="104775">
              <a:srgbClr val="000000">
                <a:alpha val="50000"/>
              </a:srgbClr>
            </a:outerShdw>
            <a:reflection blurRad="0" dir="5400000" dist="38100" endA="0" endPos="30000" fadeDir="5400012" kx="0" rotWithShape="0" algn="bl" stPos="0" sy="-100000" ky="0"/>
          </a:effectLst>
        </p:spPr>
      </p:pic>
      <p:sp>
        <p:nvSpPr>
          <p:cNvPr id="326" name="Google Shape;326;p18"/>
          <p:cNvSpPr txBox="1"/>
          <p:nvPr/>
        </p:nvSpPr>
        <p:spPr>
          <a:xfrm>
            <a:off x="1712150" y="3780500"/>
            <a:ext cx="5180100" cy="1228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Nunito"/>
              <a:buChar char="❖"/>
            </a:pPr>
            <a:r>
              <a:rPr lang="es">
                <a:latin typeface="Nunito"/>
                <a:ea typeface="Nunito"/>
                <a:cs typeface="Nunito"/>
                <a:sym typeface="Nunito"/>
              </a:rPr>
              <a:t>La velocidad de transferencia de 9,6 kbps.</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s">
                <a:latin typeface="Nunito"/>
                <a:ea typeface="Nunito"/>
                <a:cs typeface="Nunito"/>
                <a:sym typeface="Nunito"/>
              </a:rPr>
              <a:t>Pago por tiempo de conexión.</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s">
                <a:latin typeface="Nunito"/>
                <a:ea typeface="Nunito"/>
                <a:cs typeface="Nunito"/>
                <a:sym typeface="Nunito"/>
              </a:rPr>
              <a:t>Problemas para mantener la conectividad en itinerancia. (Roaming)</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p:txBody>
      </p:sp>
      <p:sp>
        <p:nvSpPr>
          <p:cNvPr id="327" name="Google Shape;327;p18"/>
          <p:cNvSpPr txBox="1"/>
          <p:nvPr/>
        </p:nvSpPr>
        <p:spPr>
          <a:xfrm>
            <a:off x="102675" y="3436950"/>
            <a:ext cx="47028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u="sng">
                <a:latin typeface="Nunito"/>
                <a:ea typeface="Nunito"/>
                <a:cs typeface="Nunito"/>
                <a:sym typeface="Nunito"/>
              </a:rPr>
              <a:t>Nace para resolver ciertas limitaciones del GSM como:</a:t>
            </a:r>
            <a:endParaRPr i="1" u="sng">
              <a:latin typeface="Nunito"/>
              <a:ea typeface="Nunito"/>
              <a:cs typeface="Nunito"/>
              <a:sym typeface="Nunito"/>
            </a:endParaRPr>
          </a:p>
        </p:txBody>
      </p:sp>
      <p:sp>
        <p:nvSpPr>
          <p:cNvPr id="328" name="Google Shape;328;p18"/>
          <p:cNvSpPr txBox="1"/>
          <p:nvPr/>
        </p:nvSpPr>
        <p:spPr>
          <a:xfrm>
            <a:off x="2753613" y="695800"/>
            <a:ext cx="3199500" cy="433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s" sz="1100">
                <a:solidFill>
                  <a:schemeClr val="lt1"/>
                </a:solidFill>
                <a:latin typeface="Nunito"/>
                <a:ea typeface="Nunito"/>
                <a:cs typeface="Nunito"/>
                <a:sym typeface="Nunito"/>
              </a:rPr>
              <a:t>(General Packet Radio Service)</a:t>
            </a:r>
            <a:endParaRPr sz="1100">
              <a:latin typeface="Nunito"/>
              <a:ea typeface="Nunito"/>
              <a:cs typeface="Nunito"/>
              <a:sym typeface="Nunito"/>
            </a:endParaRPr>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332" name="Shape 332"/>
        <p:cNvGrpSpPr/>
        <p:nvPr/>
      </p:nvGrpSpPr>
      <p:grpSpPr>
        <a:xfrm>
          <a:off x="0" y="0"/>
          <a:ext cx="0" cy="0"/>
          <a:chOff x="0" y="0"/>
          <a:chExt cx="0" cy="0"/>
        </a:xfrm>
      </p:grpSpPr>
      <p:sp>
        <p:nvSpPr>
          <p:cNvPr id="333" name="Google Shape;333;p19"/>
          <p:cNvSpPr txBox="1"/>
          <p:nvPr>
            <p:ph type="title"/>
          </p:nvPr>
        </p:nvSpPr>
        <p:spPr>
          <a:xfrm>
            <a:off x="1337425" y="134950"/>
            <a:ext cx="2191500" cy="815100"/>
          </a:xfrm>
          <a:prstGeom prst="rect">
            <a:avLst/>
          </a:prstGeom>
          <a:effectLst>
            <a:outerShdw blurRad="57150" rotWithShape="0" algn="bl" dir="5400000" dist="381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i="1" lang="es" sz="4800"/>
              <a:t>UMTS</a:t>
            </a:r>
            <a:endParaRPr i="1" sz="4800"/>
          </a:p>
        </p:txBody>
      </p:sp>
      <p:sp>
        <p:nvSpPr>
          <p:cNvPr id="334" name="Google Shape;334;p19"/>
          <p:cNvSpPr txBox="1"/>
          <p:nvPr>
            <p:ph idx="1" type="body"/>
          </p:nvPr>
        </p:nvSpPr>
        <p:spPr>
          <a:xfrm>
            <a:off x="876925" y="1019725"/>
            <a:ext cx="7630800" cy="161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s">
                <a:solidFill>
                  <a:srgbClr val="000000"/>
                </a:solidFill>
              </a:rPr>
              <a:t>Sistema de telefonía móvil universal. 3G: </a:t>
            </a:r>
            <a:r>
              <a:rPr b="1" lang="es">
                <a:solidFill>
                  <a:srgbClr val="000000"/>
                </a:solidFill>
              </a:rPr>
              <a:t>Surgió</a:t>
            </a:r>
            <a:r>
              <a:rPr b="1" lang="es">
                <a:solidFill>
                  <a:srgbClr val="000000"/>
                </a:solidFill>
              </a:rPr>
              <a:t> en 1998 con el propósito de crear un </a:t>
            </a:r>
            <a:r>
              <a:rPr b="1" lang="es">
                <a:solidFill>
                  <a:srgbClr val="000000"/>
                </a:solidFill>
              </a:rPr>
              <a:t>estándar</a:t>
            </a:r>
            <a:r>
              <a:rPr b="1" lang="es">
                <a:solidFill>
                  <a:srgbClr val="000000"/>
                </a:solidFill>
              </a:rPr>
              <a:t> único de telefonía </a:t>
            </a:r>
            <a:r>
              <a:rPr b="1" lang="es">
                <a:solidFill>
                  <a:srgbClr val="000000"/>
                </a:solidFill>
              </a:rPr>
              <a:t>móvil</a:t>
            </a:r>
            <a:r>
              <a:rPr b="1" lang="es">
                <a:solidFill>
                  <a:srgbClr val="000000"/>
                </a:solidFill>
              </a:rPr>
              <a:t> mundial, contando con el respaldo de la Unión Internacional de </a:t>
            </a:r>
            <a:r>
              <a:rPr b="1" lang="es">
                <a:solidFill>
                  <a:srgbClr val="000000"/>
                </a:solidFill>
              </a:rPr>
              <a:t>Telecomunicaciones</a:t>
            </a:r>
            <a:r>
              <a:rPr b="1" lang="es">
                <a:solidFill>
                  <a:srgbClr val="000000"/>
                </a:solidFill>
              </a:rPr>
              <a:t>, que le ha asignado la banda de frecuencias de 2 GHz. Posee una velocidad máxima de 2Mbps. Sus servicios se pagan según la cantidad de información transmitida o de acuerdo con tarifas planas, lo cual permite mantenerse conectado en todo momento y disponer así de una línea de acceso dedicado.</a:t>
            </a:r>
            <a:endParaRPr b="1" sz="1200">
              <a:solidFill>
                <a:srgbClr val="000000"/>
              </a:solidFill>
              <a:latin typeface="Arial"/>
              <a:ea typeface="Arial"/>
              <a:cs typeface="Arial"/>
              <a:sym typeface="Arial"/>
            </a:endParaRPr>
          </a:p>
        </p:txBody>
      </p:sp>
      <p:pic>
        <p:nvPicPr>
          <p:cNvPr id="335" name="Google Shape;335;p19"/>
          <p:cNvPicPr preferRelativeResize="0"/>
          <p:nvPr/>
        </p:nvPicPr>
        <p:blipFill>
          <a:blip r:embed="rId3">
            <a:alphaModFix/>
          </a:blip>
          <a:stretch>
            <a:fillRect/>
          </a:stretch>
        </p:blipFill>
        <p:spPr>
          <a:xfrm>
            <a:off x="5726875" y="2600975"/>
            <a:ext cx="2729725" cy="2249325"/>
          </a:xfrm>
          <a:prstGeom prst="rect">
            <a:avLst/>
          </a:prstGeom>
          <a:noFill/>
          <a:ln cap="flat" cmpd="sng" w="38100">
            <a:solidFill>
              <a:schemeClr val="dk2"/>
            </a:solidFill>
            <a:prstDash val="solid"/>
            <a:round/>
            <a:headEnd len="sm" w="sm" type="none"/>
            <a:tailEnd len="sm" w="sm" type="none"/>
          </a:ln>
          <a:effectLst>
            <a:outerShdw blurRad="57150" rotWithShape="0" algn="bl" dir="1980000" dist="76200">
              <a:srgbClr val="000000">
                <a:alpha val="50000"/>
              </a:srgbClr>
            </a:outerShdw>
          </a:effectLst>
        </p:spPr>
      </p:pic>
      <p:sp>
        <p:nvSpPr>
          <p:cNvPr id="336" name="Google Shape;336;p19"/>
          <p:cNvSpPr txBox="1"/>
          <p:nvPr/>
        </p:nvSpPr>
        <p:spPr>
          <a:xfrm>
            <a:off x="-138800" y="2929750"/>
            <a:ext cx="5976300" cy="1307700"/>
          </a:xfrm>
          <a:prstGeom prst="rect">
            <a:avLst/>
          </a:prstGeom>
          <a:noFill/>
          <a:ln>
            <a:noFill/>
          </a:ln>
        </p:spPr>
        <p:txBody>
          <a:bodyPr anchorCtr="0" anchor="t" bIns="91425" lIns="91425" spcFirstLastPara="1" rIns="91425" wrap="square" tIns="91425">
            <a:noAutofit/>
          </a:bodyPr>
          <a:lstStyle/>
          <a:p>
            <a:pPr indent="-311150" lvl="0" marL="1371600" rtl="0" algn="l">
              <a:lnSpc>
                <a:spcPct val="115000"/>
              </a:lnSpc>
              <a:spcBef>
                <a:spcPts val="500"/>
              </a:spcBef>
              <a:spcAft>
                <a:spcPts val="0"/>
              </a:spcAft>
              <a:buClr>
                <a:srgbClr val="000000"/>
              </a:buClr>
              <a:buSzPts val="1300"/>
              <a:buFont typeface="Arial"/>
              <a:buChar char="❖"/>
            </a:pPr>
            <a:r>
              <a:rPr b="1" lang="es" sz="1300">
                <a:latin typeface="Nunito"/>
                <a:ea typeface="Nunito"/>
                <a:cs typeface="Nunito"/>
                <a:sym typeface="Nunito"/>
              </a:rPr>
              <a:t>Facilidad de uso y bajos costes: Mercado masivo.</a:t>
            </a:r>
            <a:endParaRPr b="1" sz="1300">
              <a:latin typeface="Nunito"/>
              <a:ea typeface="Nunito"/>
              <a:cs typeface="Nunito"/>
              <a:sym typeface="Nunito"/>
            </a:endParaRPr>
          </a:p>
          <a:p>
            <a:pPr indent="-311150" lvl="0" marL="1371600" rtl="0" algn="l">
              <a:lnSpc>
                <a:spcPct val="115000"/>
              </a:lnSpc>
              <a:spcBef>
                <a:spcPts val="0"/>
              </a:spcBef>
              <a:spcAft>
                <a:spcPts val="0"/>
              </a:spcAft>
              <a:buClr>
                <a:srgbClr val="000000"/>
              </a:buClr>
              <a:buSzPts val="1300"/>
              <a:buFont typeface="Nunito"/>
              <a:buChar char="❖"/>
            </a:pPr>
            <a:r>
              <a:rPr b="1" lang="es" sz="1300">
                <a:latin typeface="Nunito"/>
                <a:ea typeface="Nunito"/>
                <a:cs typeface="Nunito"/>
                <a:sym typeface="Nunito"/>
              </a:rPr>
              <a:t>Nuevos y mejorados servicios</a:t>
            </a:r>
            <a:endParaRPr b="1" sz="1300">
              <a:latin typeface="Nunito"/>
              <a:ea typeface="Nunito"/>
              <a:cs typeface="Nunito"/>
              <a:sym typeface="Nunito"/>
            </a:endParaRPr>
          </a:p>
          <a:p>
            <a:pPr indent="-311150" lvl="0" marL="1371600" rtl="0" algn="l">
              <a:lnSpc>
                <a:spcPct val="115000"/>
              </a:lnSpc>
              <a:spcBef>
                <a:spcPts val="0"/>
              </a:spcBef>
              <a:spcAft>
                <a:spcPts val="0"/>
              </a:spcAft>
              <a:buClr>
                <a:srgbClr val="000000"/>
              </a:buClr>
              <a:buSzPts val="1300"/>
              <a:buFont typeface="Nunito"/>
              <a:buChar char="❖"/>
            </a:pPr>
            <a:r>
              <a:rPr b="1" lang="es" sz="1300">
                <a:latin typeface="Nunito"/>
                <a:ea typeface="Nunito"/>
                <a:cs typeface="Nunito"/>
                <a:sym typeface="Nunito"/>
              </a:rPr>
              <a:t>Acceso rápido.</a:t>
            </a:r>
            <a:endParaRPr b="1" sz="1300">
              <a:latin typeface="Nunito"/>
              <a:ea typeface="Nunito"/>
              <a:cs typeface="Nunito"/>
              <a:sym typeface="Nunito"/>
            </a:endParaRPr>
          </a:p>
          <a:p>
            <a:pPr indent="-311150" lvl="0" marL="1371600" rtl="0" algn="l">
              <a:lnSpc>
                <a:spcPct val="115000"/>
              </a:lnSpc>
              <a:spcBef>
                <a:spcPts val="0"/>
              </a:spcBef>
              <a:spcAft>
                <a:spcPts val="0"/>
              </a:spcAft>
              <a:buClr>
                <a:srgbClr val="000000"/>
              </a:buClr>
              <a:buSzPts val="1300"/>
              <a:buFont typeface="Nunito"/>
              <a:buChar char="❖"/>
            </a:pPr>
            <a:r>
              <a:rPr b="1" lang="es" sz="1300">
                <a:latin typeface="Nunito"/>
                <a:ea typeface="Nunito"/>
                <a:cs typeface="Nunito"/>
                <a:sym typeface="Nunito"/>
              </a:rPr>
              <a:t>Mayor seguridad.</a:t>
            </a:r>
            <a:endParaRPr b="1" sz="1300">
              <a:latin typeface="Nunito"/>
              <a:ea typeface="Nunito"/>
              <a:cs typeface="Nunito"/>
              <a:sym typeface="Nunito"/>
            </a:endParaRPr>
          </a:p>
        </p:txBody>
      </p:sp>
      <p:sp>
        <p:nvSpPr>
          <p:cNvPr id="337" name="Google Shape;337;p19"/>
          <p:cNvSpPr txBox="1"/>
          <p:nvPr/>
        </p:nvSpPr>
        <p:spPr>
          <a:xfrm>
            <a:off x="3528925" y="586225"/>
            <a:ext cx="3988500" cy="433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s" sz="1100">
                <a:solidFill>
                  <a:schemeClr val="lt1"/>
                </a:solidFill>
                <a:latin typeface="Nunito"/>
                <a:ea typeface="Nunito"/>
                <a:cs typeface="Nunito"/>
                <a:sym typeface="Nunito"/>
              </a:rPr>
              <a:t>(</a:t>
            </a:r>
            <a:r>
              <a:rPr b="1" lang="es" sz="1100">
                <a:solidFill>
                  <a:schemeClr val="lt1"/>
                </a:solidFill>
                <a:latin typeface="Nunito"/>
                <a:ea typeface="Nunito"/>
                <a:cs typeface="Nunito"/>
                <a:sym typeface="Nunito"/>
              </a:rPr>
              <a:t>Universal Mobile Telecommunications System</a:t>
            </a:r>
            <a:r>
              <a:rPr b="1" lang="es" sz="1100">
                <a:solidFill>
                  <a:schemeClr val="lt1"/>
                </a:solidFill>
                <a:latin typeface="Nunito"/>
                <a:ea typeface="Nunito"/>
                <a:cs typeface="Nunito"/>
                <a:sym typeface="Nunito"/>
              </a:rPr>
              <a:t>)</a:t>
            </a:r>
            <a:endParaRPr sz="1100">
              <a:latin typeface="Nunito"/>
              <a:ea typeface="Nunito"/>
              <a:cs typeface="Nunito"/>
              <a:sym typeface="Nunito"/>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0" st="0"/>
                                            </p:txEl>
                                          </p:spTgt>
                                        </p:tgtEl>
                                        <p:attrNameLst>
                                          <p:attrName>style.visibility</p:attrName>
                                        </p:attrNameLst>
                                      </p:cBhvr>
                                      <p:to>
                                        <p:strVal val="visible"/>
                                      </p:to>
                                    </p:set>
                                    <p:animEffect filter="fade" transition="in">
                                      <p:cBhvr>
                                        <p:cTn dur="1000"/>
                                        <p:tgtEl>
                                          <p:spTgt spid="3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1" st="1"/>
                                            </p:txEl>
                                          </p:spTgt>
                                        </p:tgtEl>
                                        <p:attrNameLst>
                                          <p:attrName>style.visibility</p:attrName>
                                        </p:attrNameLst>
                                      </p:cBhvr>
                                      <p:to>
                                        <p:strVal val="visible"/>
                                      </p:to>
                                    </p:set>
                                    <p:animEffect filter="fade" transition="in">
                                      <p:cBhvr>
                                        <p:cTn dur="1000"/>
                                        <p:tgtEl>
                                          <p:spTgt spid="3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2" st="2"/>
                                            </p:txEl>
                                          </p:spTgt>
                                        </p:tgtEl>
                                        <p:attrNameLst>
                                          <p:attrName>style.visibility</p:attrName>
                                        </p:attrNameLst>
                                      </p:cBhvr>
                                      <p:to>
                                        <p:strVal val="visible"/>
                                      </p:to>
                                    </p:set>
                                    <p:animEffect filter="fade" transition="in">
                                      <p:cBhvr>
                                        <p:cTn dur="1000"/>
                                        <p:tgtEl>
                                          <p:spTgt spid="3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3" st="3"/>
                                            </p:txEl>
                                          </p:spTgt>
                                        </p:tgtEl>
                                        <p:attrNameLst>
                                          <p:attrName>style.visibility</p:attrName>
                                        </p:attrNameLst>
                                      </p:cBhvr>
                                      <p:to>
                                        <p:strVal val="visible"/>
                                      </p:to>
                                    </p:set>
                                    <p:animEffect filter="fade" transition="in">
                                      <p:cBhvr>
                                        <p:cTn dur="1000"/>
                                        <p:tgtEl>
                                          <p:spTgt spid="33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341" name="Shape 341"/>
        <p:cNvGrpSpPr/>
        <p:nvPr/>
      </p:nvGrpSpPr>
      <p:grpSpPr>
        <a:xfrm>
          <a:off x="0" y="0"/>
          <a:ext cx="0" cy="0"/>
          <a:chOff x="0" y="0"/>
          <a:chExt cx="0" cy="0"/>
        </a:xfrm>
      </p:grpSpPr>
      <p:pic>
        <p:nvPicPr>
          <p:cNvPr id="342" name="Google Shape;342;p20"/>
          <p:cNvPicPr preferRelativeResize="0"/>
          <p:nvPr/>
        </p:nvPicPr>
        <p:blipFill>
          <a:blip r:embed="rId3">
            <a:alphaModFix/>
          </a:blip>
          <a:stretch>
            <a:fillRect/>
          </a:stretch>
        </p:blipFill>
        <p:spPr>
          <a:xfrm>
            <a:off x="5092000" y="2118875"/>
            <a:ext cx="3271150" cy="2134425"/>
          </a:xfrm>
          <a:prstGeom prst="rect">
            <a:avLst/>
          </a:prstGeom>
          <a:noFill/>
          <a:ln cap="flat" cmpd="sng" w="76200">
            <a:solidFill>
              <a:schemeClr val="dk2"/>
            </a:solidFill>
            <a:prstDash val="solid"/>
            <a:round/>
            <a:headEnd len="sm" w="sm" type="none"/>
            <a:tailEnd len="sm" w="sm" type="none"/>
          </a:ln>
          <a:effectLst>
            <a:outerShdw blurRad="57150" rotWithShape="0" algn="bl" dir="18420000" dist="76200">
              <a:srgbClr val="000000">
                <a:alpha val="50000"/>
              </a:srgbClr>
            </a:outerShdw>
          </a:effectLst>
        </p:spPr>
      </p:pic>
      <p:sp>
        <p:nvSpPr>
          <p:cNvPr id="343" name="Google Shape;343;p20"/>
          <p:cNvSpPr txBox="1"/>
          <p:nvPr/>
        </p:nvSpPr>
        <p:spPr>
          <a:xfrm>
            <a:off x="353525" y="1070525"/>
            <a:ext cx="8307000" cy="12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300">
                <a:latin typeface="Nunito"/>
                <a:ea typeface="Nunito"/>
                <a:cs typeface="Nunito"/>
                <a:sym typeface="Nunito"/>
              </a:rPr>
              <a:t>.- </a:t>
            </a:r>
            <a:r>
              <a:rPr b="1" lang="es" sz="1300">
                <a:latin typeface="Nunito"/>
                <a:ea typeface="Nunito"/>
                <a:cs typeface="Nunito"/>
                <a:sym typeface="Nunito"/>
              </a:rPr>
              <a:t>Siempre resultará más económico emplear WPAN, WLAN o WMAN, que emplean bandas de frecuencias libres sin costes para su utilización. Las licencias para telefonía móvil son limitadas, y el gobierno de cada país las cede a través de concesiones a operadores de telecomunicaciones para que realicen una explotación comercial de las mismas.</a:t>
            </a:r>
            <a:endParaRPr b="1" sz="1300">
              <a:latin typeface="Nunito"/>
              <a:ea typeface="Nunito"/>
              <a:cs typeface="Nunito"/>
              <a:sym typeface="Nunito"/>
            </a:endParaRPr>
          </a:p>
        </p:txBody>
      </p:sp>
      <p:sp>
        <p:nvSpPr>
          <p:cNvPr id="344" name="Google Shape;344;p20"/>
          <p:cNvSpPr txBox="1"/>
          <p:nvPr>
            <p:ph type="title"/>
          </p:nvPr>
        </p:nvSpPr>
        <p:spPr>
          <a:xfrm>
            <a:off x="305225" y="311000"/>
            <a:ext cx="8403600" cy="6606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i="1" lang="es" sz="4800">
                <a:solidFill>
                  <a:srgbClr val="FFFFFF"/>
                </a:solidFill>
              </a:rPr>
              <a:t>Instalación</a:t>
            </a:r>
            <a:r>
              <a:rPr i="1" lang="es" sz="4800">
                <a:solidFill>
                  <a:srgbClr val="FFFFFF"/>
                </a:solidFill>
              </a:rPr>
              <a:t> y Coste</a:t>
            </a:r>
            <a:endParaRPr b="0" i="1" sz="4800">
              <a:solidFill>
                <a:srgbClr val="FFFFFF"/>
              </a:solidFill>
            </a:endParaRPr>
          </a:p>
          <a:p>
            <a:pPr indent="0" lvl="0" marL="0" rtl="0" algn="ctr">
              <a:spcBef>
                <a:spcPts val="0"/>
              </a:spcBef>
              <a:spcAft>
                <a:spcPts val="0"/>
              </a:spcAft>
              <a:buNone/>
            </a:pPr>
            <a:r>
              <a:t/>
            </a:r>
            <a:endParaRPr sz="1100"/>
          </a:p>
        </p:txBody>
      </p:sp>
      <p:sp>
        <p:nvSpPr>
          <p:cNvPr id="345" name="Google Shape;345;p20"/>
          <p:cNvSpPr txBox="1"/>
          <p:nvPr/>
        </p:nvSpPr>
        <p:spPr>
          <a:xfrm>
            <a:off x="353525" y="2270525"/>
            <a:ext cx="4402800" cy="2253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Nunito"/>
              <a:buChar char="❖"/>
            </a:pPr>
            <a:r>
              <a:rPr b="1" lang="es" sz="1300">
                <a:latin typeface="Nunito"/>
                <a:ea typeface="Nunito"/>
                <a:cs typeface="Nunito"/>
                <a:sym typeface="Nunito"/>
              </a:rPr>
              <a:t>Elementos de la instalación: Antenas, adaptadores inalámbricos, Puntos de acceso, puentes inalámbricos, routers inalámbricos, BSC.</a:t>
            </a:r>
            <a:endParaRPr b="1" sz="1300">
              <a:latin typeface="Nunito"/>
              <a:ea typeface="Nunito"/>
              <a:cs typeface="Nunito"/>
              <a:sym typeface="Nunito"/>
            </a:endParaRPr>
          </a:p>
          <a:p>
            <a:pPr indent="0" lvl="0" marL="457200" rtl="0" algn="l">
              <a:spcBef>
                <a:spcPts val="0"/>
              </a:spcBef>
              <a:spcAft>
                <a:spcPts val="0"/>
              </a:spcAft>
              <a:buNone/>
            </a:pPr>
            <a:r>
              <a:t/>
            </a:r>
            <a:endParaRPr b="1" sz="1300">
              <a:latin typeface="Nunito"/>
              <a:ea typeface="Nunito"/>
              <a:cs typeface="Nunito"/>
              <a:sym typeface="Nunito"/>
            </a:endParaRPr>
          </a:p>
          <a:p>
            <a:pPr indent="0" lvl="0" marL="0" rtl="0" algn="l">
              <a:spcBef>
                <a:spcPts val="0"/>
              </a:spcBef>
              <a:spcAft>
                <a:spcPts val="0"/>
              </a:spcAft>
              <a:buNone/>
            </a:pPr>
            <a:r>
              <a:t/>
            </a:r>
            <a:endParaRPr b="1" sz="1300">
              <a:latin typeface="Nunito"/>
              <a:ea typeface="Nunito"/>
              <a:cs typeface="Nunito"/>
              <a:sym typeface="Nunito"/>
            </a:endParaRPr>
          </a:p>
          <a:p>
            <a:pPr indent="-311150" lvl="0" marL="457200" rtl="0" algn="l">
              <a:spcBef>
                <a:spcPts val="0"/>
              </a:spcBef>
              <a:spcAft>
                <a:spcPts val="0"/>
              </a:spcAft>
              <a:buSzPts val="1300"/>
              <a:buFont typeface="Nunito"/>
              <a:buChar char="❖"/>
            </a:pPr>
            <a:r>
              <a:rPr b="1" lang="es" sz="1300">
                <a:latin typeface="Nunito"/>
                <a:ea typeface="Nunito"/>
                <a:cs typeface="Nunito"/>
                <a:sym typeface="Nunito"/>
              </a:rPr>
              <a:t>Modos de conexión: Modo punto a punto o ad hoc, Modo infraestructura, Conjunto extendido.</a:t>
            </a:r>
            <a:endParaRPr b="1" sz="1300">
              <a:latin typeface="Nunito"/>
              <a:ea typeface="Nunito"/>
              <a:cs typeface="Nunito"/>
              <a:sym typeface="Nunito"/>
            </a:endParaRPr>
          </a:p>
        </p:txBody>
      </p:sp>
    </p:spTree>
  </p:cSld>
  <p:clrMapOvr>
    <a:masterClrMapping/>
  </p:clrMapOvr>
  <mc:AlternateContent>
    <mc:Choice Requires="p14">
      <p:transition spd="slow" p14:dur="1000">
        <p:push dir="r"/>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0" st="0"/>
                                            </p:txEl>
                                          </p:spTgt>
                                        </p:tgtEl>
                                        <p:attrNameLst>
                                          <p:attrName>style.visibility</p:attrName>
                                        </p:attrNameLst>
                                      </p:cBhvr>
                                      <p:to>
                                        <p:strVal val="visible"/>
                                      </p:to>
                                    </p:set>
                                    <p:animEffect filter="fade" transition="in">
                                      <p:cBhvr>
                                        <p:cTn dur="1000"/>
                                        <p:tgtEl>
                                          <p:spTgt spid="3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1" st="1"/>
                                            </p:txEl>
                                          </p:spTgt>
                                        </p:tgtEl>
                                        <p:attrNameLst>
                                          <p:attrName>style.visibility</p:attrName>
                                        </p:attrNameLst>
                                      </p:cBhvr>
                                      <p:to>
                                        <p:strVal val="visible"/>
                                      </p:to>
                                    </p:set>
                                    <p:animEffect filter="fade" transition="in">
                                      <p:cBhvr>
                                        <p:cTn dur="1000"/>
                                        <p:tgtEl>
                                          <p:spTgt spid="3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2" st="2"/>
                                            </p:txEl>
                                          </p:spTgt>
                                        </p:tgtEl>
                                        <p:attrNameLst>
                                          <p:attrName>style.visibility</p:attrName>
                                        </p:attrNameLst>
                                      </p:cBhvr>
                                      <p:to>
                                        <p:strVal val="visible"/>
                                      </p:to>
                                    </p:set>
                                    <p:animEffect filter="fade" transition="in">
                                      <p:cBhvr>
                                        <p:cTn dur="1000"/>
                                        <p:tgtEl>
                                          <p:spTgt spid="3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3" st="3"/>
                                            </p:txEl>
                                          </p:spTgt>
                                        </p:tgtEl>
                                        <p:attrNameLst>
                                          <p:attrName>style.visibility</p:attrName>
                                        </p:attrNameLst>
                                      </p:cBhvr>
                                      <p:to>
                                        <p:strVal val="visible"/>
                                      </p:to>
                                    </p:set>
                                    <p:animEffect filter="fade" transition="in">
                                      <p:cBhvr>
                                        <p:cTn dur="1000"/>
                                        <p:tgtEl>
                                          <p:spTgt spid="34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1"/>
          <p:cNvSpPr txBox="1"/>
          <p:nvPr>
            <p:ph type="title"/>
          </p:nvPr>
        </p:nvSpPr>
        <p:spPr>
          <a:xfrm>
            <a:off x="260075" y="233225"/>
            <a:ext cx="3924900" cy="1424700"/>
          </a:xfrm>
          <a:prstGeom prst="rect">
            <a:avLst/>
          </a:prstGeom>
          <a:effectLst>
            <a:outerShdw blurRad="57150" rotWithShape="0" algn="bl" dir="5400000" dist="476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i="1" lang="es" sz="4800">
                <a:solidFill>
                  <a:srgbClr val="FFFFFF"/>
                </a:solidFill>
              </a:rPr>
              <a:t>Usos habituales</a:t>
            </a:r>
            <a:endParaRPr b="0" i="1" sz="4800">
              <a:solidFill>
                <a:srgbClr val="FFFFFF"/>
              </a:solidFill>
            </a:endParaRPr>
          </a:p>
          <a:p>
            <a:pPr indent="0" lvl="0" marL="0" rtl="0" algn="l">
              <a:spcBef>
                <a:spcPts val="0"/>
              </a:spcBef>
              <a:spcAft>
                <a:spcPts val="0"/>
              </a:spcAft>
              <a:buNone/>
            </a:pPr>
            <a:r>
              <a:t/>
            </a:r>
            <a:endParaRPr sz="1100"/>
          </a:p>
        </p:txBody>
      </p:sp>
      <p:sp>
        <p:nvSpPr>
          <p:cNvPr id="351" name="Google Shape;351;p21"/>
          <p:cNvSpPr txBox="1"/>
          <p:nvPr/>
        </p:nvSpPr>
        <p:spPr>
          <a:xfrm>
            <a:off x="124200" y="3974525"/>
            <a:ext cx="8285100" cy="10887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s" sz="1300"/>
              <a:t>Los GNSS sistemas globales de navegación por satélite, como el norteamericano GPS. Estos sistemas permiten diversos usos civiles y militares. Así, marca la posición donde se realiza un fotografía o se emplea para navegadores de posición de aviones, barcos y vehículos terrestres.</a:t>
            </a:r>
            <a:endParaRPr b="1" sz="1300"/>
          </a:p>
        </p:txBody>
      </p:sp>
      <p:pic>
        <p:nvPicPr>
          <p:cNvPr id="352" name="Google Shape;352;p21"/>
          <p:cNvPicPr preferRelativeResize="0"/>
          <p:nvPr/>
        </p:nvPicPr>
        <p:blipFill>
          <a:blip r:embed="rId3">
            <a:alphaModFix/>
          </a:blip>
          <a:stretch>
            <a:fillRect/>
          </a:stretch>
        </p:blipFill>
        <p:spPr>
          <a:xfrm>
            <a:off x="4060325" y="364751"/>
            <a:ext cx="4604650" cy="3017975"/>
          </a:xfrm>
          <a:prstGeom prst="rect">
            <a:avLst/>
          </a:prstGeom>
          <a:noFill/>
          <a:ln cap="flat" cmpd="sng" w="38100">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
        <p:nvSpPr>
          <p:cNvPr id="353" name="Google Shape;353;p21"/>
          <p:cNvSpPr txBox="1"/>
          <p:nvPr/>
        </p:nvSpPr>
        <p:spPr>
          <a:xfrm>
            <a:off x="223525" y="1863650"/>
            <a:ext cx="3692400" cy="162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300"/>
              <a:t>• Teleservicios: voz, SMS (Short Message Service) de 160 bytes, fax, etc…</a:t>
            </a:r>
            <a:endParaRPr b="1" sz="1300"/>
          </a:p>
          <a:p>
            <a:pPr indent="0" lvl="0" marL="0" rtl="0" algn="l">
              <a:lnSpc>
                <a:spcPct val="115000"/>
              </a:lnSpc>
              <a:spcBef>
                <a:spcPts val="0"/>
              </a:spcBef>
              <a:spcAft>
                <a:spcPts val="0"/>
              </a:spcAft>
              <a:buNone/>
            </a:pPr>
            <a:r>
              <a:t/>
            </a:r>
            <a:endParaRPr b="1" sz="1300"/>
          </a:p>
          <a:p>
            <a:pPr indent="0" lvl="0" marL="0" rtl="0" algn="l">
              <a:lnSpc>
                <a:spcPct val="115000"/>
              </a:lnSpc>
              <a:spcBef>
                <a:spcPts val="0"/>
              </a:spcBef>
              <a:spcAft>
                <a:spcPts val="0"/>
              </a:spcAft>
              <a:buNone/>
            </a:pPr>
            <a:r>
              <a:rPr b="1" lang="es" sz="1300"/>
              <a:t>• Servicios portadores (datos)</a:t>
            </a:r>
            <a:endParaRPr b="1" sz="1300"/>
          </a:p>
          <a:p>
            <a:pPr indent="0" lvl="0" marL="0" rtl="0" algn="l">
              <a:lnSpc>
                <a:spcPct val="115000"/>
              </a:lnSpc>
              <a:spcBef>
                <a:spcPts val="0"/>
              </a:spcBef>
              <a:spcAft>
                <a:spcPts val="0"/>
              </a:spcAft>
              <a:buNone/>
            </a:pPr>
            <a:r>
              <a:t/>
            </a:r>
            <a:endParaRPr b="1" sz="1300"/>
          </a:p>
          <a:p>
            <a:pPr indent="0" lvl="0" marL="0" rtl="0" algn="l">
              <a:lnSpc>
                <a:spcPct val="115000"/>
              </a:lnSpc>
              <a:spcBef>
                <a:spcPts val="0"/>
              </a:spcBef>
              <a:spcAft>
                <a:spcPts val="0"/>
              </a:spcAft>
              <a:buNone/>
            </a:pPr>
            <a:r>
              <a:rPr b="1" lang="es" sz="1300"/>
              <a:t>• Servicios complementarios (llamadas en espera, multiconferencias, identificación de</a:t>
            </a:r>
            <a:endParaRPr b="1" sz="1300"/>
          </a:p>
          <a:p>
            <a:pPr indent="0" lvl="0" marL="0" rtl="0" algn="l">
              <a:lnSpc>
                <a:spcPct val="115000"/>
              </a:lnSpc>
              <a:spcBef>
                <a:spcPts val="0"/>
              </a:spcBef>
              <a:spcAft>
                <a:spcPts val="0"/>
              </a:spcAft>
              <a:buNone/>
            </a:pPr>
            <a:r>
              <a:rPr b="1" lang="es" sz="1300"/>
              <a:t>llamadas, etc...)</a:t>
            </a:r>
            <a:endParaRPr b="1" sz="1300"/>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0" st="0"/>
                                            </p:txEl>
                                          </p:spTgt>
                                        </p:tgtEl>
                                        <p:attrNameLst>
                                          <p:attrName>style.visibility</p:attrName>
                                        </p:attrNameLst>
                                      </p:cBhvr>
                                      <p:to>
                                        <p:strVal val="visible"/>
                                      </p:to>
                                    </p:set>
                                    <p:animEffect filter="fade" transition="in">
                                      <p:cBhvr>
                                        <p:cTn dur="1000"/>
                                        <p:tgtEl>
                                          <p:spTgt spid="3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1" st="1"/>
                                            </p:txEl>
                                          </p:spTgt>
                                        </p:tgtEl>
                                        <p:attrNameLst>
                                          <p:attrName>style.visibility</p:attrName>
                                        </p:attrNameLst>
                                      </p:cBhvr>
                                      <p:to>
                                        <p:strVal val="visible"/>
                                      </p:to>
                                    </p:set>
                                    <p:animEffect filter="fade" transition="in">
                                      <p:cBhvr>
                                        <p:cTn dur="1000"/>
                                        <p:tgtEl>
                                          <p:spTgt spid="3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2" st="2"/>
                                            </p:txEl>
                                          </p:spTgt>
                                        </p:tgtEl>
                                        <p:attrNameLst>
                                          <p:attrName>style.visibility</p:attrName>
                                        </p:attrNameLst>
                                      </p:cBhvr>
                                      <p:to>
                                        <p:strVal val="visible"/>
                                      </p:to>
                                    </p:set>
                                    <p:animEffect filter="fade" transition="in">
                                      <p:cBhvr>
                                        <p:cTn dur="1000"/>
                                        <p:tgtEl>
                                          <p:spTgt spid="3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3" st="3"/>
                                            </p:txEl>
                                          </p:spTgt>
                                        </p:tgtEl>
                                        <p:attrNameLst>
                                          <p:attrName>style.visibility</p:attrName>
                                        </p:attrNameLst>
                                      </p:cBhvr>
                                      <p:to>
                                        <p:strVal val="visible"/>
                                      </p:to>
                                    </p:set>
                                    <p:animEffect filter="fade" transition="in">
                                      <p:cBhvr>
                                        <p:cTn dur="1000"/>
                                        <p:tgtEl>
                                          <p:spTgt spid="3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4" st="4"/>
                                            </p:txEl>
                                          </p:spTgt>
                                        </p:tgtEl>
                                        <p:attrNameLst>
                                          <p:attrName>style.visibility</p:attrName>
                                        </p:attrNameLst>
                                      </p:cBhvr>
                                      <p:to>
                                        <p:strVal val="visible"/>
                                      </p:to>
                                    </p:set>
                                    <p:animEffect filter="fade" transition="in">
                                      <p:cBhvr>
                                        <p:cTn dur="1000"/>
                                        <p:tgtEl>
                                          <p:spTgt spid="35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5" st="5"/>
                                            </p:txEl>
                                          </p:spTgt>
                                        </p:tgtEl>
                                        <p:attrNameLst>
                                          <p:attrName>style.visibility</p:attrName>
                                        </p:attrNameLst>
                                      </p:cBhvr>
                                      <p:to>
                                        <p:strVal val="visible"/>
                                      </p:to>
                                    </p:set>
                                    <p:animEffect filter="fade" transition="in">
                                      <p:cBhvr>
                                        <p:cTn dur="1000"/>
                                        <p:tgtEl>
                                          <p:spTgt spid="35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