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78" r:id="rId11"/>
  </p:sldIdLst>
  <p:sldSz cx="9144000" cy="5143500" type="screen16x9"/>
  <p:notesSz cx="6858000" cy="9144000"/>
  <p:embeddedFontLst>
    <p:embeddedFont>
      <p:font typeface="Advent Pro SemiBold" panose="020B0604020202020204" charset="0"/>
      <p:regular r:id="rId13"/>
      <p:bold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DC5389-7D78-4AD3-9DC2-51EC8CCD1F98}">
  <a:tblStyle styleId="{46DC5389-7D78-4AD3-9DC2-51EC8CCD1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74835" y="3025268"/>
            <a:ext cx="395285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Nombre: Daniel Escobar Saravia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Materia: Base de Datos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Código: SIS11070582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97470" y="738968"/>
            <a:ext cx="655006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DEFENSA-</a:t>
            </a:r>
            <a:r>
              <a:rPr lang="en" dirty="0">
                <a:solidFill>
                  <a:schemeClr val="accent2"/>
                </a:solidFill>
              </a:rPr>
              <a:t>HITO 4</a:t>
            </a:r>
            <a:r>
              <a:rPr lang="en" dirty="0"/>
              <a:t> MANEJO DE CONCEPTOS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D9A1C5-9B21-4A37-B6D9-A2AF5F052DF2}"/>
              </a:ext>
            </a:extLst>
          </p:cNvPr>
          <p:cNvSpPr txBox="1"/>
          <p:nvPr/>
        </p:nvSpPr>
        <p:spPr>
          <a:xfrm>
            <a:off x="6091298" y="1544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ven Pro"/>
              <a:buNone/>
              <a:tabLst/>
              <a:defRPr/>
            </a:pPr>
            <a:r>
              <a:rPr kumimoji="0" lang="es-BO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UNIFRANZ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38632" y="547200"/>
            <a:ext cx="3650618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da61137333@gmail.com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+591  77 72 22 51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eate.daniel.escobar.sa@unifranz.edu.bo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700;p33" title="Gráfico">
            <a:hlinkClick r:id="rId3"/>
            <a:extLst>
              <a:ext uri="{FF2B5EF4-FFF2-40B4-BE49-F238E27FC236}">
                <a16:creationId xmlns:a16="http://schemas.microsoft.com/office/drawing/2014/main" id="{02E8CDE5-5976-4C1E-8B9C-A1D8E50FFA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2014650" y="3429368"/>
            <a:ext cx="5114700" cy="446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4537" y="1108025"/>
            <a:ext cx="41258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/>
              <a:t>Son un conjuntos de instrucciones escritas en el lenguaje MySQL. Su objetivo es realizar una tarea determinada, desde operaciones sencillas hasta tareas muy complejas y como son comandos MySQL que pueden almacenarse en el servidor no se necesita realizar otra vez el mismo procedimiento solo se necesita llamarlo.</a:t>
            </a: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15200" y="448665"/>
            <a:ext cx="727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Defina que es lenguaje procedural en </a:t>
            </a:r>
            <a:br>
              <a:rPr lang="es-ES" dirty="0"/>
            </a:br>
            <a:r>
              <a:rPr lang="es-ES" dirty="0"/>
              <a:t>MySQL.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9FFA90-59FD-4BE7-8065-BC54E2EA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18175"/>
            <a:ext cx="725487" cy="7193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0B8E209-9E43-4E95-BAC1-079CDFF35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14" y="1269928"/>
            <a:ext cx="3825572" cy="2819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433933" y="1641896"/>
            <a:ext cx="3279482" cy="229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Las funciones son piezas de código que reciben o no datos de entrada, realizan operaciones con ellos y luego devuelven un resultado.</a:t>
            </a:r>
            <a:endParaRPr lang="en-US" sz="20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0" y="634374"/>
            <a:ext cx="592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Defina que es una función en MySQL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195200" y="1583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2F91E45-FF6F-41A0-8902-E632CCD5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9FE3FE-27C4-46B9-8E6C-F234C376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36" y="1333169"/>
            <a:ext cx="4122777" cy="3193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46194" y="1605050"/>
            <a:ext cx="3578884" cy="2369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Una función.</a:t>
            </a:r>
            <a:r>
              <a:rPr lang="en-US" b="1" dirty="0"/>
              <a:t>- </a:t>
            </a:r>
            <a:r>
              <a:rPr lang="es-ES" dirty="0"/>
              <a:t>Se define en la base de datos, sólo a través de sentencias SQL nos devuelve un valor y puede recibir varios parámetros de entrada y también son llamados cuando se los necesite.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0" y="46127"/>
            <a:ext cx="7959693" cy="134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¿Cuál es la diferencia entre funciones y procedimientos almacenados? 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57793" y="-5554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ADC3412-3604-4E8E-AB59-BB93769A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79" y="0"/>
            <a:ext cx="725487" cy="7193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A6C1ECF-90A7-4AF4-AB59-889E5F6E9991}"/>
              </a:ext>
            </a:extLst>
          </p:cNvPr>
          <p:cNvSpPr txBox="1"/>
          <p:nvPr/>
        </p:nvSpPr>
        <p:spPr>
          <a:xfrm>
            <a:off x="3876876" y="1604502"/>
            <a:ext cx="416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  <a:tabLst/>
              <a:defRPr/>
            </a:pPr>
            <a:r>
              <a:rPr lang="es-ES" sz="1800" b="1" dirty="0">
                <a:solidFill>
                  <a:srgbClr val="FFFFFF"/>
                </a:solidFill>
                <a:latin typeface="Maven Pro"/>
                <a:sym typeface="Maven Pro"/>
              </a:rPr>
              <a:t>Procedimientos almacenados. – </a:t>
            </a:r>
            <a:r>
              <a:rPr lang="es-ES" sz="1800" dirty="0">
                <a:solidFill>
                  <a:srgbClr val="FFFFFF"/>
                </a:solidFill>
                <a:latin typeface="Maven Pro"/>
                <a:sym typeface="Maven Pro"/>
              </a:rPr>
              <a:t>Estos igual pueden recibir y devolver parámetros pueden manejar tablas ejecutando operaciones y puede devolvernos incluso una tabla y en los procedimientos almacenados se debe de especificar que es un parámetro externo.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  <a:tabLst/>
              <a:defRPr/>
            </a:pP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0" y="24879"/>
            <a:ext cx="7463850" cy="1112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se ejecuta una función y un procedimiento almacenado?</a:t>
            </a:r>
            <a:endParaRPr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635328" y="17738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708734" y="1968961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521228" y="37738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11;p30">
            <a:extLst>
              <a:ext uri="{FF2B5EF4-FFF2-40B4-BE49-F238E27FC236}">
                <a16:creationId xmlns:a16="http://schemas.microsoft.com/office/drawing/2014/main" id="{C0876BD7-BDFF-4439-8208-A3FC5D8B5F98}"/>
              </a:ext>
            </a:extLst>
          </p:cNvPr>
          <p:cNvSpPr/>
          <p:nvPr/>
        </p:nvSpPr>
        <p:spPr>
          <a:xfrm>
            <a:off x="8420100" y="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30;p30">
            <a:extLst>
              <a:ext uri="{FF2B5EF4-FFF2-40B4-BE49-F238E27FC236}">
                <a16:creationId xmlns:a16="http://schemas.microsoft.com/office/drawing/2014/main" id="{11E2A1F9-283A-4B54-B17E-B2A61F30FE7B}"/>
              </a:ext>
            </a:extLst>
          </p:cNvPr>
          <p:cNvGrpSpPr/>
          <p:nvPr/>
        </p:nvGrpSpPr>
        <p:grpSpPr>
          <a:xfrm>
            <a:off x="8540290" y="142832"/>
            <a:ext cx="488638" cy="438246"/>
            <a:chOff x="5778676" y="3826972"/>
            <a:chExt cx="349052" cy="313055"/>
          </a:xfrm>
        </p:grpSpPr>
        <p:sp>
          <p:nvSpPr>
            <p:cNvPr id="66" name="Google Shape;631;p30">
              <a:extLst>
                <a:ext uri="{FF2B5EF4-FFF2-40B4-BE49-F238E27FC236}">
                  <a16:creationId xmlns:a16="http://schemas.microsoft.com/office/drawing/2014/main" id="{0968E476-282D-4E68-A6E9-DDFA992E57A6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32;p30">
              <a:extLst>
                <a:ext uri="{FF2B5EF4-FFF2-40B4-BE49-F238E27FC236}">
                  <a16:creationId xmlns:a16="http://schemas.microsoft.com/office/drawing/2014/main" id="{5280093F-D993-410E-B1C2-EF30BB02C044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33;p30">
              <a:extLst>
                <a:ext uri="{FF2B5EF4-FFF2-40B4-BE49-F238E27FC236}">
                  <a16:creationId xmlns:a16="http://schemas.microsoft.com/office/drawing/2014/main" id="{7C71674B-579F-460D-A49A-759CB3DFBFCB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4;p30">
              <a:extLst>
                <a:ext uri="{FF2B5EF4-FFF2-40B4-BE49-F238E27FC236}">
                  <a16:creationId xmlns:a16="http://schemas.microsoft.com/office/drawing/2014/main" id="{C01C0527-2A38-4D46-93DF-480C7BC3AC5F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5;p30">
              <a:extLst>
                <a:ext uri="{FF2B5EF4-FFF2-40B4-BE49-F238E27FC236}">
                  <a16:creationId xmlns:a16="http://schemas.microsoft.com/office/drawing/2014/main" id="{A178C459-3488-4810-9CF3-042D4D1E3451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86026" y="719135"/>
            <a:ext cx="76044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Defina que es una TRIGGER en MySQL.</a:t>
            </a:r>
            <a:endParaRPr sz="30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25969" y="1805736"/>
            <a:ext cx="4144903" cy="18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Es un objeto de la base de datos que está asociado con una tabla. Se activará cuando una acción definida se ejecute en la tabla. El </a:t>
            </a:r>
            <a:r>
              <a:rPr lang="es-ES" sz="1800" dirty="0" err="1"/>
              <a:t>trigger</a:t>
            </a:r>
            <a:r>
              <a:rPr lang="es-ES" sz="1800" dirty="0"/>
              <a:t> puede usarse para ejecutar una de las siguientes sentencias MySQL en la tabla: INSERT, UPDATE y DELETE.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8415442" y="-476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8535477" y="11161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Google Shape;700;p33" title="Gráfico">
            <a:hlinkClick r:id="rId3"/>
            <a:extLst>
              <a:ext uri="{FF2B5EF4-FFF2-40B4-BE49-F238E27FC236}">
                <a16:creationId xmlns:a16="http://schemas.microsoft.com/office/drawing/2014/main" id="{2A659534-B98A-47DD-8A17-ABFB767521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4994439" y="1378074"/>
            <a:ext cx="4144903" cy="36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24697" y="0"/>
            <a:ext cx="7604452" cy="1484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las variables OLD y NEW</a:t>
            </a:r>
            <a:endParaRPr lang="es-ES" sz="3000" dirty="0"/>
          </a:p>
        </p:txBody>
      </p:sp>
      <p:sp>
        <p:nvSpPr>
          <p:cNvPr id="609" name="Google Shape;609;p30"/>
          <p:cNvSpPr/>
          <p:nvPr/>
        </p:nvSpPr>
        <p:spPr>
          <a:xfrm>
            <a:off x="8415442" y="-476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8535477" y="11161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ADE9B1D-77C1-4489-B8A8-DBF5894EDC6F}"/>
              </a:ext>
            </a:extLst>
          </p:cNvPr>
          <p:cNvSpPr txBox="1"/>
          <p:nvPr/>
        </p:nvSpPr>
        <p:spPr>
          <a:xfrm>
            <a:off x="652936" y="1664976"/>
            <a:ext cx="4672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tabLst/>
              <a:defRPr/>
            </a:pPr>
            <a:r>
              <a:rPr lang="es-ES" sz="1800" dirty="0">
                <a:solidFill>
                  <a:srgbClr val="FFFFFF"/>
                </a:solidFill>
                <a:latin typeface="Maven Pro"/>
                <a:sym typeface="Maven Pro"/>
              </a:rPr>
              <a:t>L</a:t>
            </a:r>
            <a:r>
              <a:rPr kumimoji="0" lang="es-E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as palabras clave OLD y NEW </a:t>
            </a:r>
            <a:r>
              <a:rPr lang="es-ES" sz="1800" dirty="0">
                <a:solidFill>
                  <a:srgbClr val="FFFFFF"/>
                </a:solidFill>
                <a:latin typeface="Maven Pro"/>
                <a:sym typeface="Maven Pro"/>
              </a:rPr>
              <a:t>nos </a:t>
            </a:r>
            <a:r>
              <a:rPr kumimoji="0" lang="es-E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permite acceder a las columnas de las filas afectadas por un disparador.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OLD .- </a:t>
            </a:r>
            <a:r>
              <a:rPr kumimoji="0" lang="es-E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Nos sirve para hacer referencia a una columna de una fila existente, antes de ser actualizada o borrada.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/>
              <a:sym typeface="Maven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tabLst/>
              <a:defRPr/>
            </a:pPr>
            <a:r>
              <a:rPr lang="es-ES" sz="1800" b="1" dirty="0">
                <a:solidFill>
                  <a:srgbClr val="FFFFFF"/>
                </a:solidFill>
                <a:latin typeface="Maven Pro"/>
                <a:sym typeface="Maven Pro"/>
              </a:rPr>
              <a:t>NEW .- </a:t>
            </a:r>
            <a:r>
              <a:rPr lang="es-ES" sz="1800" dirty="0">
                <a:solidFill>
                  <a:srgbClr val="FFFFFF"/>
                </a:solidFill>
                <a:latin typeface="Maven Pro"/>
                <a:sym typeface="Maven Pro"/>
              </a:rPr>
              <a:t>Nos sirve para hacer referencia a una columna en una nueva fila a punto de ser insertada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3264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/>
          <p:nvPr/>
        </p:nvSpPr>
        <p:spPr>
          <a:xfrm>
            <a:off x="4627989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5613824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6599659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7585565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4519858" y="3782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4502694" y="2911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4484672" y="2097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4463075" y="1312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250032" y="141961"/>
            <a:ext cx="6349478" cy="980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3"/>
                </a:solidFill>
              </a:rPr>
              <a:t>En un </a:t>
            </a:r>
            <a:r>
              <a:rPr lang="es-ES" sz="2400" dirty="0" err="1">
                <a:solidFill>
                  <a:schemeClr val="accent3"/>
                </a:solidFill>
              </a:rPr>
              <a:t>trigger</a:t>
            </a:r>
            <a:r>
              <a:rPr lang="es-ES" sz="2400" dirty="0">
                <a:solidFill>
                  <a:schemeClr val="accent3"/>
                </a:solidFill>
              </a:rPr>
              <a:t> que papel juega los conceptos(cláusulas) BEFORE o AFTER</a:t>
            </a:r>
            <a:endParaRPr lang="es-BO" sz="2400" dirty="0">
              <a:solidFill>
                <a:schemeClr val="accent3"/>
              </a:solidFill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631034" y="1754826"/>
            <a:ext cx="3580456" cy="241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b="1" dirty="0"/>
              <a:t>BEFORE (antes) o AFTER (después)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dirty="0"/>
              <a:t>Nos sirve para indicar que el disparador se ejecute antes o después que la sentencia que lo activa.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D74082-C8CC-4521-BAF9-E925F2C2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79200" y="-176400"/>
            <a:ext cx="6544800" cy="1072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accent3"/>
                </a:solidFill>
              </a:rPr>
              <a:t>A que se refiere cuando se habla de eventos en TRIGGERS</a:t>
            </a:r>
            <a:endParaRPr lang="es-BO" sz="2200" dirty="0">
              <a:solidFill>
                <a:schemeClr val="accent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D74082-C8CC-4521-BAF9-E925F2C2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C160B-E33D-4F30-A0BC-7222909DDA23}"/>
              </a:ext>
            </a:extLst>
          </p:cNvPr>
          <p:cNvSpPr txBox="1"/>
          <p:nvPr/>
        </p:nvSpPr>
        <p:spPr>
          <a:xfrm>
            <a:off x="291600" y="1140799"/>
            <a:ext cx="46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Maven Pro"/>
              <a:buNone/>
              <a:tabLst/>
              <a:defRPr/>
            </a:pP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Se refiere al evento que se necesita para poder activar un </a:t>
            </a:r>
            <a:r>
              <a:rPr kumimoji="0" lang="es-ES" sz="16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trigger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 como inserción, actualización o borrado sobre una tabla la cual ya esta definida en el </a:t>
            </a:r>
            <a:r>
              <a:rPr kumimoji="0" lang="es-ES" sz="16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trigger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 en si se llama evento cuando se hace una modificación de una tabla para activar el </a:t>
            </a:r>
            <a:r>
              <a:rPr kumimoji="0" lang="es-ES" sz="16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trigger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685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462</Words>
  <Application>Microsoft Office PowerPoint</Application>
  <PresentationFormat>Presentación en pantalla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Fira Sans Condensed Medium</vt:lpstr>
      <vt:lpstr>Nunito Light</vt:lpstr>
      <vt:lpstr>Maven Pro</vt:lpstr>
      <vt:lpstr>Advent Pro SemiBold</vt:lpstr>
      <vt:lpstr>Share Tech</vt:lpstr>
      <vt:lpstr>Fira Sans Extra Condensed Medium</vt:lpstr>
      <vt:lpstr>Livvic Light</vt:lpstr>
      <vt:lpstr>Arial</vt:lpstr>
      <vt:lpstr>Data Science Consulting by Slidesgo</vt:lpstr>
      <vt:lpstr>DEFENSA-HITO 4 MANEJO DE CONCEPTOS</vt:lpstr>
      <vt:lpstr>Defina que es lenguaje procedural en  MySQL.</vt:lpstr>
      <vt:lpstr>Defina que es una función en MySQL</vt:lpstr>
      <vt:lpstr>¿Cuál es la diferencia entre funciones y procedimientos almacenados? </vt:lpstr>
      <vt:lpstr>¿Cómo se ejecuta una función y un procedimiento almacenado?</vt:lpstr>
      <vt:lpstr>Defina que es una TRIGGER en MySQL.</vt:lpstr>
      <vt:lpstr>En un trigger que papel juega las variables OLD y NEW</vt:lpstr>
      <vt:lpstr>En un trigger que papel juega los conceptos(cláusulas) BEFORE o AFTER</vt:lpstr>
      <vt:lpstr>A que se refiere cuando se habla de eventos en TRIGGERS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DEFENSA-HITO 3 MANEJO DE CONCEPTOS</dc:title>
  <dc:creator>DANIEL</dc:creator>
  <cp:lastModifiedBy>Daniel Escobar</cp:lastModifiedBy>
  <cp:revision>28</cp:revision>
  <dcterms:modified xsi:type="dcterms:W3CDTF">2022-06-17T14:57:31Z</dcterms:modified>
</cp:coreProperties>
</file>