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80" r:id="rId10"/>
    <p:sldId id="263" r:id="rId11"/>
    <p:sldId id="281" r:id="rId12"/>
    <p:sldId id="264" r:id="rId13"/>
    <p:sldId id="282" r:id="rId14"/>
    <p:sldId id="265" r:id="rId15"/>
    <p:sldId id="266" r:id="rId16"/>
    <p:sldId id="278" r:id="rId17"/>
  </p:sldIdLst>
  <p:sldSz cx="9144000" cy="5143500" type="screen16x9"/>
  <p:notesSz cx="6858000" cy="9144000"/>
  <p:embeddedFontLst>
    <p:embeddedFont>
      <p:font typeface="Advent Pro SemiBold" panose="020B0604020202020204" charset="0"/>
      <p:regular r:id="rId19"/>
      <p:bold r:id="rId20"/>
    </p:embeddedFont>
    <p:embeddedFont>
      <p:font typeface="Fira Sans Condensed Medium" panose="020B0603050000020004" pitchFamily="34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Maven Pro" panose="020B0604020202020204" charset="0"/>
      <p:regular r:id="rId29"/>
      <p:bold r:id="rId30"/>
    </p:embeddedFont>
    <p:embeddedFont>
      <p:font typeface="Nunito Light" pitchFamily="2" charset="0"/>
      <p:regular r:id="rId31"/>
      <p:italic r:id="rId32"/>
    </p:embeddedFont>
    <p:embeddedFont>
      <p:font typeface="Share Tech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DC5389-7D78-4AD3-9DC2-51EC8CCD1F98}">
  <a:tblStyle styleId="{46DC5389-7D78-4AD3-9DC2-51EC8CCD1F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253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439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165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9" r:id="rId7"/>
    <p:sldLayoutId id="2147483663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Tu7Se8kTXNeu0nfne0enewkuZP5gXoWv1ZuVc1MnJg/co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Tu7Se8kTXNeu0nfne0enewkuZP5gXoWv1ZuVc1MnJg/cop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Tu7Se8kTXNeu0nfne0enewkuZP5gXoWv1ZuVc1MnJg/cop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Tu7Se8kTXNeu0nfne0enewkuZP5gXoWv1ZuVc1MnJg/co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274835" y="3025268"/>
            <a:ext cx="395285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Nombre: Daniel Escobar Saravia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Materia: Base de Datos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Código: SIS11070582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197470" y="738968"/>
            <a:ext cx="655006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DEFENSA-</a:t>
            </a:r>
            <a:r>
              <a:rPr lang="en" dirty="0">
                <a:solidFill>
                  <a:schemeClr val="accent2"/>
                </a:solidFill>
              </a:rPr>
              <a:t>HITO 3</a:t>
            </a:r>
            <a:r>
              <a:rPr lang="en" dirty="0"/>
              <a:t> MANEJO DE CONCEPTOS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D9A1C5-9B21-4A37-B6D9-A2AF5F052DF2}"/>
              </a:ext>
            </a:extLst>
          </p:cNvPr>
          <p:cNvSpPr txBox="1"/>
          <p:nvPr/>
        </p:nvSpPr>
        <p:spPr>
          <a:xfrm>
            <a:off x="6091298" y="1544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ven Pro"/>
              <a:buNone/>
              <a:tabLst/>
              <a:defRPr/>
            </a:pPr>
            <a:r>
              <a:rPr kumimoji="0" lang="es-BO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/>
                <a:sym typeface="Maven Pro"/>
              </a:rPr>
              <a:t>UNIFRANZ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540282" y="227200"/>
            <a:ext cx="666181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/>
              <a:t>Para qué sirve la función STRCMP y como funciona en MYSQL.</a:t>
            </a:r>
            <a:endParaRPr sz="3000"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080000" y="1597750"/>
            <a:ext cx="60480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 funcion del comando SRTCMP es muy sencillo de explicar puesto que solo compara dos cadenas y verifica si son iguales si son iguales devolvera un 0 y si no son iguales devolvera un 1.</a:t>
            </a:r>
            <a:endParaRPr dirty="0"/>
          </a:p>
        </p:txBody>
      </p:sp>
      <p:sp>
        <p:nvSpPr>
          <p:cNvPr id="691" name="Google Shape;691;p32"/>
          <p:cNvSpPr/>
          <p:nvPr/>
        </p:nvSpPr>
        <p:spPr>
          <a:xfrm>
            <a:off x="1334476" y="48482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33950" y="48482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282225" y="3870200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9504C950-58E1-4487-A04A-A1798CD1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513" y="0"/>
            <a:ext cx="725487" cy="7193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0" y="271400"/>
            <a:ext cx="6661813" cy="11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¿Crear una función que muestre el uso de las función STRCMP?</a:t>
            </a:r>
            <a:br>
              <a:rPr lang="es-ES" sz="2000" dirty="0"/>
            </a:br>
            <a:r>
              <a:rPr lang="es-ES" sz="2000" dirty="0"/>
              <a:t>La función debe comparar 3 cadenas. </a:t>
            </a:r>
            <a:br>
              <a:rPr lang="es-ES" sz="2000" dirty="0"/>
            </a:br>
            <a:r>
              <a:rPr lang="es-ES" sz="2000" dirty="0"/>
              <a:t>Y deberá determinar si dos de ellas son</a:t>
            </a:r>
            <a:br>
              <a:rPr lang="es-ES" sz="2000" dirty="0"/>
            </a:br>
            <a:r>
              <a:rPr lang="es-ES" sz="2000" dirty="0"/>
              <a:t>iguales.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34476" y="48482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33950" y="48482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282225" y="3870200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9504C950-58E1-4487-A04A-A1798CD1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513" y="0"/>
            <a:ext cx="725487" cy="71939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1DD3599C-B60B-4F67-B912-123A5124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425" y="1650766"/>
            <a:ext cx="4917598" cy="27084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FUNCTION 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USOdeSTRCMP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(Q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 TEXT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 DEFAULT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CHAR DEFAULT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STRCMP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(Q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W)=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 set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res=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'Dos de ellos son iguales'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 if;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STRCMP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W)=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 set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res=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'Dos de ellos son iguales'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 if;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STRCMP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(Q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E)=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 set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res=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'Dos de ellos son iguales'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 if;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end;</a:t>
            </a: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6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79200" y="362315"/>
            <a:ext cx="5767200" cy="11106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Para qué sirve la función CHAR_LENGTH y LOCATE y como funciona en MYSQL</a:t>
            </a:r>
            <a:endParaRPr dirty="0"/>
          </a:p>
        </p:txBody>
      </p:sp>
      <p:pic>
        <p:nvPicPr>
          <p:cNvPr id="700" name="Google Shape;700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r="14850"/>
          <a:stretch/>
        </p:blipFill>
        <p:spPr>
          <a:xfrm>
            <a:off x="5548377" y="2022351"/>
            <a:ext cx="3595623" cy="26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33"/>
          <p:cNvSpPr txBox="1">
            <a:spLocks noGrp="1"/>
          </p:cNvSpPr>
          <p:nvPr>
            <p:ph type="subTitle" idx="4294967295"/>
          </p:nvPr>
        </p:nvSpPr>
        <p:spPr>
          <a:xfrm>
            <a:off x="559022" y="1944163"/>
            <a:ext cx="3595378" cy="1861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El CHAR_LENGTH nos sirve para contar el numero de caracteres que tenga un palabra o frase.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El LOCATE nos sirve para buscar la ubicacion de un SUBSTRING en un STRING.</a:t>
            </a:r>
            <a:endParaRPr sz="1400" dirty="0"/>
          </a:p>
        </p:txBody>
      </p:sp>
      <p:sp>
        <p:nvSpPr>
          <p:cNvPr id="708" name="Google Shape;708;p33"/>
          <p:cNvSpPr/>
          <p:nvPr/>
        </p:nvSpPr>
        <p:spPr>
          <a:xfrm>
            <a:off x="7268225" y="1139357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EEE1442-847C-4905-AC09-FDDBF85C3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8513" y="0"/>
            <a:ext cx="725487" cy="7254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767200" cy="11106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¿Crear una función que muestre el uso de ambas funciones?</a:t>
            </a:r>
            <a:endParaRPr dirty="0"/>
          </a:p>
        </p:txBody>
      </p:sp>
      <p:pic>
        <p:nvPicPr>
          <p:cNvPr id="700" name="Google Shape;700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r="14850"/>
          <a:stretch/>
        </p:blipFill>
        <p:spPr>
          <a:xfrm>
            <a:off x="5548377" y="1966950"/>
            <a:ext cx="3595623" cy="26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33"/>
          <p:cNvSpPr/>
          <p:nvPr/>
        </p:nvSpPr>
        <p:spPr>
          <a:xfrm>
            <a:off x="6882849" y="120064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EEE1442-847C-4905-AC09-FDDBF85C3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8513" y="0"/>
            <a:ext cx="725487" cy="725487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AF9B375E-6BCC-4956-BCB7-38B956C34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0" y="1966950"/>
            <a:ext cx="480960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OR REPLACE FUNCTION </a:t>
            </a:r>
            <a:r>
              <a:rPr kumimoji="0" lang="es-BO" altLang="es-BO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SUBCADENA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(CADENA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 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SUBCADENA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 TEXT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CONCATENAR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 DEFAULT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(CADENA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SUBCADENA)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LENGTH_CONCAT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DEFAULT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CHAR_LENGTH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(CONCATENAR)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LENGTH_CONCAT &gt;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(CADENA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':'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LENGTH_CONCAT)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ELSE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SUBCADENA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4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7275" y="993622"/>
            <a:ext cx="786502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¿Cual es la diferencia entre las funciones de </a:t>
            </a:r>
            <a:r>
              <a:rPr lang="es-ES" dirty="0" err="1"/>
              <a:t>agregasión</a:t>
            </a:r>
            <a:r>
              <a:rPr lang="es-ES" dirty="0"/>
              <a:t> y funciones creados por</a:t>
            </a:r>
            <a:br>
              <a:rPr lang="es-ES" dirty="0"/>
            </a:br>
            <a:r>
              <a:rPr lang="es-ES" dirty="0"/>
              <a:t>el DBA? Es decir funciones creadas por el usuario</a:t>
            </a:r>
            <a:endParaRPr lang="es-BO" dirty="0"/>
          </a:p>
        </p:txBody>
      </p:sp>
      <p:sp>
        <p:nvSpPr>
          <p:cNvPr id="715" name="Google Shape;715;p34"/>
          <p:cNvSpPr txBox="1"/>
          <p:nvPr/>
        </p:nvSpPr>
        <p:spPr>
          <a:xfrm>
            <a:off x="331619" y="1910679"/>
            <a:ext cx="4944568" cy="255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Las funciones de agregasion son las funciones que ya trae el sistema pre definido como: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COUNT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MIN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SUM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Las funciones creadas como su nombre lo indica se crean para que cumplan una dicha funcion que el usuario necesite.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716" name="Google Shape;716;p34"/>
          <p:cNvGrpSpPr/>
          <p:nvPr/>
        </p:nvGrpSpPr>
        <p:grpSpPr>
          <a:xfrm>
            <a:off x="5346525" y="1762943"/>
            <a:ext cx="3998392" cy="2213254"/>
            <a:chOff x="2654821" y="2311071"/>
            <a:chExt cx="2279715" cy="1262120"/>
          </a:xfrm>
        </p:grpSpPr>
        <p:grpSp>
          <p:nvGrpSpPr>
            <p:cNvPr id="717" name="Google Shape;717;p34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718" name="Google Shape;718;p34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19" name="Google Shape;719;p34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" name="Google Shape;720;p34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721" name="Google Shape;721;p34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722" name="Google Shape;722;p34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723" name="Google Shape;723;p34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  <p:sp>
              <p:nvSpPr>
                <p:cNvPr id="724" name="Google Shape;724;p34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4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4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34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728" name="Google Shape;728;p34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29" name="Google Shape;729;p34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730" name="Google Shape;730;p34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31" name="Google Shape;731;p34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" name="Google Shape;732;p34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733" name="Google Shape;733;p34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34" name="Google Shape;734;p34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4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4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4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4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9" name="Google Shape;739;p34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740" name="Google Shape;740;p34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4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742" name="Google Shape;742;p34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743" name="Google Shape;743;p34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4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45" name="Google Shape;745;p34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746" name="Google Shape;746;p34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747" name="Google Shape;747;p34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4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749" name="Google Shape;749;p34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750" name="Google Shape;750;p34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51" name="Google Shape;751;p34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2" name="Google Shape;752;p34"/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753" name="Google Shape;753;p34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754" name="Google Shape;754;p34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755" name="Google Shape;755;p34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4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7" name="Google Shape;757;p34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758" name="Google Shape;758;p34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59" name="Google Shape;759;p34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760" name="Google Shape;760;p34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761" name="Google Shape;761;p34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62" name="Google Shape;762;p34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34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764" name="Google Shape;764;p34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65" name="Google Shape;765;p34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6" name="Google Shape;766;p34"/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769" name="Google Shape;769;p34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770" name="Google Shape;770;p34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4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4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4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4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4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4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4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4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4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4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4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4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4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4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786" name="Google Shape;786;p34"/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8" name="Google Shape;808;p34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809" name="Google Shape;809;p34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4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34"/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2" name="Google Shape;812;p34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813" name="Google Shape;813;p34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4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4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4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7" name="Google Shape;817;p34"/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4" name="Google Shape;824;p34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825" name="Google Shape;825;p34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4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4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4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9" name="Google Shape;829;p34"/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8" name="Google Shape;858;p34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859" name="Google Shape;859;p34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4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1" name="Google Shape;861;p34"/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2" name="Google Shape;862;p34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863" name="Google Shape;863;p34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864" name="Google Shape;864;p34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5" name="Google Shape;865;p34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866" name="Google Shape;866;p34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4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8" name="Google Shape;868;p34"/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6" name="Google Shape;876;p34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877" name="Google Shape;877;p34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4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4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4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1" name="Google Shape;881;p34"/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34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890" name="Google Shape;890;p34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4" name="Google Shape;894;p34"/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6" name="Google Shape;936;p34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937" name="Google Shape;937;p34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4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9" name="Google Shape;939;p34"/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32DB44B4-BAC2-4FF9-869D-B17417BBC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513" y="0"/>
            <a:ext cx="725487" cy="7254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0" y="921183"/>
            <a:ext cx="7401975" cy="10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¿Busque y defina a qué se referirá cuando se habla de parámetros de entrada y salida en MySQL? </a:t>
            </a:r>
            <a:br>
              <a:rPr lang="es-ES" dirty="0"/>
            </a:br>
            <a:r>
              <a:rPr lang="es-ES" dirty="0"/>
              <a:t>Es decir IN, INOUT.</a:t>
            </a:r>
            <a:endParaRPr dirty="0"/>
          </a:p>
        </p:txBody>
      </p:sp>
      <p:sp>
        <p:nvSpPr>
          <p:cNvPr id="1062" name="Google Shape;1062;p35"/>
          <p:cNvSpPr txBox="1"/>
          <p:nvPr/>
        </p:nvSpPr>
        <p:spPr>
          <a:xfrm>
            <a:off x="646564" y="2101982"/>
            <a:ext cx="7122236" cy="1649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Cuando se habla de parametros de entrada se refiere al dato que se metera en una funcion.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Y</a:t>
            </a:r>
            <a:r>
              <a:rPr lang="en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cuando se habla de parametros de salida es el resultado que nos devolvera una consulta o una funcion.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AF6ED45-C920-453F-9D39-CAE42FAA6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513" y="0"/>
            <a:ext cx="725487" cy="7254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638632" y="547200"/>
            <a:ext cx="3650618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da61137333@gmail.com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+591  77 72 22 51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eate.daniel.escobar.sa@unifranz.edu.bo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75" name="Google Shape;1375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Google Shape;1378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9" name="Google Shape;1379;p4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1380" name="Google Shape;1380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Google Shape;700;p33" title="Gráfico">
            <a:hlinkClick r:id="rId3"/>
            <a:extLst>
              <a:ext uri="{FF2B5EF4-FFF2-40B4-BE49-F238E27FC236}">
                <a16:creationId xmlns:a16="http://schemas.microsoft.com/office/drawing/2014/main" id="{02E8CDE5-5976-4C1E-8B9C-A1D8E50FFA4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14850"/>
          <a:stretch/>
        </p:blipFill>
        <p:spPr>
          <a:xfrm>
            <a:off x="2014650" y="3429368"/>
            <a:ext cx="5114700" cy="4460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214537" y="1108025"/>
            <a:ext cx="4125825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sz="1600" dirty="0"/>
              <a:t>Son un conjuntos de instrucciones escritas en el lenguaje MySQL. Su objetivo es realizar una tarea determinada, desde operaciones sencillas hasta tareas muy complejas y como son comandos MySQL que pueden almacenarse en el servidor no se necesita realizar otra vez el mismo procedimiento solo se necesita llamarlo.</a:t>
            </a:r>
            <a:endParaRPr sz="16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115200" y="448665"/>
            <a:ext cx="727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Defina que es lenguaje procedural en </a:t>
            </a:r>
            <a:br>
              <a:rPr lang="es-ES" dirty="0"/>
            </a:br>
            <a:r>
              <a:rPr lang="es-ES" dirty="0"/>
              <a:t>MySQL.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9FFA90-59FD-4BE7-8065-BC54E2EAA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513" y="18175"/>
            <a:ext cx="725487" cy="71939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0B8E209-9E43-4E95-BAC1-079CDFF35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614" y="1269928"/>
            <a:ext cx="3825572" cy="28196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433933" y="1641896"/>
            <a:ext cx="3279482" cy="2296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Las funciones son piezas de código que reciben o no datos de entrada, realizan operaciones con ellos y luego devuelven un resultado.</a:t>
            </a:r>
            <a:endParaRPr lang="en-US" sz="2000"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0" y="634374"/>
            <a:ext cx="592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Defina que es una función en MySQL</a:t>
            </a:r>
            <a:endParaRPr dirty="0"/>
          </a:p>
        </p:txBody>
      </p:sp>
      <p:sp>
        <p:nvSpPr>
          <p:cNvPr id="487" name="Google Shape;487;p27"/>
          <p:cNvSpPr/>
          <p:nvPr/>
        </p:nvSpPr>
        <p:spPr>
          <a:xfrm>
            <a:off x="195200" y="1583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2F91E45-FF6F-41A0-8902-E632CCD53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513" y="0"/>
            <a:ext cx="725487" cy="71939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69FE3FE-27C4-46B9-8E6C-F234C3763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736" y="1333169"/>
            <a:ext cx="4122777" cy="31930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246194" y="1605051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Nombre. - </a:t>
            </a:r>
            <a:r>
              <a:rPr lang="es-ES" dirty="0"/>
              <a:t>La función tiene que tener un nombre para ser llamada y usada sin nombre no se podría ejecutar.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/>
              <a:t>Return</a:t>
            </a:r>
            <a:r>
              <a:rPr lang="es-ES" b="1" dirty="0"/>
              <a:t>. – </a:t>
            </a:r>
            <a:r>
              <a:rPr lang="es-ES" dirty="0"/>
              <a:t>El </a:t>
            </a:r>
            <a:r>
              <a:rPr lang="es-ES" dirty="0" err="1"/>
              <a:t>return</a:t>
            </a:r>
            <a:r>
              <a:rPr lang="es-ES" dirty="0"/>
              <a:t> es lo que nos retornara la función puede ser un </a:t>
            </a:r>
            <a:r>
              <a:rPr lang="es-ES" dirty="0" err="1"/>
              <a:t>varchar</a:t>
            </a:r>
            <a:r>
              <a:rPr lang="es-ES" dirty="0"/>
              <a:t>, </a:t>
            </a:r>
            <a:r>
              <a:rPr lang="es-ES" dirty="0" err="1"/>
              <a:t>char</a:t>
            </a:r>
            <a:r>
              <a:rPr lang="es-ES" dirty="0"/>
              <a:t>, </a:t>
            </a:r>
            <a:r>
              <a:rPr lang="es-ES" dirty="0" err="1"/>
              <a:t>integer</a:t>
            </a:r>
            <a:r>
              <a:rPr lang="es-ES" dirty="0"/>
              <a:t>, etc.</a:t>
            </a:r>
            <a:endParaRPr lang="es-ES" b="1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0" y="46127"/>
            <a:ext cx="7959693" cy="1346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¿Qué cosas características debe de tener una función? 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57793" y="-5554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2ADC3412-3604-4E8E-AB59-BB93769A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79" y="0"/>
            <a:ext cx="725487" cy="71939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A6C1ECF-90A7-4AF4-AB59-889E5F6E9991}"/>
              </a:ext>
            </a:extLst>
          </p:cNvPr>
          <p:cNvSpPr txBox="1"/>
          <p:nvPr/>
        </p:nvSpPr>
        <p:spPr>
          <a:xfrm>
            <a:off x="3876876" y="1604502"/>
            <a:ext cx="34817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None/>
              <a:tabLst/>
              <a:defRPr/>
            </a:pPr>
            <a:r>
              <a:rPr lang="es-ES" sz="1800" b="1" dirty="0">
                <a:solidFill>
                  <a:srgbClr val="FFFFFF"/>
                </a:solidFill>
                <a:latin typeface="Maven Pro"/>
                <a:sym typeface="Maven Pro"/>
              </a:rPr>
              <a:t>Parámetros. – </a:t>
            </a:r>
            <a:r>
              <a:rPr lang="es-ES" sz="1800" dirty="0">
                <a:solidFill>
                  <a:srgbClr val="FFFFFF"/>
                </a:solidFill>
                <a:latin typeface="Maven Pro"/>
                <a:sym typeface="Maven Pro"/>
              </a:rPr>
              <a:t>Los parámetros son variables que se crean dentro de la función y su valor se determina antes de que empiece la ejecución de la función.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None/>
              <a:tabLst/>
              <a:defRPr/>
            </a:pPr>
            <a:endParaRPr kumimoji="0" lang="es-E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0" y="24879"/>
            <a:ext cx="7463850" cy="1112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¿Cómo crear, modificar y cómo eliminar una función? Adjunte un ejemplo de su uso. 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363378" y="1115233"/>
            <a:ext cx="982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414858" y="1786960"/>
            <a:ext cx="2620500" cy="2188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 sirve para crear una funcion ejemplo: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 function  </a:t>
            </a:r>
            <a:r>
              <a:rPr lang="en-US" dirty="0" err="1"/>
              <a:t>variableGlobal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returns text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return @usuario;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end;</a:t>
            </a:r>
            <a:endParaRPr lang="en" dirty="0"/>
          </a:p>
        </p:txBody>
      </p:sp>
      <p:cxnSp>
        <p:nvCxnSpPr>
          <p:cNvPr id="592" name="Google Shape;592;p29"/>
          <p:cNvCxnSpPr>
            <a:cxnSpLocks/>
          </p:cNvCxnSpPr>
          <p:nvPr/>
        </p:nvCxnSpPr>
        <p:spPr>
          <a:xfrm>
            <a:off x="635328" y="1773826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7708734" y="1968961"/>
            <a:ext cx="1146600" cy="2563800"/>
          </a:xfrm>
          <a:prstGeom prst="bentConnector4">
            <a:avLst>
              <a:gd name="adj1" fmla="val -19937"/>
              <a:gd name="adj2" fmla="val 5563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521228" y="37738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11;p30">
            <a:extLst>
              <a:ext uri="{FF2B5EF4-FFF2-40B4-BE49-F238E27FC236}">
                <a16:creationId xmlns:a16="http://schemas.microsoft.com/office/drawing/2014/main" id="{C0876BD7-BDFF-4439-8208-A3FC5D8B5F98}"/>
              </a:ext>
            </a:extLst>
          </p:cNvPr>
          <p:cNvSpPr/>
          <p:nvPr/>
        </p:nvSpPr>
        <p:spPr>
          <a:xfrm>
            <a:off x="8420100" y="0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30;p30">
            <a:extLst>
              <a:ext uri="{FF2B5EF4-FFF2-40B4-BE49-F238E27FC236}">
                <a16:creationId xmlns:a16="http://schemas.microsoft.com/office/drawing/2014/main" id="{11E2A1F9-283A-4B54-B17E-B2A61F30FE7B}"/>
              </a:ext>
            </a:extLst>
          </p:cNvPr>
          <p:cNvGrpSpPr/>
          <p:nvPr/>
        </p:nvGrpSpPr>
        <p:grpSpPr>
          <a:xfrm>
            <a:off x="8540290" y="142832"/>
            <a:ext cx="488638" cy="438246"/>
            <a:chOff x="5778676" y="3826972"/>
            <a:chExt cx="349052" cy="313055"/>
          </a:xfrm>
        </p:grpSpPr>
        <p:sp>
          <p:nvSpPr>
            <p:cNvPr id="66" name="Google Shape;631;p30">
              <a:extLst>
                <a:ext uri="{FF2B5EF4-FFF2-40B4-BE49-F238E27FC236}">
                  <a16:creationId xmlns:a16="http://schemas.microsoft.com/office/drawing/2014/main" id="{0968E476-282D-4E68-A6E9-DDFA992E57A6}"/>
                </a:ext>
              </a:extLst>
            </p:cNvPr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32;p30">
              <a:extLst>
                <a:ext uri="{FF2B5EF4-FFF2-40B4-BE49-F238E27FC236}">
                  <a16:creationId xmlns:a16="http://schemas.microsoft.com/office/drawing/2014/main" id="{5280093F-D993-410E-B1C2-EF30BB02C044}"/>
                </a:ext>
              </a:extLst>
            </p:cNvPr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33;p30">
              <a:extLst>
                <a:ext uri="{FF2B5EF4-FFF2-40B4-BE49-F238E27FC236}">
                  <a16:creationId xmlns:a16="http://schemas.microsoft.com/office/drawing/2014/main" id="{7C71674B-579F-460D-A49A-759CB3DFBFCB}"/>
                </a:ext>
              </a:extLst>
            </p:cNvPr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34;p30">
              <a:extLst>
                <a:ext uri="{FF2B5EF4-FFF2-40B4-BE49-F238E27FC236}">
                  <a16:creationId xmlns:a16="http://schemas.microsoft.com/office/drawing/2014/main" id="{C01C0527-2A38-4D46-93DF-480C7BC3AC5F}"/>
                </a:ext>
              </a:extLst>
            </p:cNvPr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35;p30">
              <a:extLst>
                <a:ext uri="{FF2B5EF4-FFF2-40B4-BE49-F238E27FC236}">
                  <a16:creationId xmlns:a16="http://schemas.microsoft.com/office/drawing/2014/main" id="{A178C459-3488-4810-9CF3-042D4D1E3451}"/>
                </a:ext>
              </a:extLst>
            </p:cNvPr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572;p29">
            <a:extLst>
              <a:ext uri="{FF2B5EF4-FFF2-40B4-BE49-F238E27FC236}">
                <a16:creationId xmlns:a16="http://schemas.microsoft.com/office/drawing/2014/main" id="{1B7943E9-10BA-420D-A598-3E99582E42B3}"/>
              </a:ext>
            </a:extLst>
          </p:cNvPr>
          <p:cNvSpPr txBox="1">
            <a:spLocks/>
          </p:cNvSpPr>
          <p:nvPr/>
        </p:nvSpPr>
        <p:spPr>
          <a:xfrm>
            <a:off x="3589800" y="1196026"/>
            <a:ext cx="132178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dirty="0"/>
              <a:t>Replace</a:t>
            </a:r>
            <a:endParaRPr lang="es-BO" dirty="0"/>
          </a:p>
        </p:txBody>
      </p:sp>
      <p:sp>
        <p:nvSpPr>
          <p:cNvPr id="17" name="Google Shape;572;p29">
            <a:extLst>
              <a:ext uri="{FF2B5EF4-FFF2-40B4-BE49-F238E27FC236}">
                <a16:creationId xmlns:a16="http://schemas.microsoft.com/office/drawing/2014/main" id="{67E003F4-19FD-468B-82D1-D4025BF55686}"/>
              </a:ext>
            </a:extLst>
          </p:cNvPr>
          <p:cNvSpPr txBox="1">
            <a:spLocks/>
          </p:cNvSpPr>
          <p:nvPr/>
        </p:nvSpPr>
        <p:spPr>
          <a:xfrm>
            <a:off x="5964974" y="1267633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BO" dirty="0" err="1"/>
              <a:t>Drop</a:t>
            </a:r>
            <a:endParaRPr lang="es-BO" dirty="0"/>
          </a:p>
        </p:txBody>
      </p:sp>
      <p:sp>
        <p:nvSpPr>
          <p:cNvPr id="18" name="Google Shape;573;p29">
            <a:extLst>
              <a:ext uri="{FF2B5EF4-FFF2-40B4-BE49-F238E27FC236}">
                <a16:creationId xmlns:a16="http://schemas.microsoft.com/office/drawing/2014/main" id="{F20718FA-D77B-4585-B5CD-196BC59EF30A}"/>
              </a:ext>
            </a:extLst>
          </p:cNvPr>
          <p:cNvSpPr txBox="1">
            <a:spLocks/>
          </p:cNvSpPr>
          <p:nvPr/>
        </p:nvSpPr>
        <p:spPr>
          <a:xfrm>
            <a:off x="2952708" y="1800094"/>
            <a:ext cx="2620500" cy="218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 dirty="0"/>
              <a:t>Nos sirve para reemplazar  una funcion ejemplo:</a:t>
            </a:r>
          </a:p>
          <a:p>
            <a:pPr marL="0" indent="0"/>
            <a:endParaRPr lang="en" dirty="0"/>
          </a:p>
          <a:p>
            <a:pPr marL="0" indent="0"/>
            <a:r>
              <a:rPr lang="en-US" dirty="0"/>
              <a:t>create or replace function </a:t>
            </a:r>
            <a:r>
              <a:rPr lang="en-US" dirty="0" err="1"/>
              <a:t>variableGlobal</a:t>
            </a:r>
            <a:r>
              <a:rPr lang="en-US" dirty="0"/>
              <a:t>()</a:t>
            </a:r>
          </a:p>
          <a:p>
            <a:pPr marL="0" indent="0"/>
            <a:r>
              <a:rPr lang="en-US" dirty="0"/>
              <a:t>returns text</a:t>
            </a:r>
          </a:p>
          <a:p>
            <a:pPr marL="0" indent="0"/>
            <a:r>
              <a:rPr lang="en-US" dirty="0"/>
              <a:t>begin</a:t>
            </a:r>
          </a:p>
          <a:p>
            <a:pPr marL="0" indent="0"/>
            <a:r>
              <a:rPr lang="en-US" dirty="0"/>
              <a:t>    return @usuario;</a:t>
            </a:r>
          </a:p>
          <a:p>
            <a:pPr marL="0" indent="0"/>
            <a:r>
              <a:rPr lang="en-US" dirty="0"/>
              <a:t>end;</a:t>
            </a:r>
            <a:endParaRPr lang="en" dirty="0"/>
          </a:p>
        </p:txBody>
      </p:sp>
      <p:sp>
        <p:nvSpPr>
          <p:cNvPr id="19" name="Google Shape;573;p29">
            <a:extLst>
              <a:ext uri="{FF2B5EF4-FFF2-40B4-BE49-F238E27FC236}">
                <a16:creationId xmlns:a16="http://schemas.microsoft.com/office/drawing/2014/main" id="{4589F141-BB57-4834-BAB2-77941D7A61FB}"/>
              </a:ext>
            </a:extLst>
          </p:cNvPr>
          <p:cNvSpPr txBox="1">
            <a:spLocks/>
          </p:cNvSpPr>
          <p:nvPr/>
        </p:nvSpPr>
        <p:spPr>
          <a:xfrm>
            <a:off x="5573208" y="1760691"/>
            <a:ext cx="2620500" cy="2134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 dirty="0"/>
              <a:t>Nos sirve para borrar una funcion ejemplo:</a:t>
            </a:r>
          </a:p>
          <a:p>
            <a:pPr marL="0" indent="0"/>
            <a:endParaRPr lang="en" dirty="0"/>
          </a:p>
          <a:p>
            <a:pPr marL="0" indent="0"/>
            <a:r>
              <a:rPr lang="es-BO" dirty="0" err="1"/>
              <a:t>drop</a:t>
            </a:r>
            <a:r>
              <a:rPr lang="es-BO" dirty="0"/>
              <a:t> </a:t>
            </a:r>
            <a:r>
              <a:rPr lang="es-BO" dirty="0" err="1"/>
              <a:t>function</a:t>
            </a:r>
            <a:r>
              <a:rPr lang="es-BO" dirty="0"/>
              <a:t> </a:t>
            </a:r>
            <a:r>
              <a:rPr lang="es-BO" dirty="0" err="1"/>
              <a:t>variableGlobal</a:t>
            </a:r>
            <a:r>
              <a:rPr lang="es-BO" dirty="0"/>
              <a:t>;</a:t>
            </a:r>
            <a:endParaRPr lang="en" dirty="0"/>
          </a:p>
          <a:p>
            <a:pPr marL="0" indent="0"/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186026" y="719135"/>
            <a:ext cx="760445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Para qué sirve la función CONCAT y como funciona en MYSQL</a:t>
            </a:r>
            <a:endParaRPr sz="3000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25969" y="1805736"/>
            <a:ext cx="4144903" cy="18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Una fucion concat nos sirve para concatenar dos o mas datos y los une a una consulta y cuando ya se desee ver se vea la consulta con los datos concatenados.</a:t>
            </a:r>
            <a:endParaRPr sz="1800" dirty="0"/>
          </a:p>
        </p:txBody>
      </p:sp>
      <p:sp>
        <p:nvSpPr>
          <p:cNvPr id="609" name="Google Shape;609;p30"/>
          <p:cNvSpPr/>
          <p:nvPr/>
        </p:nvSpPr>
        <p:spPr>
          <a:xfrm>
            <a:off x="8415442" y="-476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8535477" y="11161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Google Shape;700;p33" title="Gráfico">
            <a:hlinkClick r:id="rId3"/>
            <a:extLst>
              <a:ext uri="{FF2B5EF4-FFF2-40B4-BE49-F238E27FC236}">
                <a16:creationId xmlns:a16="http://schemas.microsoft.com/office/drawing/2014/main" id="{2A659534-B98A-47DD-8A17-ABFB767521D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14850"/>
          <a:stretch/>
        </p:blipFill>
        <p:spPr>
          <a:xfrm>
            <a:off x="4994439" y="1378074"/>
            <a:ext cx="4144903" cy="365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124697" y="0"/>
            <a:ext cx="7604452" cy="14843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¿Crear una función que muestre el uso de las función CONCAT? La función debe concatenar 3 cadenas.</a:t>
            </a:r>
            <a:endParaRPr sz="3000" dirty="0"/>
          </a:p>
        </p:txBody>
      </p:sp>
      <p:sp>
        <p:nvSpPr>
          <p:cNvPr id="609" name="Google Shape;609;p30"/>
          <p:cNvSpPr/>
          <p:nvPr/>
        </p:nvSpPr>
        <p:spPr>
          <a:xfrm>
            <a:off x="8415442" y="-476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8535477" y="11161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Rectangle 5">
            <a:extLst>
              <a:ext uri="{FF2B5EF4-FFF2-40B4-BE49-F238E27FC236}">
                <a16:creationId xmlns:a16="http://schemas.microsoft.com/office/drawing/2014/main" id="{CBA4CD80-D0F8-4B25-9AF3-B652A752A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307" y="1592886"/>
            <a:ext cx="4478105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usoDEconcat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(limite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repeat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set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 =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(respuesta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limite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','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','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','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set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limite = limite -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set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a=a+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set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b=b*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until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limite &lt;=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repeat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49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/>
          <p:nvPr/>
        </p:nvSpPr>
        <p:spPr>
          <a:xfrm>
            <a:off x="4627989" y="1236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5613824" y="1236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6599659" y="1236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7585565" y="1236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1"/>
          <p:cNvGrpSpPr/>
          <p:nvPr/>
        </p:nvGrpSpPr>
        <p:grpSpPr>
          <a:xfrm>
            <a:off x="4519858" y="3782100"/>
            <a:ext cx="3601799" cy="274905"/>
            <a:chOff x="3828658" y="3897730"/>
            <a:chExt cx="3601799" cy="274905"/>
          </a:xfrm>
        </p:grpSpPr>
        <p:sp>
          <p:nvSpPr>
            <p:cNvPr id="664" name="Google Shape;664;p31"/>
            <p:cNvSpPr/>
            <p:nvPr/>
          </p:nvSpPr>
          <p:spPr>
            <a:xfrm>
              <a:off x="3829516" y="3897730"/>
              <a:ext cx="2234837" cy="106414"/>
            </a:xfrm>
            <a:custGeom>
              <a:avLst/>
              <a:gdLst/>
              <a:ahLst/>
              <a:cxnLst/>
              <a:rect l="l" t="t" r="r" b="b"/>
              <a:pathLst>
                <a:path w="31251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828658" y="4067150"/>
              <a:ext cx="3601799" cy="105485"/>
            </a:xfrm>
            <a:custGeom>
              <a:avLst/>
              <a:gdLst/>
              <a:ahLst/>
              <a:cxnLst/>
              <a:rect l="l" t="t" r="r" b="b"/>
              <a:pathLst>
                <a:path w="50366" h="1475" extrusionOk="0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1"/>
          <p:cNvGrpSpPr/>
          <p:nvPr/>
        </p:nvGrpSpPr>
        <p:grpSpPr>
          <a:xfrm>
            <a:off x="4502694" y="2911302"/>
            <a:ext cx="4240571" cy="274977"/>
            <a:chOff x="3811494" y="3103763"/>
            <a:chExt cx="4240571" cy="274977"/>
          </a:xfrm>
        </p:grpSpPr>
        <p:sp>
          <p:nvSpPr>
            <p:cNvPr id="667" name="Google Shape;667;p31"/>
            <p:cNvSpPr/>
            <p:nvPr/>
          </p:nvSpPr>
          <p:spPr>
            <a:xfrm>
              <a:off x="3811498" y="3103763"/>
              <a:ext cx="4240568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3811494" y="3272326"/>
              <a:ext cx="1369750" cy="106414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>
            <a:off x="4484672" y="2097574"/>
            <a:ext cx="2235767" cy="274905"/>
            <a:chOff x="3793472" y="2309869"/>
            <a:chExt cx="2235767" cy="274905"/>
          </a:xfrm>
        </p:grpSpPr>
        <p:sp>
          <p:nvSpPr>
            <p:cNvPr id="670" name="Google Shape;670;p31"/>
            <p:cNvSpPr/>
            <p:nvPr/>
          </p:nvSpPr>
          <p:spPr>
            <a:xfrm>
              <a:off x="3793472" y="2309869"/>
              <a:ext cx="2235767" cy="106414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3793472" y="2478360"/>
              <a:ext cx="1508556" cy="106414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1"/>
          <p:cNvGrpSpPr/>
          <p:nvPr/>
        </p:nvGrpSpPr>
        <p:grpSpPr>
          <a:xfrm>
            <a:off x="4463075" y="1312049"/>
            <a:ext cx="2876447" cy="274047"/>
            <a:chOff x="3771875" y="1457332"/>
            <a:chExt cx="2876447" cy="274047"/>
          </a:xfrm>
        </p:grpSpPr>
        <p:sp>
          <p:nvSpPr>
            <p:cNvPr id="673" name="Google Shape;673;p31"/>
            <p:cNvSpPr/>
            <p:nvPr/>
          </p:nvSpPr>
          <p:spPr>
            <a:xfrm>
              <a:off x="3771875" y="1457332"/>
              <a:ext cx="962415" cy="105556"/>
            </a:xfrm>
            <a:custGeom>
              <a:avLst/>
              <a:gdLst/>
              <a:ahLst/>
              <a:cxnLst/>
              <a:rect l="l" t="t" r="r" b="b"/>
              <a:pathLst>
                <a:path w="13458" h="1476" extrusionOk="0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771875" y="1625894"/>
              <a:ext cx="2876447" cy="105485"/>
            </a:xfrm>
            <a:custGeom>
              <a:avLst/>
              <a:gdLst/>
              <a:ahLst/>
              <a:cxnLst/>
              <a:rect l="l" t="t" r="r" b="b"/>
              <a:pathLst>
                <a:path w="40223" h="1475" extrusionOk="0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250032" y="141961"/>
            <a:ext cx="6349478" cy="980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accent3"/>
                </a:solidFill>
              </a:rPr>
              <a:t>Para qué sirve la función SUBSTRING y como funciona en MYSQL</a:t>
            </a:r>
            <a:endParaRPr lang="es-BO" sz="2400" dirty="0">
              <a:solidFill>
                <a:schemeClr val="accent3"/>
              </a:solidFill>
            </a:endParaRPr>
          </a:p>
        </p:txBody>
      </p:sp>
      <p:sp>
        <p:nvSpPr>
          <p:cNvPr id="682" name="Google Shape;682;p31"/>
          <p:cNvSpPr txBox="1">
            <a:spLocks noGrp="1"/>
          </p:cNvSpPr>
          <p:nvPr>
            <p:ph type="subTitle" idx="4294967295"/>
          </p:nvPr>
        </p:nvSpPr>
        <p:spPr>
          <a:xfrm>
            <a:off x="913560" y="1711588"/>
            <a:ext cx="2385000" cy="2419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Una funcion SUBSTRING nos sirve para extraer una subcadena o una parte de la cadena.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Esta funcion opera en una cadena de entrada y devuelve una cadena mas pequeña. </a:t>
            </a:r>
            <a:endParaRPr sz="1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DD74082-C8CC-4521-BAF9-E925F2C22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513" y="0"/>
            <a:ext cx="725487" cy="7193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0" y="-209410"/>
            <a:ext cx="6349478" cy="18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accent3"/>
                </a:solidFill>
              </a:rPr>
              <a:t>Crear una función que muestre el uso de las función SUBSTRING</a:t>
            </a:r>
            <a:br>
              <a:rPr lang="es-ES" sz="1800" dirty="0">
                <a:solidFill>
                  <a:schemeClr val="accent3"/>
                </a:solidFill>
              </a:rPr>
            </a:br>
            <a:r>
              <a:rPr lang="es-ES" sz="1800" dirty="0">
                <a:solidFill>
                  <a:schemeClr val="accent3"/>
                </a:solidFill>
              </a:rPr>
              <a:t>La función recibe un nombre completo.</a:t>
            </a:r>
            <a:br>
              <a:rPr lang="es-ES" sz="1800" dirty="0">
                <a:solidFill>
                  <a:schemeClr val="accent3"/>
                </a:solidFill>
              </a:rPr>
            </a:br>
            <a:r>
              <a:rPr lang="es-ES" sz="1800" dirty="0">
                <a:solidFill>
                  <a:schemeClr val="accent3"/>
                </a:solidFill>
              </a:rPr>
              <a:t>INPUT: Ximena Condori Mar</a:t>
            </a:r>
            <a:br>
              <a:rPr lang="es-ES" sz="1800" dirty="0">
                <a:solidFill>
                  <a:schemeClr val="accent3"/>
                </a:solidFill>
              </a:rPr>
            </a:br>
            <a:r>
              <a:rPr lang="es-ES" sz="1800" dirty="0">
                <a:solidFill>
                  <a:schemeClr val="accent3"/>
                </a:solidFill>
              </a:rPr>
              <a:t>La función solo retorna el nombre.</a:t>
            </a:r>
            <a:br>
              <a:rPr lang="es-ES" sz="1800" dirty="0">
                <a:solidFill>
                  <a:schemeClr val="accent3"/>
                </a:solidFill>
              </a:rPr>
            </a:br>
            <a:r>
              <a:rPr lang="es-ES" sz="1800" dirty="0">
                <a:solidFill>
                  <a:schemeClr val="accent3"/>
                </a:solidFill>
              </a:rPr>
              <a:t>OUTPUT: Ximena</a:t>
            </a:r>
            <a:endParaRPr lang="es-BO" sz="1800" dirty="0">
              <a:solidFill>
                <a:schemeClr val="accent3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DD74082-C8CC-4521-BAF9-E925F2C22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513" y="0"/>
            <a:ext cx="725487" cy="71939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E532566E-AC6B-4396-ADE2-7EA0871FF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600" y="1987934"/>
            <a:ext cx="44496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SUBSTR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'Ximena Condori Mar'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BO" altLang="es-BO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68E33D-7605-4745-96C4-C65EEE955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600" y="2571750"/>
            <a:ext cx="4910400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853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1028</Words>
  <Application>Microsoft Office PowerPoint</Application>
  <PresentationFormat>Presentación en pantalla (16:9)</PresentationFormat>
  <Paragraphs>66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Fira Sans Condensed Medium</vt:lpstr>
      <vt:lpstr>Maven Pro</vt:lpstr>
      <vt:lpstr>Nunito Light</vt:lpstr>
      <vt:lpstr>JetBrains Mono</vt:lpstr>
      <vt:lpstr>Advent Pro SemiBold</vt:lpstr>
      <vt:lpstr>Fira Sans Extra Condensed Medium</vt:lpstr>
      <vt:lpstr>Arial</vt:lpstr>
      <vt:lpstr>Share Tech</vt:lpstr>
      <vt:lpstr>Livvic Light</vt:lpstr>
      <vt:lpstr>Data Science Consulting by Slidesgo</vt:lpstr>
      <vt:lpstr>DEFENSA-HITO 3 MANEJO DE CONCEPTOS</vt:lpstr>
      <vt:lpstr>Defina que es lenguaje procedural en  MySQL.</vt:lpstr>
      <vt:lpstr>Defina que es una función en MySQL</vt:lpstr>
      <vt:lpstr>¿Qué cosas características debe de tener una función? </vt:lpstr>
      <vt:lpstr>¿Cómo crear, modificar y cómo eliminar una función? Adjunte un ejemplo de su uso. </vt:lpstr>
      <vt:lpstr>Para qué sirve la función CONCAT y como funciona en MYSQL</vt:lpstr>
      <vt:lpstr>¿Crear una función que muestre el uso de las función CONCAT? La función debe concatenar 3 cadenas.</vt:lpstr>
      <vt:lpstr>Para qué sirve la función SUBSTRING y como funciona en MYSQL</vt:lpstr>
      <vt:lpstr>Crear una función que muestre el uso de las función SUBSTRING La función recibe un nombre completo. INPUT: Ximena Condori Mar La función solo retorna el nombre. OUTPUT: Ximena</vt:lpstr>
      <vt:lpstr>Para qué sirve la función STRCMP y como funciona en MYSQL.</vt:lpstr>
      <vt:lpstr>¿Crear una función que muestre el uso de las función STRCMP? La función debe comparar 3 cadenas.  Y deberá determinar si dos de ellas son iguales.</vt:lpstr>
      <vt:lpstr>Para qué sirve la función CHAR_LENGTH y LOCATE y como funciona en MYSQL</vt:lpstr>
      <vt:lpstr>¿Crear una función que muestre el uso de ambas funciones?</vt:lpstr>
      <vt:lpstr>¿Cual es la diferencia entre las funciones de agregasión y funciones creados por el DBA? Es decir funciones creadas por el usuario</vt:lpstr>
      <vt:lpstr>¿Busque y defina a qué se referirá cuando se habla de parámetros de entrada y salida en MySQL?  Es decir IN, INOUT.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DEFENSA-HITO 3 MANEJO DE CONCEPTOS</dc:title>
  <dc:creator>DANIEL</dc:creator>
  <cp:lastModifiedBy>Daniel Escobar</cp:lastModifiedBy>
  <cp:revision>23</cp:revision>
  <dcterms:modified xsi:type="dcterms:W3CDTF">2022-05-21T03:52:35Z</dcterms:modified>
</cp:coreProperties>
</file>