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2FDCC-F519-431B-BF36-63EC35393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F8E069-DC62-42DC-A5B6-7197E89A7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A2BFE4-216D-4B07-9A5F-75CE80B6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FD9-F99B-4A27-8959-ACBAE09BA40B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82158B-2178-4CA1-9711-3889250C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C82D4F-EA43-45D5-8D73-279725F0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825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44D1C-55C1-41DF-9350-CAFB59E7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ED17B6-2D73-4CBE-BE01-B212F4FE4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2378AC-9F6C-406E-9B3D-79738DE30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FD9-F99B-4A27-8959-ACBAE09BA40B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308418-2B1D-48E3-AA23-CD1DA433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333F6B-55A5-4879-A9BC-1AF6FF9E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058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FB1FE6-0ECE-483A-841A-F5F99B27E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775301-F794-4858-8141-BCB8A0614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67DFF9-BA91-43ED-BFDB-C7AFACD7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FD9-F99B-4A27-8959-ACBAE09BA40B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78B109-6722-4522-A164-54D68A46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8D8CE-5ED5-4714-AD30-ACB95B55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453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CB61C-E02D-418A-93C2-3BD617FC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A0CAF8-3423-4332-8CBA-1ACC90ADF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A79829-2183-4D7B-81B5-24900ADE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FD9-F99B-4A27-8959-ACBAE09BA40B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3688F3-CF2C-4DBB-8E06-F3838A55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5088B1-A7B8-4123-B91A-27DB7C6C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727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0292A-82E5-4B36-9819-21008DF5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75E40A-BE79-42F4-A51D-5FC6DD8FF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42FA24-5CFA-4508-B959-0B38BEDB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FD9-F99B-4A27-8959-ACBAE09BA40B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D7A518-1ACC-4CF5-82A3-2CD306E2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2D9297-8EF9-4367-9494-81C730EA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603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296E2-2AAE-4D23-8CB7-8DBFCCDE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A537F3-BBA1-48AB-B122-673E349B7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EC989F-4C2B-45F3-8300-D73790C53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10B75C-9CF0-4BFC-8C3C-A2737D26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FD9-F99B-4A27-8959-ACBAE09BA40B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692D90-6B14-49C4-822B-CCD80348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329BEF-A052-495A-9FEA-8988D6C8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890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EF39D-C783-4236-A56B-9164A6E25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806E6A-3D98-4581-B938-AA386D33F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48483E-5E34-4BEB-B394-9484F382A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DF4D41-8D41-47A4-8068-6406596A2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0E0CB4-CA13-4AA8-A7BE-DFB64A334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6CB340-DA38-406B-97C3-E59BC29D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FD9-F99B-4A27-8959-ACBAE09BA40B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D25432-AA94-4393-AE8B-112C3265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3C4356C-3A7A-4C71-8DEB-C7D2BA7E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7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2569A-D43F-472D-8F21-1884AD2A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259392-E02B-4A39-9158-CF5E7C81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FD9-F99B-4A27-8959-ACBAE09BA40B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6B5AEB-38AE-4DC8-889E-47FC777BC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F7AE1C-9E9E-48F7-B14A-972BBAD7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382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7E3769-AE19-42E4-8869-9769173B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FD9-F99B-4A27-8959-ACBAE09BA40B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B22D21F-57CB-44EF-B401-C35796F6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6E2C8C-AA4F-4A1B-AB2B-D8675C7A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911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A40F5-EBE5-4D73-A6A7-893D7F29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F3C3ED-8BB6-4D0D-A3B8-E4D90E600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FA0681-F0AA-4674-B4C6-591E63BF8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922940-DB10-47AE-BE16-E24D514B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FD9-F99B-4A27-8959-ACBAE09BA40B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3D727D-33FE-4CD2-8BFF-0117B506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4050E4-728C-43A3-B742-D0DC3389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303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A4622-E94D-4E76-812A-8CDD0BA2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70A38A-7205-4CDC-BB8E-61046957E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264EB0-6E98-47F9-82AA-BFA8B33E4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608AD1-171D-4418-AE5B-1BC87773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FD9-F99B-4A27-8959-ACBAE09BA40B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29142D-35E2-4325-85DB-63E7A6C2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2C3600-1B0B-4808-98CD-9CB52982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24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294E389-D8F6-4EEE-96C8-1EB2D64F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FDB121-D10D-4404-BF5A-377A4D00F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513DB4-1DA2-4EC2-988A-91A834C25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EFD9-F99B-4A27-8959-ACBAE09BA40B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0C917-CE97-4D6C-9B20-1AD63D892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0382B3-2B55-4A4C-9796-82EC6EA9D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455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ldat.com/blog/es/computacion-paralela-capacidad-procesamiento/" TargetMode="External"/><Relationship Id="rId2" Type="http://schemas.openxmlformats.org/officeDocument/2006/relationships/hyperlink" Target="https://github.com/DanielEstrada971102/2D_IsingSImulation/blob/main/Reporte_escrito.pdf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en.wikipedia.org/w/index.php?title=Ising_model&amp;oldid=104838430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DanielEstrada971102/2D_IsingSImulation/tree/V2-op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110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10.png"/><Relationship Id="rId5" Type="http://schemas.openxmlformats.org/officeDocument/2006/relationships/image" Target="../media/image30.png"/><Relationship Id="rId10" Type="http://schemas.openxmlformats.org/officeDocument/2006/relationships/image" Target="../media/image80.png"/><Relationship Id="rId4" Type="http://schemas.openxmlformats.org/officeDocument/2006/relationships/image" Target="../media/image27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3.png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30.png"/><Relationship Id="rId4" Type="http://schemas.openxmlformats.org/officeDocument/2006/relationships/image" Target="../media/image14.png"/><Relationship Id="rId9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8;p1">
            <a:extLst>
              <a:ext uri="{FF2B5EF4-FFF2-40B4-BE49-F238E27FC236}">
                <a16:creationId xmlns:a16="http://schemas.microsoft.com/office/drawing/2014/main" id="{452DAF0A-3DF0-425D-9AC6-76CB75998253}"/>
              </a:ext>
            </a:extLst>
          </p:cNvPr>
          <p:cNvSpPr/>
          <p:nvPr/>
        </p:nvSpPr>
        <p:spPr>
          <a:xfrm>
            <a:off x="1103129" y="909814"/>
            <a:ext cx="10410825" cy="158079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0;p1">
            <a:extLst>
              <a:ext uri="{FF2B5EF4-FFF2-40B4-BE49-F238E27FC236}">
                <a16:creationId xmlns:a16="http://schemas.microsoft.com/office/drawing/2014/main" id="{938B33A1-A64B-4CBD-984B-73A00BF86CFF}"/>
              </a:ext>
            </a:extLst>
          </p:cNvPr>
          <p:cNvSpPr/>
          <p:nvPr/>
        </p:nvSpPr>
        <p:spPr>
          <a:xfrm>
            <a:off x="903103" y="1000126"/>
            <a:ext cx="10515599" cy="1400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Modelo de Ising 2D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30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Paralelizaci</a:t>
            </a:r>
            <a:r>
              <a:rPr lang="es-MX" sz="3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lang="es-MX" sz="30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 de procesos con </a:t>
            </a:r>
            <a:r>
              <a:rPr lang="es-MX" sz="3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-MX" sz="30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ython-</a:t>
            </a:r>
            <a:r>
              <a:rPr lang="es-MX" sz="30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multiprocessing</a:t>
            </a:r>
            <a:endParaRPr lang="es-MX" sz="30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91;p1">
            <a:extLst>
              <a:ext uri="{FF2B5EF4-FFF2-40B4-BE49-F238E27FC236}">
                <a16:creationId xmlns:a16="http://schemas.microsoft.com/office/drawing/2014/main" id="{1AC25024-758F-4BC4-AAEE-9CE9A8DCC5D5}"/>
              </a:ext>
            </a:extLst>
          </p:cNvPr>
          <p:cNvSpPr txBox="1"/>
          <p:nvPr/>
        </p:nvSpPr>
        <p:spPr>
          <a:xfrm>
            <a:off x="3112902" y="3628775"/>
            <a:ext cx="60960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0" i="0" u="none" strike="noStrike" cap="none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Daniel Estrada Acevedo</a:t>
            </a:r>
            <a:endParaRPr dirty="0">
              <a:solidFill>
                <a:schemeClr val="accent5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Instituto de física – Universidad de Antioquia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#2 – Computación Avanzada</a:t>
            </a:r>
            <a:endParaRPr dirty="0"/>
          </a:p>
        </p:txBody>
      </p:sp>
      <p:pic>
        <p:nvPicPr>
          <p:cNvPr id="6" name="Google Shape;92;p1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91BA98D1-B047-47A1-93C2-FAF67E732FE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13242" y="5210174"/>
            <a:ext cx="1295320" cy="16024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1265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7;p3">
            <a:extLst>
              <a:ext uri="{FF2B5EF4-FFF2-40B4-BE49-F238E27FC236}">
                <a16:creationId xmlns:a16="http://schemas.microsoft.com/office/drawing/2014/main" id="{BA1BC713-4036-4FD5-9EE6-C435AC6FFBA5}"/>
              </a:ext>
            </a:extLst>
          </p:cNvPr>
          <p:cNvSpPr/>
          <p:nvPr/>
        </p:nvSpPr>
        <p:spPr>
          <a:xfrm>
            <a:off x="-314325" y="-19050"/>
            <a:ext cx="7305675" cy="107632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8;p3">
            <a:extLst>
              <a:ext uri="{FF2B5EF4-FFF2-40B4-BE49-F238E27FC236}">
                <a16:creationId xmlns:a16="http://schemas.microsoft.com/office/drawing/2014/main" id="{F8828D22-BA15-412F-BB97-F405FDAD11C5}"/>
              </a:ext>
            </a:extLst>
          </p:cNvPr>
          <p:cNvSpPr/>
          <p:nvPr/>
        </p:nvSpPr>
        <p:spPr>
          <a:xfrm>
            <a:off x="-84240" y="106501"/>
            <a:ext cx="69422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Conclusiones y perspectivas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Google Shape;109;p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A931CBAE-1CFF-4ACD-86A9-41E3F100158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8963" y="0"/>
            <a:ext cx="1295320" cy="16024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0;p3">
            <a:extLst>
              <a:ext uri="{FF2B5EF4-FFF2-40B4-BE49-F238E27FC236}">
                <a16:creationId xmlns:a16="http://schemas.microsoft.com/office/drawing/2014/main" id="{28664757-6615-4321-8E45-DD819ABF61A2}"/>
              </a:ext>
            </a:extLst>
          </p:cNvPr>
          <p:cNvSpPr/>
          <p:nvPr/>
        </p:nvSpPr>
        <p:spPr>
          <a:xfrm>
            <a:off x="8401050" y="6534150"/>
            <a:ext cx="3914774" cy="3238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bg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Daniel Estrada | Modelo de Ising 2D  	         .10/12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85755D8-20D0-4606-86C4-46E342D60864}"/>
                  </a:ext>
                </a:extLst>
              </p:cNvPr>
              <p:cNvSpPr txBox="1"/>
              <p:nvPr/>
            </p:nvSpPr>
            <p:spPr>
              <a:xfrm>
                <a:off x="552449" y="1414373"/>
                <a:ext cx="9896513" cy="40934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CO" sz="2000" dirty="0">
                    <a:solidFill>
                      <a:schemeClr val="dk1"/>
                    </a:solidFill>
                    <a:latin typeface="Arial"/>
                    <a:cs typeface="Arial"/>
                  </a:rPr>
                  <a:t>De forma satisfactoria se pudo lograr una optimización del programa. Se logró correr el programa localmente con 4 núcleos, y se pudo alcanzar un rendimiento más de 3 veces superior.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MX" sz="2000" dirty="0">
                  <a:solidFill>
                    <a:schemeClr val="dk1"/>
                  </a:solidFill>
                  <a:latin typeface="Arial"/>
                  <a:cs typeface="Arial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MX" sz="2000" dirty="0">
                    <a:solidFill>
                      <a:schemeClr val="dk1"/>
                    </a:solidFill>
                    <a:latin typeface="Arial"/>
                    <a:cs typeface="Arial"/>
                  </a:rPr>
                  <a:t>La paralelización con </a:t>
                </a:r>
                <a:r>
                  <a:rPr lang="es-MX" sz="2000" dirty="0" err="1">
                    <a:solidFill>
                      <a:schemeClr val="dk1"/>
                    </a:solidFill>
                    <a:latin typeface="Consolas" panose="020B0609020204030204" pitchFamily="49" charset="0"/>
                    <a:cs typeface="Arial"/>
                  </a:rPr>
                  <a:t>multiprocessing</a:t>
                </a:r>
                <a:r>
                  <a:rPr lang="es-MX" sz="2000" dirty="0">
                    <a:solidFill>
                      <a:schemeClr val="dk1"/>
                    </a:solidFill>
                    <a:latin typeface="Arial"/>
                    <a:cs typeface="Arial"/>
                  </a:rPr>
                  <a:t> es una excelente alternativa para optimización a nivel de tareas, sin embargo, presenta algunas dificultades a la hora de hacer procesos en paralelo de forma anidada.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MX" sz="2000" dirty="0">
                  <a:solidFill>
                    <a:schemeClr val="dk1"/>
                  </a:solidFill>
                  <a:latin typeface="Arial"/>
                  <a:cs typeface="Arial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MX" sz="2000" dirty="0">
                  <a:solidFill>
                    <a:schemeClr val="dk1"/>
                  </a:solidFill>
                  <a:latin typeface="Arial"/>
                  <a:cs typeface="Arial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MX" sz="2000" dirty="0">
                    <a:solidFill>
                      <a:schemeClr val="dk1"/>
                    </a:solidFill>
                    <a:latin typeface="Arial"/>
                    <a:cs typeface="Arial"/>
                  </a:rPr>
                  <a:t>EL uso de un </a:t>
                </a:r>
                <a:r>
                  <a:rPr lang="es-MX" sz="2000" dirty="0" err="1">
                    <a:solidFill>
                      <a:schemeClr val="dk1"/>
                    </a:solidFill>
                    <a:latin typeface="Arial"/>
                    <a:cs typeface="Arial"/>
                  </a:rPr>
                  <a:t>cluster</a:t>
                </a:r>
                <a:r>
                  <a:rPr lang="es-MX" sz="2000" dirty="0">
                    <a:solidFill>
                      <a:schemeClr val="dk1"/>
                    </a:solidFill>
                    <a:latin typeface="Arial"/>
                    <a:cs typeface="Arial"/>
                  </a:rPr>
                  <a:t> podría se una solución a lo anterior, La idea sería enviar como tareas individuales a los nodos del </a:t>
                </a:r>
                <a:r>
                  <a:rPr lang="es-MX" sz="2000" dirty="0" err="1">
                    <a:solidFill>
                      <a:schemeClr val="dk1"/>
                    </a:solidFill>
                    <a:latin typeface="Arial"/>
                    <a:cs typeface="Arial"/>
                  </a:rPr>
                  <a:t>cluster</a:t>
                </a:r>
                <a:r>
                  <a:rPr lang="es-MX" sz="2000" dirty="0">
                    <a:solidFill>
                      <a:schemeClr val="dk1"/>
                    </a:solidFill>
                    <a:latin typeface="Arial"/>
                    <a:cs typeface="Arial"/>
                  </a:rPr>
                  <a:t> cada simulación con un valor de </a:t>
                </a:r>
                <a14:m>
                  <m:oMath xmlns:m="http://schemas.openxmlformats.org/officeDocument/2006/math">
                    <m:r>
                      <a:rPr lang="es-MX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𝛽</m:t>
                    </m:r>
                  </m:oMath>
                </a14:m>
                <a:r>
                  <a:rPr lang="es-MX" sz="2000" dirty="0">
                    <a:solidFill>
                      <a:schemeClr val="dk1"/>
                    </a:solidFill>
                    <a:latin typeface="Arial"/>
                    <a:cs typeface="Arial"/>
                  </a:rPr>
                  <a:t> diferente.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s-CO" sz="2000" dirty="0">
                  <a:solidFill>
                    <a:schemeClr val="dk1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85755D8-20D0-4606-86C4-46E342D60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49" y="1414373"/>
                <a:ext cx="9896513" cy="4093428"/>
              </a:xfrm>
              <a:prstGeom prst="rect">
                <a:avLst/>
              </a:prstGeom>
              <a:blipFill>
                <a:blip r:embed="rId3"/>
                <a:stretch>
                  <a:fillRect l="-555" t="-595" r="-61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415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1;p13">
            <a:extLst>
              <a:ext uri="{FF2B5EF4-FFF2-40B4-BE49-F238E27FC236}">
                <a16:creationId xmlns:a16="http://schemas.microsoft.com/office/drawing/2014/main" id="{75C24C95-3B06-4A08-A72D-7F4FD66E5C53}"/>
              </a:ext>
            </a:extLst>
          </p:cNvPr>
          <p:cNvSpPr txBox="1"/>
          <p:nvPr/>
        </p:nvSpPr>
        <p:spPr>
          <a:xfrm>
            <a:off x="428667" y="1829157"/>
            <a:ext cx="11182351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s-MX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[1]	Daniel Estrada. Proyecto # 1: Modelo de Ising 2D : Aplicación de los Métodos de Monte Carlo en física. Oct. De 2021.url: </a:t>
            </a:r>
            <a:r>
              <a:rPr lang="es-MX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hlinkClick r:id="rId2"/>
              </a:rPr>
              <a:t>https://github.com/DanielEstrada971102/2D_IsingSImulation/blob/main/Reporte_escrito.pdf</a:t>
            </a:r>
            <a:endParaRPr lang="es-MX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s-MX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s-MX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s-MX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[2] 	Manuel </a:t>
            </a:r>
            <a:r>
              <a:rPr lang="es-MX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Sanchez</a:t>
            </a:r>
            <a:r>
              <a:rPr lang="es-MX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Cristian </a:t>
            </a:r>
            <a:r>
              <a:rPr lang="es-MX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Garcia</a:t>
            </a:r>
            <a:r>
              <a:rPr lang="es-MX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 Francisco Navarro. La computación paralela: alta capacidad de procesamiento - </a:t>
            </a:r>
            <a:r>
              <a:rPr lang="es-MX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Teldat</a:t>
            </a:r>
            <a:r>
              <a:rPr lang="es-MX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Blog - </a:t>
            </a:r>
            <a:r>
              <a:rPr lang="es-MX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Connectando</a:t>
            </a:r>
            <a:r>
              <a:rPr lang="es-MX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el mundo. Jul. De 2020.url: </a:t>
            </a:r>
            <a:r>
              <a:rPr lang="es-MX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hlinkClick r:id="rId3"/>
              </a:rPr>
              <a:t>https://www.teldat.com/blog/es/computacion-paralela-capacidad-procesamiento/</a:t>
            </a:r>
            <a:endParaRPr lang="es-MX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es-MX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s-MX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s-MX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[3] 	Wikipedia </a:t>
            </a:r>
            <a:r>
              <a:rPr lang="es-MX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contributors</a:t>
            </a:r>
            <a:r>
              <a:rPr lang="es-MX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Ising </a:t>
            </a:r>
            <a:r>
              <a:rPr lang="es-MX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lang="es-MX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— Wikipedia, </a:t>
            </a:r>
            <a:r>
              <a:rPr lang="es-MX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s-MX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Free </a:t>
            </a:r>
            <a:r>
              <a:rPr lang="es-MX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Encyclopedia</a:t>
            </a:r>
            <a:r>
              <a:rPr lang="es-MX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[Online; </a:t>
            </a:r>
            <a:r>
              <a:rPr lang="es-MX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accessed</a:t>
            </a:r>
            <a:r>
              <a:rPr lang="es-MX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19-October-2021]. 2021.url: </a:t>
            </a:r>
            <a:r>
              <a:rPr lang="es-MX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hlinkClick r:id="rId4"/>
              </a:rPr>
              <a:t>https://en.wikipedia.org/w/index.php?title=Ising_model&amp;oldid=1048384303</a:t>
            </a:r>
            <a:endParaRPr lang="es-MX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s-MX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br>
              <a:rPr lang="es-MX" sz="1600" dirty="0"/>
            </a:b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7;p3">
            <a:extLst>
              <a:ext uri="{FF2B5EF4-FFF2-40B4-BE49-F238E27FC236}">
                <a16:creationId xmlns:a16="http://schemas.microsoft.com/office/drawing/2014/main" id="{9B4F004E-6B2D-4D83-B45D-443FA4FF259C}"/>
              </a:ext>
            </a:extLst>
          </p:cNvPr>
          <p:cNvSpPr/>
          <p:nvPr/>
        </p:nvSpPr>
        <p:spPr>
          <a:xfrm>
            <a:off x="-314324" y="-19050"/>
            <a:ext cx="3596926" cy="107632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8;p3">
            <a:extLst>
              <a:ext uri="{FF2B5EF4-FFF2-40B4-BE49-F238E27FC236}">
                <a16:creationId xmlns:a16="http://schemas.microsoft.com/office/drawing/2014/main" id="{699ECA95-966B-4650-AB14-8FA094202594}"/>
              </a:ext>
            </a:extLst>
          </p:cNvPr>
          <p:cNvSpPr/>
          <p:nvPr/>
        </p:nvSpPr>
        <p:spPr>
          <a:xfrm>
            <a:off x="-84240" y="106501"/>
            <a:ext cx="341799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Referencias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Google Shape;109;p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8D8C1FA7-3B2A-4111-85B6-229FA4B471F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48963" y="0"/>
            <a:ext cx="1295320" cy="16024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0;p3">
            <a:extLst>
              <a:ext uri="{FF2B5EF4-FFF2-40B4-BE49-F238E27FC236}">
                <a16:creationId xmlns:a16="http://schemas.microsoft.com/office/drawing/2014/main" id="{AB1E259F-E876-4838-849D-041A3B331C9A}"/>
              </a:ext>
            </a:extLst>
          </p:cNvPr>
          <p:cNvSpPr/>
          <p:nvPr/>
        </p:nvSpPr>
        <p:spPr>
          <a:xfrm>
            <a:off x="8401050" y="6534150"/>
            <a:ext cx="3914774" cy="3238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bg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Daniel Estrada | Modelo de Ising 2D  	         .11/12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1;p13">
            <a:extLst>
              <a:ext uri="{FF2B5EF4-FFF2-40B4-BE49-F238E27FC236}">
                <a16:creationId xmlns:a16="http://schemas.microsoft.com/office/drawing/2014/main" id="{75C24C95-3B06-4A08-A72D-7F4FD66E5C53}"/>
              </a:ext>
            </a:extLst>
          </p:cNvPr>
          <p:cNvSpPr txBox="1"/>
          <p:nvPr/>
        </p:nvSpPr>
        <p:spPr>
          <a:xfrm>
            <a:off x="409617" y="3305532"/>
            <a:ext cx="11334666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MX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https://github.com/DanielEstrada971102/2D_IsingSImulation/tree/V2-opt</a:t>
            </a:r>
            <a:endParaRPr lang="es-MX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7;p3">
            <a:extLst>
              <a:ext uri="{FF2B5EF4-FFF2-40B4-BE49-F238E27FC236}">
                <a16:creationId xmlns:a16="http://schemas.microsoft.com/office/drawing/2014/main" id="{9B4F004E-6B2D-4D83-B45D-443FA4FF259C}"/>
              </a:ext>
            </a:extLst>
          </p:cNvPr>
          <p:cNvSpPr/>
          <p:nvPr/>
        </p:nvSpPr>
        <p:spPr>
          <a:xfrm>
            <a:off x="2728913" y="1915833"/>
            <a:ext cx="6696074" cy="107632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Repositorio de GitHub</a:t>
            </a:r>
            <a:endParaRPr sz="4000" dirty="0">
              <a:solidFill>
                <a:schemeClr val="lt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8;p3">
            <a:extLst>
              <a:ext uri="{FF2B5EF4-FFF2-40B4-BE49-F238E27FC236}">
                <a16:creationId xmlns:a16="http://schemas.microsoft.com/office/drawing/2014/main" id="{699ECA95-966B-4650-AB14-8FA094202594}"/>
              </a:ext>
            </a:extLst>
          </p:cNvPr>
          <p:cNvSpPr/>
          <p:nvPr/>
        </p:nvSpPr>
        <p:spPr>
          <a:xfrm>
            <a:off x="-84240" y="106501"/>
            <a:ext cx="341799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Referencias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Google Shape;109;p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8D8C1FA7-3B2A-4111-85B6-229FA4B471F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48963" y="0"/>
            <a:ext cx="1295320" cy="16024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0;p3">
            <a:extLst>
              <a:ext uri="{FF2B5EF4-FFF2-40B4-BE49-F238E27FC236}">
                <a16:creationId xmlns:a16="http://schemas.microsoft.com/office/drawing/2014/main" id="{AB1E259F-E876-4838-849D-041A3B331C9A}"/>
              </a:ext>
            </a:extLst>
          </p:cNvPr>
          <p:cNvSpPr/>
          <p:nvPr/>
        </p:nvSpPr>
        <p:spPr>
          <a:xfrm>
            <a:off x="8401050" y="6534150"/>
            <a:ext cx="3914774" cy="3238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bg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Daniel Estrada | Modelo de Ising 2D  	         .12/12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80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7;p2">
            <a:extLst>
              <a:ext uri="{FF2B5EF4-FFF2-40B4-BE49-F238E27FC236}">
                <a16:creationId xmlns:a16="http://schemas.microsoft.com/office/drawing/2014/main" id="{D3E383B8-E881-4BAF-AD83-3F847FF78021}"/>
              </a:ext>
            </a:extLst>
          </p:cNvPr>
          <p:cNvSpPr/>
          <p:nvPr/>
        </p:nvSpPr>
        <p:spPr>
          <a:xfrm>
            <a:off x="-314324" y="-19050"/>
            <a:ext cx="3571874" cy="107632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661C7EE3-AC77-40DB-95B7-145EC5B607CF}"/>
              </a:ext>
            </a:extLst>
          </p:cNvPr>
          <p:cNvSpPr/>
          <p:nvPr/>
        </p:nvSpPr>
        <p:spPr>
          <a:xfrm>
            <a:off x="300779" y="165169"/>
            <a:ext cx="23416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sz="5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9;p2">
            <a:extLst>
              <a:ext uri="{FF2B5EF4-FFF2-40B4-BE49-F238E27FC236}">
                <a16:creationId xmlns:a16="http://schemas.microsoft.com/office/drawing/2014/main" id="{E15687F2-3C0D-4718-9BE0-A34A3574E257}"/>
              </a:ext>
            </a:extLst>
          </p:cNvPr>
          <p:cNvSpPr txBox="1"/>
          <p:nvPr/>
        </p:nvSpPr>
        <p:spPr>
          <a:xfrm>
            <a:off x="3347587" y="1574325"/>
            <a:ext cx="5496826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s-CO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Motivaci</a:t>
            </a:r>
            <a:r>
              <a:rPr lang="es-MX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ón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s-MX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s-CO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Resultados.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s-CO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Conclusiones y perspectivas. </a:t>
            </a:r>
            <a:endParaRPr dirty="0"/>
          </a:p>
        </p:txBody>
      </p:sp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1F5B7B68-8AE3-4612-9C12-B79805ADBE65}"/>
              </a:ext>
            </a:extLst>
          </p:cNvPr>
          <p:cNvSpPr/>
          <p:nvPr/>
        </p:nvSpPr>
        <p:spPr>
          <a:xfrm>
            <a:off x="8401050" y="6534150"/>
            <a:ext cx="3914774" cy="3238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none" strike="noStrike" cap="none" dirty="0">
                <a:solidFill>
                  <a:schemeClr val="bg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Daniel Estrada | Modelo de Ising 2D  	         .2/12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Google Shape;101;p2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76AB0AEE-4227-45C5-84BA-15D55E284AF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8963" y="0"/>
            <a:ext cx="1295320" cy="16024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362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3">
            <a:extLst>
              <a:ext uri="{FF2B5EF4-FFF2-40B4-BE49-F238E27FC236}">
                <a16:creationId xmlns:a16="http://schemas.microsoft.com/office/drawing/2014/main" id="{BFD6DA23-A749-41B1-98EE-ADF1E03E59FB}"/>
              </a:ext>
            </a:extLst>
          </p:cNvPr>
          <p:cNvSpPr/>
          <p:nvPr/>
        </p:nvSpPr>
        <p:spPr>
          <a:xfrm>
            <a:off x="782231" y="306185"/>
            <a:ext cx="8714194" cy="889526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7;p3">
            <a:extLst>
              <a:ext uri="{FF2B5EF4-FFF2-40B4-BE49-F238E27FC236}">
                <a16:creationId xmlns:a16="http://schemas.microsoft.com/office/drawing/2014/main" id="{BA1BC713-4036-4FD5-9EE6-C435AC6FFBA5}"/>
              </a:ext>
            </a:extLst>
          </p:cNvPr>
          <p:cNvSpPr/>
          <p:nvPr/>
        </p:nvSpPr>
        <p:spPr>
          <a:xfrm>
            <a:off x="-314325" y="-19050"/>
            <a:ext cx="4076709" cy="107632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8;p3">
            <a:extLst>
              <a:ext uri="{FF2B5EF4-FFF2-40B4-BE49-F238E27FC236}">
                <a16:creationId xmlns:a16="http://schemas.microsoft.com/office/drawing/2014/main" id="{F8828D22-BA15-412F-BB97-F405FDAD11C5}"/>
              </a:ext>
            </a:extLst>
          </p:cNvPr>
          <p:cNvSpPr/>
          <p:nvPr/>
        </p:nvSpPr>
        <p:spPr>
          <a:xfrm>
            <a:off x="-84240" y="106501"/>
            <a:ext cx="361006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Motivación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Google Shape;109;p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A931CBAE-1CFF-4ACD-86A9-41E3F100158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8963" y="0"/>
            <a:ext cx="1295320" cy="16024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0;p3">
            <a:extLst>
              <a:ext uri="{FF2B5EF4-FFF2-40B4-BE49-F238E27FC236}">
                <a16:creationId xmlns:a16="http://schemas.microsoft.com/office/drawing/2014/main" id="{28664757-6615-4321-8E45-DD819ABF61A2}"/>
              </a:ext>
            </a:extLst>
          </p:cNvPr>
          <p:cNvSpPr/>
          <p:nvPr/>
        </p:nvSpPr>
        <p:spPr>
          <a:xfrm>
            <a:off x="8401050" y="6534150"/>
            <a:ext cx="3914774" cy="3238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bg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Daniel Estrada | Modelo de Ising 2D  	         .3/12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Google Shape;121;p3">
            <a:extLst>
              <a:ext uri="{FF2B5EF4-FFF2-40B4-BE49-F238E27FC236}">
                <a16:creationId xmlns:a16="http://schemas.microsoft.com/office/drawing/2014/main" id="{50E5C467-776E-4E94-AFA0-7309B6FD6C3B}"/>
              </a:ext>
            </a:extLst>
          </p:cNvPr>
          <p:cNvSpPr/>
          <p:nvPr/>
        </p:nvSpPr>
        <p:spPr>
          <a:xfrm>
            <a:off x="3447689" y="452140"/>
            <a:ext cx="59773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0" cap="none" dirty="0">
                <a:latin typeface="Calibri"/>
                <a:ea typeface="Calibri"/>
                <a:cs typeface="Calibri"/>
                <a:sym typeface="Calibri"/>
              </a:rPr>
              <a:t>Simulación del Modelo de Ising</a:t>
            </a:r>
            <a:endParaRPr dirty="0"/>
          </a:p>
        </p:txBody>
      </p:sp>
      <p:sp>
        <p:nvSpPr>
          <p:cNvPr id="20" name="Google Shape;124;p3">
            <a:extLst>
              <a:ext uri="{FF2B5EF4-FFF2-40B4-BE49-F238E27FC236}">
                <a16:creationId xmlns:a16="http://schemas.microsoft.com/office/drawing/2014/main" id="{256939AF-C435-4448-A888-4BEB7056D31E}"/>
              </a:ext>
            </a:extLst>
          </p:cNvPr>
          <p:cNvSpPr txBox="1"/>
          <p:nvPr/>
        </p:nvSpPr>
        <p:spPr>
          <a:xfrm>
            <a:off x="250799" y="6520696"/>
            <a:ext cx="631983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Imágenes tomadas y modificadas de [3]</a:t>
            </a:r>
            <a:endParaRPr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7B4DDA3E-9CF7-42F1-851B-5ABE622306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19" t="23366" r="28209" b="16528"/>
          <a:stretch/>
        </p:blipFill>
        <p:spPr>
          <a:xfrm>
            <a:off x="499320" y="2104947"/>
            <a:ext cx="4997062" cy="3551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C7031FE0-45D8-4EE9-B518-BA6CDDECB4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81" t="33333" r="29922" b="21111"/>
          <a:stretch/>
        </p:blipFill>
        <p:spPr>
          <a:xfrm>
            <a:off x="7116375" y="1739646"/>
            <a:ext cx="4488050" cy="2596262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70C8E32C-6F12-4614-B650-D7A5B8D6C6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880" t="33741" r="58506" b="40883"/>
          <a:stretch/>
        </p:blipFill>
        <p:spPr>
          <a:xfrm>
            <a:off x="7702161" y="4330080"/>
            <a:ext cx="1659835" cy="1740257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09DE1F4F-44A1-4835-B51A-548CCFB59C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880" t="59117" r="58506" b="15507"/>
          <a:stretch/>
        </p:blipFill>
        <p:spPr>
          <a:xfrm>
            <a:off x="9550217" y="4387145"/>
            <a:ext cx="1659835" cy="1740257"/>
          </a:xfrm>
          <a:prstGeom prst="rect">
            <a:avLst/>
          </a:prstGeom>
        </p:spPr>
      </p:pic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126ABFE0-B70B-4864-B32B-9D2548F685C2}"/>
              </a:ext>
            </a:extLst>
          </p:cNvPr>
          <p:cNvSpPr/>
          <p:nvPr/>
        </p:nvSpPr>
        <p:spPr>
          <a:xfrm>
            <a:off x="5683526" y="3433969"/>
            <a:ext cx="1252331" cy="586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0215EE9-0C14-4B0B-8A72-0DE504FFDBE6}"/>
              </a:ext>
            </a:extLst>
          </p:cNvPr>
          <p:cNvCxnSpPr/>
          <p:nvPr/>
        </p:nvCxnSpPr>
        <p:spPr>
          <a:xfrm>
            <a:off x="6309691" y="4094922"/>
            <a:ext cx="0" cy="6361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6F4BC4F2-8CBD-4A57-B47D-CECB37E1BA7B}"/>
                  </a:ext>
                </a:extLst>
              </p:cNvPr>
              <p:cNvSpPr txBox="1"/>
              <p:nvPr/>
            </p:nvSpPr>
            <p:spPr>
              <a:xfrm>
                <a:off x="5756323" y="4747317"/>
                <a:ext cx="13600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MX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&gt;2</m:t>
                      </m:r>
                      <m:r>
                        <a:rPr lang="es-MX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s-CO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6F4BC4F2-8CBD-4A57-B47D-CECB37E1B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23" y="4747317"/>
                <a:ext cx="136005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Google Shape;111;p3">
            <a:extLst>
              <a:ext uri="{FF2B5EF4-FFF2-40B4-BE49-F238E27FC236}">
                <a16:creationId xmlns:a16="http://schemas.microsoft.com/office/drawing/2014/main" id="{896B880C-8D07-488F-9A96-AC0F2B6F604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39609" r="-5913"/>
          <a:stretch/>
        </p:blipFill>
        <p:spPr>
          <a:xfrm>
            <a:off x="6608049" y="2793870"/>
            <a:ext cx="4264343" cy="1805716"/>
          </a:xfrm>
          <a:prstGeom prst="parallelogram">
            <a:avLst>
              <a:gd name="adj" fmla="val 73508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7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3">
            <a:extLst>
              <a:ext uri="{FF2B5EF4-FFF2-40B4-BE49-F238E27FC236}">
                <a16:creationId xmlns:a16="http://schemas.microsoft.com/office/drawing/2014/main" id="{BFD6DA23-A749-41B1-98EE-ADF1E03E59FB}"/>
              </a:ext>
            </a:extLst>
          </p:cNvPr>
          <p:cNvSpPr/>
          <p:nvPr/>
        </p:nvSpPr>
        <p:spPr>
          <a:xfrm>
            <a:off x="782231" y="306185"/>
            <a:ext cx="5542369" cy="889526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7;p3">
            <a:extLst>
              <a:ext uri="{FF2B5EF4-FFF2-40B4-BE49-F238E27FC236}">
                <a16:creationId xmlns:a16="http://schemas.microsoft.com/office/drawing/2014/main" id="{BA1BC713-4036-4FD5-9EE6-C435AC6FFBA5}"/>
              </a:ext>
            </a:extLst>
          </p:cNvPr>
          <p:cNvSpPr/>
          <p:nvPr/>
        </p:nvSpPr>
        <p:spPr>
          <a:xfrm>
            <a:off x="-314325" y="-19050"/>
            <a:ext cx="4076709" cy="107632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8;p3">
            <a:extLst>
              <a:ext uri="{FF2B5EF4-FFF2-40B4-BE49-F238E27FC236}">
                <a16:creationId xmlns:a16="http://schemas.microsoft.com/office/drawing/2014/main" id="{F8828D22-BA15-412F-BB97-F405FDAD11C5}"/>
              </a:ext>
            </a:extLst>
          </p:cNvPr>
          <p:cNvSpPr/>
          <p:nvPr/>
        </p:nvSpPr>
        <p:spPr>
          <a:xfrm>
            <a:off x="-84240" y="106501"/>
            <a:ext cx="361006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Motivación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Google Shape;109;p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A931CBAE-1CFF-4ACD-86A9-41E3F100158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8963" y="0"/>
            <a:ext cx="1295320" cy="16024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0;p3">
            <a:extLst>
              <a:ext uri="{FF2B5EF4-FFF2-40B4-BE49-F238E27FC236}">
                <a16:creationId xmlns:a16="http://schemas.microsoft.com/office/drawing/2014/main" id="{28664757-6615-4321-8E45-DD819ABF61A2}"/>
              </a:ext>
            </a:extLst>
          </p:cNvPr>
          <p:cNvSpPr/>
          <p:nvPr/>
        </p:nvSpPr>
        <p:spPr>
          <a:xfrm>
            <a:off x="8401050" y="6534150"/>
            <a:ext cx="3914774" cy="3238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bg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Daniel Estrada | Modelo de Ising 2D  	         .4/12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Google Shape;121;p3">
            <a:extLst>
              <a:ext uri="{FF2B5EF4-FFF2-40B4-BE49-F238E27FC236}">
                <a16:creationId xmlns:a16="http://schemas.microsoft.com/office/drawing/2014/main" id="{50E5C467-776E-4E94-AFA0-7309B6FD6C3B}"/>
              </a:ext>
            </a:extLst>
          </p:cNvPr>
          <p:cNvSpPr/>
          <p:nvPr/>
        </p:nvSpPr>
        <p:spPr>
          <a:xfrm>
            <a:off x="3447689" y="452140"/>
            <a:ext cx="304836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0" cap="none" dirty="0">
                <a:latin typeface="Calibri"/>
                <a:ea typeface="Calibri"/>
                <a:cs typeface="Calibri"/>
                <a:sym typeface="Calibri"/>
              </a:rPr>
              <a:t>Objetivo</a:t>
            </a:r>
            <a:endParaRPr dirty="0"/>
          </a:p>
        </p:txBody>
      </p:sp>
      <p:sp>
        <p:nvSpPr>
          <p:cNvPr id="16" name="Google Shape;113;p3">
            <a:extLst>
              <a:ext uri="{FF2B5EF4-FFF2-40B4-BE49-F238E27FC236}">
                <a16:creationId xmlns:a16="http://schemas.microsoft.com/office/drawing/2014/main" id="{4710FD75-63E9-4666-A008-8ACB76DCF78D}"/>
              </a:ext>
            </a:extLst>
          </p:cNvPr>
          <p:cNvSpPr txBox="1"/>
          <p:nvPr/>
        </p:nvSpPr>
        <p:spPr>
          <a:xfrm>
            <a:off x="619167" y="1885356"/>
            <a:ext cx="10953666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el </a:t>
            </a:r>
            <a:r>
              <a:rPr lang="es-CO" sz="20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lang="es-CO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de: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Aplicar las herramientas de paralelización aprendidas en el curso.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Mejorar le rendimiento de la simulación de Ising.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plantea como proyecto para la segunda unidad </a:t>
            </a:r>
            <a:r>
              <a:rPr lang="es-CO" sz="20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la paralización del programa usando</a:t>
            </a:r>
            <a:r>
              <a:rPr lang="es-CO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 módulo de Python </a:t>
            </a:r>
            <a:r>
              <a:rPr lang="es-CO" sz="2000" dirty="0" err="1">
                <a:solidFill>
                  <a:schemeClr val="accent6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multiprocessing</a:t>
            </a:r>
            <a:r>
              <a:rPr lang="es-CO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Con esto, se comparará el rendimiento del nuevo programa con el anterior por medio de una gráfica T vs L.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601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3">
            <a:extLst>
              <a:ext uri="{FF2B5EF4-FFF2-40B4-BE49-F238E27FC236}">
                <a16:creationId xmlns:a16="http://schemas.microsoft.com/office/drawing/2014/main" id="{BFD6DA23-A749-41B1-98EE-ADF1E03E59FB}"/>
              </a:ext>
            </a:extLst>
          </p:cNvPr>
          <p:cNvSpPr/>
          <p:nvPr/>
        </p:nvSpPr>
        <p:spPr>
          <a:xfrm>
            <a:off x="782231" y="306185"/>
            <a:ext cx="9430176" cy="889526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7;p3">
            <a:extLst>
              <a:ext uri="{FF2B5EF4-FFF2-40B4-BE49-F238E27FC236}">
                <a16:creationId xmlns:a16="http://schemas.microsoft.com/office/drawing/2014/main" id="{BA1BC713-4036-4FD5-9EE6-C435AC6FFBA5}"/>
              </a:ext>
            </a:extLst>
          </p:cNvPr>
          <p:cNvSpPr/>
          <p:nvPr/>
        </p:nvSpPr>
        <p:spPr>
          <a:xfrm>
            <a:off x="-314325" y="-19050"/>
            <a:ext cx="4076709" cy="107632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8;p3">
            <a:extLst>
              <a:ext uri="{FF2B5EF4-FFF2-40B4-BE49-F238E27FC236}">
                <a16:creationId xmlns:a16="http://schemas.microsoft.com/office/drawing/2014/main" id="{F8828D22-BA15-412F-BB97-F405FDAD11C5}"/>
              </a:ext>
            </a:extLst>
          </p:cNvPr>
          <p:cNvSpPr/>
          <p:nvPr/>
        </p:nvSpPr>
        <p:spPr>
          <a:xfrm>
            <a:off x="-84240" y="106501"/>
            <a:ext cx="361006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Metodología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Google Shape;109;p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A931CBAE-1CFF-4ACD-86A9-41E3F100158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8963" y="0"/>
            <a:ext cx="1295320" cy="16024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0;p3">
            <a:extLst>
              <a:ext uri="{FF2B5EF4-FFF2-40B4-BE49-F238E27FC236}">
                <a16:creationId xmlns:a16="http://schemas.microsoft.com/office/drawing/2014/main" id="{28664757-6615-4321-8E45-DD819ABF61A2}"/>
              </a:ext>
            </a:extLst>
          </p:cNvPr>
          <p:cNvSpPr/>
          <p:nvPr/>
        </p:nvSpPr>
        <p:spPr>
          <a:xfrm>
            <a:off x="8401050" y="6534150"/>
            <a:ext cx="3914774" cy="3238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bg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Daniel Estrada | Modelo de Ising 2D  	         .5/12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Google Shape;121;p3">
            <a:extLst>
              <a:ext uri="{FF2B5EF4-FFF2-40B4-BE49-F238E27FC236}">
                <a16:creationId xmlns:a16="http://schemas.microsoft.com/office/drawing/2014/main" id="{50E5C467-776E-4E94-AFA0-7309B6FD6C3B}"/>
              </a:ext>
            </a:extLst>
          </p:cNvPr>
          <p:cNvSpPr/>
          <p:nvPr/>
        </p:nvSpPr>
        <p:spPr>
          <a:xfrm>
            <a:off x="3447688" y="452140"/>
            <a:ext cx="691520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dirty="0">
                <a:latin typeface="Calibri"/>
                <a:cs typeface="Calibri"/>
                <a:sym typeface="Calibri"/>
              </a:rPr>
              <a:t>Tareas realizadas por la simulación</a:t>
            </a:r>
            <a:endParaRPr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FFAE16C9-6553-4A37-9337-6F458E35C3B2}"/>
              </a:ext>
            </a:extLst>
          </p:cNvPr>
          <p:cNvGrpSpPr/>
          <p:nvPr/>
        </p:nvGrpSpPr>
        <p:grpSpPr>
          <a:xfrm>
            <a:off x="2250523" y="1382510"/>
            <a:ext cx="7961884" cy="5329977"/>
            <a:chOff x="814668" y="283315"/>
            <a:chExt cx="9633879" cy="6449273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BB7BB12E-EE04-481C-BD68-0F35AC7FEB48}"/>
                </a:ext>
              </a:extLst>
            </p:cNvPr>
            <p:cNvSpPr/>
            <p:nvPr/>
          </p:nvSpPr>
          <p:spPr>
            <a:xfrm>
              <a:off x="814668" y="504826"/>
              <a:ext cx="4848739" cy="622776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A289C056-43E0-4058-9AB9-A24DC406EE6F}"/>
                </a:ext>
              </a:extLst>
            </p:cNvPr>
            <p:cNvSpPr/>
            <p:nvPr/>
          </p:nvSpPr>
          <p:spPr>
            <a:xfrm>
              <a:off x="965198" y="283315"/>
              <a:ext cx="4591125" cy="66886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b="1" dirty="0">
                  <a:solidFill>
                    <a:schemeClr val="tx1"/>
                  </a:solidFill>
                </a:rPr>
                <a:t>Simulación Ising 2D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ángulo: esquinas redondeadas 22">
                  <a:extLst>
                    <a:ext uri="{FF2B5EF4-FFF2-40B4-BE49-F238E27FC236}">
                      <a16:creationId xmlns:a16="http://schemas.microsoft.com/office/drawing/2014/main" id="{AE8F85DA-5D04-43DD-B0F5-050D42639BD8}"/>
                    </a:ext>
                  </a:extLst>
                </p:cNvPr>
                <p:cNvSpPr/>
                <p:nvPr/>
              </p:nvSpPr>
              <p:spPr>
                <a:xfrm>
                  <a:off x="1538286" y="1113789"/>
                  <a:ext cx="1719264" cy="453391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s-CO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ángulo: esquinas redondeadas 4">
                  <a:extLst>
                    <a:ext uri="{FF2B5EF4-FFF2-40B4-BE49-F238E27FC236}">
                      <a16:creationId xmlns:a16="http://schemas.microsoft.com/office/drawing/2014/main" id="{B2245B9C-B8D3-4DFE-B79D-6CAC5733F7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8286" y="1113789"/>
                  <a:ext cx="1719264" cy="453391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ángulo: esquinas redondeadas 24">
                  <a:extLst>
                    <a:ext uri="{FF2B5EF4-FFF2-40B4-BE49-F238E27FC236}">
                      <a16:creationId xmlns:a16="http://schemas.microsoft.com/office/drawing/2014/main" id="{2A5130B1-41BF-49F9-A1F0-79DA3B55EDDA}"/>
                    </a:ext>
                  </a:extLst>
                </p:cNvPr>
                <p:cNvSpPr/>
                <p:nvPr/>
              </p:nvSpPr>
              <p:spPr>
                <a:xfrm>
                  <a:off x="3398240" y="1116369"/>
                  <a:ext cx="1711922" cy="448229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s-CO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ángulo: esquinas redondeadas 5">
                  <a:extLst>
                    <a:ext uri="{FF2B5EF4-FFF2-40B4-BE49-F238E27FC236}">
                      <a16:creationId xmlns:a16="http://schemas.microsoft.com/office/drawing/2014/main" id="{07983BB0-026D-4CC1-8961-95C87D94CE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240" y="1116369"/>
                  <a:ext cx="1711922" cy="448229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CFF6A12A-E62E-4D65-838D-024DB1BA06E5}"/>
                </a:ext>
              </a:extLst>
            </p:cNvPr>
            <p:cNvSpPr/>
            <p:nvPr/>
          </p:nvSpPr>
          <p:spPr>
            <a:xfrm>
              <a:off x="1501954" y="1721257"/>
              <a:ext cx="3600450" cy="217235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schemeClr val="tx1"/>
                </a:solidFill>
              </a:endParaRPr>
            </a:p>
            <a:p>
              <a:pPr algn="ctr"/>
              <a:endParaRPr lang="es-CO" dirty="0">
                <a:solidFill>
                  <a:schemeClr val="tx1"/>
                </a:solidFill>
              </a:endParaRPr>
            </a:p>
            <a:p>
              <a:pPr algn="ctr"/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AFB67F69-1571-42B3-AF72-6F7832C2B4C7}"/>
                </a:ext>
              </a:extLst>
            </p:cNvPr>
            <p:cNvSpPr/>
            <p:nvPr/>
          </p:nvSpPr>
          <p:spPr>
            <a:xfrm>
              <a:off x="1538286" y="3992848"/>
              <a:ext cx="3600450" cy="781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Metropolis-Hasting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E198F021-B859-4192-A9C2-15306FB5860A}"/>
                </a:ext>
              </a:extLst>
            </p:cNvPr>
            <p:cNvSpPr txBox="1"/>
            <p:nvPr/>
          </p:nvSpPr>
          <p:spPr>
            <a:xfrm>
              <a:off x="2424069" y="1711342"/>
              <a:ext cx="18215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Metropolis-Hasting</a:t>
              </a:r>
            </a:p>
          </p:txBody>
        </p:sp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67F1F370-FF6F-400F-B592-F03E9973633E}"/>
                </a:ext>
              </a:extLst>
            </p:cNvPr>
            <p:cNvSpPr/>
            <p:nvPr/>
          </p:nvSpPr>
          <p:spPr>
            <a:xfrm>
              <a:off x="1538286" y="5791916"/>
              <a:ext cx="3600450" cy="781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Metropolis-Hasting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Abrir llave 36">
              <a:extLst>
                <a:ext uri="{FF2B5EF4-FFF2-40B4-BE49-F238E27FC236}">
                  <a16:creationId xmlns:a16="http://schemas.microsoft.com/office/drawing/2014/main" id="{EA197C16-ACB8-408F-B8B9-770B98B9F632}"/>
                </a:ext>
              </a:extLst>
            </p:cNvPr>
            <p:cNvSpPr/>
            <p:nvPr/>
          </p:nvSpPr>
          <p:spPr>
            <a:xfrm rot="10800000">
              <a:off x="5165826" y="1711342"/>
              <a:ext cx="206393" cy="4861624"/>
            </a:xfrm>
            <a:prstGeom prst="leftBrace">
              <a:avLst>
                <a:gd name="adj1" fmla="val 47274"/>
                <a:gd name="adj2" fmla="val 48534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2277763B-BB66-4541-9ADE-15B1FDDF0861}"/>
                </a:ext>
              </a:extLst>
            </p:cNvPr>
            <p:cNvGrpSpPr/>
            <p:nvPr/>
          </p:nvGrpSpPr>
          <p:grpSpPr>
            <a:xfrm rot="5400000">
              <a:off x="2199367" y="1315754"/>
              <a:ext cx="1674109" cy="3142394"/>
              <a:chOff x="10525268" y="1630036"/>
              <a:chExt cx="3248025" cy="1846197"/>
            </a:xfrm>
          </p:grpSpPr>
          <p:sp>
            <p:nvSpPr>
              <p:cNvPr id="51" name="Rectángulo: esquinas redondeadas 50">
                <a:extLst>
                  <a:ext uri="{FF2B5EF4-FFF2-40B4-BE49-F238E27FC236}">
                    <a16:creationId xmlns:a16="http://schemas.microsoft.com/office/drawing/2014/main" id="{290482F5-614F-405B-B9FB-600D0FB04332}"/>
                  </a:ext>
                </a:extLst>
              </p:cNvPr>
              <p:cNvSpPr/>
              <p:nvPr/>
            </p:nvSpPr>
            <p:spPr>
              <a:xfrm>
                <a:off x="10601468" y="1678376"/>
                <a:ext cx="647702" cy="11998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600" i="1" dirty="0">
                    <a:solidFill>
                      <a:sysClr val="windowText" lastClr="000000"/>
                    </a:solidFill>
                  </a:rPr>
                  <a:t>Spin-flip update</a:t>
                </a:r>
              </a:p>
            </p:txBody>
          </p:sp>
          <p:sp>
            <p:nvSpPr>
              <p:cNvPr id="52" name="Rectángulo: esquinas redondeadas 51">
                <a:extLst>
                  <a:ext uri="{FF2B5EF4-FFF2-40B4-BE49-F238E27FC236}">
                    <a16:creationId xmlns:a16="http://schemas.microsoft.com/office/drawing/2014/main" id="{2C3C6B66-E7C5-4902-BED0-CFE31CA8E442}"/>
                  </a:ext>
                </a:extLst>
              </p:cNvPr>
              <p:cNvSpPr/>
              <p:nvPr/>
            </p:nvSpPr>
            <p:spPr>
              <a:xfrm>
                <a:off x="11343148" y="1678376"/>
                <a:ext cx="647702" cy="11998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600" i="1" dirty="0">
                    <a:solidFill>
                      <a:sysClr val="windowText" lastClr="000000"/>
                    </a:solidFill>
                  </a:rPr>
                  <a:t>Spin-flip update</a:t>
                </a:r>
              </a:p>
            </p:txBody>
          </p:sp>
          <p:sp>
            <p:nvSpPr>
              <p:cNvPr id="53" name="Rectángulo: esquinas redondeadas 52">
                <a:extLst>
                  <a:ext uri="{FF2B5EF4-FFF2-40B4-BE49-F238E27FC236}">
                    <a16:creationId xmlns:a16="http://schemas.microsoft.com/office/drawing/2014/main" id="{C4990CC4-DAAC-4B8B-A78F-80485CDA3FB4}"/>
                  </a:ext>
                </a:extLst>
              </p:cNvPr>
              <p:cNvSpPr/>
              <p:nvPr/>
            </p:nvSpPr>
            <p:spPr>
              <a:xfrm>
                <a:off x="12999583" y="1630036"/>
                <a:ext cx="647702" cy="124817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600" i="1" dirty="0">
                    <a:solidFill>
                      <a:sysClr val="windowText" lastClr="000000"/>
                    </a:solidFill>
                  </a:rPr>
                  <a:t>Spin-flip update</a:t>
                </a:r>
              </a:p>
            </p:txBody>
          </p:sp>
          <p:sp>
            <p:nvSpPr>
              <p:cNvPr id="54" name="Abrir llave 53">
                <a:extLst>
                  <a:ext uri="{FF2B5EF4-FFF2-40B4-BE49-F238E27FC236}">
                    <a16:creationId xmlns:a16="http://schemas.microsoft.com/office/drawing/2014/main" id="{AFDF5C0A-B069-47D7-BBD7-905511EC40F1}"/>
                  </a:ext>
                </a:extLst>
              </p:cNvPr>
              <p:cNvSpPr/>
              <p:nvPr/>
            </p:nvSpPr>
            <p:spPr>
              <a:xfrm rot="16200000">
                <a:off x="12050339" y="1400762"/>
                <a:ext cx="197883" cy="3248025"/>
              </a:xfrm>
              <a:prstGeom prst="leftBrace">
                <a:avLst>
                  <a:gd name="adj1" fmla="val 47274"/>
                  <a:gd name="adj2" fmla="val 48534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CAC146E7-3B7E-49CB-B62C-91D9AB3DDA2D}"/>
                  </a:ext>
                </a:extLst>
              </p:cNvPr>
              <p:cNvSpPr txBox="1"/>
              <p:nvPr/>
            </p:nvSpPr>
            <p:spPr>
              <a:xfrm>
                <a:off x="11958419" y="2118506"/>
                <a:ext cx="1073596" cy="271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2400" dirty="0"/>
                  <a:t>. . .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uadroTexto 55">
                    <a:extLst>
                      <a:ext uri="{FF2B5EF4-FFF2-40B4-BE49-F238E27FC236}">
                        <a16:creationId xmlns:a16="http://schemas.microsoft.com/office/drawing/2014/main" id="{E8FAD57C-9C05-47E7-AC82-5B5DBAB8FB0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1909586" y="2990021"/>
                    <a:ext cx="255864" cy="71656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s-CO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CuadroTexto 17">
                    <a:extLst>
                      <a:ext uri="{FF2B5EF4-FFF2-40B4-BE49-F238E27FC236}">
                        <a16:creationId xmlns:a16="http://schemas.microsoft.com/office/drawing/2014/main" id="{B9090FC2-27D5-446A-A91E-6D0C3B7E46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11909586" y="2990021"/>
                    <a:ext cx="255864" cy="71656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77BC8D60-B6F2-4F59-B620-B614A0A19EEA}"/>
                    </a:ext>
                  </a:extLst>
                </p:cNvPr>
                <p:cNvSpPr txBox="1"/>
                <p:nvPr/>
              </p:nvSpPr>
              <p:spPr>
                <a:xfrm>
                  <a:off x="5315305" y="4000739"/>
                  <a:ext cx="4115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s-CO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82BD948C-82C0-4552-99C1-4190681DE1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5305" y="4000739"/>
                  <a:ext cx="41152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03561E41-973E-4355-9411-B06A317BD63E}"/>
                </a:ext>
              </a:extLst>
            </p:cNvPr>
            <p:cNvSpPr txBox="1"/>
            <p:nvPr/>
          </p:nvSpPr>
          <p:spPr>
            <a:xfrm rot="16200000">
              <a:off x="2931814" y="507386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dirty="0"/>
                <a:t>. . . .</a:t>
              </a:r>
            </a:p>
          </p:txBody>
        </p: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E592320F-8C58-4242-9CB9-DCD16D429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0625" y="1977306"/>
              <a:ext cx="0" cy="3862729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ángulo: esquinas redondeadas 41">
                  <a:extLst>
                    <a:ext uri="{FF2B5EF4-FFF2-40B4-BE49-F238E27FC236}">
                      <a16:creationId xmlns:a16="http://schemas.microsoft.com/office/drawing/2014/main" id="{9EBDEAD0-D88A-4030-B003-4805BE6A9DD0}"/>
                    </a:ext>
                  </a:extLst>
                </p:cNvPr>
                <p:cNvSpPr/>
                <p:nvPr/>
              </p:nvSpPr>
              <p:spPr>
                <a:xfrm>
                  <a:off x="7402157" y="1860420"/>
                  <a:ext cx="3046390" cy="77614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2000" dirty="0">
                      <a:solidFill>
                        <a:schemeClr val="tx1"/>
                      </a:solidFill>
                    </a:rPr>
                    <a:t>Simulación --&gt; 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s-MX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CO" sz="20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42" name="Rectángulo: esquinas redondeadas 41">
                  <a:extLst>
                    <a:ext uri="{FF2B5EF4-FFF2-40B4-BE49-F238E27FC236}">
                      <a16:creationId xmlns:a16="http://schemas.microsoft.com/office/drawing/2014/main" id="{9EBDEAD0-D88A-4030-B003-4805BE6A9D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157" y="1860420"/>
                  <a:ext cx="3046390" cy="776147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tángulo: esquinas redondeadas 42">
                  <a:extLst>
                    <a:ext uri="{FF2B5EF4-FFF2-40B4-BE49-F238E27FC236}">
                      <a16:creationId xmlns:a16="http://schemas.microsoft.com/office/drawing/2014/main" id="{90E8A770-E02F-4AD8-B188-75598150703A}"/>
                    </a:ext>
                  </a:extLst>
                </p:cNvPr>
                <p:cNvSpPr/>
                <p:nvPr/>
              </p:nvSpPr>
              <p:spPr>
                <a:xfrm>
                  <a:off x="7402157" y="3365371"/>
                  <a:ext cx="3046390" cy="77614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2000" dirty="0">
                      <a:solidFill>
                        <a:schemeClr val="tx1"/>
                      </a:solidFill>
                    </a:rPr>
                    <a:t>Simulación --&gt; 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s-MX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s-CO" sz="20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43" name="Rectángulo: esquinas redondeadas 42">
                  <a:extLst>
                    <a:ext uri="{FF2B5EF4-FFF2-40B4-BE49-F238E27FC236}">
                      <a16:creationId xmlns:a16="http://schemas.microsoft.com/office/drawing/2014/main" id="{90E8A770-E02F-4AD8-B188-7559815070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157" y="3365371"/>
                  <a:ext cx="3046390" cy="776147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ángulo: esquinas redondeadas 43">
                  <a:extLst>
                    <a:ext uri="{FF2B5EF4-FFF2-40B4-BE49-F238E27FC236}">
                      <a16:creationId xmlns:a16="http://schemas.microsoft.com/office/drawing/2014/main" id="{9FFA5809-0823-4BEA-8362-E2A6A379BC3A}"/>
                    </a:ext>
                  </a:extLst>
                </p:cNvPr>
                <p:cNvSpPr/>
                <p:nvPr/>
              </p:nvSpPr>
              <p:spPr>
                <a:xfrm>
                  <a:off x="7402157" y="4713256"/>
                  <a:ext cx="3046390" cy="77614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2000" dirty="0">
                      <a:solidFill>
                        <a:schemeClr val="tx1"/>
                      </a:solidFill>
                    </a:rPr>
                    <a:t>Simulación --&gt; 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s-MX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s-CO" sz="20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44" name="Rectángulo: esquinas redondeadas 43">
                  <a:extLst>
                    <a:ext uri="{FF2B5EF4-FFF2-40B4-BE49-F238E27FC236}">
                      <a16:creationId xmlns:a16="http://schemas.microsoft.com/office/drawing/2014/main" id="{9FFA5809-0823-4BEA-8362-E2A6A379BC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157" y="4713256"/>
                  <a:ext cx="3046390" cy="776147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E27329B4-BA16-4925-A32F-4F04F9B4B008}"/>
                </a:ext>
              </a:extLst>
            </p:cNvPr>
            <p:cNvSpPr txBox="1"/>
            <p:nvPr/>
          </p:nvSpPr>
          <p:spPr>
            <a:xfrm rot="16200000">
              <a:off x="8484760" y="2770136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dirty="0"/>
                <a:t>. . .</a:t>
              </a:r>
            </a:p>
          </p:txBody>
        </p: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30B6C1D5-1269-40BB-AC81-80B124FBE180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 flipV="1">
              <a:off x="5663409" y="513485"/>
              <a:ext cx="1738748" cy="323995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2BA50A3A-F389-41E8-991E-3D8727B2C90F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>
              <a:off x="5686815" y="3753444"/>
              <a:ext cx="1715342" cy="297914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10DEAA25-8F64-43E6-A3C0-6637A03007A3}"/>
                </a:ext>
              </a:extLst>
            </p:cNvPr>
            <p:cNvSpPr txBox="1"/>
            <p:nvPr/>
          </p:nvSpPr>
          <p:spPr>
            <a:xfrm rot="16200000">
              <a:off x="8515890" y="4205689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dirty="0"/>
                <a:t>. . 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ángulo: esquinas redondeadas 48">
                  <a:extLst>
                    <a:ext uri="{FF2B5EF4-FFF2-40B4-BE49-F238E27FC236}">
                      <a16:creationId xmlns:a16="http://schemas.microsoft.com/office/drawing/2014/main" id="{EA9DC6CB-C960-4D9E-A479-F6F9693340DB}"/>
                    </a:ext>
                  </a:extLst>
                </p:cNvPr>
                <p:cNvSpPr/>
                <p:nvPr/>
              </p:nvSpPr>
              <p:spPr>
                <a:xfrm>
                  <a:off x="7402156" y="283315"/>
                  <a:ext cx="2718564" cy="77614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2000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s-CO" sz="2000" dirty="0">
                      <a:solidFill>
                        <a:schemeClr val="tx1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s-CO" sz="20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5" name="Rectángulo: esquinas redondeadas 44">
                  <a:extLst>
                    <a:ext uri="{FF2B5EF4-FFF2-40B4-BE49-F238E27FC236}">
                      <a16:creationId xmlns:a16="http://schemas.microsoft.com/office/drawing/2014/main" id="{10286741-8CF1-4E4B-A160-40AADED077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156" y="283315"/>
                  <a:ext cx="2718564" cy="776147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613F4215-501B-4CB1-9784-482869B7F700}"/>
                </a:ext>
              </a:extLst>
            </p:cNvPr>
            <p:cNvCxnSpPr>
              <a:cxnSpLocks/>
            </p:cNvCxnSpPr>
            <p:nvPr/>
          </p:nvCxnSpPr>
          <p:spPr>
            <a:xfrm>
              <a:off x="8769931" y="1125664"/>
              <a:ext cx="22637" cy="597553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3A3DE414-465F-455A-90E2-C603D5F3B5AD}"/>
                  </a:ext>
                </a:extLst>
              </p:cNvPr>
              <p:cNvSpPr txBox="1"/>
              <p:nvPr/>
            </p:nvSpPr>
            <p:spPr>
              <a:xfrm>
                <a:off x="10339186" y="2745014"/>
                <a:ext cx="12252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MX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3A3DE414-465F-455A-90E2-C603D5F3B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9186" y="2745014"/>
                <a:ext cx="122520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575B37EF-C82B-4B42-B575-C258A8E7ECC0}"/>
                  </a:ext>
                </a:extLst>
              </p:cNvPr>
              <p:cNvSpPr txBox="1"/>
              <p:nvPr/>
            </p:nvSpPr>
            <p:spPr>
              <a:xfrm>
                <a:off x="10339185" y="4034429"/>
                <a:ext cx="11814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MX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575B37EF-C82B-4B42-B575-C258A8E7E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9185" y="4034429"/>
                <a:ext cx="11814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58DBF877-4AF8-4017-9BF3-53D627B034E0}"/>
                  </a:ext>
                </a:extLst>
              </p:cNvPr>
              <p:cNvSpPr txBox="1"/>
              <p:nvPr/>
            </p:nvSpPr>
            <p:spPr>
              <a:xfrm>
                <a:off x="10339185" y="5102730"/>
                <a:ext cx="12475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MX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MX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58DBF877-4AF8-4017-9BF3-53D627B03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9185" y="5102730"/>
                <a:ext cx="1247585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34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3">
            <a:extLst>
              <a:ext uri="{FF2B5EF4-FFF2-40B4-BE49-F238E27FC236}">
                <a16:creationId xmlns:a16="http://schemas.microsoft.com/office/drawing/2014/main" id="{BFD6DA23-A749-41B1-98EE-ADF1E03E59FB}"/>
              </a:ext>
            </a:extLst>
          </p:cNvPr>
          <p:cNvSpPr/>
          <p:nvPr/>
        </p:nvSpPr>
        <p:spPr>
          <a:xfrm>
            <a:off x="782231" y="306185"/>
            <a:ext cx="8590369" cy="889526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7;p3">
            <a:extLst>
              <a:ext uri="{FF2B5EF4-FFF2-40B4-BE49-F238E27FC236}">
                <a16:creationId xmlns:a16="http://schemas.microsoft.com/office/drawing/2014/main" id="{BA1BC713-4036-4FD5-9EE6-C435AC6FFBA5}"/>
              </a:ext>
            </a:extLst>
          </p:cNvPr>
          <p:cNvSpPr/>
          <p:nvPr/>
        </p:nvSpPr>
        <p:spPr>
          <a:xfrm>
            <a:off x="-314325" y="-19050"/>
            <a:ext cx="4076709" cy="107632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8;p3">
            <a:extLst>
              <a:ext uri="{FF2B5EF4-FFF2-40B4-BE49-F238E27FC236}">
                <a16:creationId xmlns:a16="http://schemas.microsoft.com/office/drawing/2014/main" id="{F8828D22-BA15-412F-BB97-F405FDAD11C5}"/>
              </a:ext>
            </a:extLst>
          </p:cNvPr>
          <p:cNvSpPr/>
          <p:nvPr/>
        </p:nvSpPr>
        <p:spPr>
          <a:xfrm>
            <a:off x="-84240" y="106501"/>
            <a:ext cx="361006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Metodología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Google Shape;109;p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A931CBAE-1CFF-4ACD-86A9-41E3F100158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8963" y="0"/>
            <a:ext cx="1295320" cy="16024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0;p3">
            <a:extLst>
              <a:ext uri="{FF2B5EF4-FFF2-40B4-BE49-F238E27FC236}">
                <a16:creationId xmlns:a16="http://schemas.microsoft.com/office/drawing/2014/main" id="{28664757-6615-4321-8E45-DD819ABF61A2}"/>
              </a:ext>
            </a:extLst>
          </p:cNvPr>
          <p:cNvSpPr/>
          <p:nvPr/>
        </p:nvSpPr>
        <p:spPr>
          <a:xfrm>
            <a:off x="8401050" y="6534150"/>
            <a:ext cx="3914774" cy="3238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bg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Daniel Estrada | Modelo de Ising 2D  	         .6/12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Google Shape;121;p3">
            <a:extLst>
              <a:ext uri="{FF2B5EF4-FFF2-40B4-BE49-F238E27FC236}">
                <a16:creationId xmlns:a16="http://schemas.microsoft.com/office/drawing/2014/main" id="{50E5C467-776E-4E94-AFA0-7309B6FD6C3B}"/>
              </a:ext>
            </a:extLst>
          </p:cNvPr>
          <p:cNvSpPr/>
          <p:nvPr/>
        </p:nvSpPr>
        <p:spPr>
          <a:xfrm>
            <a:off x="3447689" y="452140"/>
            <a:ext cx="619161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dirty="0">
                <a:latin typeface="Calibri"/>
                <a:cs typeface="Calibri"/>
                <a:sym typeface="Calibri"/>
              </a:rPr>
              <a:t>Paralelización del programa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3A3DE414-465F-455A-90E2-C603D5F3B5AD}"/>
                  </a:ext>
                </a:extLst>
              </p:cNvPr>
              <p:cNvSpPr txBox="1"/>
              <p:nvPr/>
            </p:nvSpPr>
            <p:spPr>
              <a:xfrm>
                <a:off x="10015336" y="3183164"/>
                <a:ext cx="1261499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MX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3A3DE414-465F-455A-90E2-C603D5F3B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336" y="3183164"/>
                <a:ext cx="1261499" cy="5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575B37EF-C82B-4B42-B575-C258A8E7ECC0}"/>
                  </a:ext>
                </a:extLst>
              </p:cNvPr>
              <p:cNvSpPr txBox="1"/>
              <p:nvPr/>
            </p:nvSpPr>
            <p:spPr>
              <a:xfrm>
                <a:off x="10015335" y="4472579"/>
                <a:ext cx="1217769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MX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575B37EF-C82B-4B42-B575-C258A8E7E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335" y="4472579"/>
                <a:ext cx="1217769" cy="5564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58DBF877-4AF8-4017-9BF3-53D627B034E0}"/>
                  </a:ext>
                </a:extLst>
              </p:cNvPr>
              <p:cNvSpPr txBox="1"/>
              <p:nvPr/>
            </p:nvSpPr>
            <p:spPr>
              <a:xfrm>
                <a:off x="10015335" y="5627498"/>
                <a:ext cx="1283878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MX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MX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58DBF877-4AF8-4017-9BF3-53D627B03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335" y="5627498"/>
                <a:ext cx="1283878" cy="5564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upo 59">
            <a:extLst>
              <a:ext uri="{FF2B5EF4-FFF2-40B4-BE49-F238E27FC236}">
                <a16:creationId xmlns:a16="http://schemas.microsoft.com/office/drawing/2014/main" id="{40B8A6C2-A9E7-41EC-9050-7AF427ACC3AF}"/>
              </a:ext>
            </a:extLst>
          </p:cNvPr>
          <p:cNvGrpSpPr/>
          <p:nvPr/>
        </p:nvGrpSpPr>
        <p:grpSpPr>
          <a:xfrm>
            <a:off x="1267294" y="1513791"/>
            <a:ext cx="8709941" cy="4775993"/>
            <a:chOff x="814668" y="283315"/>
            <a:chExt cx="9580935" cy="5253592"/>
          </a:xfrm>
        </p:grpSpPr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36293E77-776F-496B-9B36-CD1F49BAF399}"/>
                </a:ext>
              </a:extLst>
            </p:cNvPr>
            <p:cNvSpPr/>
            <p:nvPr/>
          </p:nvSpPr>
          <p:spPr>
            <a:xfrm>
              <a:off x="814668" y="504826"/>
              <a:ext cx="4848739" cy="4850945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2" name="Rectángulo: esquinas redondeadas 61">
              <a:extLst>
                <a:ext uri="{FF2B5EF4-FFF2-40B4-BE49-F238E27FC236}">
                  <a16:creationId xmlns:a16="http://schemas.microsoft.com/office/drawing/2014/main" id="{969DBE77-7A3F-4E5E-9670-8AA63B38001F}"/>
                </a:ext>
              </a:extLst>
            </p:cNvPr>
            <p:cNvSpPr/>
            <p:nvPr/>
          </p:nvSpPr>
          <p:spPr>
            <a:xfrm>
              <a:off x="965198" y="283315"/>
              <a:ext cx="4591125" cy="66886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b="1" dirty="0">
                  <a:solidFill>
                    <a:schemeClr val="tx1"/>
                  </a:solidFill>
                </a:rPr>
                <a:t>Simulación Ising 2D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ángulo: esquinas redondeadas 62">
                  <a:extLst>
                    <a:ext uri="{FF2B5EF4-FFF2-40B4-BE49-F238E27FC236}">
                      <a16:creationId xmlns:a16="http://schemas.microsoft.com/office/drawing/2014/main" id="{6EE6E3BA-E9E8-4A8A-82F5-15EE2C2E5E66}"/>
                    </a:ext>
                  </a:extLst>
                </p:cNvPr>
                <p:cNvSpPr/>
                <p:nvPr/>
              </p:nvSpPr>
              <p:spPr>
                <a:xfrm>
                  <a:off x="1538286" y="1113789"/>
                  <a:ext cx="1719264" cy="453391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s-CO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ángulo: esquinas redondeadas 4">
                  <a:extLst>
                    <a:ext uri="{FF2B5EF4-FFF2-40B4-BE49-F238E27FC236}">
                      <a16:creationId xmlns:a16="http://schemas.microsoft.com/office/drawing/2014/main" id="{B2245B9C-B8D3-4DFE-B79D-6CAC5733F7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8286" y="1113789"/>
                  <a:ext cx="1719264" cy="453391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ángulo: esquinas redondeadas 63">
                  <a:extLst>
                    <a:ext uri="{FF2B5EF4-FFF2-40B4-BE49-F238E27FC236}">
                      <a16:creationId xmlns:a16="http://schemas.microsoft.com/office/drawing/2014/main" id="{613C9C84-E040-409F-B174-B6000FD7043D}"/>
                    </a:ext>
                  </a:extLst>
                </p:cNvPr>
                <p:cNvSpPr/>
                <p:nvPr/>
              </p:nvSpPr>
              <p:spPr>
                <a:xfrm>
                  <a:off x="3398240" y="1116369"/>
                  <a:ext cx="1711922" cy="448229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s-CO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ángulo: esquinas redondeadas 5">
                  <a:extLst>
                    <a:ext uri="{FF2B5EF4-FFF2-40B4-BE49-F238E27FC236}">
                      <a16:creationId xmlns:a16="http://schemas.microsoft.com/office/drawing/2014/main" id="{07983BB0-026D-4CC1-8961-95C87D94CE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240" y="1116369"/>
                  <a:ext cx="1711922" cy="448229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Rectángulo: esquinas redondeadas 64">
              <a:extLst>
                <a:ext uri="{FF2B5EF4-FFF2-40B4-BE49-F238E27FC236}">
                  <a16:creationId xmlns:a16="http://schemas.microsoft.com/office/drawing/2014/main" id="{A502183B-DB58-427B-ADF7-FB9F248F0EAC}"/>
                </a:ext>
              </a:extLst>
            </p:cNvPr>
            <p:cNvSpPr/>
            <p:nvPr/>
          </p:nvSpPr>
          <p:spPr>
            <a:xfrm rot="16200000">
              <a:off x="789787" y="2765930"/>
              <a:ext cx="2358298" cy="781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Metropolis-Hasting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E0524A3E-9F98-4F48-8FC1-EEC0844643E8}"/>
                </a:ext>
              </a:extLst>
            </p:cNvPr>
            <p:cNvSpPr/>
            <p:nvPr/>
          </p:nvSpPr>
          <p:spPr>
            <a:xfrm rot="16200000">
              <a:off x="1733558" y="2758251"/>
              <a:ext cx="2358298" cy="781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Metropolis-Hasting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Abrir llave 66">
              <a:extLst>
                <a:ext uri="{FF2B5EF4-FFF2-40B4-BE49-F238E27FC236}">
                  <a16:creationId xmlns:a16="http://schemas.microsoft.com/office/drawing/2014/main" id="{8EB94561-C823-46D9-A963-F4EAA2BBF0B9}"/>
                </a:ext>
              </a:extLst>
            </p:cNvPr>
            <p:cNvSpPr/>
            <p:nvPr/>
          </p:nvSpPr>
          <p:spPr>
            <a:xfrm rot="16200000">
              <a:off x="3179968" y="2911301"/>
              <a:ext cx="217514" cy="3420625"/>
            </a:xfrm>
            <a:prstGeom prst="leftBrace">
              <a:avLst>
                <a:gd name="adj1" fmla="val 47274"/>
                <a:gd name="adj2" fmla="val 48534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>
                  <a:extLst>
                    <a:ext uri="{FF2B5EF4-FFF2-40B4-BE49-F238E27FC236}">
                      <a16:creationId xmlns:a16="http://schemas.microsoft.com/office/drawing/2014/main" id="{9201ED23-5999-443B-ACB3-FA67CC6555BA}"/>
                    </a:ext>
                  </a:extLst>
                </p:cNvPr>
                <p:cNvSpPr txBox="1"/>
                <p:nvPr/>
              </p:nvSpPr>
              <p:spPr>
                <a:xfrm>
                  <a:off x="3051788" y="4825299"/>
                  <a:ext cx="4115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s-CO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82BD948C-82C0-4552-99C1-4190681DE1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1788" y="4825299"/>
                  <a:ext cx="41152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F3575DB2-F02E-4AD7-8B7F-C5F938B15580}"/>
                </a:ext>
              </a:extLst>
            </p:cNvPr>
            <p:cNvSpPr txBox="1"/>
            <p:nvPr/>
          </p:nvSpPr>
          <p:spPr>
            <a:xfrm>
              <a:off x="3401115" y="2687110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dirty="0"/>
                <a:t>. . . .</a:t>
              </a:r>
            </a:p>
          </p:txBody>
        </p:sp>
        <p:cxnSp>
          <p:nvCxnSpPr>
            <p:cNvPr id="70" name="Conector recto de flecha 69">
              <a:extLst>
                <a:ext uri="{FF2B5EF4-FFF2-40B4-BE49-F238E27FC236}">
                  <a16:creationId xmlns:a16="http://schemas.microsoft.com/office/drawing/2014/main" id="{FA7902C9-A51F-4644-B187-0C16E1A315A5}"/>
                </a:ext>
              </a:extLst>
            </p:cNvPr>
            <p:cNvCxnSpPr>
              <a:cxnSpLocks/>
            </p:cNvCxnSpPr>
            <p:nvPr/>
          </p:nvCxnSpPr>
          <p:spPr>
            <a:xfrm>
              <a:off x="1190625" y="1977306"/>
              <a:ext cx="0" cy="253555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ángulo: esquinas redondeadas 70">
                  <a:extLst>
                    <a:ext uri="{FF2B5EF4-FFF2-40B4-BE49-F238E27FC236}">
                      <a16:creationId xmlns:a16="http://schemas.microsoft.com/office/drawing/2014/main" id="{537D39A2-29A9-49F2-B7B9-A8FA12C63DB3}"/>
                    </a:ext>
                  </a:extLst>
                </p:cNvPr>
                <p:cNvSpPr/>
                <p:nvPr/>
              </p:nvSpPr>
              <p:spPr>
                <a:xfrm>
                  <a:off x="7402157" y="1907924"/>
                  <a:ext cx="2718564" cy="77614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2000" dirty="0">
                      <a:solidFill>
                        <a:schemeClr val="tx1"/>
                      </a:solidFill>
                    </a:rPr>
                    <a:t>Simulación --&gt; 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s-MX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CO" sz="20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5" name="Rectángulo: esquinas redondeadas 24">
                  <a:extLst>
                    <a:ext uri="{FF2B5EF4-FFF2-40B4-BE49-F238E27FC236}">
                      <a16:creationId xmlns:a16="http://schemas.microsoft.com/office/drawing/2014/main" id="{FEC29060-E137-46D3-9889-AD4813C67E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157" y="1907924"/>
                  <a:ext cx="2718564" cy="776147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ángulo: esquinas redondeadas 71">
                  <a:extLst>
                    <a:ext uri="{FF2B5EF4-FFF2-40B4-BE49-F238E27FC236}">
                      <a16:creationId xmlns:a16="http://schemas.microsoft.com/office/drawing/2014/main" id="{EDD69C2E-14D2-4B85-AFAF-AD6BEA587B47}"/>
                    </a:ext>
                  </a:extLst>
                </p:cNvPr>
                <p:cNvSpPr/>
                <p:nvPr/>
              </p:nvSpPr>
              <p:spPr>
                <a:xfrm>
                  <a:off x="7402157" y="3412874"/>
                  <a:ext cx="2718564" cy="77614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2000" dirty="0">
                      <a:solidFill>
                        <a:schemeClr val="tx1"/>
                      </a:solidFill>
                    </a:rPr>
                    <a:t>Simulación --&gt; 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s-MX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s-CO" sz="20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6" name="Rectángulo: esquinas redondeadas 25">
                  <a:extLst>
                    <a:ext uri="{FF2B5EF4-FFF2-40B4-BE49-F238E27FC236}">
                      <a16:creationId xmlns:a16="http://schemas.microsoft.com/office/drawing/2014/main" id="{FC52B9AF-DF31-41C4-B9C9-E8BB3B04F8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157" y="3412874"/>
                  <a:ext cx="2718564" cy="776147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Rectángulo: esquinas redondeadas 72">
                  <a:extLst>
                    <a:ext uri="{FF2B5EF4-FFF2-40B4-BE49-F238E27FC236}">
                      <a16:creationId xmlns:a16="http://schemas.microsoft.com/office/drawing/2014/main" id="{C5594CD2-8A81-4949-B5B5-058BF6A05C57}"/>
                    </a:ext>
                  </a:extLst>
                </p:cNvPr>
                <p:cNvSpPr/>
                <p:nvPr/>
              </p:nvSpPr>
              <p:spPr>
                <a:xfrm>
                  <a:off x="7402156" y="4760760"/>
                  <a:ext cx="2993447" cy="77614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2000" dirty="0">
                      <a:solidFill>
                        <a:schemeClr val="tx1"/>
                      </a:solidFill>
                    </a:rPr>
                    <a:t>Simulación --&gt; 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s-MX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s-CO" sz="20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73" name="Rectángulo: esquinas redondeadas 72">
                  <a:extLst>
                    <a:ext uri="{FF2B5EF4-FFF2-40B4-BE49-F238E27FC236}">
                      <a16:creationId xmlns:a16="http://schemas.microsoft.com/office/drawing/2014/main" id="{C5594CD2-8A81-4949-B5B5-058BF6A05C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156" y="4760760"/>
                  <a:ext cx="2993447" cy="776147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41B44FFF-5B86-4730-A469-60C33351067D}"/>
                </a:ext>
              </a:extLst>
            </p:cNvPr>
            <p:cNvSpPr txBox="1"/>
            <p:nvPr/>
          </p:nvSpPr>
          <p:spPr>
            <a:xfrm rot="16200000">
              <a:off x="8484760" y="281764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dirty="0"/>
                <a:t>. . .</a:t>
              </a:r>
            </a:p>
          </p:txBody>
        </p: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5AF1656F-B910-4A6C-9B72-47CEE57F9495}"/>
                </a:ext>
              </a:extLst>
            </p:cNvPr>
            <p:cNvCxnSpPr>
              <a:cxnSpLocks/>
              <a:stCxn id="72" idx="1"/>
            </p:cNvCxnSpPr>
            <p:nvPr/>
          </p:nvCxnSpPr>
          <p:spPr>
            <a:xfrm flipH="1" flipV="1">
              <a:off x="5663407" y="486500"/>
              <a:ext cx="1738750" cy="33144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8AFC392B-9E10-42B3-9C1A-C7E1390E8F95}"/>
                </a:ext>
              </a:extLst>
            </p:cNvPr>
            <p:cNvCxnSpPr>
              <a:cxnSpLocks/>
              <a:stCxn id="72" idx="1"/>
            </p:cNvCxnSpPr>
            <p:nvPr/>
          </p:nvCxnSpPr>
          <p:spPr>
            <a:xfrm flipH="1">
              <a:off x="5663407" y="3800948"/>
              <a:ext cx="1738750" cy="155482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2D1F60E7-EA77-4E77-8090-7C4D91172FF9}"/>
                </a:ext>
              </a:extLst>
            </p:cNvPr>
            <p:cNvSpPr txBox="1"/>
            <p:nvPr/>
          </p:nvSpPr>
          <p:spPr>
            <a:xfrm rot="16200000">
              <a:off x="8515890" y="4253193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dirty="0"/>
                <a:t>. . .</a:t>
              </a:r>
            </a:p>
          </p:txBody>
        </p:sp>
        <p:sp>
          <p:nvSpPr>
            <p:cNvPr id="78" name="Rectángulo: esquinas redondeadas 77">
              <a:extLst>
                <a:ext uri="{FF2B5EF4-FFF2-40B4-BE49-F238E27FC236}">
                  <a16:creationId xmlns:a16="http://schemas.microsoft.com/office/drawing/2014/main" id="{69DEA569-D8B1-43E2-A43C-CE8138BDE5F6}"/>
                </a:ext>
              </a:extLst>
            </p:cNvPr>
            <p:cNvSpPr/>
            <p:nvPr/>
          </p:nvSpPr>
          <p:spPr>
            <a:xfrm rot="16200000">
              <a:off x="3429361" y="2800397"/>
              <a:ext cx="2358298" cy="781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Metropolis-Hasting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ángulo: esquinas redondeadas 78">
                  <a:extLst>
                    <a:ext uri="{FF2B5EF4-FFF2-40B4-BE49-F238E27FC236}">
                      <a16:creationId xmlns:a16="http://schemas.microsoft.com/office/drawing/2014/main" id="{C1722577-05AD-4CD4-822C-A3FF29F95F01}"/>
                    </a:ext>
                  </a:extLst>
                </p:cNvPr>
                <p:cNvSpPr/>
                <p:nvPr/>
              </p:nvSpPr>
              <p:spPr>
                <a:xfrm>
                  <a:off x="7402156" y="283315"/>
                  <a:ext cx="2718564" cy="77614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2000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s-CO" sz="2000" dirty="0">
                      <a:solidFill>
                        <a:schemeClr val="tx1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s-CO" sz="20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0" name="Rectángulo: esquinas redondeadas 39">
                  <a:extLst>
                    <a:ext uri="{FF2B5EF4-FFF2-40B4-BE49-F238E27FC236}">
                      <a16:creationId xmlns:a16="http://schemas.microsoft.com/office/drawing/2014/main" id="{054B252B-1BCC-400D-B6A2-BBEB84EBC5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156" y="283315"/>
                  <a:ext cx="2718564" cy="776147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Conector recto de flecha 79">
              <a:extLst>
                <a:ext uri="{FF2B5EF4-FFF2-40B4-BE49-F238E27FC236}">
                  <a16:creationId xmlns:a16="http://schemas.microsoft.com/office/drawing/2014/main" id="{CE17DEFC-1C55-4E44-8D73-9542D297FCD3}"/>
                </a:ext>
              </a:extLst>
            </p:cNvPr>
            <p:cNvCxnSpPr>
              <a:cxnSpLocks/>
            </p:cNvCxnSpPr>
            <p:nvPr/>
          </p:nvCxnSpPr>
          <p:spPr>
            <a:xfrm>
              <a:off x="8769931" y="1125664"/>
              <a:ext cx="22637" cy="597553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273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3">
            <a:extLst>
              <a:ext uri="{FF2B5EF4-FFF2-40B4-BE49-F238E27FC236}">
                <a16:creationId xmlns:a16="http://schemas.microsoft.com/office/drawing/2014/main" id="{BFD6DA23-A749-41B1-98EE-ADF1E03E59FB}"/>
              </a:ext>
            </a:extLst>
          </p:cNvPr>
          <p:cNvSpPr/>
          <p:nvPr/>
        </p:nvSpPr>
        <p:spPr>
          <a:xfrm>
            <a:off x="782231" y="306184"/>
            <a:ext cx="8590369" cy="1217419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7;p3">
            <a:extLst>
              <a:ext uri="{FF2B5EF4-FFF2-40B4-BE49-F238E27FC236}">
                <a16:creationId xmlns:a16="http://schemas.microsoft.com/office/drawing/2014/main" id="{BA1BC713-4036-4FD5-9EE6-C435AC6FFBA5}"/>
              </a:ext>
            </a:extLst>
          </p:cNvPr>
          <p:cNvSpPr/>
          <p:nvPr/>
        </p:nvSpPr>
        <p:spPr>
          <a:xfrm>
            <a:off x="-314325" y="-19050"/>
            <a:ext cx="4076709" cy="107632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8;p3">
            <a:extLst>
              <a:ext uri="{FF2B5EF4-FFF2-40B4-BE49-F238E27FC236}">
                <a16:creationId xmlns:a16="http://schemas.microsoft.com/office/drawing/2014/main" id="{F8828D22-BA15-412F-BB97-F405FDAD11C5}"/>
              </a:ext>
            </a:extLst>
          </p:cNvPr>
          <p:cNvSpPr/>
          <p:nvPr/>
        </p:nvSpPr>
        <p:spPr>
          <a:xfrm>
            <a:off x="-84240" y="106501"/>
            <a:ext cx="361006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Metodología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Google Shape;109;p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A931CBAE-1CFF-4ACD-86A9-41E3F100158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8963" y="0"/>
            <a:ext cx="1295320" cy="16024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0;p3">
            <a:extLst>
              <a:ext uri="{FF2B5EF4-FFF2-40B4-BE49-F238E27FC236}">
                <a16:creationId xmlns:a16="http://schemas.microsoft.com/office/drawing/2014/main" id="{28664757-6615-4321-8E45-DD819ABF61A2}"/>
              </a:ext>
            </a:extLst>
          </p:cNvPr>
          <p:cNvSpPr/>
          <p:nvPr/>
        </p:nvSpPr>
        <p:spPr>
          <a:xfrm>
            <a:off x="8401050" y="6534150"/>
            <a:ext cx="3914774" cy="3238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bg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Daniel Estrada | Modelo de Ising 2D  	         .7/12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Google Shape;121;p3">
            <a:extLst>
              <a:ext uri="{FF2B5EF4-FFF2-40B4-BE49-F238E27FC236}">
                <a16:creationId xmlns:a16="http://schemas.microsoft.com/office/drawing/2014/main" id="{50E5C467-776E-4E94-AFA0-7309B6FD6C3B}"/>
              </a:ext>
            </a:extLst>
          </p:cNvPr>
          <p:cNvSpPr/>
          <p:nvPr/>
        </p:nvSpPr>
        <p:spPr>
          <a:xfrm>
            <a:off x="3447689" y="452140"/>
            <a:ext cx="619161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dirty="0">
                <a:latin typeface="Calibri"/>
                <a:cs typeface="Calibri"/>
                <a:sym typeface="Calibri"/>
              </a:rPr>
              <a:t>Paralelización de las medidas de magnetización</a:t>
            </a:r>
            <a:endParaRPr dirty="0"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DF8DD700-20F9-47D9-9C7C-8F15CE6C4B0A}"/>
              </a:ext>
            </a:extLst>
          </p:cNvPr>
          <p:cNvGrpSpPr/>
          <p:nvPr/>
        </p:nvGrpSpPr>
        <p:grpSpPr>
          <a:xfrm>
            <a:off x="3609737" y="1840807"/>
            <a:ext cx="4972525" cy="4565053"/>
            <a:chOff x="951771" y="888028"/>
            <a:chExt cx="4972525" cy="45650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ángulo: esquinas redondeadas 32">
                  <a:extLst>
                    <a:ext uri="{FF2B5EF4-FFF2-40B4-BE49-F238E27FC236}">
                      <a16:creationId xmlns:a16="http://schemas.microsoft.com/office/drawing/2014/main" id="{FE94B253-EE0A-4A4D-BBA4-CC6A731379EE}"/>
                    </a:ext>
                  </a:extLst>
                </p:cNvPr>
                <p:cNvSpPr/>
                <p:nvPr/>
              </p:nvSpPr>
              <p:spPr>
                <a:xfrm rot="16200000">
                  <a:off x="-19437" y="3705725"/>
                  <a:ext cx="2718564" cy="77614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2000" dirty="0">
                      <a:solidFill>
                        <a:schemeClr val="tx1"/>
                      </a:solidFill>
                    </a:rPr>
                    <a:t>Simulación --&gt;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s-MX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es-CO" sz="20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5" name="Rectángulo: esquinas redondeadas 24">
                  <a:extLst>
                    <a:ext uri="{FF2B5EF4-FFF2-40B4-BE49-F238E27FC236}">
                      <a16:creationId xmlns:a16="http://schemas.microsoft.com/office/drawing/2014/main" id="{FEC29060-E137-46D3-9889-AD4813C67E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9437" y="3705725"/>
                  <a:ext cx="2718564" cy="776147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ángulo: esquinas redondeadas 33">
                  <a:extLst>
                    <a:ext uri="{FF2B5EF4-FFF2-40B4-BE49-F238E27FC236}">
                      <a16:creationId xmlns:a16="http://schemas.microsoft.com/office/drawing/2014/main" id="{268C6D50-4243-41B4-A2D8-FB2EDF66A7A2}"/>
                    </a:ext>
                  </a:extLst>
                </p:cNvPr>
                <p:cNvSpPr/>
                <p:nvPr/>
              </p:nvSpPr>
              <p:spPr>
                <a:xfrm rot="16200000">
                  <a:off x="2078752" y="3705725"/>
                  <a:ext cx="2718564" cy="77614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2000" dirty="0">
                      <a:solidFill>
                        <a:schemeClr val="tx1"/>
                      </a:solidFill>
                    </a:rPr>
                    <a:t>Simulación --&gt;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MX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s-MX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es-CO" sz="20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6" name="Rectángulo: esquinas redondeadas 25">
                  <a:extLst>
                    <a:ext uri="{FF2B5EF4-FFF2-40B4-BE49-F238E27FC236}">
                      <a16:creationId xmlns:a16="http://schemas.microsoft.com/office/drawing/2014/main" id="{FC52B9AF-DF31-41C4-B9C9-E8BB3B04F8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078752" y="3705725"/>
                  <a:ext cx="2718564" cy="776147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ángulo: esquinas redondeadas 34">
                  <a:extLst>
                    <a:ext uri="{FF2B5EF4-FFF2-40B4-BE49-F238E27FC236}">
                      <a16:creationId xmlns:a16="http://schemas.microsoft.com/office/drawing/2014/main" id="{A37BAD4F-BE31-46E3-964D-C7039307F850}"/>
                    </a:ext>
                  </a:extLst>
                </p:cNvPr>
                <p:cNvSpPr/>
                <p:nvPr/>
              </p:nvSpPr>
              <p:spPr>
                <a:xfrm rot="16200000">
                  <a:off x="4176940" y="3705725"/>
                  <a:ext cx="2718564" cy="77614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2000" dirty="0">
                      <a:solidFill>
                        <a:schemeClr val="tx1"/>
                      </a:solidFill>
                    </a:rPr>
                    <a:t>Simulación --&gt;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MX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MX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s-MX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es-CO" sz="20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35" name="Rectángulo: esquinas redondeadas 34">
                  <a:extLst>
                    <a:ext uri="{FF2B5EF4-FFF2-40B4-BE49-F238E27FC236}">
                      <a16:creationId xmlns:a16="http://schemas.microsoft.com/office/drawing/2014/main" id="{A37BAD4F-BE31-46E3-964D-C7039307F8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176940" y="3705725"/>
                  <a:ext cx="2718564" cy="776147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CF4B55FD-5B55-4475-BF84-57FDDEA55462}"/>
                </a:ext>
              </a:extLst>
            </p:cNvPr>
            <p:cNvSpPr txBox="1"/>
            <p:nvPr/>
          </p:nvSpPr>
          <p:spPr>
            <a:xfrm rot="10800000">
              <a:off x="1991130" y="4093799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dirty="0"/>
                <a:t>. . .</a:t>
              </a: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184177CF-76D3-46E3-BA8F-A4A39D0047E8}"/>
                </a:ext>
              </a:extLst>
            </p:cNvPr>
            <p:cNvSpPr txBox="1"/>
            <p:nvPr/>
          </p:nvSpPr>
          <p:spPr>
            <a:xfrm>
              <a:off x="4331581" y="389361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dirty="0"/>
                <a:t>. . 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ángulo: esquinas redondeadas 37">
                  <a:extLst>
                    <a:ext uri="{FF2B5EF4-FFF2-40B4-BE49-F238E27FC236}">
                      <a16:creationId xmlns:a16="http://schemas.microsoft.com/office/drawing/2014/main" id="{A981C404-B65F-47DF-AC5D-879342AA475B}"/>
                    </a:ext>
                  </a:extLst>
                </p:cNvPr>
                <p:cNvSpPr/>
                <p:nvPr/>
              </p:nvSpPr>
              <p:spPr>
                <a:xfrm>
                  <a:off x="951771" y="888028"/>
                  <a:ext cx="4972525" cy="77614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2000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s-CO" sz="2000" dirty="0">
                      <a:solidFill>
                        <a:schemeClr val="tx1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s-CO" sz="20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2" name="Rectángulo: esquinas redondeadas 21">
                  <a:extLst>
                    <a:ext uri="{FF2B5EF4-FFF2-40B4-BE49-F238E27FC236}">
                      <a16:creationId xmlns:a16="http://schemas.microsoft.com/office/drawing/2014/main" id="{10482BDD-11A7-450D-A6A3-0FCD4CC0B3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771" y="888028"/>
                  <a:ext cx="4972525" cy="776147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2850D385-F1AD-4069-91B5-7FA7676BF4C5}"/>
                </a:ext>
              </a:extLst>
            </p:cNvPr>
            <p:cNvCxnSpPr>
              <a:cxnSpLocks/>
            </p:cNvCxnSpPr>
            <p:nvPr/>
          </p:nvCxnSpPr>
          <p:spPr>
            <a:xfrm>
              <a:off x="3438032" y="2303813"/>
              <a:ext cx="0" cy="430703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1CBF6DCB-3184-4C49-89DB-3EEBFE899262}"/>
                </a:ext>
              </a:extLst>
            </p:cNvPr>
            <p:cNvCxnSpPr>
              <a:cxnSpLocks/>
            </p:cNvCxnSpPr>
            <p:nvPr/>
          </p:nvCxnSpPr>
          <p:spPr>
            <a:xfrm>
              <a:off x="5536222" y="2231386"/>
              <a:ext cx="0" cy="503130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617231F2-BB4F-4261-B81C-981A4E6DF2D4}"/>
                </a:ext>
              </a:extLst>
            </p:cNvPr>
            <p:cNvCxnSpPr>
              <a:cxnSpLocks/>
            </p:cNvCxnSpPr>
            <p:nvPr/>
          </p:nvCxnSpPr>
          <p:spPr>
            <a:xfrm>
              <a:off x="1339845" y="2231386"/>
              <a:ext cx="0" cy="514621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A224FD7E-0EB4-42F6-A0C7-939185515D78}"/>
                </a:ext>
              </a:extLst>
            </p:cNvPr>
            <p:cNvCxnSpPr>
              <a:cxnSpLocks/>
            </p:cNvCxnSpPr>
            <p:nvPr/>
          </p:nvCxnSpPr>
          <p:spPr>
            <a:xfrm>
              <a:off x="1339843" y="2268186"/>
              <a:ext cx="4196377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AC2AB05D-073C-4E2B-BEBB-11050B2C4841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3438032" y="1664175"/>
              <a:ext cx="2" cy="674785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912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0228467-F7B7-49CE-8EE8-3B61CBCF0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252" y="909597"/>
            <a:ext cx="7745495" cy="5809121"/>
          </a:xfrm>
          <a:prstGeom prst="rect">
            <a:avLst/>
          </a:prstGeom>
        </p:spPr>
      </p:pic>
      <p:sp>
        <p:nvSpPr>
          <p:cNvPr id="34" name="Google Shape;106;p3">
            <a:extLst>
              <a:ext uri="{FF2B5EF4-FFF2-40B4-BE49-F238E27FC236}">
                <a16:creationId xmlns:a16="http://schemas.microsoft.com/office/drawing/2014/main" id="{AD7E381F-B94F-4BF4-A98F-606DFCCCA23F}"/>
              </a:ext>
            </a:extLst>
          </p:cNvPr>
          <p:cNvSpPr/>
          <p:nvPr/>
        </p:nvSpPr>
        <p:spPr>
          <a:xfrm>
            <a:off x="782231" y="306185"/>
            <a:ext cx="7390219" cy="836815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7;p3">
            <a:extLst>
              <a:ext uri="{FF2B5EF4-FFF2-40B4-BE49-F238E27FC236}">
                <a16:creationId xmlns:a16="http://schemas.microsoft.com/office/drawing/2014/main" id="{BA1BC713-4036-4FD5-9EE6-C435AC6FFBA5}"/>
              </a:ext>
            </a:extLst>
          </p:cNvPr>
          <p:cNvSpPr/>
          <p:nvPr/>
        </p:nvSpPr>
        <p:spPr>
          <a:xfrm>
            <a:off x="-314325" y="-19050"/>
            <a:ext cx="4076709" cy="107632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8;p3">
            <a:extLst>
              <a:ext uri="{FF2B5EF4-FFF2-40B4-BE49-F238E27FC236}">
                <a16:creationId xmlns:a16="http://schemas.microsoft.com/office/drawing/2014/main" id="{F8828D22-BA15-412F-BB97-F405FDAD11C5}"/>
              </a:ext>
            </a:extLst>
          </p:cNvPr>
          <p:cNvSpPr/>
          <p:nvPr/>
        </p:nvSpPr>
        <p:spPr>
          <a:xfrm>
            <a:off x="-84240" y="106501"/>
            <a:ext cx="361006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Resultados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Google Shape;109;p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A931CBAE-1CFF-4ACD-86A9-41E3F100158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48963" y="0"/>
            <a:ext cx="1295320" cy="16024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0;p3">
            <a:extLst>
              <a:ext uri="{FF2B5EF4-FFF2-40B4-BE49-F238E27FC236}">
                <a16:creationId xmlns:a16="http://schemas.microsoft.com/office/drawing/2014/main" id="{28664757-6615-4321-8E45-DD819ABF61A2}"/>
              </a:ext>
            </a:extLst>
          </p:cNvPr>
          <p:cNvSpPr/>
          <p:nvPr/>
        </p:nvSpPr>
        <p:spPr>
          <a:xfrm>
            <a:off x="8401050" y="6534150"/>
            <a:ext cx="3914774" cy="3238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bg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Daniel Estrada | Modelo de Ising 2D  	         .8/12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Google Shape;121;p3">
            <a:extLst>
              <a:ext uri="{FF2B5EF4-FFF2-40B4-BE49-F238E27FC236}">
                <a16:creationId xmlns:a16="http://schemas.microsoft.com/office/drawing/2014/main" id="{E001DBB3-5704-402E-A2BB-E85DA80D0939}"/>
              </a:ext>
            </a:extLst>
          </p:cNvPr>
          <p:cNvSpPr/>
          <p:nvPr/>
        </p:nvSpPr>
        <p:spPr>
          <a:xfrm>
            <a:off x="3447689" y="452140"/>
            <a:ext cx="508671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dirty="0">
                <a:latin typeface="Calibri"/>
                <a:cs typeface="Calibri"/>
                <a:sym typeface="Calibri"/>
              </a:rPr>
              <a:t>Aceleración observada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992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106;p3">
            <a:extLst>
              <a:ext uri="{FF2B5EF4-FFF2-40B4-BE49-F238E27FC236}">
                <a16:creationId xmlns:a16="http://schemas.microsoft.com/office/drawing/2014/main" id="{AD7E381F-B94F-4BF4-A98F-606DFCCCA23F}"/>
              </a:ext>
            </a:extLst>
          </p:cNvPr>
          <p:cNvSpPr/>
          <p:nvPr/>
        </p:nvSpPr>
        <p:spPr>
          <a:xfrm>
            <a:off x="782231" y="306185"/>
            <a:ext cx="6742167" cy="836815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7;p3">
            <a:extLst>
              <a:ext uri="{FF2B5EF4-FFF2-40B4-BE49-F238E27FC236}">
                <a16:creationId xmlns:a16="http://schemas.microsoft.com/office/drawing/2014/main" id="{BA1BC713-4036-4FD5-9EE6-C435AC6FFBA5}"/>
              </a:ext>
            </a:extLst>
          </p:cNvPr>
          <p:cNvSpPr/>
          <p:nvPr/>
        </p:nvSpPr>
        <p:spPr>
          <a:xfrm>
            <a:off x="-314325" y="-19050"/>
            <a:ext cx="4076709" cy="107632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8;p3">
            <a:extLst>
              <a:ext uri="{FF2B5EF4-FFF2-40B4-BE49-F238E27FC236}">
                <a16:creationId xmlns:a16="http://schemas.microsoft.com/office/drawing/2014/main" id="{F8828D22-BA15-412F-BB97-F405FDAD11C5}"/>
              </a:ext>
            </a:extLst>
          </p:cNvPr>
          <p:cNvSpPr/>
          <p:nvPr/>
        </p:nvSpPr>
        <p:spPr>
          <a:xfrm>
            <a:off x="-84240" y="106501"/>
            <a:ext cx="361006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Resultados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Google Shape;109;p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A931CBAE-1CFF-4ACD-86A9-41E3F100158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8963" y="0"/>
            <a:ext cx="1295320" cy="16024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0;p3">
            <a:extLst>
              <a:ext uri="{FF2B5EF4-FFF2-40B4-BE49-F238E27FC236}">
                <a16:creationId xmlns:a16="http://schemas.microsoft.com/office/drawing/2014/main" id="{28664757-6615-4321-8E45-DD819ABF61A2}"/>
              </a:ext>
            </a:extLst>
          </p:cNvPr>
          <p:cNvSpPr/>
          <p:nvPr/>
        </p:nvSpPr>
        <p:spPr>
          <a:xfrm>
            <a:off x="8401050" y="6534150"/>
            <a:ext cx="3914774" cy="3238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bg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Daniel Estrada | Modelo de Ising 2D  	         .9/12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Google Shape;121;p3">
            <a:extLst>
              <a:ext uri="{FF2B5EF4-FFF2-40B4-BE49-F238E27FC236}">
                <a16:creationId xmlns:a16="http://schemas.microsoft.com/office/drawing/2014/main" id="{E001DBB3-5704-402E-A2BB-E85DA80D0939}"/>
              </a:ext>
            </a:extLst>
          </p:cNvPr>
          <p:cNvSpPr/>
          <p:nvPr/>
        </p:nvSpPr>
        <p:spPr>
          <a:xfrm>
            <a:off x="3447689" y="452140"/>
            <a:ext cx="430566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dirty="0">
                <a:latin typeface="Calibri"/>
                <a:cs typeface="Calibri"/>
                <a:sym typeface="Calibri"/>
              </a:rPr>
              <a:t>Transición de Fase</a:t>
            </a:r>
            <a:endParaRPr dirty="0"/>
          </a:p>
        </p:txBody>
      </p:sp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412EDC80-5603-4D75-80B3-15164257D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8" y="1748414"/>
            <a:ext cx="4396823" cy="3297617"/>
          </a:xfrm>
          <a:prstGeom prst="rect">
            <a:avLst/>
          </a:prstGeom>
        </p:spPr>
      </p:pic>
      <p:pic>
        <p:nvPicPr>
          <p:cNvPr id="10" name="Imagen 9" descr="Gráfico, Gráfico de líneas, Gráfico de dispersión&#10;&#10;Descripción generada automáticamente">
            <a:extLst>
              <a:ext uri="{FF2B5EF4-FFF2-40B4-BE49-F238E27FC236}">
                <a16:creationId xmlns:a16="http://schemas.microsoft.com/office/drawing/2014/main" id="{3E1FF573-1BBC-43B8-B8B8-41F49BFC0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450" y="1748414"/>
            <a:ext cx="4396823" cy="32976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02DA3500-B337-4137-BB13-A7951B4CE140}"/>
                  </a:ext>
                </a:extLst>
              </p:cNvPr>
              <p:cNvSpPr txBox="1"/>
              <p:nvPr/>
            </p:nvSpPr>
            <p:spPr>
              <a:xfrm>
                <a:off x="2758289" y="5373228"/>
                <a:ext cx="17519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MX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s-MX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s-CO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02DA3500-B337-4137-BB13-A7951B4CE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289" y="5373228"/>
                <a:ext cx="175195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22C1459-AE22-4494-B7D0-A970C08EDD2E}"/>
                  </a:ext>
                </a:extLst>
              </p:cNvPr>
              <p:cNvSpPr txBox="1"/>
              <p:nvPr/>
            </p:nvSpPr>
            <p:spPr>
              <a:xfrm>
                <a:off x="7888884" y="5389835"/>
                <a:ext cx="17519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MX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s-MX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0.66</m:t>
                      </m:r>
                    </m:oMath>
                  </m:oMathPara>
                </a14:m>
                <a:endParaRPr lang="es-CO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22C1459-AE22-4494-B7D0-A970C08E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884" y="5389835"/>
                <a:ext cx="175195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ipse 10">
            <a:extLst>
              <a:ext uri="{FF2B5EF4-FFF2-40B4-BE49-F238E27FC236}">
                <a16:creationId xmlns:a16="http://schemas.microsoft.com/office/drawing/2014/main" id="{F738BC2D-C0D8-4CF4-8CC7-57B4150035FD}"/>
              </a:ext>
            </a:extLst>
          </p:cNvPr>
          <p:cNvSpPr/>
          <p:nvPr/>
        </p:nvSpPr>
        <p:spPr>
          <a:xfrm>
            <a:off x="2723268" y="5041566"/>
            <a:ext cx="1886831" cy="1225884"/>
          </a:xfrm>
          <a:custGeom>
            <a:avLst/>
            <a:gdLst>
              <a:gd name="connsiteX0" fmla="*/ 0 w 1886831"/>
              <a:gd name="connsiteY0" fmla="*/ 612942 h 1225884"/>
              <a:gd name="connsiteX1" fmla="*/ 943416 w 1886831"/>
              <a:gd name="connsiteY1" fmla="*/ 0 h 1225884"/>
              <a:gd name="connsiteX2" fmla="*/ 1886832 w 1886831"/>
              <a:gd name="connsiteY2" fmla="*/ 612942 h 1225884"/>
              <a:gd name="connsiteX3" fmla="*/ 943416 w 1886831"/>
              <a:gd name="connsiteY3" fmla="*/ 1225884 h 1225884"/>
              <a:gd name="connsiteX4" fmla="*/ 0 w 1886831"/>
              <a:gd name="connsiteY4" fmla="*/ 612942 h 122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6831" h="1225884" extrusionOk="0">
                <a:moveTo>
                  <a:pt x="0" y="612942"/>
                </a:moveTo>
                <a:cubicBezTo>
                  <a:pt x="-42275" y="224711"/>
                  <a:pt x="483641" y="-22241"/>
                  <a:pt x="943416" y="0"/>
                </a:cubicBezTo>
                <a:cubicBezTo>
                  <a:pt x="1452832" y="6527"/>
                  <a:pt x="1938018" y="259149"/>
                  <a:pt x="1886832" y="612942"/>
                </a:cubicBezTo>
                <a:cubicBezTo>
                  <a:pt x="1847936" y="873913"/>
                  <a:pt x="1459784" y="1240403"/>
                  <a:pt x="943416" y="1225884"/>
                </a:cubicBezTo>
                <a:cubicBezTo>
                  <a:pt x="458817" y="1175621"/>
                  <a:pt x="32249" y="948807"/>
                  <a:pt x="0" y="612942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B6561A9-4616-43BE-A8C1-7DEB255B48EF}"/>
              </a:ext>
            </a:extLst>
          </p:cNvPr>
          <p:cNvCxnSpPr>
            <a:stCxn id="11" idx="6"/>
          </p:cNvCxnSpPr>
          <p:nvPr/>
        </p:nvCxnSpPr>
        <p:spPr>
          <a:xfrm>
            <a:off x="4610099" y="5654508"/>
            <a:ext cx="371476" cy="3652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01B52B73-5652-4213-B2CE-E99501DA53FA}"/>
                  </a:ext>
                </a:extLst>
              </p:cNvPr>
              <p:cNvSpPr txBox="1"/>
              <p:nvPr/>
            </p:nvSpPr>
            <p:spPr>
              <a:xfrm>
                <a:off x="4950817" y="5846679"/>
                <a:ext cx="12394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MX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34%</m:t>
                      </m:r>
                    </m:oMath>
                  </m:oMathPara>
                </a14:m>
                <a:endParaRPr lang="es-CO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01B52B73-5652-4213-B2CE-E99501DA5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817" y="5846679"/>
                <a:ext cx="123944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49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1" grpId="0" animBg="1"/>
      <p:bldP spid="1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719</Words>
  <Application>Microsoft Office PowerPoint</Application>
  <PresentationFormat>Panorámica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Consolas</vt:lpstr>
      <vt:lpstr>Courier New</vt:lpstr>
      <vt:lpstr>Noto Sans Symbols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estrada acevedo</dc:creator>
  <cp:lastModifiedBy>daniel estrada acevedo</cp:lastModifiedBy>
  <cp:revision>4</cp:revision>
  <dcterms:created xsi:type="dcterms:W3CDTF">2021-11-10T21:56:02Z</dcterms:created>
  <dcterms:modified xsi:type="dcterms:W3CDTF">2021-11-12T05:52:29Z</dcterms:modified>
</cp:coreProperties>
</file>