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BF"/>
    <a:srgbClr val="FFE9E6"/>
    <a:srgbClr val="99CCFF"/>
    <a:srgbClr val="FF9999"/>
    <a:srgbClr val="FF99CC"/>
    <a:srgbClr val="FFFF99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AB726-5690-40CE-AED5-91F3BE77B89D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E7FD-5479-4E0E-8C8A-BD5A2BB077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11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E5A48-A071-4549-BB96-3D18C933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625D5-FCD1-4137-BC5C-4810A510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46F73-7644-4849-9041-E41067B8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D0B-FB6F-40FD-8489-8060E7D4985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CC3C0-A867-4C59-9533-46B9690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C8848-5E39-4571-914A-C60BECEC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D5180-1AD7-4244-AAAB-113C7788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20507A-2BA1-4968-83ED-4512A497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C4DB3-96C5-422C-A382-D7AECC6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E395-FB4C-4618-86B3-E60C95ACF8F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B7F54-423F-4B4F-9CF1-03A1D68F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57CDA1-753E-4EB8-AAB2-B63BD077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B10BF5-2051-4ACA-8937-71743A65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0B01B7-CA2E-4218-818E-7D1C5045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2A91C-1090-49D9-8CF0-C9D936B7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C6E-681A-4E3D-8E56-AF87B8FDF83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15AA0-F20B-4027-BDA1-32A189C4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D3A29-0C3C-4249-809A-D4860D8D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66585-5624-481A-AED3-D63E3327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17776-BA5E-4AD5-A58E-156D06A2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A5802-AD8D-4A12-8160-0D02214A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43D5-9A78-42D6-97E0-810AFD6BA6D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C83EB-7D46-49F5-8327-53A4B147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F23FE-2C32-4072-AAD7-368DBAF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9AD42-2EFD-45DB-B860-C40CF021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4B539E-83B6-4DCB-B89F-08766A2F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69142-4FA5-47F0-ADA7-2BF379F9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3763-23E3-4126-8CEE-D0135F9572BB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EDAE2-7E15-4951-8DBA-A437E197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B827E-EAFB-4787-A949-E67FF7FF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8790-8A11-412D-83F9-701DC9B6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A1B0C-2405-427D-8015-81561A38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3F9B1D-6655-4CD4-80A3-93705CF41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4E74B-B426-4499-9085-699E5A3B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35F-321F-4576-B1A4-195AC2BC7CD4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DDC29-C8FC-4FAD-8852-03F2C2A8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B8C31-C7F3-45AE-ADE6-2DD92C41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498A-CFB5-4DBF-B471-9D6FE9C5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D552E-4CB4-44BE-A080-1BB94161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17588-45B1-4F0A-8374-FF365C0D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8CBD9D-2C47-480F-82EE-4C32C8AA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042F0-1978-4398-BD20-4C569165B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F62A6-A1AA-4133-9130-D00F2E83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DA55-E001-475B-90B5-A7FCF6AD9CFB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AC1010-6A4C-4359-A04D-A98BC4A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29F45-8232-4984-B63F-D31E9C1D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E9EC-2E20-4162-AB87-A08C76F3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15729-FBC9-4773-A9DF-19BD4661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E4A6-0819-4683-9D47-D5E8DF776847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143BE-CCDB-4135-BA1D-67CD6E9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90AB4E-1297-43C6-AC2D-6E9266D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1F7D2F-9114-4DC3-83D1-05BD8112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5D-1087-4EA1-86AB-B542DE049130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09DAA1-FF40-44AB-8DB0-30E18B45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E64934-DD0E-47F9-BAF5-69B74CC9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4FF90-285B-42DC-801F-72DA8383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F1AC5-5B2F-4029-99C9-65FB8BD8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13797-B302-4342-B54A-63864FE5D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4F38B-6B4C-4348-8F08-04E609A3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3D1C-3765-43D4-84C7-02C0F524F9D1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8AD95C-78AB-4706-8E0E-DCA847B0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4BA4B-8FA2-4134-A621-338FCCE9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2F46A-B4A7-48BD-8635-86387C3A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C98D10-F674-4C1E-A6F6-3847A5A80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641E5-4CEB-4E9A-B39B-EC6D54EC2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3A90C-F2FD-4673-88DE-5FA201E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ECF6-78D7-4026-8B6A-B2EDC79E7300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4B325-A534-4040-8E9E-E314408B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1BE92-3631-4EC7-9FCF-6AE31471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083C70-2D81-4022-B2DC-59CFE417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C8E88C-3AE7-40C9-A84A-78D606BB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BBE57-6894-4333-ABFF-063EAD00A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0CFBF-6D17-4958-9942-34AEDB5408F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33A17-7738-4F56-BD82-FA9FBE285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82C52-1A0D-4E1D-AFFF-404C83AC7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A5C6-6772-4AB1-8CFD-137BA656D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hysicist.deviantart.com/art/The-Ising-Model-26528265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Escudo-UdeA.svg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Escudo-UdeA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6D70644-891F-4898-9DF7-C792B3DA3B07}"/>
              </a:ext>
            </a:extLst>
          </p:cNvPr>
          <p:cNvSpPr/>
          <p:nvPr/>
        </p:nvSpPr>
        <p:spPr>
          <a:xfrm>
            <a:off x="-314325" y="0"/>
            <a:ext cx="10410825" cy="1580798"/>
          </a:xfrm>
          <a:prstGeom prst="roundRect">
            <a:avLst/>
          </a:prstGeom>
          <a:solidFill>
            <a:srgbClr val="FFE9E6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324AE1E-F9D0-4996-901D-7072AD9E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9456" y="1760220"/>
            <a:ext cx="8539896" cy="444074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4B48D63-34C5-4205-B9CC-7C6B3F7A3E0B}"/>
              </a:ext>
            </a:extLst>
          </p:cNvPr>
          <p:cNvSpPr/>
          <p:nvPr/>
        </p:nvSpPr>
        <p:spPr>
          <a:xfrm>
            <a:off x="581024" y="123826"/>
            <a:ext cx="10515599" cy="140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Modelo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Ising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2D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Aplicación de los Métodos de Monte Carlo en física</a:t>
            </a:r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E932F3-76C6-4946-8CAF-CBC7960479E3}"/>
              </a:ext>
            </a:extLst>
          </p:cNvPr>
          <p:cNvSpPr txBox="1"/>
          <p:nvPr/>
        </p:nvSpPr>
        <p:spPr>
          <a:xfrm>
            <a:off x="5589404" y="5539126"/>
            <a:ext cx="6096000" cy="8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Daniel Estrada Acevedo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Instituto de física – Universidad de Antioquia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18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Proyecto #1 – Computación Avanzada</a:t>
            </a:r>
          </a:p>
        </p:txBody>
      </p:sp>
      <p:pic>
        <p:nvPicPr>
          <p:cNvPr id="10" name="Imagen 9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A4D837A-FBB0-4CBF-B053-325FD8A63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48963" y="0"/>
            <a:ext cx="1295320" cy="1602459"/>
          </a:xfrm>
          <a:prstGeom prst="rect">
            <a:avLst/>
          </a:prstGeom>
        </p:spPr>
      </p:pic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69049F43-8118-4865-8B9C-F40F32FB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29BD2F-DCE3-4D79-903C-3F0EA98922B2}"/>
              </a:ext>
            </a:extLst>
          </p:cNvPr>
          <p:cNvSpPr/>
          <p:nvPr/>
        </p:nvSpPr>
        <p:spPr>
          <a:xfrm>
            <a:off x="-314324" y="-19050"/>
            <a:ext cx="3571874" cy="1076325"/>
          </a:xfrm>
          <a:prstGeom prst="roundRect">
            <a:avLst/>
          </a:prstGeom>
          <a:solidFill>
            <a:srgbClr val="FFE9E6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1BECCD-8AB3-42E6-82D0-B8F89923B576}"/>
              </a:ext>
            </a:extLst>
          </p:cNvPr>
          <p:cNvSpPr/>
          <p:nvPr/>
        </p:nvSpPr>
        <p:spPr>
          <a:xfrm>
            <a:off x="300779" y="165169"/>
            <a:ext cx="2341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40A3DF-A722-47F2-8DEE-00F9CC931206}"/>
              </a:ext>
            </a:extLst>
          </p:cNvPr>
          <p:cNvSpPr txBox="1"/>
          <p:nvPr/>
        </p:nvSpPr>
        <p:spPr>
          <a:xfrm>
            <a:off x="3347587" y="1574325"/>
            <a:ext cx="5496826" cy="3709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 Planteamiento del problema.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 Metodología.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 Implementación.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 Resultados.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3200" dirty="0">
                <a:sym typeface="Wingdings" panose="05000000000000000000" pitchFamily="2" charset="2"/>
              </a:rPr>
              <a:t> Conclusiones y perspectivas.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FD332C-AA6A-43CB-90CD-95D6DA568A62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/>
          </a:prstGeom>
          <a:solidFill>
            <a:srgbClr val="FFE9E6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Daniel Estrada | Modelo de Ising 2D  	            .2</a:t>
            </a:r>
          </a:p>
        </p:txBody>
      </p:sp>
    </p:spTree>
    <p:extLst>
      <p:ext uri="{BB962C8B-B14F-4D97-AF65-F5344CB8AC3E}">
        <p14:creationId xmlns:p14="http://schemas.microsoft.com/office/powerpoint/2010/main" val="141846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26F1E90-E80B-4A41-AC54-B911877A8296}"/>
              </a:ext>
            </a:extLst>
          </p:cNvPr>
          <p:cNvSpPr/>
          <p:nvPr/>
        </p:nvSpPr>
        <p:spPr>
          <a:xfrm>
            <a:off x="-314325" y="-19050"/>
            <a:ext cx="6896099" cy="1076325"/>
          </a:xfrm>
          <a:prstGeom prst="roundRect">
            <a:avLst/>
          </a:prstGeom>
          <a:solidFill>
            <a:srgbClr val="FFE9E6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1BECCD-8AB3-42E6-82D0-B8F89923B576}"/>
              </a:ext>
            </a:extLst>
          </p:cNvPr>
          <p:cNvSpPr/>
          <p:nvPr/>
        </p:nvSpPr>
        <p:spPr>
          <a:xfrm>
            <a:off x="158791" y="200322"/>
            <a:ext cx="6106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Planteamiento del problema</a:t>
            </a:r>
          </a:p>
        </p:txBody>
      </p:sp>
      <p:pic>
        <p:nvPicPr>
          <p:cNvPr id="11" name="Imagen 1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0810098D-33DB-47CE-AB38-623FA5CA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48963" y="0"/>
            <a:ext cx="1295320" cy="1602459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82CF7B3-8E62-46F2-A320-5358903E2255}"/>
              </a:ext>
            </a:extLst>
          </p:cNvPr>
          <p:cNvSpPr/>
          <p:nvPr/>
        </p:nvSpPr>
        <p:spPr>
          <a:xfrm>
            <a:off x="8401050" y="6534150"/>
            <a:ext cx="3914774" cy="323850"/>
          </a:xfrm>
          <a:prstGeom prst="roundRect">
            <a:avLst/>
          </a:prstGeom>
          <a:solidFill>
            <a:srgbClr val="FFE9E6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Daniel Estrada | Modelo de Ising 2D  	            .3</a:t>
            </a:r>
          </a:p>
        </p:txBody>
      </p:sp>
    </p:spTree>
    <p:extLst>
      <p:ext uri="{BB962C8B-B14F-4D97-AF65-F5344CB8AC3E}">
        <p14:creationId xmlns:p14="http://schemas.microsoft.com/office/powerpoint/2010/main" val="223424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5FF74FCE-2621-42BB-B984-AE1E0FF8C917}"/>
              </a:ext>
            </a:extLst>
          </p:cNvPr>
          <p:cNvGrpSpPr/>
          <p:nvPr/>
        </p:nvGrpSpPr>
        <p:grpSpPr>
          <a:xfrm>
            <a:off x="161925" y="866775"/>
            <a:ext cx="11896725" cy="5333999"/>
            <a:chOff x="161925" y="866775"/>
            <a:chExt cx="11896725" cy="5333999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E9B2A6C-B1D9-4FE5-AD5E-B2F5CB486C52}"/>
                </a:ext>
              </a:extLst>
            </p:cNvPr>
            <p:cNvSpPr/>
            <p:nvPr/>
          </p:nvSpPr>
          <p:spPr>
            <a:xfrm>
              <a:off x="161925" y="866775"/>
              <a:ext cx="11896725" cy="533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D9702210-C732-4352-9F79-C0D8E4AF0A8D}"/>
                </a:ext>
              </a:extLst>
            </p:cNvPr>
            <p:cNvGrpSpPr/>
            <p:nvPr/>
          </p:nvGrpSpPr>
          <p:grpSpPr>
            <a:xfrm>
              <a:off x="581024" y="1409700"/>
              <a:ext cx="4162425" cy="4581525"/>
              <a:chOff x="581024" y="1409700"/>
              <a:chExt cx="4162425" cy="45815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854A344C-18F0-4A6B-A997-2C093F43E349}"/>
                  </a:ext>
                </a:extLst>
              </p:cNvPr>
              <p:cNvSpPr/>
              <p:nvPr/>
            </p:nvSpPr>
            <p:spPr>
              <a:xfrm>
                <a:off x="581024" y="1409700"/>
                <a:ext cx="4162425" cy="4581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C28FD1E6-2264-4932-8B93-64C95A5708DB}"/>
                  </a:ext>
                </a:extLst>
              </p:cNvPr>
              <p:cNvSpPr/>
              <p:nvPr/>
            </p:nvSpPr>
            <p:spPr>
              <a:xfrm>
                <a:off x="751610" y="1416194"/>
                <a:ext cx="3792682" cy="891886"/>
              </a:xfrm>
              <a:prstGeom prst="roundRect">
                <a:avLst>
                  <a:gd name="adj" fmla="val 50000"/>
                </a:avLst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IsingLattice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Class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0899994-F2EA-478A-9F39-C0D62E437969}"/>
                  </a:ext>
                </a:extLst>
              </p:cNvPr>
              <p:cNvSpPr txBox="1"/>
              <p:nvPr/>
            </p:nvSpPr>
            <p:spPr>
              <a:xfrm>
                <a:off x="838200" y="2364905"/>
                <a:ext cx="3706092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Attributes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self.beta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self.L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self.S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self.M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self.E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u="sng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Methods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self.init_lattice</a:t>
                </a:r>
                <a:r>
                  <a:rPr lang="en-US" sz="1600" dirty="0">
                    <a:latin typeface="Consolas" panose="020B0609020204030204" pitchFamily="49" charset="0"/>
                  </a:rPr>
                  <a:t>(cold)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self.get_individualEnergy</a:t>
                </a:r>
                <a:r>
                  <a:rPr lang="en-US" sz="1600" dirty="0">
                    <a:latin typeface="Consolas" panose="020B0609020204030204" pitchFamily="49" charset="0"/>
                  </a:rPr>
                  <a:t>(part)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self.compute_magnetization</a:t>
                </a:r>
                <a:r>
                  <a:rPr lang="en-US" sz="1600" dirty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self.set_initEnergy</a:t>
                </a:r>
                <a:r>
                  <a:rPr lang="en-US" sz="1600" dirty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self.p_acceptance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dH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self.updateLattice</a:t>
                </a:r>
                <a:r>
                  <a:rPr lang="en-US" sz="1600" dirty="0">
                    <a:latin typeface="Consolas" panose="020B0609020204030204" pitchFamily="49" charset="0"/>
                  </a:rPr>
                  <a:t>(N)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self.get_spinMatrix</a:t>
                </a:r>
                <a:r>
                  <a:rPr lang="en-US" sz="1600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365709F-600F-4552-877B-56F131E7B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35" b="98496" l="0" r="98984">
                          <a14:foregroundMark x1="12935" y1="14405" x2="30285" y2="35714"/>
                          <a14:foregroundMark x1="30285" y1="35714" x2="98780" y2="75564"/>
                          <a14:foregroundMark x1="98780" y1="75564" x2="98984" y2="76316"/>
                          <a14:foregroundMark x1="87805" y1="24436" x2="31504" y2="63534"/>
                          <a14:foregroundMark x1="31504" y1="63534" x2="26626" y2="69549"/>
                          <a14:foregroundMark x1="8671" y1="45213" x2="8333" y2="54887"/>
                          <a14:foregroundMark x1="8911" y1="38327" x2="8689" y2="44684"/>
                          <a14:foregroundMark x1="8333" y1="54887" x2="24593" y2="94361"/>
                          <a14:foregroundMark x1="24593" y1="94361" x2="46341" y2="91729"/>
                          <a14:foregroundMark x1="46341" y1="91729" x2="36789" y2="47368"/>
                          <a14:foregroundMark x1="36789" y1="47368" x2="11110" y2="29885"/>
                          <a14:foregroundMark x1="11230" y1="29677" x2="22967" y2="37218"/>
                          <a14:foregroundMark x1="22967" y1="37218" x2="12706" y2="27123"/>
                          <a14:foregroundMark x1="7898" y1="42256" x2="9146" y2="49624"/>
                          <a14:foregroundMark x1="7064" y1="37331" x2="7447" y2="39594"/>
                          <a14:foregroundMark x1="9146" y1="49624" x2="32927" y2="31955"/>
                          <a14:foregroundMark x1="32927" y1="31955" x2="21545" y2="71429"/>
                          <a14:foregroundMark x1="21545" y1="71429" x2="52236" y2="25188"/>
                          <a14:foregroundMark x1="52236" y1="25188" x2="44715" y2="87970"/>
                          <a14:foregroundMark x1="44715" y1="87970" x2="49797" y2="52632"/>
                          <a14:foregroundMark x1="49797" y1="52632" x2="29065" y2="94737"/>
                          <a14:foregroundMark x1="29065" y1="94737" x2="39228" y2="63534"/>
                          <a14:foregroundMark x1="39228" y1="63534" x2="68496" y2="12030"/>
                          <a14:foregroundMark x1="68496" y1="12030" x2="80488" y2="82331"/>
                          <a14:foregroundMark x1="80488" y1="82331" x2="76220" y2="34962"/>
                          <a14:foregroundMark x1="76220" y1="34962" x2="81098" y2="80827"/>
                          <a14:foregroundMark x1="81098" y1="80827" x2="65650" y2="71053"/>
                          <a14:foregroundMark x1="65650" y1="71053" x2="96748" y2="27444"/>
                          <a14:foregroundMark x1="96748" y1="27444" x2="97967" y2="79323"/>
                          <a14:foregroundMark x1="97967" y1="79323" x2="96748" y2="24436"/>
                          <a14:foregroundMark x1="96748" y1="24436" x2="77846" y2="1880"/>
                          <a14:foregroundMark x1="77846" y1="1880" x2="13768" y2="9264"/>
                          <a14:foregroundMark x1="1459" y1="47914" x2="203" y2="52256"/>
                          <a14:foregroundMark x1="203" y1="52256" x2="1626" y2="83083"/>
                          <a14:foregroundMark x1="1626" y1="83083" x2="7114" y2="98120"/>
                          <a14:foregroundMark x1="8537" y1="75188" x2="20732" y2="98872"/>
                          <a14:foregroundMark x1="53252" y1="98120" x2="77236" y2="89474"/>
                          <a14:foregroundMark x1="77236" y1="89474" x2="94715" y2="92481"/>
                          <a14:foregroundMark x1="95732" y1="14662" x2="19715" y2="15038"/>
                          <a14:foregroundMark x1="2414" y1="5470" x2="0" y2="4135"/>
                          <a14:foregroundMark x1="3463" y1="6050" x2="2679" y2="5616"/>
                          <a14:foregroundMark x1="19715" y1="15038" x2="13398" y2="11545"/>
                          <a14:foregroundMark x1="0" y1="4135" x2="0" y2="4135"/>
                          <a14:backgroundMark x1="7317" y1="37970" x2="3455" y2="9774"/>
                          <a14:backgroundMark x1="12602" y1="14286" x2="0" y2="36090"/>
                          <a14:backgroundMark x1="8943" y1="5639" x2="4065" y2="35714"/>
                          <a14:backgroundMark x1="4065" y1="35714" x2="0" y2="46241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913" r="-307"/>
            <a:stretch/>
          </p:blipFill>
          <p:spPr>
            <a:xfrm>
              <a:off x="5048250" y="1739813"/>
              <a:ext cx="3162463" cy="1689187"/>
            </a:xfrm>
            <a:prstGeom prst="parallelogram">
              <a:avLst>
                <a:gd name="adj" fmla="val 32330"/>
              </a:avLst>
            </a:prstGeom>
            <a:ln>
              <a:noFill/>
            </a:ln>
          </p:spPr>
        </p:pic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89AB1CB-CCEF-40AE-AB49-0E1C2C03761C}"/>
                </a:ext>
              </a:extLst>
            </p:cNvPr>
            <p:cNvCxnSpPr/>
            <p:nvPr/>
          </p:nvCxnSpPr>
          <p:spPr>
            <a:xfrm>
              <a:off x="6096000" y="1739813"/>
              <a:ext cx="17811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80F82F5-FB62-4727-A578-791530F5542C}"/>
                </a:ext>
              </a:extLst>
            </p:cNvPr>
            <p:cNvSpPr txBox="1"/>
            <p:nvPr/>
          </p:nvSpPr>
          <p:spPr>
            <a:xfrm>
              <a:off x="6772275" y="1514475"/>
              <a:ext cx="3714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E565BD09-4256-47DD-9E86-51E3075CF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853029"/>
              <a:ext cx="828675" cy="1099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A46863C-283B-457D-9D9A-DE6AECF3A5C3}"/>
                </a:ext>
              </a:extLst>
            </p:cNvPr>
            <p:cNvSpPr txBox="1"/>
            <p:nvPr/>
          </p:nvSpPr>
          <p:spPr>
            <a:xfrm>
              <a:off x="5333999" y="2073976"/>
              <a:ext cx="3714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L</a:t>
              </a:r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79AC7B-9B8E-40EF-881E-E0E0D6597557}"/>
                </a:ext>
              </a:extLst>
            </p:cNvPr>
            <p:cNvGrpSpPr/>
            <p:nvPr/>
          </p:nvGrpSpPr>
          <p:grpSpPr>
            <a:xfrm>
              <a:off x="8781445" y="3148770"/>
              <a:ext cx="2584539" cy="1985206"/>
              <a:chOff x="8781445" y="3148770"/>
              <a:chExt cx="2584539" cy="1985206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B19ADDCE-F432-4B8B-B0FD-5B6E125B1490}"/>
                  </a:ext>
                </a:extLst>
              </p:cNvPr>
              <p:cNvSpPr/>
              <p:nvPr/>
            </p:nvSpPr>
            <p:spPr>
              <a:xfrm>
                <a:off x="8781445" y="3176460"/>
                <a:ext cx="2584539" cy="1957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6606BC27-FC6F-4C02-AF16-B296A01FB86D}"/>
                  </a:ext>
                </a:extLst>
              </p:cNvPr>
              <p:cNvSpPr/>
              <p:nvPr/>
            </p:nvSpPr>
            <p:spPr>
              <a:xfrm>
                <a:off x="8890242" y="3148770"/>
                <a:ext cx="2354957" cy="609169"/>
              </a:xfrm>
              <a:prstGeom prst="roundRect">
                <a:avLst>
                  <a:gd name="adj" fmla="val 50000"/>
                </a:avLst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</a:rPr>
                  <a:t>Part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Class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E4BFAD1-CA52-47BA-B703-A76E98E8CF92}"/>
                  </a:ext>
                </a:extLst>
              </p:cNvPr>
              <p:cNvSpPr txBox="1"/>
              <p:nvPr/>
            </p:nvSpPr>
            <p:spPr>
              <a:xfrm>
                <a:off x="8944007" y="3730249"/>
                <a:ext cx="23011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Attributes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self.spinValue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self.energyValue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dirty="0" err="1">
                    <a:latin typeface="Consolas" panose="020B0609020204030204" pitchFamily="49" charset="0"/>
                  </a:rPr>
                  <a:t>self.neighbors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BF1F2D4-B34E-45A4-90C4-C9AE00A18663}"/>
                </a:ext>
              </a:extLst>
            </p:cNvPr>
            <p:cNvSpPr/>
            <p:nvPr/>
          </p:nvSpPr>
          <p:spPr>
            <a:xfrm>
              <a:off x="4914035" y="1082064"/>
              <a:ext cx="3429000" cy="305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DA63248-F614-401A-9FF6-96DB007BCE83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1676400" y="1529828"/>
              <a:ext cx="3739800" cy="176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42DE190-BFFC-4C36-ABA1-C6B9B034CF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3323148"/>
              <a:ext cx="4678414" cy="79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BF833C4B-E237-494B-AC25-E0EEAA4305F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6857214" y="2584406"/>
              <a:ext cx="3200321" cy="296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1B9638DE-D4AB-437E-9B64-9348A251A8A9}"/>
                </a:ext>
              </a:extLst>
            </p:cNvPr>
            <p:cNvCxnSpPr>
              <a:cxnSpLocks/>
            </p:cNvCxnSpPr>
            <p:nvPr/>
          </p:nvCxnSpPr>
          <p:spPr>
            <a:xfrm>
              <a:off x="6902021" y="2880728"/>
              <a:ext cx="1699477" cy="2050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4D58317-5540-42AF-8A1A-1346C6C08BDA}"/>
                </a:ext>
              </a:extLst>
            </p:cNvPr>
            <p:cNvSpPr/>
            <p:nvPr/>
          </p:nvSpPr>
          <p:spPr>
            <a:xfrm>
              <a:off x="8343035" y="2584406"/>
              <a:ext cx="3429000" cy="305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6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F39AFD2-98CC-4606-9E1E-F277CCEFA509}"/>
              </a:ext>
            </a:extLst>
          </p:cNvPr>
          <p:cNvSpPr/>
          <p:nvPr/>
        </p:nvSpPr>
        <p:spPr>
          <a:xfrm>
            <a:off x="709412" y="4305228"/>
            <a:ext cx="2362201" cy="1258620"/>
          </a:xfrm>
          <a:prstGeom prst="roundRect">
            <a:avLst/>
          </a:prstGeom>
          <a:solidFill>
            <a:srgbClr val="99CC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-&gt; </a:t>
            </a:r>
            <a:r>
              <a:rPr lang="es-CO" sz="1600" dirty="0">
                <a:solidFill>
                  <a:schemeClr val="tx1"/>
                </a:solidFill>
              </a:rPr>
              <a:t>Contiene la definición de las clases </a:t>
            </a:r>
            <a:r>
              <a:rPr lang="es-CO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IsingLattice</a:t>
            </a:r>
            <a:r>
              <a:rPr lang="es-CO" sz="1600" dirty="0">
                <a:solidFill>
                  <a:schemeClr val="tx1"/>
                </a:solidFill>
              </a:rPr>
              <a:t> y </a:t>
            </a:r>
            <a:r>
              <a:rPr lang="es-CO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Part</a:t>
            </a:r>
            <a:r>
              <a:rPr lang="es-CO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es-CO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D72161D-55A4-449F-A124-AEA97BC708E3}"/>
              </a:ext>
            </a:extLst>
          </p:cNvPr>
          <p:cNvSpPr/>
          <p:nvPr/>
        </p:nvSpPr>
        <p:spPr>
          <a:xfrm>
            <a:off x="3605559" y="3798234"/>
            <a:ext cx="2371328" cy="2954657"/>
          </a:xfrm>
          <a:prstGeom prst="roundRect">
            <a:avLst/>
          </a:prstGeom>
          <a:solidFill>
            <a:srgbClr val="CCFFC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chemeClr val="tx1"/>
                </a:solidFill>
              </a:rPr>
              <a:t>-&gt; Contiene la definición de la función </a:t>
            </a:r>
            <a:r>
              <a:rPr lang="es-CO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run_simulation</a:t>
            </a:r>
            <a:r>
              <a:rPr lang="es-CO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r>
              <a:rPr lang="es-CO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CO" sz="1600" dirty="0">
                <a:solidFill>
                  <a:schemeClr val="tx1"/>
                </a:solidFill>
              </a:rPr>
              <a:t>que genera, para unos parámetros de simulación dados, la información de los observables y la evolución de la configuración para un Sistema.</a:t>
            </a:r>
            <a:endParaRPr lang="es-CO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749486-1A9A-47BF-99FC-C59F8A0BC027}"/>
              </a:ext>
            </a:extLst>
          </p:cNvPr>
          <p:cNvSpPr/>
          <p:nvPr/>
        </p:nvSpPr>
        <p:spPr>
          <a:xfrm>
            <a:off x="6510833" y="3891974"/>
            <a:ext cx="2371328" cy="1740318"/>
          </a:xfrm>
          <a:prstGeom prst="roundRect">
            <a:avLst/>
          </a:prstGeom>
          <a:solidFill>
            <a:srgbClr val="FFFF99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chemeClr val="tx1"/>
                </a:solidFill>
              </a:rPr>
              <a:t>-&gt; Recopila los datos de simulación generados con el módulo </a:t>
            </a:r>
            <a:r>
              <a:rPr lang="es-CO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run</a:t>
            </a:r>
            <a:r>
              <a:rPr lang="es-CO" sz="1600" dirty="0">
                <a:solidFill>
                  <a:schemeClr val="tx1"/>
                </a:solidFill>
              </a:rPr>
              <a:t> y genera las graficas y medidas de interés.</a:t>
            </a:r>
            <a:endParaRPr lang="es-CO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EAF2C14-AE85-4A2E-95DB-DCB0FF71AC3C}"/>
              </a:ext>
            </a:extLst>
          </p:cNvPr>
          <p:cNvGrpSpPr/>
          <p:nvPr/>
        </p:nvGrpSpPr>
        <p:grpSpPr>
          <a:xfrm>
            <a:off x="709412" y="67009"/>
            <a:ext cx="10244338" cy="3629025"/>
            <a:chOff x="709412" y="67009"/>
            <a:chExt cx="10244338" cy="3629025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F62B4050-12E0-488C-B1DD-56186B93A49C}"/>
                </a:ext>
              </a:extLst>
            </p:cNvPr>
            <p:cNvGrpSpPr/>
            <p:nvPr/>
          </p:nvGrpSpPr>
          <p:grpSpPr>
            <a:xfrm>
              <a:off x="709412" y="67009"/>
              <a:ext cx="10244338" cy="3629025"/>
              <a:chOff x="146943" y="-38100"/>
              <a:chExt cx="10244338" cy="3629025"/>
            </a:xfrm>
          </p:grpSpPr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0C85DF92-F2EE-4B3E-B269-AA4F593A13BE}"/>
                  </a:ext>
                </a:extLst>
              </p:cNvPr>
              <p:cNvSpPr/>
              <p:nvPr/>
            </p:nvSpPr>
            <p:spPr>
              <a:xfrm>
                <a:off x="146943" y="-38100"/>
                <a:ext cx="10244338" cy="3629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7A9999F-41AB-4792-84B7-4A684FFF1F83}"/>
                  </a:ext>
                </a:extLst>
              </p:cNvPr>
              <p:cNvSpPr/>
              <p:nvPr/>
            </p:nvSpPr>
            <p:spPr>
              <a:xfrm>
                <a:off x="7098208" y="1493626"/>
                <a:ext cx="2608462" cy="694159"/>
              </a:xfrm>
              <a:prstGeom prst="round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get_outputs.py</a:t>
                </a:r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BF113B86-67CB-4044-9069-3042BD848842}"/>
                  </a:ext>
                </a:extLst>
              </p:cNvPr>
              <p:cNvSpPr/>
              <p:nvPr/>
            </p:nvSpPr>
            <p:spPr>
              <a:xfrm>
                <a:off x="4020938" y="1493626"/>
                <a:ext cx="2608462" cy="69415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run.py</a:t>
                </a:r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E6F299C4-FA1F-40DD-857F-CFD4591DB842}"/>
                  </a:ext>
                </a:extLst>
              </p:cNvPr>
              <p:cNvSpPr/>
              <p:nvPr/>
            </p:nvSpPr>
            <p:spPr>
              <a:xfrm>
                <a:off x="581718" y="1503151"/>
                <a:ext cx="2608462" cy="694159"/>
              </a:xfrm>
              <a:prstGeom prst="round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Ising_classes.py</a:t>
                </a:r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D8899B3A-3520-413A-B4C8-446A020CEA61}"/>
                  </a:ext>
                </a:extLst>
              </p:cNvPr>
              <p:cNvSpPr/>
              <p:nvPr/>
            </p:nvSpPr>
            <p:spPr>
              <a:xfrm>
                <a:off x="292892" y="96117"/>
                <a:ext cx="9907887" cy="3247158"/>
              </a:xfrm>
              <a:prstGeom prst="roundRect">
                <a:avLst>
                  <a:gd name="adj" fmla="val 24450"/>
                </a:avLst>
              </a:prstGeom>
              <a:noFill/>
              <a:ln w="38100">
                <a:solidFill>
                  <a:srgbClr val="FF9999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2358CB6F-A224-4FF3-A6D0-BFA36460CAA9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 flipV="1">
                <a:off x="3190180" y="1840706"/>
                <a:ext cx="830758" cy="95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1FC3D2E9-3F62-4BB6-9717-08DFEA2EB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61879" y="2187785"/>
                <a:ext cx="2" cy="321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2C9AA11D-7EE9-4279-9FDF-072327671F19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8402439" y="1171575"/>
                <a:ext cx="0" cy="32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D3992471-A02F-496E-953B-8295CB27AD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2300" y="1188543"/>
                <a:ext cx="0" cy="15781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B59F1F7B-522E-487F-84F9-FE5E7E00F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2300" y="1181100"/>
                <a:ext cx="14301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616CEC27-0F17-4EBE-A7C8-F6E59EE652EC}"/>
                  </a:ext>
                </a:extLst>
              </p:cNvPr>
              <p:cNvSpPr/>
              <p:nvPr/>
            </p:nvSpPr>
            <p:spPr>
              <a:xfrm>
                <a:off x="340518" y="72681"/>
                <a:ext cx="3728045" cy="694159"/>
              </a:xfrm>
              <a:prstGeom prst="roundRect">
                <a:avLst>
                  <a:gd name="adj" fmla="val 38622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9999"/>
                    </a:solidFill>
                  </a:rPr>
                  <a:t>2D ISING SIMULATION</a:t>
                </a:r>
              </a:p>
            </p:txBody>
          </p: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F6063131-0710-4C5E-955C-C32BB7299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642" y="1097289"/>
                <a:ext cx="0" cy="3725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052C095-2764-4341-858D-CB79B3DEF756}"/>
                  </a:ext>
                </a:extLst>
              </p:cNvPr>
              <p:cNvSpPr txBox="1"/>
              <p:nvPr/>
            </p:nvSpPr>
            <p:spPr>
              <a:xfrm>
                <a:off x="3316087" y="1585831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Usa</a:t>
                </a:r>
                <a:endParaRPr lang="es-CO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08806EB-9A67-4E50-9F5F-65B30D918908}"/>
                  </a:ext>
                </a:extLst>
              </p:cNvPr>
              <p:cNvSpPr txBox="1"/>
              <p:nvPr/>
            </p:nvSpPr>
            <p:spPr>
              <a:xfrm>
                <a:off x="4648305" y="1114795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recibe</a:t>
                </a:r>
                <a:endParaRPr lang="es-CO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6DE4884-F525-443B-88FA-2DA870F1D3D8}"/>
                  </a:ext>
                </a:extLst>
              </p:cNvPr>
              <p:cNvSpPr txBox="1"/>
              <p:nvPr/>
            </p:nvSpPr>
            <p:spPr>
              <a:xfrm>
                <a:off x="4606764" y="2212823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genera</a:t>
                </a:r>
                <a:endParaRPr lang="en-US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4C25E8C-D164-44DE-A243-05C189CC0822}"/>
                  </a:ext>
                </a:extLst>
              </p:cNvPr>
              <p:cNvSpPr txBox="1"/>
              <p:nvPr/>
            </p:nvSpPr>
            <p:spPr>
              <a:xfrm>
                <a:off x="8485800" y="2194446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genera</a:t>
                </a:r>
                <a:endParaRPr lang="en-US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E15B5EF-57E9-43BC-A332-E6B53C053DFD}"/>
                  </a:ext>
                </a:extLst>
              </p:cNvPr>
              <p:cNvSpPr txBox="1"/>
              <p:nvPr/>
            </p:nvSpPr>
            <p:spPr>
              <a:xfrm>
                <a:off x="8431401" y="1124287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recibe</a:t>
                </a:r>
                <a:endParaRPr lang="es-CO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47" name="Conector recto de flecha 46">
                <a:extLst>
                  <a:ext uri="{FF2B5EF4-FFF2-40B4-BE49-F238E27FC236}">
                    <a16:creationId xmlns:a16="http://schemas.microsoft.com/office/drawing/2014/main" id="{3FBF9ABF-0C64-47D8-84EE-EB640185B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0294" y="2194446"/>
                <a:ext cx="0" cy="2982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14B1F2D-7036-473C-AECB-F07C850FDA06}"/>
                  </a:ext>
                </a:extLst>
              </p:cNvPr>
              <p:cNvSpPr txBox="1"/>
              <p:nvPr/>
            </p:nvSpPr>
            <p:spPr>
              <a:xfrm>
                <a:off x="4257888" y="741756"/>
                <a:ext cx="2569934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Consolas" panose="020B0609020204030204" pitchFamily="49" charset="0"/>
                  </a:rPr>
                  <a:t>Parámetros de simulación</a:t>
                </a:r>
              </a:p>
            </p:txBody>
          </p:sp>
          <p:pic>
            <p:nvPicPr>
              <p:cNvPr id="53" name="Gráfico 52" descr="Cmd (terminal) con relleno sólido">
                <a:extLst>
                  <a:ext uri="{FF2B5EF4-FFF2-40B4-BE49-F238E27FC236}">
                    <a16:creationId xmlns:a16="http://schemas.microsoft.com/office/drawing/2014/main" id="{B4668DF2-5E90-4A3B-A9E3-DCD73BDA8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11597" y="679401"/>
                <a:ext cx="426575" cy="426575"/>
              </a:xfrm>
              <a:prstGeom prst="rect">
                <a:avLst/>
              </a:prstGeom>
            </p:spPr>
          </p:pic>
          <p:pic>
            <p:nvPicPr>
              <p:cNvPr id="61" name="Gráfico 60" descr="Gráfico de barras con relleno sólido">
                <a:extLst>
                  <a:ext uri="{FF2B5EF4-FFF2-40B4-BE49-F238E27FC236}">
                    <a16:creationId xmlns:a16="http://schemas.microsoft.com/office/drawing/2014/main" id="{ED5DA2FE-4741-4E3E-BC05-E465EB38E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36399" y="2500425"/>
                <a:ext cx="428400" cy="428400"/>
              </a:xfrm>
              <a:prstGeom prst="rect">
                <a:avLst/>
              </a:prstGeom>
            </p:spPr>
          </p:pic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BF85B8F3-57FD-49B8-A9B3-531BCF4B7085}"/>
                  </a:ext>
                </a:extLst>
              </p:cNvPr>
              <p:cNvSpPr txBox="1"/>
              <p:nvPr/>
            </p:nvSpPr>
            <p:spPr>
              <a:xfrm>
                <a:off x="7910460" y="2564308"/>
                <a:ext cx="1973617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Consolas" panose="020B0609020204030204" pitchFamily="49" charset="0"/>
                  </a:rPr>
                  <a:t>Gráficos y medidas</a:t>
                </a:r>
              </a:p>
            </p:txBody>
          </p:sp>
          <p:pic>
            <p:nvPicPr>
              <p:cNvPr id="65" name="Imagen 64" descr="Forma&#10;&#10;Descripción generada automáticamente">
                <a:extLst>
                  <a:ext uri="{FF2B5EF4-FFF2-40B4-BE49-F238E27FC236}">
                    <a16:creationId xmlns:a16="http://schemas.microsoft.com/office/drawing/2014/main" id="{3E71B7CB-1B17-4E10-98E5-141AF3D2B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072" y="2531568"/>
                <a:ext cx="560215" cy="428400"/>
              </a:xfrm>
              <a:prstGeom prst="rect">
                <a:avLst/>
              </a:prstGeom>
            </p:spPr>
          </p:pic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1156287F-306C-493F-A47B-F8024DD3E830}"/>
                  </a:ext>
                </a:extLst>
              </p:cNvPr>
              <p:cNvSpPr txBox="1"/>
              <p:nvPr/>
            </p:nvSpPr>
            <p:spPr>
              <a:xfrm>
                <a:off x="4879464" y="2600699"/>
                <a:ext cx="1874231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Consolas" panose="020B0609020204030204" pitchFamily="49" charset="0"/>
                  </a:rPr>
                  <a:t>Archivos de datos</a:t>
                </a:r>
              </a:p>
            </p:txBody>
          </p:sp>
        </p:grp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5169E319-43E1-4FE3-907C-6BD56B063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5123" y="2871823"/>
              <a:ext cx="1891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55FDDD7-EBDB-4CBA-B4AC-AABCB8F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A5C6-6772-4AB1-8CFD-137BA656D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E52F8B6-20B3-48D6-846F-82B14027ECFC}">
  <we:reference id="wa104379997" version="2.0.0.0" store="en-US" storeType="OMEX"/>
  <we:alternateReferences>
    <we:reference id="wa104379997" version="2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256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3</cp:revision>
  <dcterms:created xsi:type="dcterms:W3CDTF">2021-10-14T20:56:18Z</dcterms:created>
  <dcterms:modified xsi:type="dcterms:W3CDTF">2021-10-21T07:21:20Z</dcterms:modified>
</cp:coreProperties>
</file>