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342" r:id="rId3"/>
    <p:sldId id="345" r:id="rId4"/>
    <p:sldId id="343" r:id="rId5"/>
    <p:sldId id="344" r:id="rId6"/>
    <p:sldId id="346" r:id="rId7"/>
    <p:sldId id="347" r:id="rId8"/>
    <p:sldId id="348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14D"/>
    <a:srgbClr val="1EA176"/>
    <a:srgbClr val="43B649"/>
    <a:srgbClr val="F8A02B"/>
    <a:srgbClr val="39A063"/>
    <a:srgbClr val="25604D"/>
    <a:srgbClr val="102238"/>
    <a:srgbClr val="0B819E"/>
    <a:srgbClr val="1B8A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44" autoAdjust="0"/>
  </p:normalViewPr>
  <p:slideViewPr>
    <p:cSldViewPr snapToGrid="0">
      <p:cViewPr varScale="1">
        <p:scale>
          <a:sx n="53" d="100"/>
          <a:sy n="53" d="100"/>
        </p:scale>
        <p:origin x="117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ESTRADA ACEVEDO" userId="762d22d7-bf27-46d2-aa84-e8738c799aa5" providerId="ADAL" clId="{C7EDD2E6-0548-41BD-8FFC-ACF4662BD81E}"/>
    <pc:docChg chg="modSld">
      <pc:chgData name="DANIEL ESTRADA ACEVEDO" userId="762d22d7-bf27-46d2-aa84-e8738c799aa5" providerId="ADAL" clId="{C7EDD2E6-0548-41BD-8FFC-ACF4662BD81E}" dt="2023-06-03T16:18:52.943" v="12" actId="12789"/>
      <pc:docMkLst>
        <pc:docMk/>
      </pc:docMkLst>
      <pc:sldChg chg="modSp mod">
        <pc:chgData name="DANIEL ESTRADA ACEVEDO" userId="762d22d7-bf27-46d2-aa84-e8738c799aa5" providerId="ADAL" clId="{C7EDD2E6-0548-41BD-8FFC-ACF4662BD81E}" dt="2023-06-03T16:18:52.943" v="12" actId="12789"/>
        <pc:sldMkLst>
          <pc:docMk/>
          <pc:sldMk cId="3868105718" sldId="348"/>
        </pc:sldMkLst>
        <pc:spChg chg="mod">
          <ac:chgData name="DANIEL ESTRADA ACEVEDO" userId="762d22d7-bf27-46d2-aa84-e8738c799aa5" providerId="ADAL" clId="{C7EDD2E6-0548-41BD-8FFC-ACF4662BD81E}" dt="2023-06-03T16:18:52.943" v="12" actId="12789"/>
          <ac:spMkLst>
            <pc:docMk/>
            <pc:sldMk cId="3868105718" sldId="348"/>
            <ac:spMk id="11" creationId="{81C08C85-297A-5BAC-A7FF-830F833AFF13}"/>
          </ac:spMkLst>
        </pc:spChg>
        <pc:picChg chg="mod">
          <ac:chgData name="DANIEL ESTRADA ACEVEDO" userId="762d22d7-bf27-46d2-aa84-e8738c799aa5" providerId="ADAL" clId="{C7EDD2E6-0548-41BD-8FFC-ACF4662BD81E}" dt="2023-06-03T16:18:52.943" v="12" actId="12789"/>
          <ac:picMkLst>
            <pc:docMk/>
            <pc:sldMk cId="3868105718" sldId="348"/>
            <ac:picMk id="1026" creationId="{072EE0F9-047F-C68A-042C-A65F5BB046F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90206-E3FA-4124-946A-CF2AE236FCBA}" type="datetimeFigureOut">
              <a:rPr lang="es-CO" smtClean="0"/>
              <a:t>3/06/2023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FD848-0EFE-4B4E-822B-DABB534FA0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968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FD848-0EFE-4B4E-822B-DABB534FA046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47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C6992-ACF5-4B29-BF0E-D70F04ADA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2C8C4D-5CFB-4D10-8FB9-6BDE831E2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1FDBC1-60E3-4727-9228-F9F1C9FC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CD62-681C-4F76-8AFD-E15D4FC3C580}" type="datetimeFigureOut">
              <a:rPr lang="es-CO" smtClean="0"/>
              <a:t>3/06/2023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C31B01-ABE5-476C-872B-82067EE6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95235B-4CF2-4EA9-B1C4-B92D5BA8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6E9-1B87-4351-84D4-6628B76F6A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826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54489-C6EC-457C-BEFC-2F687420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E1B515-95E9-47B5-8B03-692F3920D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885D1A-9DDE-458B-8411-16537247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CD62-681C-4F76-8AFD-E15D4FC3C580}" type="datetimeFigureOut">
              <a:rPr lang="es-CO" smtClean="0"/>
              <a:t>3/06/2023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F7319C-3BD6-4F07-8FAB-68E368D4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F0BDDF-489E-467B-8B1E-A4B95A5D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6E9-1B87-4351-84D4-6628B76F6A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731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9EFB91-8D9B-4169-AA30-72F462AA2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05DCED-5FF7-477D-9C98-A3491B7C2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CD33F4-7525-4063-98D5-9868B70F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CD62-681C-4F76-8AFD-E15D4FC3C580}" type="datetimeFigureOut">
              <a:rPr lang="es-CO" smtClean="0"/>
              <a:t>3/06/2023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F45FF3-5D11-455C-B274-A08635B4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E5D9E4-4118-434F-AA9D-A3D134C7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6E9-1B87-4351-84D4-6628B76F6A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463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3B6D3-6921-4A52-8073-382C165E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644721-30E9-4072-A9EC-A7C3C2A20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44230B-2982-4FE7-A52A-65DB823D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CD62-681C-4F76-8AFD-E15D4FC3C580}" type="datetimeFigureOut">
              <a:rPr lang="es-CO" smtClean="0"/>
              <a:t>3/06/2023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C115ED-DA0D-4F6E-8B13-14EB70CF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C11F50-366E-4822-B43D-75521DA5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6E9-1B87-4351-84D4-6628B76F6A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800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65865-F87C-4D65-9E41-01C50578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DE5C43-5599-4986-BF33-733E1FC5E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2CBC74-F92E-4541-9A37-B89E9760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CD62-681C-4F76-8AFD-E15D4FC3C580}" type="datetimeFigureOut">
              <a:rPr lang="es-CO" smtClean="0"/>
              <a:t>3/06/2023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2F2129-C578-4BE0-AD60-FE79FA00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1EB82B-B72C-42C2-BA21-B668B176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6E9-1B87-4351-84D4-6628B76F6A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527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650C8-B041-43A0-9CFB-6FB2F551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B481C-3702-4936-A846-A5CF6AF4C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72089F-04A6-4381-802B-C840B0706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FD0E89-3FB4-4E99-B862-073DCE26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CD62-681C-4F76-8AFD-E15D4FC3C580}" type="datetimeFigureOut">
              <a:rPr lang="es-CO" smtClean="0"/>
              <a:t>3/06/2023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6BC14C-E062-4219-BA76-72CDF797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9B958F-DE00-4A9C-ABFD-82393059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6E9-1B87-4351-84D4-6628B76F6A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45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CC795-FE6E-423A-8C87-FB11898F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F0965C-F69C-4D18-836C-A2623F19A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E16F53-9DCA-4385-9A08-197BF570E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865A17-B37B-4E9C-81AD-B64DF353E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8F59BC4-3A39-4B95-84DB-2F9A03429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2E56F9-2DED-44CF-9D87-AA43EDCF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CD62-681C-4F76-8AFD-E15D4FC3C580}" type="datetimeFigureOut">
              <a:rPr lang="es-CO" smtClean="0"/>
              <a:t>3/06/2023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90D2BE-0F4A-4D00-9782-A8F4B8BD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7BCB56-B875-4C98-89BE-3E7AEA7C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6E9-1B87-4351-84D4-6628B76F6A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019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0D64B-6FD9-4CDC-9265-AC2430C5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BD34F1-59F6-4C2C-BA5C-47E02313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CD62-681C-4F76-8AFD-E15D4FC3C580}" type="datetimeFigureOut">
              <a:rPr lang="es-CO" smtClean="0"/>
              <a:t>3/06/2023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E7A00B-1E7D-4AE3-ABC0-7109E8FA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223277-870A-4BF4-8C3C-54875082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6E9-1B87-4351-84D4-6628B76F6A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09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36D6538-1CF2-4DC7-9D07-3769EE12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CD62-681C-4F76-8AFD-E15D4FC3C580}" type="datetimeFigureOut">
              <a:rPr lang="es-CO" smtClean="0"/>
              <a:t>3/06/2023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1AA259-9C33-43E1-96D2-BE136FF7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2D6D3B-1A52-459B-93BB-FCBA2A4E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6E9-1B87-4351-84D4-6628B76F6A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470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27629-E315-407E-9E30-CAC129F4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6AC02C-F9EE-4561-9DF5-EA08F8019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E462C2-8012-429B-B7DB-BA0A0FCC1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04A9E5-4A05-46F6-9181-DD54FDF7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CD62-681C-4F76-8AFD-E15D4FC3C580}" type="datetimeFigureOut">
              <a:rPr lang="es-CO" smtClean="0"/>
              <a:t>3/06/2023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D89E91-B895-4683-960F-FB877369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D73AC2-1AAA-4C9F-9E60-39A77FB6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6E9-1B87-4351-84D4-6628B76F6A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31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098BF-7692-4268-8681-EABC0927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65DC4F-2C59-4307-84B8-F4CAFBFB7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64C4DD-828E-44DB-9628-00F712ABA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0C915F-4623-4167-88EE-A47D6C57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CD62-681C-4F76-8AFD-E15D4FC3C580}" type="datetimeFigureOut">
              <a:rPr lang="es-CO" smtClean="0"/>
              <a:t>3/06/2023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182F6B-2C07-4188-A24E-D12761D9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B96A7A-0A1F-4539-A510-759376CC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6E9-1B87-4351-84D4-6628B76F6A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982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4122D2-162B-44D8-8697-55FC6DE1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B65FB0-B4EF-4446-9B0B-27600D5EC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1ADCDB-0278-4B67-B1AC-9C103C406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3CD62-681C-4F76-8AFD-E15D4FC3C580}" type="datetimeFigureOut">
              <a:rPr lang="es-CO" smtClean="0"/>
              <a:t>3/06/2023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B2B687-933E-4530-9DCA-5E6A52EC1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EDCBD3-EC98-4B59-83E3-19F619E59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306E9-1B87-4351-84D4-6628B76F6A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710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19F3DFF-30DA-3D0D-23D1-0E251E44F9A7}"/>
              </a:ext>
            </a:extLst>
          </p:cNvPr>
          <p:cNvSpPr/>
          <p:nvPr/>
        </p:nvSpPr>
        <p:spPr>
          <a:xfrm>
            <a:off x="1785098" y="2431801"/>
            <a:ext cx="8721555" cy="1535063"/>
          </a:xfrm>
          <a:prstGeom prst="roundRect">
            <a:avLst/>
          </a:prstGeom>
          <a:solidFill>
            <a:srgbClr val="43B649"/>
          </a:solidFill>
          <a:ln>
            <a:solidFill>
              <a:srgbClr val="026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8AF8231-328F-4F94-B860-6C6C7ECE1DA5}"/>
              </a:ext>
            </a:extLst>
          </p:cNvPr>
          <p:cNvSpPr/>
          <p:nvPr/>
        </p:nvSpPr>
        <p:spPr>
          <a:xfrm>
            <a:off x="1785102" y="2559758"/>
            <a:ext cx="8721554" cy="38318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Introducción a las Tecnologías 4.0</a:t>
            </a:r>
            <a:endParaRPr lang="es-MX" sz="4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MX" sz="3600" b="1" dirty="0">
                <a:ln w="0">
                  <a:solidFill>
                    <a:srgbClr val="026937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Módulo III -  </a:t>
            </a:r>
            <a:r>
              <a:rPr lang="es-MX" sz="3600" b="1" dirty="0" err="1">
                <a:ln w="0">
                  <a:solidFill>
                    <a:srgbClr val="026937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IoT</a:t>
            </a:r>
            <a:endParaRPr lang="es-MX" sz="3600" b="1" dirty="0">
              <a:ln w="0">
                <a:solidFill>
                  <a:srgbClr val="026937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s-MX" sz="1400" dirty="0">
              <a:ln w="0">
                <a:solidFill>
                  <a:srgbClr val="026937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s-MX" sz="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MX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Daniel Estrada </a:t>
            </a:r>
          </a:p>
          <a:p>
            <a:pPr algn="ctr"/>
            <a:r>
              <a:rPr lang="es-MX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Físico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MX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Medellín, Junio 2023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FD473DE-7A1D-8D74-B88A-F8B594576A28}"/>
              </a:ext>
            </a:extLst>
          </p:cNvPr>
          <p:cNvSpPr/>
          <p:nvPr/>
        </p:nvSpPr>
        <p:spPr>
          <a:xfrm>
            <a:off x="0" y="0"/>
            <a:ext cx="12192000" cy="2103890"/>
          </a:xfrm>
          <a:prstGeom prst="rect">
            <a:avLst/>
          </a:prstGeom>
          <a:solidFill>
            <a:srgbClr val="43B649"/>
          </a:solidFill>
          <a:ln>
            <a:solidFill>
              <a:srgbClr val="43B6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36343A-A2D4-F9F6-AEEB-F989D0B8A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3578" y="229561"/>
            <a:ext cx="5047022" cy="16205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B1B6F97-EEF0-BD83-347F-D8046447A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5" y="4565342"/>
            <a:ext cx="2459285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2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64BDFBF-B15A-7453-8F4A-B5BD7DC15D90}"/>
              </a:ext>
            </a:extLst>
          </p:cNvPr>
          <p:cNvSpPr/>
          <p:nvPr/>
        </p:nvSpPr>
        <p:spPr>
          <a:xfrm>
            <a:off x="0" y="0"/>
            <a:ext cx="12192000" cy="977436"/>
          </a:xfrm>
          <a:prstGeom prst="roundRect">
            <a:avLst>
              <a:gd name="adj" fmla="val 0"/>
            </a:avLst>
          </a:prstGeom>
          <a:solidFill>
            <a:srgbClr val="43B649"/>
          </a:solidFill>
          <a:ln>
            <a:solidFill>
              <a:srgbClr val="026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E966E3B-0525-B75C-F8AF-8FE1882D16EF}"/>
              </a:ext>
            </a:extLst>
          </p:cNvPr>
          <p:cNvGrpSpPr/>
          <p:nvPr/>
        </p:nvGrpSpPr>
        <p:grpSpPr>
          <a:xfrm>
            <a:off x="-1" y="6607017"/>
            <a:ext cx="12192001" cy="278339"/>
            <a:chOff x="-1" y="6607017"/>
            <a:chExt cx="12192001" cy="278339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36D51206-11E4-0223-455F-944FD94D431F}"/>
                </a:ext>
              </a:extLst>
            </p:cNvPr>
            <p:cNvSpPr/>
            <p:nvPr/>
          </p:nvSpPr>
          <p:spPr>
            <a:xfrm>
              <a:off x="-1" y="6635712"/>
              <a:ext cx="12192001" cy="222288"/>
            </a:xfrm>
            <a:prstGeom prst="roundRect">
              <a:avLst>
                <a:gd name="adj" fmla="val 0"/>
              </a:avLst>
            </a:prstGeom>
            <a:solidFill>
              <a:srgbClr val="6ABFDC"/>
            </a:solidFill>
            <a:ln>
              <a:solidFill>
                <a:srgbClr val="308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B83A1650-2DE9-35EA-A262-E4EA7539A628}"/>
                </a:ext>
              </a:extLst>
            </p:cNvPr>
            <p:cNvSpPr txBox="1"/>
            <p:nvPr/>
          </p:nvSpPr>
          <p:spPr>
            <a:xfrm>
              <a:off x="-1" y="6608357"/>
              <a:ext cx="12192001" cy="276999"/>
            </a:xfrm>
            <a:prstGeom prst="rect">
              <a:avLst/>
            </a:prstGeom>
            <a:solidFill>
              <a:srgbClr val="026937"/>
            </a:solidFill>
            <a:ln>
              <a:solidFill>
                <a:srgbClr val="02693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solidFill>
                    <a:schemeClr val="bg1"/>
                  </a:solidFill>
                </a:rPr>
                <a:t>Daniel Estrada &amp; Fabian Castaño  | </a:t>
              </a:r>
              <a:r>
                <a:rPr lang="es-MX" sz="1200" b="1" dirty="0">
                  <a:solidFill>
                    <a:schemeClr val="bg1"/>
                  </a:solidFill>
                </a:rPr>
                <a:t>Introducción a las Tecnologías 4.0 ( </a:t>
              </a:r>
              <a:r>
                <a:rPr lang="es-MX" sz="1200" b="1" dirty="0" err="1">
                  <a:solidFill>
                    <a:schemeClr val="bg1"/>
                  </a:solidFill>
                </a:rPr>
                <a:t>IoT</a:t>
              </a:r>
              <a:r>
                <a:rPr lang="es-MX" sz="1200" b="1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AA0C7D5F-318F-8D00-4065-6838004147EB}"/>
                </a:ext>
              </a:extLst>
            </p:cNvPr>
            <p:cNvSpPr txBox="1"/>
            <p:nvPr/>
          </p:nvSpPr>
          <p:spPr>
            <a:xfrm>
              <a:off x="11358542" y="6607017"/>
              <a:ext cx="60392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</a:rPr>
                <a:t>1/7</a:t>
              </a:r>
              <a:endParaRPr lang="es-CO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30A227C-DD3D-EEA6-25A1-D74FCA93B521}"/>
              </a:ext>
            </a:extLst>
          </p:cNvPr>
          <p:cNvSpPr/>
          <p:nvPr/>
        </p:nvSpPr>
        <p:spPr>
          <a:xfrm>
            <a:off x="102299" y="75181"/>
            <a:ext cx="33622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 de datos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7787B48-425A-C1D2-4F8C-137F84441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8803" y="72920"/>
            <a:ext cx="2589922" cy="83159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C8FAFB0-B7A5-BD93-0109-4543FF225CD4}"/>
              </a:ext>
            </a:extLst>
          </p:cNvPr>
          <p:cNvSpPr txBox="1"/>
          <p:nvPr/>
        </p:nvSpPr>
        <p:spPr>
          <a:xfrm>
            <a:off x="7147023" y="6224008"/>
            <a:ext cx="4403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0" i="0" dirty="0">
                <a:solidFill>
                  <a:srgbClr val="323232"/>
                </a:solidFill>
                <a:effectLst/>
                <a:latin typeface="-apple-system"/>
                <a:sym typeface="Wingdings" panose="05000000000000000000" pitchFamily="2" charset="2"/>
              </a:rPr>
              <a:t>Diferentes arquitectura</a:t>
            </a:r>
            <a:r>
              <a:rPr lang="es-CO" dirty="0">
                <a:solidFill>
                  <a:srgbClr val="323232"/>
                </a:solidFill>
                <a:latin typeface="-apple-system"/>
                <a:sym typeface="Wingdings" panose="05000000000000000000" pitchFamily="2" charset="2"/>
              </a:rPr>
              <a:t>s según la BD usada.</a:t>
            </a:r>
            <a:endParaRPr lang="es-C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78E51C-46FE-F2C4-E563-EAC907B62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749" y="4411586"/>
            <a:ext cx="2718955" cy="202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27B9578-C974-2D68-E9EC-511EB3091D74}"/>
              </a:ext>
            </a:extLst>
          </p:cNvPr>
          <p:cNvSpPr txBox="1"/>
          <p:nvPr/>
        </p:nvSpPr>
        <p:spPr>
          <a:xfrm>
            <a:off x="229534" y="1093266"/>
            <a:ext cx="1159750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323232"/>
                </a:solidFill>
                <a:latin typeface="-apple-system"/>
              </a:rPr>
              <a:t>Colección estructurada de información almacenada en un medio digital.</a:t>
            </a:r>
          </a:p>
          <a:p>
            <a:endParaRPr lang="es-MX" sz="2400" dirty="0">
              <a:solidFill>
                <a:srgbClr val="323232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323232"/>
                </a:solidFill>
                <a:latin typeface="-apple-system"/>
              </a:rPr>
              <a:t>gestión a través de un </a:t>
            </a:r>
            <a:r>
              <a:rPr lang="es-MX" sz="2400" dirty="0">
                <a:solidFill>
                  <a:srgbClr val="EE414D"/>
                </a:solidFill>
                <a:latin typeface="-apple-system"/>
              </a:rPr>
              <a:t>sistema de gestión de bases de datos</a:t>
            </a:r>
            <a:r>
              <a:rPr lang="es-MX" sz="2400" dirty="0">
                <a:solidFill>
                  <a:srgbClr val="323232"/>
                </a:solidFill>
                <a:latin typeface="-apple-system"/>
              </a:rPr>
              <a:t>, </a:t>
            </a:r>
            <a:r>
              <a:rPr lang="en-US" sz="2400" i="1" dirty="0">
                <a:solidFill>
                  <a:srgbClr val="323232"/>
                </a:solidFill>
                <a:latin typeface="-apple-system"/>
              </a:rPr>
              <a:t>Database Management Systems</a:t>
            </a:r>
            <a:r>
              <a:rPr lang="en-US" sz="2400" dirty="0">
                <a:solidFill>
                  <a:srgbClr val="323232"/>
                </a:solidFill>
                <a:latin typeface="-apple-system"/>
              </a:rPr>
              <a:t> – DBMS.</a:t>
            </a:r>
            <a:endParaRPr lang="es-CO" sz="2400" dirty="0">
              <a:solidFill>
                <a:srgbClr val="323232"/>
              </a:solidFill>
              <a:latin typeface="-apple-system"/>
            </a:endParaRPr>
          </a:p>
        </p:txBody>
      </p:sp>
      <p:pic>
        <p:nvPicPr>
          <p:cNvPr id="1028" name="Picture 4" descr="White Paper: Cómo gestionar tu base de datos creando un CRUD en PHP - acens  blog">
            <a:extLst>
              <a:ext uri="{FF2B5EF4-FFF2-40B4-BE49-F238E27FC236}">
                <a16:creationId xmlns:a16="http://schemas.microsoft.com/office/drawing/2014/main" id="{003ECC7A-37F1-5F27-3146-85FBE9D29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90" y="2635046"/>
            <a:ext cx="2531119" cy="348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errar llave 9">
            <a:extLst>
              <a:ext uri="{FF2B5EF4-FFF2-40B4-BE49-F238E27FC236}">
                <a16:creationId xmlns:a16="http://schemas.microsoft.com/office/drawing/2014/main" id="{22271823-DB27-2871-2ABD-5DC429ACAC58}"/>
              </a:ext>
            </a:extLst>
          </p:cNvPr>
          <p:cNvSpPr/>
          <p:nvPr/>
        </p:nvSpPr>
        <p:spPr>
          <a:xfrm>
            <a:off x="2935703" y="2959768"/>
            <a:ext cx="553453" cy="2804966"/>
          </a:xfrm>
          <a:prstGeom prst="rightBrace">
            <a:avLst>
              <a:gd name="adj1" fmla="val 42857"/>
              <a:gd name="adj2" fmla="val 474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C363D94-00C9-707E-C38A-F88085D5ACFA}"/>
              </a:ext>
            </a:extLst>
          </p:cNvPr>
          <p:cNvCxnSpPr>
            <a:cxnSpLocks/>
          </p:cNvCxnSpPr>
          <p:nvPr/>
        </p:nvCxnSpPr>
        <p:spPr>
          <a:xfrm flipV="1">
            <a:off x="3449333" y="4288361"/>
            <a:ext cx="4154625" cy="16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Los gestores de bases de datos (SGBD) más usados">
            <a:extLst>
              <a:ext uri="{FF2B5EF4-FFF2-40B4-BE49-F238E27FC236}">
                <a16:creationId xmlns:a16="http://schemas.microsoft.com/office/drawing/2014/main" id="{14CA585D-F3BD-7FF9-E338-2AEE5AB62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49" y="2387525"/>
            <a:ext cx="3277755" cy="218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6501D9D-2F27-6669-2F0B-8F8C2BA80631}"/>
              </a:ext>
            </a:extLst>
          </p:cNvPr>
          <p:cNvSpPr txBox="1"/>
          <p:nvPr/>
        </p:nvSpPr>
        <p:spPr>
          <a:xfrm>
            <a:off x="4076181" y="3491564"/>
            <a:ext cx="31021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400" dirty="0">
                <a:solidFill>
                  <a:srgbClr val="323232"/>
                </a:solidFill>
                <a:latin typeface="-apple-system"/>
                <a:sym typeface="Wingdings" panose="05000000000000000000" pitchFamily="2" charset="2"/>
              </a:rPr>
              <a:t>Lenguaje de consultas</a:t>
            </a:r>
          </a:p>
          <a:p>
            <a:pPr algn="ctr"/>
            <a:r>
              <a:rPr lang="es-CO" sz="2000" dirty="0">
                <a:solidFill>
                  <a:srgbClr val="323232"/>
                </a:solidFill>
                <a:latin typeface="-apple-system"/>
                <a:sym typeface="Wingdings" panose="05000000000000000000" pitchFamily="2" charset="2"/>
              </a:rPr>
              <a:t>ejem: SQL, MQL</a:t>
            </a:r>
            <a:endParaRPr lang="es-CO" sz="2400" dirty="0">
              <a:solidFill>
                <a:srgbClr val="32323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5040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64BDFBF-B15A-7453-8F4A-B5BD7DC15D90}"/>
              </a:ext>
            </a:extLst>
          </p:cNvPr>
          <p:cNvSpPr/>
          <p:nvPr/>
        </p:nvSpPr>
        <p:spPr>
          <a:xfrm>
            <a:off x="0" y="0"/>
            <a:ext cx="12192000" cy="977436"/>
          </a:xfrm>
          <a:prstGeom prst="roundRect">
            <a:avLst>
              <a:gd name="adj" fmla="val 0"/>
            </a:avLst>
          </a:prstGeom>
          <a:solidFill>
            <a:srgbClr val="43B649"/>
          </a:solidFill>
          <a:ln>
            <a:solidFill>
              <a:srgbClr val="026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E966E3B-0525-B75C-F8AF-8FE1882D16EF}"/>
              </a:ext>
            </a:extLst>
          </p:cNvPr>
          <p:cNvGrpSpPr/>
          <p:nvPr/>
        </p:nvGrpSpPr>
        <p:grpSpPr>
          <a:xfrm>
            <a:off x="-1" y="6607017"/>
            <a:ext cx="12192001" cy="278339"/>
            <a:chOff x="-1" y="6607017"/>
            <a:chExt cx="12192001" cy="278339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36D51206-11E4-0223-455F-944FD94D431F}"/>
                </a:ext>
              </a:extLst>
            </p:cNvPr>
            <p:cNvSpPr/>
            <p:nvPr/>
          </p:nvSpPr>
          <p:spPr>
            <a:xfrm>
              <a:off x="-1" y="6635712"/>
              <a:ext cx="12192001" cy="222288"/>
            </a:xfrm>
            <a:prstGeom prst="roundRect">
              <a:avLst>
                <a:gd name="adj" fmla="val 0"/>
              </a:avLst>
            </a:prstGeom>
            <a:solidFill>
              <a:srgbClr val="6ABFDC"/>
            </a:solidFill>
            <a:ln>
              <a:solidFill>
                <a:srgbClr val="308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B83A1650-2DE9-35EA-A262-E4EA7539A628}"/>
                </a:ext>
              </a:extLst>
            </p:cNvPr>
            <p:cNvSpPr txBox="1"/>
            <p:nvPr/>
          </p:nvSpPr>
          <p:spPr>
            <a:xfrm>
              <a:off x="-1" y="6608357"/>
              <a:ext cx="12192001" cy="276999"/>
            </a:xfrm>
            <a:prstGeom prst="rect">
              <a:avLst/>
            </a:prstGeom>
            <a:solidFill>
              <a:srgbClr val="026937"/>
            </a:solidFill>
            <a:ln>
              <a:solidFill>
                <a:srgbClr val="02693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solidFill>
                    <a:schemeClr val="bg1"/>
                  </a:solidFill>
                </a:rPr>
                <a:t>Daniel Estrada &amp; Fabian Castaño  | </a:t>
              </a:r>
              <a:r>
                <a:rPr lang="es-MX" sz="1200" b="1" dirty="0">
                  <a:solidFill>
                    <a:schemeClr val="bg1"/>
                  </a:solidFill>
                </a:rPr>
                <a:t>Introducción a las Tecnologías 4.0 ( </a:t>
              </a:r>
              <a:r>
                <a:rPr lang="es-MX" sz="1200" b="1" dirty="0" err="1">
                  <a:solidFill>
                    <a:schemeClr val="bg1"/>
                  </a:solidFill>
                </a:rPr>
                <a:t>IoT</a:t>
              </a:r>
              <a:r>
                <a:rPr lang="es-MX" sz="1200" b="1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AA0C7D5F-318F-8D00-4065-6838004147EB}"/>
                </a:ext>
              </a:extLst>
            </p:cNvPr>
            <p:cNvSpPr txBox="1"/>
            <p:nvPr/>
          </p:nvSpPr>
          <p:spPr>
            <a:xfrm>
              <a:off x="11358542" y="6607017"/>
              <a:ext cx="60392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</a:rPr>
                <a:t>2/7</a:t>
              </a:r>
              <a:endParaRPr lang="es-CO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30A227C-DD3D-EEA6-25A1-D74FCA93B521}"/>
              </a:ext>
            </a:extLst>
          </p:cNvPr>
          <p:cNvSpPr/>
          <p:nvPr/>
        </p:nvSpPr>
        <p:spPr>
          <a:xfrm>
            <a:off x="102299" y="75181"/>
            <a:ext cx="33622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 de datos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7787B48-425A-C1D2-4F8C-137F84441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8803" y="72920"/>
            <a:ext cx="2589922" cy="831596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625DB82E-43FD-D985-DA5B-D4F379F7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664" y="1352402"/>
            <a:ext cx="7662670" cy="487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28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64BDFBF-B15A-7453-8F4A-B5BD7DC15D90}"/>
              </a:ext>
            </a:extLst>
          </p:cNvPr>
          <p:cNvSpPr/>
          <p:nvPr/>
        </p:nvSpPr>
        <p:spPr>
          <a:xfrm>
            <a:off x="0" y="0"/>
            <a:ext cx="12192000" cy="977436"/>
          </a:xfrm>
          <a:prstGeom prst="roundRect">
            <a:avLst>
              <a:gd name="adj" fmla="val 0"/>
            </a:avLst>
          </a:prstGeom>
          <a:solidFill>
            <a:srgbClr val="43B649"/>
          </a:solidFill>
          <a:ln>
            <a:solidFill>
              <a:srgbClr val="026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E966E3B-0525-B75C-F8AF-8FE1882D16EF}"/>
              </a:ext>
            </a:extLst>
          </p:cNvPr>
          <p:cNvGrpSpPr/>
          <p:nvPr/>
        </p:nvGrpSpPr>
        <p:grpSpPr>
          <a:xfrm>
            <a:off x="-1" y="6607017"/>
            <a:ext cx="12192001" cy="278339"/>
            <a:chOff x="-1" y="6607017"/>
            <a:chExt cx="12192001" cy="278339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36D51206-11E4-0223-455F-944FD94D431F}"/>
                </a:ext>
              </a:extLst>
            </p:cNvPr>
            <p:cNvSpPr/>
            <p:nvPr/>
          </p:nvSpPr>
          <p:spPr>
            <a:xfrm>
              <a:off x="-1" y="6635712"/>
              <a:ext cx="12192001" cy="222288"/>
            </a:xfrm>
            <a:prstGeom prst="roundRect">
              <a:avLst>
                <a:gd name="adj" fmla="val 0"/>
              </a:avLst>
            </a:prstGeom>
            <a:solidFill>
              <a:srgbClr val="6ABFDC"/>
            </a:solidFill>
            <a:ln>
              <a:solidFill>
                <a:srgbClr val="308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B83A1650-2DE9-35EA-A262-E4EA7539A628}"/>
                </a:ext>
              </a:extLst>
            </p:cNvPr>
            <p:cNvSpPr txBox="1"/>
            <p:nvPr/>
          </p:nvSpPr>
          <p:spPr>
            <a:xfrm>
              <a:off x="-1" y="6608357"/>
              <a:ext cx="12192001" cy="276999"/>
            </a:xfrm>
            <a:prstGeom prst="rect">
              <a:avLst/>
            </a:prstGeom>
            <a:solidFill>
              <a:srgbClr val="026937"/>
            </a:solidFill>
            <a:ln>
              <a:solidFill>
                <a:srgbClr val="02693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solidFill>
                    <a:schemeClr val="bg1"/>
                  </a:solidFill>
                </a:rPr>
                <a:t>Daniel Estrada &amp; Fabian Castaño  | </a:t>
              </a:r>
              <a:r>
                <a:rPr lang="es-MX" sz="1200" b="1" dirty="0">
                  <a:solidFill>
                    <a:schemeClr val="bg1"/>
                  </a:solidFill>
                </a:rPr>
                <a:t>Introducción a las Tecnologías 4.0 ( </a:t>
              </a:r>
              <a:r>
                <a:rPr lang="es-MX" sz="1200" b="1" dirty="0" err="1">
                  <a:solidFill>
                    <a:schemeClr val="bg1"/>
                  </a:solidFill>
                </a:rPr>
                <a:t>IoT</a:t>
              </a:r>
              <a:r>
                <a:rPr lang="es-MX" sz="1200" b="1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AA0C7D5F-318F-8D00-4065-6838004147EB}"/>
                </a:ext>
              </a:extLst>
            </p:cNvPr>
            <p:cNvSpPr txBox="1"/>
            <p:nvPr/>
          </p:nvSpPr>
          <p:spPr>
            <a:xfrm>
              <a:off x="11328346" y="6607017"/>
              <a:ext cx="6643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</a:rPr>
                <a:t>3/7</a:t>
              </a:r>
              <a:endParaRPr lang="es-CO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30A227C-DD3D-EEA6-25A1-D74FCA93B521}"/>
              </a:ext>
            </a:extLst>
          </p:cNvPr>
          <p:cNvSpPr/>
          <p:nvPr/>
        </p:nvSpPr>
        <p:spPr>
          <a:xfrm>
            <a:off x="114335" y="108212"/>
            <a:ext cx="33622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 de datos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7787B48-425A-C1D2-4F8C-137F84441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8803" y="72920"/>
            <a:ext cx="2589922" cy="831596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D2395FC5-D057-D2FC-65C1-426C67E22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58" y="1417774"/>
            <a:ext cx="7296030" cy="219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1756B07-D2C3-237B-FBBF-D636335D8B84}"/>
              </a:ext>
            </a:extLst>
          </p:cNvPr>
          <p:cNvSpPr txBox="1"/>
          <p:nvPr/>
        </p:nvSpPr>
        <p:spPr>
          <a:xfrm>
            <a:off x="229534" y="1093266"/>
            <a:ext cx="115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EE414D"/>
                </a:solidFill>
                <a:latin typeface="-apple-system"/>
              </a:rPr>
              <a:t>Relacionales: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F4EEDA-FC61-C2F8-5A8D-0BECDD4F03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628"/>
          <a:stretch/>
        </p:blipFill>
        <p:spPr>
          <a:xfrm>
            <a:off x="8495579" y="1238501"/>
            <a:ext cx="1706448" cy="2553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EA24A0B-A1D9-17AA-0AF5-41901BC7BE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597" t="89" r="31" b="-89"/>
          <a:stretch/>
        </p:blipFill>
        <p:spPr>
          <a:xfrm>
            <a:off x="10202027" y="1238501"/>
            <a:ext cx="1706448" cy="2553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DEAA178-9DCC-8EC4-C5C0-01F1FC98F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41" y="3791557"/>
            <a:ext cx="5687658" cy="26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4B91E62-2A5B-4642-73F7-C10EDBEA22D3}"/>
              </a:ext>
            </a:extLst>
          </p:cNvPr>
          <p:cNvSpPr txBox="1"/>
          <p:nvPr/>
        </p:nvSpPr>
        <p:spPr>
          <a:xfrm>
            <a:off x="6627802" y="4100822"/>
            <a:ext cx="2888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dirty="0">
                <a:solidFill>
                  <a:srgbClr val="EE414D"/>
                </a:solidFill>
                <a:latin typeface="-apple-system"/>
              </a:rPr>
              <a:t>Documentales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1C1C637-0E92-A60D-28B6-337A11331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02" y="4721619"/>
            <a:ext cx="4700544" cy="126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72E560F-0F71-E31D-DE07-694141B3D86D}"/>
              </a:ext>
            </a:extLst>
          </p:cNvPr>
          <p:cNvSpPr txBox="1"/>
          <p:nvPr/>
        </p:nvSpPr>
        <p:spPr>
          <a:xfrm>
            <a:off x="6622575" y="6068656"/>
            <a:ext cx="6168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323232"/>
                </a:solidFill>
                <a:effectLst/>
                <a:latin typeface="-apple-system"/>
                <a:sym typeface="Wingdings" panose="05000000000000000000" pitchFamily="2" charset="2"/>
              </a:rPr>
              <a:t>Arquitectura Nexus, distribuida o de clústeres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5823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64BDFBF-B15A-7453-8F4A-B5BD7DC15D90}"/>
              </a:ext>
            </a:extLst>
          </p:cNvPr>
          <p:cNvSpPr/>
          <p:nvPr/>
        </p:nvSpPr>
        <p:spPr>
          <a:xfrm>
            <a:off x="0" y="0"/>
            <a:ext cx="12192000" cy="977436"/>
          </a:xfrm>
          <a:prstGeom prst="roundRect">
            <a:avLst>
              <a:gd name="adj" fmla="val 0"/>
            </a:avLst>
          </a:prstGeom>
          <a:solidFill>
            <a:srgbClr val="43B649"/>
          </a:solidFill>
          <a:ln>
            <a:solidFill>
              <a:srgbClr val="026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E966E3B-0525-B75C-F8AF-8FE1882D16EF}"/>
              </a:ext>
            </a:extLst>
          </p:cNvPr>
          <p:cNvGrpSpPr/>
          <p:nvPr/>
        </p:nvGrpSpPr>
        <p:grpSpPr>
          <a:xfrm>
            <a:off x="-1" y="6607017"/>
            <a:ext cx="12192001" cy="278339"/>
            <a:chOff x="-1" y="6607017"/>
            <a:chExt cx="12192001" cy="278339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36D51206-11E4-0223-455F-944FD94D431F}"/>
                </a:ext>
              </a:extLst>
            </p:cNvPr>
            <p:cNvSpPr/>
            <p:nvPr/>
          </p:nvSpPr>
          <p:spPr>
            <a:xfrm>
              <a:off x="-1" y="6635712"/>
              <a:ext cx="12192001" cy="222288"/>
            </a:xfrm>
            <a:prstGeom prst="roundRect">
              <a:avLst>
                <a:gd name="adj" fmla="val 0"/>
              </a:avLst>
            </a:prstGeom>
            <a:solidFill>
              <a:srgbClr val="6ABFDC"/>
            </a:solidFill>
            <a:ln>
              <a:solidFill>
                <a:srgbClr val="308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B83A1650-2DE9-35EA-A262-E4EA7539A628}"/>
                </a:ext>
              </a:extLst>
            </p:cNvPr>
            <p:cNvSpPr txBox="1"/>
            <p:nvPr/>
          </p:nvSpPr>
          <p:spPr>
            <a:xfrm>
              <a:off x="-1" y="6608357"/>
              <a:ext cx="12192001" cy="276999"/>
            </a:xfrm>
            <a:prstGeom prst="rect">
              <a:avLst/>
            </a:prstGeom>
            <a:solidFill>
              <a:srgbClr val="026937"/>
            </a:solidFill>
            <a:ln>
              <a:solidFill>
                <a:srgbClr val="02693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solidFill>
                    <a:schemeClr val="bg1"/>
                  </a:solidFill>
                </a:rPr>
                <a:t>Daniel Estrada &amp; Fabian Castaño  | </a:t>
              </a:r>
              <a:r>
                <a:rPr lang="es-MX" sz="1200" b="1" dirty="0">
                  <a:solidFill>
                    <a:schemeClr val="bg1"/>
                  </a:solidFill>
                </a:rPr>
                <a:t>Introducción a las Tecnologías 4.0 ( </a:t>
              </a:r>
              <a:r>
                <a:rPr lang="es-MX" sz="1200" b="1" dirty="0" err="1">
                  <a:solidFill>
                    <a:schemeClr val="bg1"/>
                  </a:solidFill>
                </a:rPr>
                <a:t>IoT</a:t>
              </a:r>
              <a:r>
                <a:rPr lang="es-MX" sz="1200" b="1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AA0C7D5F-318F-8D00-4065-6838004147EB}"/>
                </a:ext>
              </a:extLst>
            </p:cNvPr>
            <p:cNvSpPr txBox="1"/>
            <p:nvPr/>
          </p:nvSpPr>
          <p:spPr>
            <a:xfrm>
              <a:off x="11328346" y="6607017"/>
              <a:ext cx="6643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</a:rPr>
                <a:t>4/7</a:t>
              </a:r>
              <a:endParaRPr lang="es-CO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30A227C-DD3D-EEA6-25A1-D74FCA93B521}"/>
              </a:ext>
            </a:extLst>
          </p:cNvPr>
          <p:cNvSpPr/>
          <p:nvPr/>
        </p:nvSpPr>
        <p:spPr>
          <a:xfrm>
            <a:off x="229534" y="124407"/>
            <a:ext cx="22682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MongoDB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7787B48-425A-C1D2-4F8C-137F84441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8803" y="72920"/>
            <a:ext cx="2589922" cy="831596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09C3854-3EDD-D3B5-FF1B-088CFB814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7704" y="1266221"/>
            <a:ext cx="7569618" cy="505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E753DF2-E3C9-A588-3653-DA866BA2A956}"/>
              </a:ext>
            </a:extLst>
          </p:cNvPr>
          <p:cNvSpPr txBox="1"/>
          <p:nvPr/>
        </p:nvSpPr>
        <p:spPr>
          <a:xfrm>
            <a:off x="8271507" y="1206208"/>
            <a:ext cx="37664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EE414D"/>
                </a:solidFill>
                <a:latin typeface="-apple-system"/>
              </a:rPr>
              <a:t>Arquitectura de clústeres:</a:t>
            </a:r>
          </a:p>
          <a:p>
            <a:r>
              <a:rPr lang="es-MX" sz="2400" dirty="0">
                <a:solidFill>
                  <a:srgbClr val="323232"/>
                </a:solidFill>
                <a:latin typeface="-apple-system"/>
              </a:rPr>
              <a:t>Los datos se distribuyen en </a:t>
            </a:r>
            <a:r>
              <a:rPr lang="es-MX" sz="2400" dirty="0">
                <a:solidFill>
                  <a:srgbClr val="EE414D"/>
                </a:solidFill>
                <a:latin typeface="-apple-system"/>
              </a:rPr>
              <a:t>nodos</a:t>
            </a:r>
            <a:r>
              <a:rPr lang="es-MX" sz="2400" dirty="0">
                <a:solidFill>
                  <a:srgbClr val="323232"/>
                </a:solidFill>
                <a:latin typeface="-apple-system"/>
              </a:rPr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EE414D"/>
                </a:solidFill>
                <a:latin typeface="-apple-system"/>
              </a:rPr>
              <a:t>Primarios</a:t>
            </a:r>
            <a:r>
              <a:rPr lang="es-MX" sz="2400" dirty="0">
                <a:solidFill>
                  <a:srgbClr val="323232"/>
                </a:solidFill>
                <a:latin typeface="-apple-system"/>
              </a:rPr>
              <a:t>: operaciones de escritura y mantenimiento de los datos.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EE414D"/>
                </a:solidFill>
                <a:latin typeface="-apple-system"/>
              </a:rPr>
              <a:t>Secundarios</a:t>
            </a:r>
            <a:r>
              <a:rPr lang="es-MX" sz="2400" dirty="0">
                <a:solidFill>
                  <a:srgbClr val="323232"/>
                </a:solidFill>
                <a:latin typeface="-apple-system"/>
              </a:rPr>
              <a:t>:  Replican los datos del nodo primario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963F40D-AF41-E1AA-99DB-719BBD29603E}"/>
              </a:ext>
            </a:extLst>
          </p:cNvPr>
          <p:cNvSpPr/>
          <p:nvPr/>
        </p:nvSpPr>
        <p:spPr>
          <a:xfrm>
            <a:off x="1181101" y="1342421"/>
            <a:ext cx="977900" cy="359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ysClr val="windowText" lastClr="000000"/>
                </a:solidFill>
              </a:rPr>
              <a:t>Cluster1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8C2E3D9-C404-C3B6-B034-FEBD395A6A15}"/>
              </a:ext>
            </a:extLst>
          </p:cNvPr>
          <p:cNvSpPr/>
          <p:nvPr/>
        </p:nvSpPr>
        <p:spPr>
          <a:xfrm>
            <a:off x="3886201" y="1329721"/>
            <a:ext cx="977900" cy="359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ysClr val="windowText" lastClr="000000"/>
                </a:solidFill>
              </a:rPr>
              <a:t>Cluster2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C53B63C-77AE-8EDE-FDBD-825E295CE040}"/>
              </a:ext>
            </a:extLst>
          </p:cNvPr>
          <p:cNvSpPr/>
          <p:nvPr/>
        </p:nvSpPr>
        <p:spPr>
          <a:xfrm>
            <a:off x="6578601" y="1317021"/>
            <a:ext cx="977900" cy="359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ysClr val="windowText" lastClr="000000"/>
                </a:solidFill>
              </a:rPr>
              <a:t>Cluster3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14D0078-0C65-7AA9-52AC-02DFB3831250}"/>
              </a:ext>
            </a:extLst>
          </p:cNvPr>
          <p:cNvSpPr txBox="1"/>
          <p:nvPr/>
        </p:nvSpPr>
        <p:spPr>
          <a:xfrm>
            <a:off x="7646526" y="5161600"/>
            <a:ext cx="43461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dirty="0">
                <a:solidFill>
                  <a:srgbClr val="EE414D"/>
                </a:solidFill>
              </a:rPr>
              <a:t>MongoDB </a:t>
            </a:r>
            <a:r>
              <a:rPr lang="es-CO" sz="2000" dirty="0" err="1">
                <a:solidFill>
                  <a:srgbClr val="EE414D"/>
                </a:solidFill>
              </a:rPr>
              <a:t>Router</a:t>
            </a:r>
            <a:r>
              <a:rPr lang="es-CO" sz="2000" dirty="0">
                <a:solidFill>
                  <a:srgbClr val="EE414D"/>
                </a:solidFill>
              </a:rPr>
              <a:t>: Actúa como</a:t>
            </a:r>
            <a:r>
              <a:rPr lang="es-MX" sz="2000" dirty="0">
                <a:solidFill>
                  <a:srgbClr val="EE414D"/>
                </a:solidFill>
              </a:rPr>
              <a:t> un servidor de enrutamiento. Se encarga de redirigir las operaciones a los nodos.</a:t>
            </a:r>
            <a:endParaRPr lang="es-CO" sz="2000" dirty="0">
              <a:solidFill>
                <a:srgbClr val="EE414D"/>
              </a:solidFill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F199246-862C-4812-12B5-EFBEFAEBBFDF}"/>
              </a:ext>
            </a:extLst>
          </p:cNvPr>
          <p:cNvCxnSpPr/>
          <p:nvPr/>
        </p:nvCxnSpPr>
        <p:spPr>
          <a:xfrm>
            <a:off x="6095999" y="4639422"/>
            <a:ext cx="1535154" cy="5221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12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64BDFBF-B15A-7453-8F4A-B5BD7DC15D90}"/>
              </a:ext>
            </a:extLst>
          </p:cNvPr>
          <p:cNvSpPr/>
          <p:nvPr/>
        </p:nvSpPr>
        <p:spPr>
          <a:xfrm>
            <a:off x="0" y="0"/>
            <a:ext cx="12192000" cy="977436"/>
          </a:xfrm>
          <a:prstGeom prst="roundRect">
            <a:avLst>
              <a:gd name="adj" fmla="val 0"/>
            </a:avLst>
          </a:prstGeom>
          <a:solidFill>
            <a:srgbClr val="43B649"/>
          </a:solidFill>
          <a:ln>
            <a:solidFill>
              <a:srgbClr val="026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E966E3B-0525-B75C-F8AF-8FE1882D16EF}"/>
              </a:ext>
            </a:extLst>
          </p:cNvPr>
          <p:cNvGrpSpPr/>
          <p:nvPr/>
        </p:nvGrpSpPr>
        <p:grpSpPr>
          <a:xfrm>
            <a:off x="-1" y="6607017"/>
            <a:ext cx="12192001" cy="278339"/>
            <a:chOff x="-1" y="6607017"/>
            <a:chExt cx="12192001" cy="278339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36D51206-11E4-0223-455F-944FD94D431F}"/>
                </a:ext>
              </a:extLst>
            </p:cNvPr>
            <p:cNvSpPr/>
            <p:nvPr/>
          </p:nvSpPr>
          <p:spPr>
            <a:xfrm>
              <a:off x="-1" y="6635712"/>
              <a:ext cx="12192001" cy="222288"/>
            </a:xfrm>
            <a:prstGeom prst="roundRect">
              <a:avLst>
                <a:gd name="adj" fmla="val 0"/>
              </a:avLst>
            </a:prstGeom>
            <a:solidFill>
              <a:srgbClr val="6ABFDC"/>
            </a:solidFill>
            <a:ln>
              <a:solidFill>
                <a:srgbClr val="308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B83A1650-2DE9-35EA-A262-E4EA7539A628}"/>
                </a:ext>
              </a:extLst>
            </p:cNvPr>
            <p:cNvSpPr txBox="1"/>
            <p:nvPr/>
          </p:nvSpPr>
          <p:spPr>
            <a:xfrm>
              <a:off x="-1" y="6608357"/>
              <a:ext cx="12192001" cy="276999"/>
            </a:xfrm>
            <a:prstGeom prst="rect">
              <a:avLst/>
            </a:prstGeom>
            <a:solidFill>
              <a:srgbClr val="026937"/>
            </a:solidFill>
            <a:ln>
              <a:solidFill>
                <a:srgbClr val="02693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solidFill>
                    <a:schemeClr val="bg1"/>
                  </a:solidFill>
                </a:rPr>
                <a:t>Daniel Estrada &amp; Fabian Castaño  | </a:t>
              </a:r>
              <a:r>
                <a:rPr lang="es-MX" sz="1200" b="1" dirty="0">
                  <a:solidFill>
                    <a:schemeClr val="bg1"/>
                  </a:solidFill>
                </a:rPr>
                <a:t>Introducción a las Tecnologías 4.0 ( </a:t>
              </a:r>
              <a:r>
                <a:rPr lang="es-MX" sz="1200" b="1" dirty="0" err="1">
                  <a:solidFill>
                    <a:schemeClr val="bg1"/>
                  </a:solidFill>
                </a:rPr>
                <a:t>IoT</a:t>
              </a:r>
              <a:r>
                <a:rPr lang="es-MX" sz="1200" b="1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AA0C7D5F-318F-8D00-4065-6838004147EB}"/>
                </a:ext>
              </a:extLst>
            </p:cNvPr>
            <p:cNvSpPr txBox="1"/>
            <p:nvPr/>
          </p:nvSpPr>
          <p:spPr>
            <a:xfrm>
              <a:off x="11328346" y="6607017"/>
              <a:ext cx="6643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</a:rPr>
                <a:t>6/7</a:t>
              </a:r>
              <a:endParaRPr lang="es-CO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30A227C-DD3D-EEA6-25A1-D74FCA93B521}"/>
              </a:ext>
            </a:extLst>
          </p:cNvPr>
          <p:cNvSpPr/>
          <p:nvPr/>
        </p:nvSpPr>
        <p:spPr>
          <a:xfrm>
            <a:off x="229534" y="124407"/>
            <a:ext cx="22682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MongoDB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7787B48-425A-C1D2-4F8C-137F84441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8803" y="72920"/>
            <a:ext cx="2589922" cy="83159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E753DF2-E3C9-A588-3653-DA866BA2A956}"/>
              </a:ext>
            </a:extLst>
          </p:cNvPr>
          <p:cNvSpPr txBox="1"/>
          <p:nvPr/>
        </p:nvSpPr>
        <p:spPr>
          <a:xfrm>
            <a:off x="229534" y="1206208"/>
            <a:ext cx="1180843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latin typeface="-apple-system"/>
              </a:rPr>
              <a:t>Diferentes </a:t>
            </a:r>
            <a:r>
              <a:rPr lang="es-MX" sz="2800" dirty="0">
                <a:solidFill>
                  <a:srgbClr val="EE414D"/>
                </a:solidFill>
                <a:latin typeface="-apple-system"/>
              </a:rPr>
              <a:t>variantes</a:t>
            </a:r>
            <a:r>
              <a:rPr lang="es-MX" sz="2800" dirty="0">
                <a:latin typeface="-apple-system"/>
              </a:rPr>
              <a:t> que ofrecen diferentes opciones de implementación y herramientas </a:t>
            </a:r>
            <a:r>
              <a:rPr lang="es-MX" sz="2800" dirty="0">
                <a:solidFill>
                  <a:srgbClr val="EE414D"/>
                </a:solidFill>
                <a:latin typeface="-apple-system"/>
              </a:rPr>
              <a:t>para administrar y utilizar MongoDB</a:t>
            </a:r>
            <a:r>
              <a:rPr lang="es-MX" sz="2800" dirty="0">
                <a:latin typeface="-apple-system"/>
              </a:rPr>
              <a:t>.</a:t>
            </a:r>
          </a:p>
          <a:p>
            <a:endParaRPr lang="es-MX" sz="2800" dirty="0"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EE414D"/>
                </a:solidFill>
                <a:latin typeface="-apple-system"/>
              </a:rPr>
              <a:t>MongoDB </a:t>
            </a:r>
            <a:r>
              <a:rPr lang="es-MX" sz="2400" dirty="0" err="1">
                <a:solidFill>
                  <a:srgbClr val="EE414D"/>
                </a:solidFill>
                <a:latin typeface="-apple-system"/>
              </a:rPr>
              <a:t>Community</a:t>
            </a:r>
            <a:r>
              <a:rPr lang="es-MX" sz="2400" dirty="0">
                <a:solidFill>
                  <a:srgbClr val="EE414D"/>
                </a:solidFill>
                <a:latin typeface="-apple-system"/>
              </a:rPr>
              <a:t> </a:t>
            </a:r>
            <a:r>
              <a:rPr lang="es-MX" sz="2400" dirty="0" err="1">
                <a:solidFill>
                  <a:srgbClr val="EE414D"/>
                </a:solidFill>
                <a:latin typeface="-apple-system"/>
              </a:rPr>
              <a:t>Edition</a:t>
            </a:r>
            <a:r>
              <a:rPr lang="es-MX" sz="2400" dirty="0">
                <a:latin typeface="-apple-system"/>
              </a:rPr>
              <a:t>: Versión de código abierto y gratuita de MongoDB para implementaciones locales.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dirty="0"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EE414D"/>
                </a:solidFill>
                <a:latin typeface="-apple-system"/>
              </a:rPr>
              <a:t>MongoDB Atlas</a:t>
            </a:r>
            <a:r>
              <a:rPr lang="es-MX" sz="2400" dirty="0">
                <a:latin typeface="-apple-system"/>
              </a:rPr>
              <a:t>: Servicio de base de datos en la nube de MongoDB, elimina la necesidad de configurar y administrar tu propia infraestructura.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dirty="0"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EE414D"/>
                </a:solidFill>
                <a:latin typeface="-apple-system"/>
              </a:rPr>
              <a:t>MongoDB </a:t>
            </a:r>
            <a:r>
              <a:rPr lang="es-MX" sz="2400" dirty="0" err="1">
                <a:solidFill>
                  <a:srgbClr val="EE414D"/>
                </a:solidFill>
                <a:latin typeface="-apple-system"/>
              </a:rPr>
              <a:t>Compass</a:t>
            </a:r>
            <a:r>
              <a:rPr lang="es-MX" sz="2400" dirty="0">
                <a:latin typeface="-apple-system"/>
              </a:rPr>
              <a:t>: Interfaz gráfica de usuario (GUI) para administrar, explorar y manipular los datos, crear y modificar esquemas, ejecutar consultas y realizar análisis visual de los datos.</a:t>
            </a:r>
          </a:p>
        </p:txBody>
      </p:sp>
    </p:spTree>
    <p:extLst>
      <p:ext uri="{BB962C8B-B14F-4D97-AF65-F5344CB8AC3E}">
        <p14:creationId xmlns:p14="http://schemas.microsoft.com/office/powerpoint/2010/main" val="227343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64BDFBF-B15A-7453-8F4A-B5BD7DC15D90}"/>
              </a:ext>
            </a:extLst>
          </p:cNvPr>
          <p:cNvSpPr/>
          <p:nvPr/>
        </p:nvSpPr>
        <p:spPr>
          <a:xfrm>
            <a:off x="0" y="0"/>
            <a:ext cx="12192000" cy="977436"/>
          </a:xfrm>
          <a:prstGeom prst="roundRect">
            <a:avLst>
              <a:gd name="adj" fmla="val 0"/>
            </a:avLst>
          </a:prstGeom>
          <a:solidFill>
            <a:srgbClr val="43B649"/>
          </a:solidFill>
          <a:ln>
            <a:solidFill>
              <a:srgbClr val="026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E966E3B-0525-B75C-F8AF-8FE1882D16EF}"/>
              </a:ext>
            </a:extLst>
          </p:cNvPr>
          <p:cNvGrpSpPr/>
          <p:nvPr/>
        </p:nvGrpSpPr>
        <p:grpSpPr>
          <a:xfrm>
            <a:off x="-1" y="6607017"/>
            <a:ext cx="12192001" cy="278339"/>
            <a:chOff x="-1" y="6607017"/>
            <a:chExt cx="12192001" cy="278339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36D51206-11E4-0223-455F-944FD94D431F}"/>
                </a:ext>
              </a:extLst>
            </p:cNvPr>
            <p:cNvSpPr/>
            <p:nvPr/>
          </p:nvSpPr>
          <p:spPr>
            <a:xfrm>
              <a:off x="-1" y="6635712"/>
              <a:ext cx="12192001" cy="222288"/>
            </a:xfrm>
            <a:prstGeom prst="roundRect">
              <a:avLst>
                <a:gd name="adj" fmla="val 0"/>
              </a:avLst>
            </a:prstGeom>
            <a:solidFill>
              <a:srgbClr val="6ABFDC"/>
            </a:solidFill>
            <a:ln>
              <a:solidFill>
                <a:srgbClr val="308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B83A1650-2DE9-35EA-A262-E4EA7539A628}"/>
                </a:ext>
              </a:extLst>
            </p:cNvPr>
            <p:cNvSpPr txBox="1"/>
            <p:nvPr/>
          </p:nvSpPr>
          <p:spPr>
            <a:xfrm>
              <a:off x="-1" y="6608357"/>
              <a:ext cx="12192001" cy="276999"/>
            </a:xfrm>
            <a:prstGeom prst="rect">
              <a:avLst/>
            </a:prstGeom>
            <a:solidFill>
              <a:srgbClr val="026937"/>
            </a:solidFill>
            <a:ln>
              <a:solidFill>
                <a:srgbClr val="02693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solidFill>
                    <a:schemeClr val="bg1"/>
                  </a:solidFill>
                </a:rPr>
                <a:t>Daniel Estrada &amp; Fabian Castaño  | </a:t>
              </a:r>
              <a:r>
                <a:rPr lang="es-MX" sz="1200" b="1" dirty="0">
                  <a:solidFill>
                    <a:schemeClr val="bg1"/>
                  </a:solidFill>
                </a:rPr>
                <a:t>Introducción a las Tecnologías 4.0 ( </a:t>
              </a:r>
              <a:r>
                <a:rPr lang="es-MX" sz="1200" b="1" dirty="0" err="1">
                  <a:solidFill>
                    <a:schemeClr val="bg1"/>
                  </a:solidFill>
                </a:rPr>
                <a:t>IoT</a:t>
              </a:r>
              <a:r>
                <a:rPr lang="es-MX" sz="1200" b="1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AA0C7D5F-318F-8D00-4065-6838004147EB}"/>
                </a:ext>
              </a:extLst>
            </p:cNvPr>
            <p:cNvSpPr txBox="1"/>
            <p:nvPr/>
          </p:nvSpPr>
          <p:spPr>
            <a:xfrm>
              <a:off x="11328346" y="6607017"/>
              <a:ext cx="6643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</a:rPr>
                <a:t>7/7</a:t>
              </a:r>
              <a:endParaRPr lang="es-CO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30A227C-DD3D-EEA6-25A1-D74FCA93B521}"/>
              </a:ext>
            </a:extLst>
          </p:cNvPr>
          <p:cNvSpPr/>
          <p:nvPr/>
        </p:nvSpPr>
        <p:spPr>
          <a:xfrm>
            <a:off x="229534" y="124407"/>
            <a:ext cx="22682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MongoDB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7787B48-425A-C1D2-4F8C-137F84441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8803" y="72920"/>
            <a:ext cx="2589922" cy="83159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1C08C85-297A-5BAC-A7FF-830F833AFF13}"/>
              </a:ext>
            </a:extLst>
          </p:cNvPr>
          <p:cNvSpPr txBox="1"/>
          <p:nvPr/>
        </p:nvSpPr>
        <p:spPr>
          <a:xfrm>
            <a:off x="508934" y="1140458"/>
            <a:ext cx="637446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MX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-apple-system"/>
                <a:ea typeface="+mn-ea"/>
                <a:cs typeface="+mn-cs"/>
              </a:rPr>
              <a:t>Hay que </a:t>
            </a:r>
            <a:r>
              <a:rPr kumimoji="0" lang="es-MX" sz="3200" b="0" i="0" u="none" strike="noStrike" kern="1200" cap="none" spc="0" normalizeH="0" baseline="0" noProof="0" dirty="0">
                <a:ln>
                  <a:noFill/>
                </a:ln>
                <a:solidFill>
                  <a:srgbClr val="EE414D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crear una cuenta </a:t>
            </a:r>
            <a:r>
              <a:rPr kumimoji="0" lang="es-MX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-apple-system"/>
                <a:ea typeface="+mn-ea"/>
                <a:cs typeface="+mn-cs"/>
              </a:rPr>
              <a:t>e iniciar sesión.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MX" sz="3200" dirty="0">
                <a:latin typeface="-apple-system"/>
              </a:rPr>
              <a:t>Se </a:t>
            </a:r>
            <a:r>
              <a:rPr lang="es-MX" sz="3200" dirty="0">
                <a:solidFill>
                  <a:srgbClr val="EE414D"/>
                </a:solidFill>
                <a:latin typeface="-apple-system"/>
              </a:rPr>
              <a:t>crea un proyecto</a:t>
            </a:r>
            <a:r>
              <a:rPr lang="es-MX" sz="3200" dirty="0">
                <a:latin typeface="-apple-system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s-MX" sz="3200" dirty="0">
              <a:latin typeface="-apple-system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MX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-apple-system"/>
                <a:ea typeface="+mn-ea"/>
                <a:cs typeface="+mn-cs"/>
              </a:rPr>
              <a:t>Se </a:t>
            </a:r>
            <a:r>
              <a:rPr kumimoji="0" lang="es-MX" sz="3200" b="0" i="0" u="none" strike="noStrike" kern="1200" cap="none" spc="0" normalizeH="0" baseline="0" noProof="0" dirty="0">
                <a:ln>
                  <a:noFill/>
                </a:ln>
                <a:solidFill>
                  <a:srgbClr val="EE414D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crea un </a:t>
            </a:r>
            <a:r>
              <a:rPr kumimoji="0" lang="es-MX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E414D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cluster</a:t>
            </a:r>
            <a:r>
              <a:rPr kumimoji="0" lang="es-MX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-apple-system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s-MX" sz="3200" dirty="0">
              <a:latin typeface="-apple-system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MX" sz="3200" dirty="0">
                <a:latin typeface="-apple-system"/>
              </a:rPr>
              <a:t>Se</a:t>
            </a:r>
            <a:r>
              <a:rPr lang="es-MX" sz="3200" dirty="0">
                <a:solidFill>
                  <a:srgbClr val="EE414D"/>
                </a:solidFill>
                <a:latin typeface="-apple-system"/>
              </a:rPr>
              <a:t> conecta la aplicación </a:t>
            </a:r>
            <a:r>
              <a:rPr lang="es-MX" sz="3200" dirty="0" err="1">
                <a:latin typeface="-apple-system"/>
              </a:rPr>
              <a:t>IoT</a:t>
            </a:r>
            <a:r>
              <a:rPr lang="es-MX" sz="3200" dirty="0">
                <a:latin typeface="-apple-system"/>
              </a:rPr>
              <a:t> con la base de datos (Python).</a:t>
            </a:r>
            <a:endParaRPr kumimoji="0" lang="es-MX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</p:txBody>
      </p:sp>
      <p:pic>
        <p:nvPicPr>
          <p:cNvPr id="4100" name="Picture 4" descr="Working with mongoDB Atlas using Python - YouTube">
            <a:extLst>
              <a:ext uri="{FF2B5EF4-FFF2-40B4-BE49-F238E27FC236}">
                <a16:creationId xmlns:a16="http://schemas.microsoft.com/office/drawing/2014/main" id="{73AF23B3-72FA-C11F-2127-CEE4BD8505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4" t="13189" r="13854" b="7407"/>
          <a:stretch/>
        </p:blipFill>
        <p:spPr bwMode="auto">
          <a:xfrm>
            <a:off x="6544647" y="1932411"/>
            <a:ext cx="5449618" cy="330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0B2925C-9377-D7EF-4F71-BBAA7AAE2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48" y="5613788"/>
            <a:ext cx="5680437" cy="79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7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T API vs. GraphQL [comparison] - DEV Community">
            <a:extLst>
              <a:ext uri="{FF2B5EF4-FFF2-40B4-BE49-F238E27FC236}">
                <a16:creationId xmlns:a16="http://schemas.microsoft.com/office/drawing/2014/main" id="{072EE0F9-047F-C68A-042C-A65F5BB046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2" r="12202"/>
          <a:stretch/>
        </p:blipFill>
        <p:spPr bwMode="auto">
          <a:xfrm>
            <a:off x="5990376" y="1546401"/>
            <a:ext cx="6050414" cy="434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64BDFBF-B15A-7453-8F4A-B5BD7DC15D90}"/>
              </a:ext>
            </a:extLst>
          </p:cNvPr>
          <p:cNvSpPr/>
          <p:nvPr/>
        </p:nvSpPr>
        <p:spPr>
          <a:xfrm>
            <a:off x="0" y="0"/>
            <a:ext cx="12192000" cy="977436"/>
          </a:xfrm>
          <a:prstGeom prst="roundRect">
            <a:avLst>
              <a:gd name="adj" fmla="val 0"/>
            </a:avLst>
          </a:prstGeom>
          <a:solidFill>
            <a:srgbClr val="43B649"/>
          </a:solidFill>
          <a:ln>
            <a:solidFill>
              <a:srgbClr val="026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E966E3B-0525-B75C-F8AF-8FE1882D16EF}"/>
              </a:ext>
            </a:extLst>
          </p:cNvPr>
          <p:cNvGrpSpPr/>
          <p:nvPr/>
        </p:nvGrpSpPr>
        <p:grpSpPr>
          <a:xfrm>
            <a:off x="-1" y="6607017"/>
            <a:ext cx="12192001" cy="278339"/>
            <a:chOff x="-1" y="6607017"/>
            <a:chExt cx="12192001" cy="278339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36D51206-11E4-0223-455F-944FD94D431F}"/>
                </a:ext>
              </a:extLst>
            </p:cNvPr>
            <p:cNvSpPr/>
            <p:nvPr/>
          </p:nvSpPr>
          <p:spPr>
            <a:xfrm>
              <a:off x="-1" y="6635712"/>
              <a:ext cx="12192001" cy="222288"/>
            </a:xfrm>
            <a:prstGeom prst="roundRect">
              <a:avLst>
                <a:gd name="adj" fmla="val 0"/>
              </a:avLst>
            </a:prstGeom>
            <a:solidFill>
              <a:srgbClr val="6ABFDC"/>
            </a:solidFill>
            <a:ln>
              <a:solidFill>
                <a:srgbClr val="308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B83A1650-2DE9-35EA-A262-E4EA7539A628}"/>
                </a:ext>
              </a:extLst>
            </p:cNvPr>
            <p:cNvSpPr txBox="1"/>
            <p:nvPr/>
          </p:nvSpPr>
          <p:spPr>
            <a:xfrm>
              <a:off x="-1" y="6608357"/>
              <a:ext cx="12192001" cy="276999"/>
            </a:xfrm>
            <a:prstGeom prst="rect">
              <a:avLst/>
            </a:prstGeom>
            <a:solidFill>
              <a:srgbClr val="026937"/>
            </a:solidFill>
            <a:ln>
              <a:solidFill>
                <a:srgbClr val="02693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solidFill>
                    <a:schemeClr val="bg1"/>
                  </a:solidFill>
                </a:rPr>
                <a:t>Daniel Estrada &amp; Fabian Castaño  | </a:t>
              </a:r>
              <a:r>
                <a:rPr lang="es-MX" sz="1200" b="1" dirty="0">
                  <a:solidFill>
                    <a:schemeClr val="bg1"/>
                  </a:solidFill>
                </a:rPr>
                <a:t>Introducción a las Tecnologías 4.0 ( </a:t>
              </a:r>
              <a:r>
                <a:rPr lang="es-MX" sz="1200" b="1" dirty="0" err="1">
                  <a:solidFill>
                    <a:schemeClr val="bg1"/>
                  </a:solidFill>
                </a:rPr>
                <a:t>IoT</a:t>
              </a:r>
              <a:r>
                <a:rPr lang="es-MX" sz="1200" b="1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AA0C7D5F-318F-8D00-4065-6838004147EB}"/>
                </a:ext>
              </a:extLst>
            </p:cNvPr>
            <p:cNvSpPr txBox="1"/>
            <p:nvPr/>
          </p:nvSpPr>
          <p:spPr>
            <a:xfrm>
              <a:off x="11328346" y="6607017"/>
              <a:ext cx="6643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</a:rPr>
                <a:t>7/7</a:t>
              </a:r>
              <a:endParaRPr lang="es-CO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30A227C-DD3D-EEA6-25A1-D74FCA93B521}"/>
              </a:ext>
            </a:extLst>
          </p:cNvPr>
          <p:cNvSpPr/>
          <p:nvPr/>
        </p:nvSpPr>
        <p:spPr>
          <a:xfrm>
            <a:off x="93378" y="124407"/>
            <a:ext cx="25405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RESTful</a:t>
            </a:r>
            <a:r>
              <a:rPr lang="es-E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API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7787B48-425A-C1D2-4F8C-137F84441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8803" y="72920"/>
            <a:ext cx="2589922" cy="83159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1C08C85-297A-5BAC-A7FF-830F833AFF13}"/>
              </a:ext>
            </a:extLst>
          </p:cNvPr>
          <p:cNvSpPr txBox="1"/>
          <p:nvPr/>
        </p:nvSpPr>
        <p:spPr>
          <a:xfrm>
            <a:off x="316428" y="1519172"/>
            <a:ext cx="577957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MX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-apple-system"/>
                <a:ea typeface="+mn-ea"/>
                <a:cs typeface="+mn-cs"/>
              </a:rPr>
              <a:t>Protocolo </a:t>
            </a:r>
            <a:r>
              <a:rPr lang="es-MX" sz="3200" dirty="0">
                <a:solidFill>
                  <a:srgbClr val="EE414D"/>
                </a:solidFill>
                <a:latin typeface="-apple-system"/>
              </a:rPr>
              <a:t>HTTP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MX" sz="3200" dirty="0">
                <a:latin typeface="-apple-system"/>
              </a:rPr>
              <a:t>El </a:t>
            </a:r>
            <a:r>
              <a:rPr lang="es-MX" sz="3200" dirty="0">
                <a:solidFill>
                  <a:srgbClr val="EE414D"/>
                </a:solidFill>
                <a:latin typeface="-apple-system"/>
              </a:rPr>
              <a:t>cliente</a:t>
            </a:r>
            <a:r>
              <a:rPr lang="es-MX" sz="3200" dirty="0">
                <a:latin typeface="-apple-system"/>
              </a:rPr>
              <a:t> realiza una </a:t>
            </a:r>
            <a:r>
              <a:rPr lang="es-MX" sz="3200" dirty="0">
                <a:solidFill>
                  <a:srgbClr val="EE414D"/>
                </a:solidFill>
                <a:latin typeface="-apple-system"/>
              </a:rPr>
              <a:t>petición</a:t>
            </a:r>
            <a:r>
              <a:rPr lang="es-MX" sz="3200" dirty="0">
                <a:latin typeface="-apple-system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s-MX" sz="3200" dirty="0">
              <a:latin typeface="-apple-system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MX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-apple-system"/>
                <a:ea typeface="+mn-ea"/>
                <a:cs typeface="+mn-cs"/>
              </a:rPr>
              <a:t>El </a:t>
            </a:r>
            <a:r>
              <a:rPr lang="es-MX" sz="3200" dirty="0">
                <a:solidFill>
                  <a:srgbClr val="EE414D"/>
                </a:solidFill>
                <a:latin typeface="-apple-system"/>
              </a:rPr>
              <a:t>servidor</a:t>
            </a:r>
            <a:r>
              <a:rPr kumimoji="0" lang="es-MX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-apple-system"/>
                <a:ea typeface="+mn-ea"/>
                <a:cs typeface="+mn-cs"/>
              </a:rPr>
              <a:t> ejecuta una </a:t>
            </a:r>
            <a:r>
              <a:rPr lang="es-MX" sz="3200" dirty="0">
                <a:solidFill>
                  <a:srgbClr val="EE414D"/>
                </a:solidFill>
                <a:latin typeface="-apple-system"/>
              </a:rPr>
              <a:t>acción</a:t>
            </a:r>
            <a:r>
              <a:rPr kumimoji="0" lang="es-MX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-apple-system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s-MX" sz="3200" dirty="0">
              <a:latin typeface="-apple-system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MX" sz="3200" dirty="0">
                <a:latin typeface="-apple-system"/>
              </a:rPr>
              <a:t>El </a:t>
            </a:r>
            <a:r>
              <a:rPr lang="es-MX" sz="3200" dirty="0">
                <a:solidFill>
                  <a:srgbClr val="EE414D"/>
                </a:solidFill>
                <a:latin typeface="-apple-system"/>
              </a:rPr>
              <a:t>servidor</a:t>
            </a:r>
            <a:r>
              <a:rPr lang="es-MX" sz="3200" dirty="0">
                <a:latin typeface="-apple-system"/>
              </a:rPr>
              <a:t> emite una </a:t>
            </a:r>
            <a:r>
              <a:rPr lang="es-MX" sz="3200" dirty="0">
                <a:solidFill>
                  <a:srgbClr val="EE414D"/>
                </a:solidFill>
                <a:latin typeface="-apple-system"/>
              </a:rPr>
              <a:t>respuesta</a:t>
            </a:r>
            <a:r>
              <a:rPr lang="es-MX" sz="3200" dirty="0">
                <a:latin typeface="-apple-system"/>
              </a:rPr>
              <a:t>.</a:t>
            </a:r>
            <a:endParaRPr kumimoji="0" lang="es-MX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105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5866</TotalTime>
  <Words>386</Words>
  <Application>Microsoft Office PowerPoint</Application>
  <PresentationFormat>Panorámica</PresentationFormat>
  <Paragraphs>70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estrada acevedo</dc:creator>
  <cp:lastModifiedBy>DANIEL ESTRADA ACEVEDO</cp:lastModifiedBy>
  <cp:revision>21</cp:revision>
  <dcterms:created xsi:type="dcterms:W3CDTF">2021-11-30T03:47:51Z</dcterms:created>
  <dcterms:modified xsi:type="dcterms:W3CDTF">2023-06-03T16:18:54Z</dcterms:modified>
</cp:coreProperties>
</file>