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91FE952-BE69-4DD1-9C70-0E5890E101BF}">
  <a:tblStyle styleId="{491FE952-BE69-4DD1-9C70-0E5890E101B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2f84e5d2a7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2f84e5d2a7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2f84e5d2a7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2f84e5d2a7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2f84e5d2a7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2f84e5d2a7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2f84e5d2a7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2f84e5d2a7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2f84e5d2a7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2f84e5d2a7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2f84e5d2a7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2f84e5d2a7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2f84e5d2a7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2f84e5d2a7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2f84e5d2a7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2f84e5d2a7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2f84e5d2a7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2f84e5d2a7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2f84e5d2a7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2f84e5d2a7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Loanwords and sentiment</a:t>
            </a:r>
            <a:endParaRPr b="1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177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 Döring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Daniel Mol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Victor Gordan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/>
              <a:t>Next steps</a:t>
            </a:r>
            <a:endParaRPr b="1" sz="3020"/>
          </a:p>
        </p:txBody>
      </p:sp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7350" lvl="0" marL="457200" rtl="0" algn="l">
              <a:spcBef>
                <a:spcPts val="120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Wikipedia vs Wiktionary for origin of words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C</a:t>
            </a:r>
            <a:r>
              <a:rPr lang="en" sz="2500"/>
              <a:t>ountry</a:t>
            </a:r>
            <a:r>
              <a:rPr lang="en" sz="2500"/>
              <a:t> relations less subjective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Incorporate feedback</a:t>
            </a:r>
            <a:endParaRPr sz="2500"/>
          </a:p>
        </p:txBody>
      </p:sp>
      <p:pic>
        <p:nvPicPr>
          <p:cNvPr id="119" name="Google Shape;11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24225" y="2165450"/>
            <a:ext cx="2791475" cy="279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/>
              <a:t>Thank you!</a:t>
            </a:r>
            <a:endParaRPr b="1" sz="4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/>
              <a:t>The initial idea</a:t>
            </a:r>
            <a:endParaRPr b="1" sz="3020"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4206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Romanian loanwords:</a:t>
            </a:r>
            <a:endParaRPr sz="2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‘a iubi’ from Old Slavonic (ljubiti)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‘dușman’ from Ottoman-Turkish (دشمن)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232"/>
              <a:t>Is the sentiment of loanwords related to history?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800"/>
              <a:t>Source: External history of the Romance languages by Robert A. Hall Jr.</a:t>
            </a:r>
            <a:endParaRPr sz="800"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6823" y="684638"/>
            <a:ext cx="4656426" cy="388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/>
              <a:t>Sentiment data</a:t>
            </a:r>
            <a:endParaRPr b="1" sz="3020"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-419100" lvl="0" marL="457200" rtl="0" algn="l">
              <a:spcBef>
                <a:spcPts val="120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Easy to find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Compiled three data sets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Mixed quality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Translated</a:t>
            </a:r>
            <a:endParaRPr sz="3000"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9825" y="605238"/>
            <a:ext cx="3182750" cy="376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/>
              <a:t>Loanwords origin</a:t>
            </a:r>
            <a:endParaRPr b="1" sz="3020"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-419100" lvl="0" marL="457200" rtl="0" algn="l">
              <a:spcBef>
                <a:spcPts val="120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Hard to find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Only from EZGlot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Only modern*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Limited in nr.</a:t>
            </a:r>
            <a:endParaRPr sz="3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300"/>
              <a:t>*with the exception of Latin</a:t>
            </a:r>
            <a:endParaRPr sz="2300"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554" y="912175"/>
            <a:ext cx="3637800" cy="36998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/>
              <a:t>Example of Results</a:t>
            </a:r>
            <a:endParaRPr b="1" sz="3020"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68150" y="1129000"/>
            <a:ext cx="8520600" cy="36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300"/>
              <a:t>Sentiment dataset negative ratio is 55%</a:t>
            </a:r>
            <a:endParaRPr sz="2300"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675" y="1165875"/>
            <a:ext cx="4165200" cy="312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2925" y="1165887"/>
            <a:ext cx="4165200" cy="31238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/>
              <a:t>Findings</a:t>
            </a:r>
            <a:endParaRPr b="1" sz="3020"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-419100" lvl="0" marL="457200" rtl="0" algn="l">
              <a:spcBef>
                <a:spcPts val="120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Predicted positive/negative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63% correct predictions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2% chance (stat. significant)</a:t>
            </a:r>
            <a:endParaRPr sz="30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2800"/>
              <a:t>Suggests there is a correlation</a:t>
            </a:r>
            <a:endParaRPr sz="2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300"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06350" y="100175"/>
            <a:ext cx="3209400" cy="240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06350" y="2643050"/>
            <a:ext cx="3209400" cy="240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11"/>
              <a:t>Context analysis - Tweets in English</a:t>
            </a:r>
            <a:endParaRPr b="1" sz="3011"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Datasets: </a:t>
            </a:r>
            <a:br>
              <a:rPr lang="en"/>
            </a:br>
            <a:r>
              <a:rPr lang="en"/>
              <a:t>	- 1.6 Million Tweets </a:t>
            </a:r>
            <a:br>
              <a:rPr lang="en"/>
            </a:br>
            <a:r>
              <a:rPr lang="en"/>
              <a:t>	- English loanwords from Dutch, French, German, Latin, Portuguese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99" name="Google Shape;99;p19"/>
          <p:cNvGraphicFramePr/>
          <p:nvPr/>
        </p:nvGraphicFramePr>
        <p:xfrm>
          <a:off x="685125" y="24732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{491FE952-BE69-4DD1-9C70-0E5890E101BF}</a:tableStyleId>
              </a:tblPr>
              <a:tblGrid>
                <a:gridCol w="1397300"/>
                <a:gridCol w="1201500"/>
                <a:gridCol w="1299400"/>
                <a:gridCol w="1299400"/>
                <a:gridCol w="1220550"/>
                <a:gridCol w="1378225"/>
              </a:tblGrid>
              <a:tr h="6887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lt1"/>
                          </a:solidFill>
                          <a:highlight>
                            <a:schemeClr val="dk1"/>
                          </a:highlight>
                        </a:rPr>
                        <a:t>Results</a:t>
                      </a:r>
                      <a:endParaRPr b="1" sz="1600">
                        <a:solidFill>
                          <a:schemeClr val="lt1"/>
                        </a:solidFill>
                        <a:highlight>
                          <a:schemeClr val="dk1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00FF00"/>
                          </a:solidFill>
                        </a:rPr>
                        <a:t>Dutch</a:t>
                      </a:r>
                      <a:endParaRPr b="1" sz="1600">
                        <a:solidFill>
                          <a:srgbClr val="00FF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00FF00"/>
                          </a:solidFill>
                        </a:rPr>
                        <a:t>French</a:t>
                      </a:r>
                      <a:endParaRPr b="1" sz="1600">
                        <a:solidFill>
                          <a:srgbClr val="00FF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00FF00"/>
                          </a:solidFill>
                        </a:rPr>
                        <a:t>German</a:t>
                      </a:r>
                      <a:endParaRPr b="1" sz="1600">
                        <a:solidFill>
                          <a:srgbClr val="00FF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00FF00"/>
                          </a:solidFill>
                        </a:rPr>
                        <a:t>Latin</a:t>
                      </a:r>
                      <a:endParaRPr b="1" sz="1600">
                        <a:solidFill>
                          <a:srgbClr val="00FF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00FF00"/>
                          </a:solidFill>
                        </a:rPr>
                        <a:t>Portuguese</a:t>
                      </a:r>
                      <a:endParaRPr b="1" sz="1600">
                        <a:solidFill>
                          <a:srgbClr val="00FF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38275">
                <a:tc>
                  <a:txBody>
                    <a:bodyPr/>
                    <a:lstStyle/>
                    <a:p>
                      <a:pPr indent="-3302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600"/>
                        <a:buChar char="+"/>
                      </a:pPr>
                      <a:r>
                        <a:rPr b="1" lang="en" sz="1600">
                          <a:solidFill>
                            <a:srgbClr val="FF0000"/>
                          </a:solidFill>
                        </a:rPr>
                        <a:t>v</a:t>
                      </a:r>
                      <a:r>
                        <a:rPr b="1" lang="en" sz="1600">
                          <a:solidFill>
                            <a:srgbClr val="FF0000"/>
                          </a:solidFill>
                        </a:rPr>
                        <a:t>s    -</a:t>
                      </a:r>
                      <a:endParaRPr b="1" sz="16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600">
                          <a:solidFill>
                            <a:srgbClr val="F3F3F3"/>
                          </a:solidFill>
                        </a:rPr>
                        <a:t>57.47%</a:t>
                      </a:r>
                      <a:endParaRPr b="1" sz="1600"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F3F3F3"/>
                          </a:solidFill>
                        </a:rPr>
                        <a:t>54.33%</a:t>
                      </a:r>
                      <a:endParaRPr b="1" sz="1600"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F3F3F3"/>
                          </a:solidFill>
                        </a:rPr>
                        <a:t>34.89%</a:t>
                      </a:r>
                      <a:endParaRPr b="1" sz="1600"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F3F3F3"/>
                          </a:solidFill>
                        </a:rPr>
                        <a:t>43.19%</a:t>
                      </a:r>
                      <a:endParaRPr b="1" sz="1600"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F3F3F3"/>
                          </a:solidFill>
                        </a:rPr>
                        <a:t>55.41%</a:t>
                      </a:r>
                      <a:endParaRPr b="1" sz="1600"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71550">
                <a:tc>
                  <a:txBody>
                    <a:bodyPr/>
                    <a:lstStyle/>
                    <a:p>
                      <a:pPr indent="-2286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600">
                          <a:solidFill>
                            <a:srgbClr val="FF0000"/>
                          </a:solidFill>
                        </a:rPr>
                        <a:t>dominant</a:t>
                      </a:r>
                      <a:endParaRPr b="1" sz="16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600">
                          <a:solidFill>
                            <a:srgbClr val="F3F3F3"/>
                          </a:solidFill>
                        </a:rPr>
                        <a:t>0.24%</a:t>
                      </a:r>
                      <a:endParaRPr b="1" sz="1600"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F3F3F3"/>
                          </a:solidFill>
                        </a:rPr>
                        <a:t>7.93%</a:t>
                      </a:r>
                      <a:endParaRPr b="1" sz="1600"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F3F3F3"/>
                          </a:solidFill>
                        </a:rPr>
                        <a:t>0.16%</a:t>
                      </a:r>
                      <a:endParaRPr b="1" sz="1600"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F3F3F3"/>
                          </a:solidFill>
                        </a:rPr>
                        <a:t>47.42%</a:t>
                      </a:r>
                      <a:endParaRPr b="1" sz="1600"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F3F3F3"/>
                          </a:solidFill>
                        </a:rPr>
                        <a:t>0.06%</a:t>
                      </a:r>
                      <a:endParaRPr b="1" sz="1600"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382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600">
                          <a:solidFill>
                            <a:srgbClr val="FF0000"/>
                          </a:solidFill>
                        </a:rPr>
                        <a:t>total</a:t>
                      </a:r>
                      <a:endParaRPr b="1" sz="16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600">
                          <a:solidFill>
                            <a:srgbClr val="F3F3F3"/>
                          </a:solidFill>
                        </a:rPr>
                        <a:t>~ 7 K</a:t>
                      </a:r>
                      <a:endParaRPr b="1" sz="1600"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F3F3F3"/>
                          </a:solidFill>
                        </a:rPr>
                        <a:t>~ 218 K</a:t>
                      </a:r>
                      <a:endParaRPr b="1" sz="1600"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F3F3F3"/>
                          </a:solidFill>
                        </a:rPr>
                        <a:t>~ 4.5 K</a:t>
                      </a:r>
                      <a:endParaRPr b="1" sz="1600"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F3F3F3"/>
                          </a:solidFill>
                        </a:rPr>
                        <a:t>~ 1.2 M</a:t>
                      </a:r>
                      <a:endParaRPr b="1" sz="1600"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F3F3F3"/>
                          </a:solidFill>
                        </a:rPr>
                        <a:t>~ 2 K</a:t>
                      </a:r>
                      <a:endParaRPr b="1" sz="1600"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11"/>
              <a:t>Problems</a:t>
            </a:r>
            <a:endParaRPr b="1" sz="3011"/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1152475"/>
            <a:ext cx="4986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Limited origin data on some languages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Only one ancient language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Country relations somewhat subjective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Mixed quality sentiment dataset</a:t>
            </a:r>
            <a:endParaRPr sz="1900"/>
          </a:p>
        </p:txBody>
      </p:sp>
      <p:pic>
        <p:nvPicPr>
          <p:cNvPr id="106" name="Google Shape;1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7300" y="1956100"/>
            <a:ext cx="3926375" cy="2965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11"/>
              <a:t>Relation to course</a:t>
            </a:r>
            <a:endParaRPr b="1" sz="3011"/>
          </a:p>
        </p:txBody>
      </p:sp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74650" lvl="0" marL="457200" rtl="0" algn="l">
              <a:spcBef>
                <a:spcPts val="120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Text Mining</a:t>
            </a:r>
            <a:r>
              <a:rPr lang="en" sz="2300"/>
              <a:t> for humanities research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Web scraping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Dataset processing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Sentiment analysis</a:t>
            </a:r>
            <a:endParaRPr sz="23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