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8" r:id="rId2"/>
    <p:sldId id="259" r:id="rId3"/>
    <p:sldId id="260" r:id="rId4"/>
    <p:sldId id="261" r:id="rId5"/>
    <p:sldId id="257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89F7"/>
    <a:srgbClr val="B4A1F9"/>
    <a:srgbClr val="613AF2"/>
    <a:srgbClr val="6944F2"/>
    <a:srgbClr val="FF4B4B"/>
    <a:srgbClr val="8668F5"/>
    <a:srgbClr val="EA74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2" autoAdjust="0"/>
    <p:restoredTop sz="85329" autoAdjust="0"/>
  </p:normalViewPr>
  <p:slideViewPr>
    <p:cSldViewPr snapToGrid="0">
      <p:cViewPr>
        <p:scale>
          <a:sx n="66" d="100"/>
          <a:sy n="66" d="100"/>
        </p:scale>
        <p:origin x="485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846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Percentage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9C2-41B1-8785-9B709ED55038}"/>
              </c:ext>
            </c:extLst>
          </c:dPt>
          <c:dPt>
            <c:idx val="1"/>
            <c:bubble3D val="0"/>
            <c:spPr>
              <a:solidFill>
                <a:srgbClr val="FF4B4B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F9C2-41B1-8785-9B709ED55038}"/>
              </c:ext>
            </c:extLst>
          </c:dPt>
          <c:dLbls>
            <c:dLbl>
              <c:idx val="0"/>
              <c:layout>
                <c:manualLayout>
                  <c:x val="-0.26112670286131473"/>
                  <c:y val="-0.2285266469078661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33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9E79E9F-CB6F-4A09-AE8C-4E287C03F393}" type="CATEGORYNAME">
                      <a:rPr lang="en-US" smtClean="0"/>
                      <a:pPr>
                        <a:defRPr/>
                      </a:pPr>
                      <a:t>[CATEGORY NAME]</a:t>
                    </a:fld>
                    <a:r>
                      <a:rPr lang="en-US" baseline="0" dirty="0"/>
                      <a:t>
</a:t>
                    </a:r>
                    <a:fld id="{2E4D5743-CDE6-4F4A-8FF6-AD0012A0A902}" type="PERCENTAGE">
                      <a:rPr lang="en-US" baseline="0"/>
                      <a:pPr>
                        <a:defRPr/>
                      </a:pPr>
                      <a:t>[PERCENTAGE]</a:t>
                    </a:fld>
                    <a:endParaRPr lang="en-US" baseline="0" dirty="0"/>
                  </a:p>
                </c:rich>
              </c:tx>
              <c:spPr>
                <a:pattFill prst="pct75">
                  <a:fgClr>
                    <a:schemeClr val="dk1">
                      <a:lumMod val="75000"/>
                      <a:lumOff val="25000"/>
                    </a:schemeClr>
                  </a:fgClr>
                  <a:bgClr>
                    <a:schemeClr val="dk1">
                      <a:lumMod val="65000"/>
                      <a:lumOff val="35000"/>
                    </a:schemeClr>
                  </a:bgClr>
                </a:patt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2513362898326423"/>
                      <c:h val="0.2293785027698950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F9C2-41B1-8785-9B709ED55038}"/>
                </c:ext>
              </c:extLst>
            </c:dLbl>
            <c:dLbl>
              <c:idx val="1"/>
              <c:layout>
                <c:manualLayout>
                  <c:x val="0.40260075353965791"/>
                  <c:y val="0.16695566875028278"/>
                </c:manualLayout>
              </c:layout>
              <c:spPr>
                <a:pattFill prst="pct75">
                  <a:fgClr>
                    <a:schemeClr val="dk1">
                      <a:lumMod val="75000"/>
                      <a:lumOff val="25000"/>
                    </a:schemeClr>
                  </a:fgClr>
                  <a:bgClr>
                    <a:schemeClr val="dk1">
                      <a:lumMod val="65000"/>
                      <a:lumOff val="35000"/>
                    </a:schemeClr>
                  </a:bgClr>
                </a:patt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640449182468997"/>
                      <c:h val="0.2806878195722015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F9C2-41B1-8785-9B709ED55038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Class 0</c:v>
                </c:pt>
                <c:pt idx="1">
                  <c:v>Class 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0.96040000000000003</c:v>
                </c:pt>
                <c:pt idx="1">
                  <c:v>3.9600000000000003E-2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C2-41B1-8785-9B709ED55038}"/>
            </c:ext>
          </c:extLst>
        </c:ser>
        <c:dLbls>
          <c:dLblPos val="ctr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EB8825-C63C-460D-A654-5391A32F0C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B17B8A-A520-4255-9A80-5B791CA7D5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B675C-7B5D-4234-A74C-2149814839ED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6DDC3E-91C0-498B-9007-1A0CB5D603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DF6AF-2F51-45DD-A077-64989AAFC2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EEA4B1-17E9-4C57-970A-DA137B51E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51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CF1C64-970C-41F0-A732-ACE7B2634E71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652E7-F9C5-4DCF-ADB9-65F3B2E40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73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Analyze Dataset: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34 single-valued features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Several 0-valued features per sample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Classify features according to their respective </a:t>
            </a:r>
            <a:r>
              <a:rPr lang="en-US" dirty="0" err="1"/>
              <a:t>value_counts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/>
              <a:t>Several features with values-outliers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Research further strategies on imbalanced data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From experience, normalization and an ensemble method best suitable, perhaps PCA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PCA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Best normalization for PCA and imbalanced datasets</a:t>
            </a:r>
          </a:p>
          <a:p>
            <a:pPr marL="1085850" lvl="2" indent="-171450">
              <a:buFontTx/>
              <a:buChar char="-"/>
            </a:pPr>
            <a:r>
              <a:rPr lang="en-US" dirty="0" err="1"/>
              <a:t>MinMax</a:t>
            </a:r>
            <a:r>
              <a:rPr lang="en-US" dirty="0"/>
              <a:t>/Mean-normalization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Decide model for hyperparam search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Ensemble method chosen, also tried out SVM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Decide between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Random forest</a:t>
            </a:r>
          </a:p>
          <a:p>
            <a:pPr marL="1085850" lvl="2" indent="-171450">
              <a:buFontTx/>
              <a:buChar char="-"/>
            </a:pPr>
            <a:r>
              <a:rPr lang="en-US" dirty="0" err="1"/>
              <a:t>Xgboostclassifier</a:t>
            </a:r>
            <a:endParaRPr lang="en-US" dirty="0"/>
          </a:p>
          <a:p>
            <a:pPr marL="1085850" lvl="2" indent="-171450">
              <a:buFontTx/>
              <a:buChar char="-"/>
            </a:pPr>
            <a:r>
              <a:rPr lang="en-US" dirty="0" err="1"/>
              <a:t>Adaboost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/>
              <a:t>RF chosen as it delivered good empirical performance and </a:t>
            </a:r>
          </a:p>
          <a:p>
            <a:pPr marL="628650" lvl="1" indent="-171450">
              <a:buFontTx/>
              <a:buChar char="-"/>
            </a:pPr>
            <a:endParaRPr lang="en-US" dirty="0"/>
          </a:p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652E7-F9C5-4DCF-ADB9-65F3B2E400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59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652E7-F9C5-4DCF-ADB9-65F3B2E400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89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0">
              <a:srgbClr val="EA74E7"/>
            </a:gs>
            <a:gs pos="100000">
              <a:srgbClr val="8668F5"/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38C19-5825-4523-880A-B774556E5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064828"/>
            <a:ext cx="9144000" cy="1082566"/>
          </a:xfrm>
        </p:spPr>
        <p:txBody>
          <a:bodyPr anchor="b">
            <a:noAutofit/>
          </a:bodyPr>
          <a:lstStyle>
            <a:lvl1pPr algn="l">
              <a:defRPr sz="66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B8E0A-2E74-4E6B-AF66-713DFC40A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372303"/>
            <a:ext cx="9144000" cy="756745"/>
          </a:xfrm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26" name="Picture 2" descr="Image result for combient ab">
            <a:extLst>
              <a:ext uri="{FF2B5EF4-FFF2-40B4-BE49-F238E27FC236}">
                <a16:creationId xmlns:a16="http://schemas.microsoft.com/office/drawing/2014/main" id="{613C0AAC-E6B9-430B-B241-55ED1F17F8A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760" y="730759"/>
            <a:ext cx="4233040" cy="66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546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81C6A-39E7-4C18-8433-4813FB307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D04B5-0E06-463B-8F8E-F16D811C2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05FEF-171C-4EA6-A61F-B5CAAC1CB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3178-7CA2-4C99-BD0D-B632455D5D64}" type="datetime1">
              <a:rPr lang="de-DE" smtClean="0"/>
              <a:t>05.04.2019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C12A2-BE7C-4B0C-A7B3-B356D88B9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Daniel F. Perez Ramirez | Combient Challenge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E4D0A-D92A-4408-A2E5-F1F1FB826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69B8-FD6D-4BB9-80BA-EA9A87DAE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48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8747C8-29F2-4E3A-92AF-E4BD51040B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117392-9527-4916-9674-B4B4538E1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E47A9-6785-4455-BC38-E2BF9FB6E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E164-71A4-44F8-96AE-3706E16FBF2E}" type="datetime1">
              <a:rPr lang="de-DE" smtClean="0"/>
              <a:t>05.04.2019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6C278-A7B6-446A-870E-851574A26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Daniel F. Perez Ramirez | Combient Challenge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1179B-CF8B-497A-8D81-81893D05E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69B8-FD6D-4BB9-80BA-EA9A87DAE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62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E5C1F70-0680-4950-83B3-38B913D72F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61383"/>
            <a:ext cx="12192000" cy="520265"/>
          </a:xfrm>
          <a:prstGeom prst="rect">
            <a:avLst/>
          </a:prstGeom>
          <a:gradFill>
            <a:gsLst>
              <a:gs pos="0">
                <a:srgbClr val="EA74E7">
                  <a:alpha val="47000"/>
                </a:srgbClr>
              </a:gs>
              <a:gs pos="100000">
                <a:srgbClr val="8668F5">
                  <a:alpha val="51000"/>
                </a:srgbClr>
              </a:gs>
            </a:gsLst>
            <a:lin ang="7200000" scaled="0"/>
          </a:gradFill>
          <a:effectLst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3ACDDF5-9A52-481C-8D1B-213671787F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0" y="5200"/>
            <a:ext cx="12192000" cy="264075"/>
          </a:xfrm>
          <a:prstGeom prst="rect">
            <a:avLst/>
          </a:prstGeom>
          <a:gradFill>
            <a:gsLst>
              <a:gs pos="0">
                <a:srgbClr val="EA74E7">
                  <a:alpha val="47000"/>
                </a:srgbClr>
              </a:gs>
              <a:gs pos="100000">
                <a:srgbClr val="8668F5">
                  <a:alpha val="51000"/>
                </a:srgbClr>
              </a:gs>
            </a:gsLst>
            <a:lin ang="7200000" scaled="0"/>
          </a:gradFill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5D900B-BB36-45B5-8373-DDB026390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77267"/>
          </a:xfrm>
        </p:spPr>
        <p:txBody>
          <a:bodyPr l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313E6-7C2F-43A5-8054-7CCCE9BDF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9102"/>
            <a:ext cx="10515600" cy="46455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D17D7-96E1-47BD-AF47-7ADD8DF1F8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38953"/>
            <a:ext cx="2743200" cy="365125"/>
          </a:xfrm>
        </p:spPr>
        <p:txBody>
          <a:bodyPr/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fld id="{F64A956B-0A9E-4726-8DC0-243CDBACFE3D}" type="datetime1">
              <a:rPr lang="de-DE" smtClean="0"/>
              <a:pPr/>
              <a:t>05.04.2019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B24AE-1E47-4D7F-82C0-27296C82D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38953"/>
            <a:ext cx="4114800" cy="365125"/>
          </a:xfrm>
        </p:spPr>
        <p:txBody>
          <a:bodyPr/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fr-FR"/>
              <a:t>Daniel F. Perez Ramirez | Combient Challenge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EAA75-0C78-4FAB-9C93-66ADF3EC6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38953"/>
            <a:ext cx="2743200" cy="365125"/>
          </a:xfrm>
        </p:spPr>
        <p:txBody>
          <a:bodyPr/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fld id="{29C669B8-FD6D-4BB9-80BA-EA9A87DAE2F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5" name="Picture 7" descr="Image result for combient">
            <a:extLst>
              <a:ext uri="{FF2B5EF4-FFF2-40B4-BE49-F238E27FC236}">
                <a16:creationId xmlns:a16="http://schemas.microsoft.com/office/drawing/2014/main" id="{ABCA2F8A-612A-41C8-98FA-3F730E7722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532" y="365126"/>
            <a:ext cx="1177268" cy="117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756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60D99-7652-42DB-9574-A26A88055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B211F-A9D3-4405-992E-0420A80DD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8A17F-B656-4877-9F8B-717FC7A40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CA4A-9187-4EFF-8663-A890BE77E42A}" type="datetime1">
              <a:rPr lang="de-DE" smtClean="0"/>
              <a:t>05.04.2019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31299-3D5D-4563-BBB0-E651F3CCD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Daniel F. Perez Ramirez | Combient Challenge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20207-E9D8-472E-8543-E21165B50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69B8-FD6D-4BB9-80BA-EA9A87DAE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4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9867210-97C4-4E3C-9C60-1D9D1C0553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61383"/>
            <a:ext cx="12192000" cy="520265"/>
          </a:xfrm>
          <a:prstGeom prst="rect">
            <a:avLst/>
          </a:prstGeom>
          <a:gradFill>
            <a:gsLst>
              <a:gs pos="0">
                <a:srgbClr val="EA74E7">
                  <a:alpha val="47000"/>
                </a:srgbClr>
              </a:gs>
              <a:gs pos="100000">
                <a:srgbClr val="8668F5">
                  <a:alpha val="51000"/>
                </a:srgbClr>
              </a:gs>
            </a:gsLst>
            <a:lin ang="7200000" scaled="0"/>
          </a:gradFill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B3CFF5-98CA-4E8B-8C5D-249F36E4D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77268"/>
          </a:xfrm>
        </p:spPr>
        <p:txBody>
          <a:bodyPr l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A153E-E72A-414D-B004-1D8AA9EAC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29102"/>
            <a:ext cx="5181600" cy="46455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17B09-7D35-4527-9670-D41693016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29103"/>
            <a:ext cx="5181600" cy="4645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2C308-BE7A-49A5-B66E-58793470FD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3297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88BF50-A056-4D02-A1DA-636865CF9197}" type="datetime1">
              <a:rPr lang="de-DE" smtClean="0"/>
              <a:t>05.04.2019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45730-3548-40F9-A960-1DB11BE87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3297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Daniel F. Perez Ramirez | Combient Challenge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44677-5689-4999-A7FC-2DC2BABD5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329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C669B8-FD6D-4BB9-80BA-EA9A87DAE2F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Image result for combient">
            <a:extLst>
              <a:ext uri="{FF2B5EF4-FFF2-40B4-BE49-F238E27FC236}">
                <a16:creationId xmlns:a16="http://schemas.microsoft.com/office/drawing/2014/main" id="{C81686D4-D292-4215-8E5D-6F86E9D210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532" y="365125"/>
            <a:ext cx="1177268" cy="117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3140B9-BFBB-4B0D-9AB1-7D8DE4D904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0" y="5200"/>
            <a:ext cx="12192000" cy="264075"/>
          </a:xfrm>
          <a:prstGeom prst="rect">
            <a:avLst/>
          </a:prstGeom>
          <a:gradFill>
            <a:gsLst>
              <a:gs pos="0">
                <a:srgbClr val="EA74E7">
                  <a:alpha val="47000"/>
                </a:srgbClr>
              </a:gs>
              <a:gs pos="100000">
                <a:srgbClr val="8668F5">
                  <a:alpha val="51000"/>
                </a:srgbClr>
              </a:gs>
            </a:gsLst>
            <a:lin ang="7200000" scaled="0"/>
          </a:gradFill>
          <a:effectLst/>
        </p:spPr>
      </p:pic>
    </p:spTree>
    <p:extLst>
      <p:ext uri="{BB962C8B-B14F-4D97-AF65-F5344CB8AC3E}">
        <p14:creationId xmlns:p14="http://schemas.microsoft.com/office/powerpoint/2010/main" val="381259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08F2B-3461-40A8-A76D-E81894F55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FADFD-8B30-4116-8479-CF279D4CC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3ED780-4CA3-4B90-8513-D47145EF7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23AA4B-CC6A-4343-B62A-187B75F20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D3433A-C150-4107-AEF7-3038BC216C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D9C67F-DC8D-41B2-9F84-A2B73735B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6EE06-A9D6-440D-A1F4-A09CAC294789}" type="datetime1">
              <a:rPr lang="de-DE" smtClean="0"/>
              <a:t>05.04.2019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1345A2-4B28-46CA-8F95-51192A254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Daniel F. Perez Ramirez | Combient Challenge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EF61AE-6C98-496C-9030-31B88896B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69B8-FD6D-4BB9-80BA-EA9A87DAE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24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E2DF-F853-42E4-9629-8A2BA4EC0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C1508B-8BAA-4C4E-AECA-E2CC1537C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B1FF-C494-4F96-917D-F517BAD59BBF}" type="datetime1">
              <a:rPr lang="de-DE" smtClean="0"/>
              <a:t>05.04.2019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8A44B4-A6AA-4A80-87FE-D3C94EAE6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Daniel F. Perez Ramirez | Combient Challenge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CBFB8-F671-475D-B433-BBB49A99D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69B8-FD6D-4BB9-80BA-EA9A87DAE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01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gradFill>
          <a:gsLst>
            <a:gs pos="0">
              <a:srgbClr val="EA74E7"/>
            </a:gs>
            <a:gs pos="100000">
              <a:srgbClr val="8668F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combient ab">
            <a:extLst>
              <a:ext uri="{FF2B5EF4-FFF2-40B4-BE49-F238E27FC236}">
                <a16:creationId xmlns:a16="http://schemas.microsoft.com/office/drawing/2014/main" id="{511A05A1-7687-4455-AA72-2B95462C659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760" y="5145104"/>
            <a:ext cx="4233040" cy="66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CF9A9D-B201-4E53-A543-88F9B114ADD3}"/>
              </a:ext>
            </a:extLst>
          </p:cNvPr>
          <p:cNvSpPr txBox="1"/>
          <p:nvPr userDrawn="1"/>
        </p:nvSpPr>
        <p:spPr>
          <a:xfrm>
            <a:off x="838200" y="1855821"/>
            <a:ext cx="4233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6133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1030F-9303-4815-A45C-2D07DB7F1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DEFC7-A712-47DC-8CE6-CFFD28E6E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170D8-FD7E-4D9B-BB61-605F4F6ED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E9B57-4885-480B-B6B8-20401DE0E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89DE-3C08-4B8F-851D-462F5ECA3AF4}" type="datetime1">
              <a:rPr lang="de-DE" smtClean="0"/>
              <a:t>05.04.2019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B9B4-FC04-4504-8E9E-B7F632029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Daniel F. Perez Ramirez | Combient Challenge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C4902-E2AB-4836-BC4F-8B51C9287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69B8-FD6D-4BB9-80BA-EA9A87DAE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09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5620A-6896-4A3F-9B7C-239A7C26D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50D129-AEC2-4BD1-AB83-7800BCE900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62BD30-E3A7-4C80-A737-475B38C8D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357D9-9D7D-4BA6-8A77-2DEB8DC64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5AB0-0CC9-4C19-8646-742BE379A4FB}" type="datetime1">
              <a:rPr lang="de-DE" smtClean="0"/>
              <a:t>05.04.2019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04DC5-926D-40CA-8B14-2DC91DB4C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Daniel F. Perez Ramirez | Combient Challenge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8597D-4247-40EA-80BD-EEB73BB19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69B8-FD6D-4BB9-80BA-EA9A87DAE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40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F3329C-53D7-4A88-BCF4-7B7087C66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E8679-F99A-4E05-A5BB-4C264FCCE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A2C39-4BE0-4CA8-B77D-6055340DD4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0457A-B2C7-406C-8FB0-FC3797E9CD6E}" type="datetime1">
              <a:rPr lang="de-DE" smtClean="0"/>
              <a:t>05.04.2019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F668C-4A4F-4EAF-B557-4E1ABBC66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Daniel F. Perez Ramirez | Combient Challenge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F82F9-BC15-43A8-A772-891257A413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669B8-FD6D-4BB9-80BA-EA9A87DAE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0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daniel.perez@tum.de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517DA-F65E-4846-9B71-A2ABC59B12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Combient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199C1-A403-4D83-836B-0D176C970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372303"/>
            <a:ext cx="9144000" cy="2011080"/>
          </a:xfrm>
        </p:spPr>
        <p:txBody>
          <a:bodyPr>
            <a:normAutofit/>
          </a:bodyPr>
          <a:lstStyle/>
          <a:p>
            <a:r>
              <a:rPr lang="en-US" b="0" dirty="0"/>
              <a:t>Daniel F. Perez Ramirez</a:t>
            </a:r>
          </a:p>
          <a:p>
            <a:endParaRPr lang="en-US" b="0" dirty="0"/>
          </a:p>
          <a:p>
            <a:r>
              <a:rPr lang="en-US" b="0" dirty="0"/>
              <a:t>Stuttgart, April 5</a:t>
            </a:r>
            <a:r>
              <a:rPr lang="en-US" b="0" baseline="30000" dirty="0"/>
              <a:t>th</a:t>
            </a:r>
            <a:r>
              <a:rPr lang="en-US" b="0" dirty="0"/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2746410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9F09A-01A1-44CB-898A-0491D3AEF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65BA3-9B93-47EA-A7B3-9BBEBA819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9102"/>
            <a:ext cx="10515600" cy="4645573"/>
          </a:xfrm>
        </p:spPr>
        <p:txBody>
          <a:bodyPr>
            <a:normAutofit/>
          </a:bodyPr>
          <a:lstStyle/>
          <a:p>
            <a:r>
              <a:rPr lang="en-US" sz="2000" dirty="0"/>
              <a:t>Santander Customer Satisfaction: predict if a customer is satisfied with the bank or not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8B297-6897-498A-822F-E8437E9DD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956B-0A9E-4726-8DC0-243CDBACFE3D}" type="datetime1">
              <a:rPr lang="de-DE" smtClean="0"/>
              <a:t>05.04.2019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32C86-66C9-477E-8CCA-29852D8EC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Daniel F. Perez Ramirez | Combient Challenge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CDA12-C81F-4B4F-AD83-96E00E54E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69B8-FD6D-4BB9-80BA-EA9A87DAE2F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6749306-A8BD-4FD7-9F25-F1705C1AF447}"/>
              </a:ext>
            </a:extLst>
          </p:cNvPr>
          <p:cNvSpPr/>
          <p:nvPr/>
        </p:nvSpPr>
        <p:spPr>
          <a:xfrm>
            <a:off x="838200" y="2527736"/>
            <a:ext cx="3200400" cy="2848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A4CB6F-6952-4F3C-B8BB-EAE63BBE26EF}"/>
              </a:ext>
            </a:extLst>
          </p:cNvPr>
          <p:cNvSpPr/>
          <p:nvPr/>
        </p:nvSpPr>
        <p:spPr>
          <a:xfrm>
            <a:off x="1241534" y="2900855"/>
            <a:ext cx="2393731" cy="66215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Binary Classification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133BB2-9F0A-4416-9449-E6857B384AA2}"/>
              </a:ext>
            </a:extLst>
          </p:cNvPr>
          <p:cNvSpPr/>
          <p:nvPr/>
        </p:nvSpPr>
        <p:spPr>
          <a:xfrm>
            <a:off x="1241534" y="3594801"/>
            <a:ext cx="1193054" cy="134532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0</a:t>
            </a:r>
            <a:endParaRPr lang="en-US" b="1" dirty="0"/>
          </a:p>
          <a:p>
            <a:pPr algn="ctr"/>
            <a:r>
              <a:rPr lang="en-US" sz="1600" dirty="0"/>
              <a:t>Satisfied customer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FB52CC-2EC7-4199-A9EC-679908EDDC49}"/>
              </a:ext>
            </a:extLst>
          </p:cNvPr>
          <p:cNvSpPr/>
          <p:nvPr/>
        </p:nvSpPr>
        <p:spPr>
          <a:xfrm>
            <a:off x="2442210" y="3594801"/>
            <a:ext cx="1193055" cy="1345324"/>
          </a:xfrm>
          <a:prstGeom prst="rect">
            <a:avLst/>
          </a:prstGeom>
          <a:solidFill>
            <a:srgbClr val="FF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  <a:endParaRPr lang="en-US" b="1" dirty="0"/>
          </a:p>
          <a:p>
            <a:pPr algn="ctr"/>
            <a:r>
              <a:rPr lang="en-US" sz="1600" dirty="0"/>
              <a:t>Unsatisfied customer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D10CD71-DE6E-4E18-A4A4-FF526D4D64F7}"/>
              </a:ext>
            </a:extLst>
          </p:cNvPr>
          <p:cNvSpPr/>
          <p:nvPr/>
        </p:nvSpPr>
        <p:spPr>
          <a:xfrm>
            <a:off x="4280340" y="2787870"/>
            <a:ext cx="2709042" cy="21732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209E8B9-3CB0-4D00-8377-11FCC15DEC6D}"/>
              </a:ext>
            </a:extLst>
          </p:cNvPr>
          <p:cNvSpPr/>
          <p:nvPr/>
        </p:nvSpPr>
        <p:spPr>
          <a:xfrm>
            <a:off x="7231122" y="2527736"/>
            <a:ext cx="3880939" cy="2848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383A1E-E7B1-4F10-87CB-A286C8467625}"/>
              </a:ext>
            </a:extLst>
          </p:cNvPr>
          <p:cNvSpPr/>
          <p:nvPr/>
        </p:nvSpPr>
        <p:spPr>
          <a:xfrm>
            <a:off x="7974725" y="2735316"/>
            <a:ext cx="2393731" cy="5403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Imbalanced 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F26099-68EF-44FF-83DD-D4CBE6C80BFA}"/>
              </a:ext>
            </a:extLst>
          </p:cNvPr>
          <p:cNvSpPr/>
          <p:nvPr/>
        </p:nvSpPr>
        <p:spPr>
          <a:xfrm>
            <a:off x="4597622" y="3165453"/>
            <a:ext cx="2074479" cy="66215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76020 data samples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8FB5AF-02BD-48BA-A97D-978A4CE2783F}"/>
              </a:ext>
            </a:extLst>
          </p:cNvPr>
          <p:cNvSpPr/>
          <p:nvPr/>
        </p:nvSpPr>
        <p:spPr>
          <a:xfrm>
            <a:off x="4597622" y="3914314"/>
            <a:ext cx="2074479" cy="66215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369 features</a:t>
            </a: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265AA121-A4AC-4E57-8136-49198D2728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7071938"/>
              </p:ext>
            </p:extLst>
          </p:nvPr>
        </p:nvGraphicFramePr>
        <p:xfrm>
          <a:off x="8029248" y="3072830"/>
          <a:ext cx="2284684" cy="2475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957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Graphic spid="19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0E089-006E-4EAC-A2F0-F4FC20CCF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Approach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E7034-6BCD-421D-807D-9853800D7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956B-0A9E-4726-8DC0-243CDBACFE3D}" type="datetime1">
              <a:rPr lang="de-DE" smtClean="0"/>
              <a:t>05.04.2019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4FAC4-A92E-42BE-A722-E224DC12A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Daniel F. Perez Ramirez | Combient Challenge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B3602-860E-429E-A2F9-211AF9D26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69B8-FD6D-4BB9-80BA-EA9A87DAE2F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B65755-4623-4618-AD81-38793034738D}"/>
              </a:ext>
            </a:extLst>
          </p:cNvPr>
          <p:cNvSpPr/>
          <p:nvPr/>
        </p:nvSpPr>
        <p:spPr>
          <a:xfrm>
            <a:off x="1416269" y="1864275"/>
            <a:ext cx="1152646" cy="901264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Describe Problem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D1397F-539F-48CE-B76D-E8C322F7285E}"/>
              </a:ext>
            </a:extLst>
          </p:cNvPr>
          <p:cNvSpPr/>
          <p:nvPr/>
        </p:nvSpPr>
        <p:spPr>
          <a:xfrm>
            <a:off x="999669" y="5045446"/>
            <a:ext cx="1623061" cy="10298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A3D1AC-D7B8-421E-B069-54A41AED5A84}"/>
              </a:ext>
            </a:extLst>
          </p:cNvPr>
          <p:cNvCxnSpPr>
            <a:cxnSpLocks/>
          </p:cNvCxnSpPr>
          <p:nvPr/>
        </p:nvCxnSpPr>
        <p:spPr>
          <a:xfrm>
            <a:off x="1069084" y="5710322"/>
            <a:ext cx="214132" cy="0"/>
          </a:xfrm>
          <a:prstGeom prst="line">
            <a:avLst/>
          </a:prstGeom>
          <a:ln w="34925">
            <a:solidFill>
              <a:schemeClr val="tx1"/>
            </a:solidFill>
            <a:prstDash val="sysDash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4F542DC-EE4C-4B63-B813-E628A6B6CC63}"/>
              </a:ext>
            </a:extLst>
          </p:cNvPr>
          <p:cNvCxnSpPr>
            <a:cxnSpLocks/>
          </p:cNvCxnSpPr>
          <p:nvPr/>
        </p:nvCxnSpPr>
        <p:spPr>
          <a:xfrm>
            <a:off x="1069084" y="5936908"/>
            <a:ext cx="214132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F5D8DAD-6072-441A-81E4-B0C2F2ABABF6}"/>
              </a:ext>
            </a:extLst>
          </p:cNvPr>
          <p:cNvSpPr txBox="1"/>
          <p:nvPr/>
        </p:nvSpPr>
        <p:spPr>
          <a:xfrm>
            <a:off x="1242751" y="5560393"/>
            <a:ext cx="13873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To Phase Description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003102-22DC-447E-94F0-8F7C0D89B494}"/>
              </a:ext>
            </a:extLst>
          </p:cNvPr>
          <p:cNvSpPr txBox="1"/>
          <p:nvPr/>
        </p:nvSpPr>
        <p:spPr>
          <a:xfrm>
            <a:off x="1242751" y="5798476"/>
            <a:ext cx="13225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Process flow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FD565E2-BF76-48D9-83A1-8318D5C1B5C9}"/>
              </a:ext>
            </a:extLst>
          </p:cNvPr>
          <p:cNvSpPr/>
          <p:nvPr/>
        </p:nvSpPr>
        <p:spPr>
          <a:xfrm>
            <a:off x="1122264" y="5110334"/>
            <a:ext cx="160952" cy="147221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4285023-D48D-4758-BE40-1B07B6F32FBD}"/>
              </a:ext>
            </a:extLst>
          </p:cNvPr>
          <p:cNvSpPr/>
          <p:nvPr/>
        </p:nvSpPr>
        <p:spPr>
          <a:xfrm>
            <a:off x="1122264" y="5361480"/>
            <a:ext cx="160952" cy="147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2E869C-6362-4516-AFE8-A484778AAABA}"/>
              </a:ext>
            </a:extLst>
          </p:cNvPr>
          <p:cNvSpPr txBox="1"/>
          <p:nvPr/>
        </p:nvSpPr>
        <p:spPr>
          <a:xfrm>
            <a:off x="1242751" y="5296592"/>
            <a:ext cx="12844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Phase Deliverables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FA9AC7-2825-4F05-9E49-84FA48EF3A2D}"/>
              </a:ext>
            </a:extLst>
          </p:cNvPr>
          <p:cNvSpPr txBox="1"/>
          <p:nvPr/>
        </p:nvSpPr>
        <p:spPr>
          <a:xfrm>
            <a:off x="1242751" y="5045446"/>
            <a:ext cx="10634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Phase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49059F-43D9-4761-8D2B-499DD269FDA8}"/>
              </a:ext>
            </a:extLst>
          </p:cNvPr>
          <p:cNvCxnSpPr>
            <a:cxnSpLocks/>
            <a:stCxn id="44" idx="6"/>
            <a:endCxn id="7" idx="1"/>
          </p:cNvCxnSpPr>
          <p:nvPr/>
        </p:nvCxnSpPr>
        <p:spPr>
          <a:xfrm>
            <a:off x="1176684" y="2314907"/>
            <a:ext cx="239585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46198E5-513E-43C2-8242-6B412F3E9D8C}"/>
              </a:ext>
            </a:extLst>
          </p:cNvPr>
          <p:cNvGrpSpPr/>
          <p:nvPr/>
        </p:nvGrpSpPr>
        <p:grpSpPr>
          <a:xfrm>
            <a:off x="833784" y="2144707"/>
            <a:ext cx="342900" cy="340399"/>
            <a:chOff x="3018439" y="2294176"/>
            <a:chExt cx="342900" cy="340399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CF3E94F-8DF3-4963-A06B-7FC59F34987B}"/>
                </a:ext>
              </a:extLst>
            </p:cNvPr>
            <p:cNvSpPr/>
            <p:nvPr/>
          </p:nvSpPr>
          <p:spPr>
            <a:xfrm>
              <a:off x="3058510" y="2322486"/>
              <a:ext cx="262759" cy="28377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7607B5B-1FE3-4FED-9387-E54049739156}"/>
                </a:ext>
              </a:extLst>
            </p:cNvPr>
            <p:cNvSpPr/>
            <p:nvPr/>
          </p:nvSpPr>
          <p:spPr>
            <a:xfrm>
              <a:off x="3018439" y="2294176"/>
              <a:ext cx="342900" cy="34039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375A9BD-BD19-4364-8B33-DCFED797F771}"/>
              </a:ext>
            </a:extLst>
          </p:cNvPr>
          <p:cNvSpPr/>
          <p:nvPr/>
        </p:nvSpPr>
        <p:spPr>
          <a:xfrm>
            <a:off x="2898894" y="1863134"/>
            <a:ext cx="1152646" cy="901264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Analyze Dataset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566BF4C5-6937-4B3D-8877-E5417EEF681E}"/>
              </a:ext>
            </a:extLst>
          </p:cNvPr>
          <p:cNvSpPr/>
          <p:nvPr/>
        </p:nvSpPr>
        <p:spPr>
          <a:xfrm>
            <a:off x="2190100" y="3329127"/>
            <a:ext cx="2570233" cy="802078"/>
          </a:xfrm>
          <a:prstGeom prst="roundRect">
            <a:avLst>
              <a:gd name="adj" fmla="val 227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Insights on the features of the dataset</a:t>
            </a:r>
          </a:p>
          <a:p>
            <a:pPr algn="ctr"/>
            <a:r>
              <a:rPr lang="en-US" sz="1200" dirty="0"/>
              <a:t>“00_Explore_data.ipynb”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F569B40-1301-482C-B223-974CC85BF4DC}"/>
              </a:ext>
            </a:extLst>
          </p:cNvPr>
          <p:cNvCxnSpPr>
            <a:cxnSpLocks/>
            <a:stCxn id="50" idx="2"/>
            <a:endCxn id="52" idx="0"/>
          </p:cNvCxnSpPr>
          <p:nvPr/>
        </p:nvCxnSpPr>
        <p:spPr>
          <a:xfrm>
            <a:off x="3475217" y="2764398"/>
            <a:ext cx="0" cy="564729"/>
          </a:xfrm>
          <a:prstGeom prst="line">
            <a:avLst/>
          </a:prstGeom>
          <a:ln w="34925">
            <a:solidFill>
              <a:schemeClr val="tx1"/>
            </a:solidFill>
            <a:prstDash val="sysDash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430D294-36F2-45B8-BDA9-A298DED0B2F3}"/>
              </a:ext>
            </a:extLst>
          </p:cNvPr>
          <p:cNvCxnSpPr>
            <a:cxnSpLocks/>
            <a:stCxn id="7" idx="3"/>
            <a:endCxn id="50" idx="1"/>
          </p:cNvCxnSpPr>
          <p:nvPr/>
        </p:nvCxnSpPr>
        <p:spPr>
          <a:xfrm flipV="1">
            <a:off x="2568915" y="2313766"/>
            <a:ext cx="329979" cy="1141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8AC9C0F-36EA-4DDF-A1D8-AF49372B0EE1}"/>
              </a:ext>
            </a:extLst>
          </p:cNvPr>
          <p:cNvSpPr/>
          <p:nvPr/>
        </p:nvSpPr>
        <p:spPr>
          <a:xfrm>
            <a:off x="5283269" y="1863134"/>
            <a:ext cx="2211137" cy="901264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Research further strategies on imbalanced data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1392072A-15EA-4AC7-A704-AF38A08EC34D}"/>
              </a:ext>
            </a:extLst>
          </p:cNvPr>
          <p:cNvSpPr/>
          <p:nvPr/>
        </p:nvSpPr>
        <p:spPr>
          <a:xfrm>
            <a:off x="4950347" y="2928088"/>
            <a:ext cx="2874113" cy="1616142"/>
          </a:xfrm>
          <a:prstGeom prst="roundRect">
            <a:avLst>
              <a:gd name="adj" fmla="val 63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- Remarks on imbalanced data</a:t>
            </a:r>
          </a:p>
          <a:p>
            <a:pPr algn="ctr"/>
            <a:r>
              <a:rPr lang="en-US" sz="1600" dirty="0"/>
              <a:t>- Formulate and try out hypothesis with different models</a:t>
            </a:r>
          </a:p>
          <a:p>
            <a:pPr algn="ctr"/>
            <a:r>
              <a:rPr lang="en-US" sz="1200" dirty="0"/>
              <a:t>“00_Explore_data.ipynb”</a:t>
            </a:r>
          </a:p>
          <a:p>
            <a:pPr algn="ctr"/>
            <a:r>
              <a:rPr lang="en-US" sz="1200" dirty="0"/>
              <a:t>“01_test_pipeline.ipynb”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0C3B82D-7EA3-43CC-960D-5869B78114BC}"/>
              </a:ext>
            </a:extLst>
          </p:cNvPr>
          <p:cNvCxnSpPr>
            <a:cxnSpLocks/>
            <a:stCxn id="50" idx="3"/>
            <a:endCxn id="69" idx="1"/>
          </p:cNvCxnSpPr>
          <p:nvPr/>
        </p:nvCxnSpPr>
        <p:spPr>
          <a:xfrm>
            <a:off x="4051540" y="2313766"/>
            <a:ext cx="1231729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9C698733-DAC7-4B0F-9A83-10EDEFB7D8D5}"/>
              </a:ext>
            </a:extLst>
          </p:cNvPr>
          <p:cNvSpPr/>
          <p:nvPr/>
        </p:nvSpPr>
        <p:spPr>
          <a:xfrm>
            <a:off x="8082754" y="1862436"/>
            <a:ext cx="2211137" cy="901264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Decide model for hyperparam search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A3C2C3F-F8C0-4738-AE98-BEDEFF502D20}"/>
              </a:ext>
            </a:extLst>
          </p:cNvPr>
          <p:cNvCxnSpPr>
            <a:cxnSpLocks/>
            <a:stCxn id="69" idx="3"/>
            <a:endCxn id="79" idx="1"/>
          </p:cNvCxnSpPr>
          <p:nvPr/>
        </p:nvCxnSpPr>
        <p:spPr>
          <a:xfrm flipV="1">
            <a:off x="7494406" y="2313068"/>
            <a:ext cx="588348" cy="698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6D0FBFCD-0912-4530-BCFE-B9D238F21790}"/>
              </a:ext>
            </a:extLst>
          </p:cNvPr>
          <p:cNvSpPr/>
          <p:nvPr/>
        </p:nvSpPr>
        <p:spPr>
          <a:xfrm>
            <a:off x="8233610" y="3218090"/>
            <a:ext cx="1909424" cy="1024152"/>
          </a:xfrm>
          <a:prstGeom prst="roundRect">
            <a:avLst>
              <a:gd name="adj" fmla="val 63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Settle on model, preprocessing- and training strategies</a:t>
            </a:r>
          </a:p>
          <a:p>
            <a:pPr algn="ctr"/>
            <a:r>
              <a:rPr lang="en-US" sz="1200" dirty="0"/>
              <a:t>“01_test_pipeline.ipynb”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2DE2C61-500B-4F59-8396-6F9D91775677}"/>
              </a:ext>
            </a:extLst>
          </p:cNvPr>
          <p:cNvCxnSpPr>
            <a:cxnSpLocks/>
            <a:stCxn id="69" idx="2"/>
            <a:endCxn id="71" idx="0"/>
          </p:cNvCxnSpPr>
          <p:nvPr/>
        </p:nvCxnSpPr>
        <p:spPr>
          <a:xfrm flipH="1">
            <a:off x="6387404" y="2764398"/>
            <a:ext cx="1434" cy="163690"/>
          </a:xfrm>
          <a:prstGeom prst="line">
            <a:avLst/>
          </a:prstGeom>
          <a:ln w="34925">
            <a:solidFill>
              <a:schemeClr val="tx1"/>
            </a:solidFill>
            <a:prstDash val="sysDash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65234AD-9C65-4D25-9A59-9F423C8AFDAE}"/>
              </a:ext>
            </a:extLst>
          </p:cNvPr>
          <p:cNvCxnSpPr>
            <a:cxnSpLocks/>
            <a:stCxn id="79" idx="2"/>
            <a:endCxn id="84" idx="0"/>
          </p:cNvCxnSpPr>
          <p:nvPr/>
        </p:nvCxnSpPr>
        <p:spPr>
          <a:xfrm flipH="1">
            <a:off x="9188322" y="2763700"/>
            <a:ext cx="1" cy="454390"/>
          </a:xfrm>
          <a:prstGeom prst="line">
            <a:avLst/>
          </a:prstGeom>
          <a:ln w="34925">
            <a:solidFill>
              <a:schemeClr val="tx1"/>
            </a:solidFill>
            <a:prstDash val="sysDash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98B2A9A8-4106-4FF6-99D4-3ED0D51DC6D5}"/>
              </a:ext>
            </a:extLst>
          </p:cNvPr>
          <p:cNvSpPr/>
          <p:nvPr/>
        </p:nvSpPr>
        <p:spPr>
          <a:xfrm>
            <a:off x="7814560" y="4976765"/>
            <a:ext cx="2211137" cy="901264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Build/train/evaluate model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19B07309-560F-4FFE-9830-C6B9D9CB6C72}"/>
              </a:ext>
            </a:extLst>
          </p:cNvPr>
          <p:cNvSpPr/>
          <p:nvPr/>
        </p:nvSpPr>
        <p:spPr>
          <a:xfrm>
            <a:off x="5273369" y="5008986"/>
            <a:ext cx="1909424" cy="836821"/>
          </a:xfrm>
          <a:prstGeom prst="roundRect">
            <a:avLst>
              <a:gd name="adj" fmla="val 63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Next Slide</a:t>
            </a:r>
          </a:p>
          <a:p>
            <a:pPr algn="ctr"/>
            <a:r>
              <a:rPr lang="en-US" sz="1200" dirty="0"/>
              <a:t>“main_model.ipynb”</a:t>
            </a: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32903B2A-93C8-4138-84D7-CEE9BADA72AD}"/>
              </a:ext>
            </a:extLst>
          </p:cNvPr>
          <p:cNvCxnSpPr>
            <a:stCxn id="79" idx="3"/>
            <a:endCxn id="103" idx="3"/>
          </p:cNvCxnSpPr>
          <p:nvPr/>
        </p:nvCxnSpPr>
        <p:spPr>
          <a:xfrm flipH="1">
            <a:off x="10025697" y="2313068"/>
            <a:ext cx="268194" cy="3114329"/>
          </a:xfrm>
          <a:prstGeom prst="bentConnector3">
            <a:avLst>
              <a:gd name="adj1" fmla="val -85237"/>
            </a:avLst>
          </a:prstGeom>
          <a:ln w="349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4487816-9F7B-4782-B7A8-D542DE0743C3}"/>
              </a:ext>
            </a:extLst>
          </p:cNvPr>
          <p:cNvCxnSpPr>
            <a:cxnSpLocks/>
            <a:stCxn id="105" idx="3"/>
            <a:endCxn id="103" idx="1"/>
          </p:cNvCxnSpPr>
          <p:nvPr/>
        </p:nvCxnSpPr>
        <p:spPr>
          <a:xfrm>
            <a:off x="7182793" y="5427397"/>
            <a:ext cx="631767" cy="0"/>
          </a:xfrm>
          <a:prstGeom prst="line">
            <a:avLst/>
          </a:prstGeom>
          <a:ln w="34925">
            <a:solidFill>
              <a:schemeClr val="tx1"/>
            </a:solidFill>
            <a:prstDash val="sysDash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288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0" grpId="0" animBg="1"/>
      <p:bldP spid="52" grpId="0" animBg="1"/>
      <p:bldP spid="69" grpId="0" animBg="1"/>
      <p:bldP spid="71" grpId="0" animBg="1"/>
      <p:bldP spid="79" grpId="0" animBg="1"/>
      <p:bldP spid="84" grpId="0" animBg="1"/>
      <p:bldP spid="103" grpId="0" animBg="1"/>
      <p:bldP spid="10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5BAF5C-1F28-4D71-AA7D-509DF24A85F7}"/>
              </a:ext>
            </a:extLst>
          </p:cNvPr>
          <p:cNvSpPr/>
          <p:nvPr/>
        </p:nvSpPr>
        <p:spPr>
          <a:xfrm>
            <a:off x="4917440" y="4097212"/>
            <a:ext cx="6627955" cy="22121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600" dirty="0">
                <a:solidFill>
                  <a:schemeClr val="tx1"/>
                </a:solidFill>
              </a:rPr>
              <a:t>Train &amp; Evaluate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08A58D46-4E47-48F5-8F4F-213A3799BBFF}"/>
              </a:ext>
            </a:extLst>
          </p:cNvPr>
          <p:cNvSpPr/>
          <p:nvPr/>
        </p:nvSpPr>
        <p:spPr>
          <a:xfrm>
            <a:off x="8786211" y="2725066"/>
            <a:ext cx="2281075" cy="10747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600" dirty="0">
                <a:solidFill>
                  <a:schemeClr val="tx1"/>
                </a:solidFill>
              </a:rPr>
              <a:t>Oversampling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E52BD44-652C-41B6-9307-5BADDA872AE8}"/>
              </a:ext>
            </a:extLst>
          </p:cNvPr>
          <p:cNvSpPr/>
          <p:nvPr/>
        </p:nvSpPr>
        <p:spPr>
          <a:xfrm>
            <a:off x="505859" y="1560757"/>
            <a:ext cx="8104741" cy="24829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600" dirty="0">
                <a:solidFill>
                  <a:schemeClr val="tx1"/>
                </a:solidFill>
              </a:rPr>
              <a:t>Load &amp; </a:t>
            </a:r>
          </a:p>
          <a:p>
            <a:r>
              <a:rPr lang="en-US" sz="1600" dirty="0">
                <a:solidFill>
                  <a:schemeClr val="tx1"/>
                </a:solidFill>
              </a:rPr>
              <a:t>pre-process data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5DC9F0-2FEC-4015-BA02-362BD3666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BC37B-5422-4548-8FD3-21C703D52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956B-0A9E-4726-8DC0-243CDBACFE3D}" type="datetime1">
              <a:rPr lang="de-DE" smtClean="0"/>
              <a:t>06.04.2019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9F341-ED06-4623-8088-044F9A8A6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Daniel F. Perez Ramirez | Combient Challenge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52E6D-E684-4BFF-8047-027FDDDC6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69B8-FD6D-4BB9-80BA-EA9A87DAE2F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80C4C0F-CC72-4276-8F75-05562BC3A0F6}"/>
              </a:ext>
            </a:extLst>
          </p:cNvPr>
          <p:cNvSpPr/>
          <p:nvPr/>
        </p:nvSpPr>
        <p:spPr>
          <a:xfrm>
            <a:off x="838200" y="1762760"/>
            <a:ext cx="1640840" cy="804297"/>
          </a:xfrm>
          <a:prstGeom prst="roundRect">
            <a:avLst/>
          </a:prstGeom>
          <a:solidFill>
            <a:srgbClr val="613A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and pre-clean data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3C96AD-7D73-4EC4-BCB9-A0A7B5730B59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2479040" y="2164908"/>
            <a:ext cx="310123" cy="1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1BB2397-FE6B-4035-952F-78790DC55AFB}"/>
              </a:ext>
            </a:extLst>
          </p:cNvPr>
          <p:cNvSpPr/>
          <p:nvPr/>
        </p:nvSpPr>
        <p:spPr>
          <a:xfrm>
            <a:off x="747354" y="2587587"/>
            <a:ext cx="1822531" cy="603909"/>
          </a:xfrm>
          <a:prstGeom prst="rect">
            <a:avLst/>
          </a:prstGeom>
          <a:solidFill>
            <a:srgbClr val="A189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Remove 0-val features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Replace unrealistic values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2E0CAC7-080B-41AB-B6A1-0002F318A0F3}"/>
              </a:ext>
            </a:extLst>
          </p:cNvPr>
          <p:cNvSpPr/>
          <p:nvPr/>
        </p:nvSpPr>
        <p:spPr>
          <a:xfrm>
            <a:off x="2789163" y="1762759"/>
            <a:ext cx="1726713" cy="804297"/>
          </a:xfrm>
          <a:prstGeom prst="roundRect">
            <a:avLst/>
          </a:prstGeom>
          <a:solidFill>
            <a:srgbClr val="613A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Choose specific features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2F2FF1-C5A3-41F7-9B25-4513BD7C5859}"/>
              </a:ext>
            </a:extLst>
          </p:cNvPr>
          <p:cNvSpPr/>
          <p:nvPr/>
        </p:nvSpPr>
        <p:spPr>
          <a:xfrm>
            <a:off x="505859" y="5018521"/>
            <a:ext cx="1700785" cy="10423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F5FCDDA-0C6A-40E3-8B74-AE277718B068}"/>
              </a:ext>
            </a:extLst>
          </p:cNvPr>
          <p:cNvCxnSpPr>
            <a:cxnSpLocks/>
          </p:cNvCxnSpPr>
          <p:nvPr/>
        </p:nvCxnSpPr>
        <p:spPr>
          <a:xfrm>
            <a:off x="601044" y="5904563"/>
            <a:ext cx="214132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F6F9B34-D302-4E1E-B642-CCB2EA2FA83C}"/>
              </a:ext>
            </a:extLst>
          </p:cNvPr>
          <p:cNvSpPr txBox="1"/>
          <p:nvPr/>
        </p:nvSpPr>
        <p:spPr>
          <a:xfrm>
            <a:off x="774711" y="5766131"/>
            <a:ext cx="13225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Process flow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DF5D519-9B4E-4E5C-AEF8-743E524B3E92}"/>
              </a:ext>
            </a:extLst>
          </p:cNvPr>
          <p:cNvSpPr/>
          <p:nvPr/>
        </p:nvSpPr>
        <p:spPr>
          <a:xfrm>
            <a:off x="646605" y="5122503"/>
            <a:ext cx="160952" cy="147221"/>
          </a:xfrm>
          <a:prstGeom prst="roundRect">
            <a:avLst/>
          </a:prstGeom>
          <a:solidFill>
            <a:srgbClr val="613A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545B4A-68BE-48A2-B9BA-427B5FC8EF2B}"/>
              </a:ext>
            </a:extLst>
          </p:cNvPr>
          <p:cNvSpPr txBox="1"/>
          <p:nvPr/>
        </p:nvSpPr>
        <p:spPr>
          <a:xfrm>
            <a:off x="767092" y="5057615"/>
            <a:ext cx="1151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Step/submodule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FA6F226-0686-4089-8077-016257B2BC47}"/>
              </a:ext>
            </a:extLst>
          </p:cNvPr>
          <p:cNvSpPr/>
          <p:nvPr/>
        </p:nvSpPr>
        <p:spPr>
          <a:xfrm>
            <a:off x="646605" y="5396664"/>
            <a:ext cx="160952" cy="147199"/>
          </a:xfrm>
          <a:prstGeom prst="roundRect">
            <a:avLst>
              <a:gd name="adj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675FD9-EF9E-4B5F-B608-1ED86010F0B8}"/>
              </a:ext>
            </a:extLst>
          </p:cNvPr>
          <p:cNvSpPr txBox="1"/>
          <p:nvPr/>
        </p:nvSpPr>
        <p:spPr>
          <a:xfrm>
            <a:off x="767092" y="5331776"/>
            <a:ext cx="12844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Variance element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DA80768-3719-49D7-B052-3D13F282B2C8}"/>
              </a:ext>
            </a:extLst>
          </p:cNvPr>
          <p:cNvSpPr/>
          <p:nvPr/>
        </p:nvSpPr>
        <p:spPr>
          <a:xfrm>
            <a:off x="646605" y="5621321"/>
            <a:ext cx="160952" cy="1471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5FB620-A6D0-47BF-87AB-020177501FEB}"/>
              </a:ext>
            </a:extLst>
          </p:cNvPr>
          <p:cNvSpPr txBox="1"/>
          <p:nvPr/>
        </p:nvSpPr>
        <p:spPr>
          <a:xfrm>
            <a:off x="767092" y="5580350"/>
            <a:ext cx="14247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High-level subprocess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FC5F723-D3A1-4624-8B8B-A930907780D7}"/>
              </a:ext>
            </a:extLst>
          </p:cNvPr>
          <p:cNvSpPr/>
          <p:nvPr/>
        </p:nvSpPr>
        <p:spPr>
          <a:xfrm>
            <a:off x="3049074" y="2587587"/>
            <a:ext cx="1206889" cy="460454"/>
          </a:xfrm>
          <a:prstGeom prst="roundRect">
            <a:avLst>
              <a:gd name="adj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filter_case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BF60B18-2B4E-4ABF-9FEF-DBE6225B7C81}"/>
              </a:ext>
            </a:extLst>
          </p:cNvPr>
          <p:cNvSpPr/>
          <p:nvPr/>
        </p:nvSpPr>
        <p:spPr>
          <a:xfrm>
            <a:off x="2745496" y="3058608"/>
            <a:ext cx="1822531" cy="8454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List of strings of cases for extracting specific columns grouped by their value_counts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BC9370A-DF2F-4E29-8963-B5F761E2FE6B}"/>
              </a:ext>
            </a:extLst>
          </p:cNvPr>
          <p:cNvSpPr/>
          <p:nvPr/>
        </p:nvSpPr>
        <p:spPr>
          <a:xfrm>
            <a:off x="4843379" y="1762759"/>
            <a:ext cx="1726713" cy="804297"/>
          </a:xfrm>
          <a:prstGeom prst="roundRect">
            <a:avLst/>
          </a:prstGeom>
          <a:solidFill>
            <a:srgbClr val="613A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Normalization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79230B6-7028-4917-BE57-854EC0FEFE9C}"/>
              </a:ext>
            </a:extLst>
          </p:cNvPr>
          <p:cNvCxnSpPr>
            <a:cxnSpLocks/>
            <a:stCxn id="11" idx="3"/>
            <a:endCxn id="32" idx="1"/>
          </p:cNvCxnSpPr>
          <p:nvPr/>
        </p:nvCxnSpPr>
        <p:spPr>
          <a:xfrm>
            <a:off x="4515876" y="2164908"/>
            <a:ext cx="327503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3092A97-C01B-4CFF-8850-83FE773F9957}"/>
              </a:ext>
            </a:extLst>
          </p:cNvPr>
          <p:cNvSpPr/>
          <p:nvPr/>
        </p:nvSpPr>
        <p:spPr>
          <a:xfrm>
            <a:off x="5132419" y="2587587"/>
            <a:ext cx="1206889" cy="460454"/>
          </a:xfrm>
          <a:prstGeom prst="roundRect">
            <a:avLst>
              <a:gd name="adj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norm_case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DC309CD-C192-4C7A-8FE4-372F99530639}"/>
              </a:ext>
            </a:extLst>
          </p:cNvPr>
          <p:cNvSpPr/>
          <p:nvPr/>
        </p:nvSpPr>
        <p:spPr>
          <a:xfrm>
            <a:off x="4828841" y="3058608"/>
            <a:ext cx="1822531" cy="8454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List of strings of cases for normalization: mean-normalization and Min-Max-normalization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FB78DB9-8CB3-4B76-87EC-B36E089E1ACF}"/>
              </a:ext>
            </a:extLst>
          </p:cNvPr>
          <p:cNvSpPr/>
          <p:nvPr/>
        </p:nvSpPr>
        <p:spPr>
          <a:xfrm>
            <a:off x="6964926" y="1762515"/>
            <a:ext cx="867006" cy="804297"/>
          </a:xfrm>
          <a:prstGeom prst="roundRect">
            <a:avLst/>
          </a:prstGeom>
          <a:solidFill>
            <a:srgbClr val="613A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PCA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EC702223-1B3E-4F4F-BC3E-13FED715556D}"/>
              </a:ext>
            </a:extLst>
          </p:cNvPr>
          <p:cNvSpPr/>
          <p:nvPr/>
        </p:nvSpPr>
        <p:spPr>
          <a:xfrm>
            <a:off x="6856293" y="2577379"/>
            <a:ext cx="1206889" cy="460454"/>
          </a:xfrm>
          <a:prstGeom prst="roundRect">
            <a:avLst>
              <a:gd name="adj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pca_dim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0371DFC-D305-4379-965F-8EC379BF5D46}"/>
              </a:ext>
            </a:extLst>
          </p:cNvPr>
          <p:cNvSpPr/>
          <p:nvPr/>
        </p:nvSpPr>
        <p:spPr>
          <a:xfrm>
            <a:off x="6964926" y="3048400"/>
            <a:ext cx="1050618" cy="8454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Number of principal components applied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444935B-634F-4308-83A4-7CC3D0BF1000}"/>
              </a:ext>
            </a:extLst>
          </p:cNvPr>
          <p:cNvCxnSpPr>
            <a:cxnSpLocks/>
            <a:stCxn id="32" idx="3"/>
            <a:endCxn id="39" idx="1"/>
          </p:cNvCxnSpPr>
          <p:nvPr/>
        </p:nvCxnSpPr>
        <p:spPr>
          <a:xfrm flipV="1">
            <a:off x="6570092" y="2164664"/>
            <a:ext cx="394834" cy="244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77D3E01-13D9-4D63-8AE8-4AA9C34529B5}"/>
              </a:ext>
            </a:extLst>
          </p:cNvPr>
          <p:cNvSpPr/>
          <p:nvPr/>
        </p:nvSpPr>
        <p:spPr>
          <a:xfrm>
            <a:off x="8015544" y="4278508"/>
            <a:ext cx="3241061" cy="1598867"/>
          </a:xfrm>
          <a:prstGeom prst="roundRect">
            <a:avLst/>
          </a:prstGeom>
          <a:solidFill>
            <a:srgbClr val="613A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Cross-Validation on Train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382C74D-235F-4CAF-A3AB-E7EB262DEC73}"/>
              </a:ext>
            </a:extLst>
          </p:cNvPr>
          <p:cNvSpPr/>
          <p:nvPr/>
        </p:nvSpPr>
        <p:spPr>
          <a:xfrm>
            <a:off x="8957446" y="1870438"/>
            <a:ext cx="1833206" cy="588449"/>
          </a:xfrm>
          <a:prstGeom prst="roundRect">
            <a:avLst/>
          </a:prstGeom>
          <a:solidFill>
            <a:srgbClr val="613A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Train-Test-Split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FD5EA2FF-FF56-4AA6-9FD8-B068AB857689}"/>
              </a:ext>
            </a:extLst>
          </p:cNvPr>
          <p:cNvSpPr/>
          <p:nvPr/>
        </p:nvSpPr>
        <p:spPr>
          <a:xfrm>
            <a:off x="8960369" y="2865403"/>
            <a:ext cx="1833206" cy="588449"/>
          </a:xfrm>
          <a:prstGeom prst="roundRect">
            <a:avLst/>
          </a:prstGeom>
          <a:solidFill>
            <a:srgbClr val="613A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SMOTE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4EDFD5D-EEC2-4F0E-AC29-2E17E0FDCAE1}"/>
              </a:ext>
            </a:extLst>
          </p:cNvPr>
          <p:cNvSpPr/>
          <p:nvPr/>
        </p:nvSpPr>
        <p:spPr>
          <a:xfrm>
            <a:off x="9385493" y="1585636"/>
            <a:ext cx="976769" cy="294223"/>
          </a:xfrm>
          <a:prstGeom prst="rect">
            <a:avLst/>
          </a:prstGeom>
          <a:solidFill>
            <a:srgbClr val="A189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Stratified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1FFD32E-9D84-4F6E-A7CE-97D3FB6BD6E6}"/>
              </a:ext>
            </a:extLst>
          </p:cNvPr>
          <p:cNvCxnSpPr>
            <a:cxnSpLocks/>
            <a:stCxn id="39" idx="3"/>
            <a:endCxn id="46" idx="1"/>
          </p:cNvCxnSpPr>
          <p:nvPr/>
        </p:nvCxnSpPr>
        <p:spPr>
          <a:xfrm flipV="1">
            <a:off x="7831932" y="2164663"/>
            <a:ext cx="1125514" cy="1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270E287-E068-4F4E-B231-DF13CBD6CF13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>
            <a:off x="9874049" y="2458887"/>
            <a:ext cx="2923" cy="406516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16D5ADFF-8B5E-4182-96F9-1049A6436647}"/>
              </a:ext>
            </a:extLst>
          </p:cNvPr>
          <p:cNvSpPr/>
          <p:nvPr/>
        </p:nvSpPr>
        <p:spPr>
          <a:xfrm>
            <a:off x="8381123" y="4772830"/>
            <a:ext cx="1152646" cy="901264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Forest Classifier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5E4E2E1D-2A47-4AF2-B125-CA6FF3D6111C}"/>
              </a:ext>
            </a:extLst>
          </p:cNvPr>
          <p:cNvSpPr/>
          <p:nvPr/>
        </p:nvSpPr>
        <p:spPr>
          <a:xfrm>
            <a:off x="9564249" y="4849846"/>
            <a:ext cx="1353954" cy="321695"/>
          </a:xfrm>
          <a:prstGeom prst="roundRect">
            <a:avLst>
              <a:gd name="adj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n_estimators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E831044-974F-461B-8F7E-89F5B28A6393}"/>
              </a:ext>
            </a:extLst>
          </p:cNvPr>
          <p:cNvSpPr/>
          <p:nvPr/>
        </p:nvSpPr>
        <p:spPr>
          <a:xfrm>
            <a:off x="9574409" y="5218002"/>
            <a:ext cx="1353954" cy="321695"/>
          </a:xfrm>
          <a:prstGeom prst="roundRect">
            <a:avLst>
              <a:gd name="adj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max_depth</a:t>
            </a: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7A55FFEC-23CA-4764-BED2-1AC41005DE1D}"/>
              </a:ext>
            </a:extLst>
          </p:cNvPr>
          <p:cNvCxnSpPr>
            <a:stCxn id="47" idx="3"/>
            <a:endCxn id="45" idx="0"/>
          </p:cNvCxnSpPr>
          <p:nvPr/>
        </p:nvCxnSpPr>
        <p:spPr>
          <a:xfrm flipH="1">
            <a:off x="9636075" y="3159628"/>
            <a:ext cx="1157500" cy="1118880"/>
          </a:xfrm>
          <a:prstGeom prst="bentConnector4">
            <a:avLst>
              <a:gd name="adj1" fmla="val -41693"/>
              <a:gd name="adj2" fmla="val 74953"/>
            </a:avLst>
          </a:prstGeom>
          <a:ln w="349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FB4CC757-23B7-4C00-895C-48982708F896}"/>
              </a:ext>
            </a:extLst>
          </p:cNvPr>
          <p:cNvSpPr/>
          <p:nvPr/>
        </p:nvSpPr>
        <p:spPr>
          <a:xfrm>
            <a:off x="5379022" y="4216355"/>
            <a:ext cx="1827372" cy="726869"/>
          </a:xfrm>
          <a:prstGeom prst="roundRect">
            <a:avLst/>
          </a:prstGeom>
          <a:solidFill>
            <a:srgbClr val="613A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AUC ROC </a:t>
            </a:r>
          </a:p>
          <a:p>
            <a:pPr algn="ctr"/>
            <a:r>
              <a:rPr lang="en-US" dirty="0"/>
              <a:t>Evaluate on Test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FAA52A34-F150-4974-8D8C-1FDF30D7DCAA}"/>
              </a:ext>
            </a:extLst>
          </p:cNvPr>
          <p:cNvSpPr/>
          <p:nvPr/>
        </p:nvSpPr>
        <p:spPr>
          <a:xfrm>
            <a:off x="5379022" y="5084338"/>
            <a:ext cx="1827372" cy="726869"/>
          </a:xfrm>
          <a:prstGeom prst="roundRect">
            <a:avLst/>
          </a:prstGeom>
          <a:solidFill>
            <a:srgbClr val="613A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Update best model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9E238B59-7547-4AFD-B78A-32C395B9164D}"/>
              </a:ext>
            </a:extLst>
          </p:cNvPr>
          <p:cNvCxnSpPr>
            <a:cxnSpLocks/>
            <a:stCxn id="45" idx="1"/>
            <a:endCxn id="70" idx="3"/>
          </p:cNvCxnSpPr>
          <p:nvPr/>
        </p:nvCxnSpPr>
        <p:spPr>
          <a:xfrm rot="10800000">
            <a:off x="7206394" y="4579790"/>
            <a:ext cx="809150" cy="498152"/>
          </a:xfrm>
          <a:prstGeom prst="bentConnector3">
            <a:avLst>
              <a:gd name="adj1" fmla="val 50000"/>
            </a:avLst>
          </a:prstGeom>
          <a:ln w="349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D1D3178-9505-4B39-84A9-5F80F17BAC8B}"/>
              </a:ext>
            </a:extLst>
          </p:cNvPr>
          <p:cNvCxnSpPr>
            <a:cxnSpLocks/>
            <a:stCxn id="70" idx="2"/>
            <a:endCxn id="71" idx="0"/>
          </p:cNvCxnSpPr>
          <p:nvPr/>
        </p:nvCxnSpPr>
        <p:spPr>
          <a:xfrm>
            <a:off x="6292708" y="4943224"/>
            <a:ext cx="0" cy="141114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FCB3D4FE-BBBB-4D02-8148-73F23EE555C4}"/>
              </a:ext>
            </a:extLst>
          </p:cNvPr>
          <p:cNvSpPr/>
          <p:nvPr/>
        </p:nvSpPr>
        <p:spPr>
          <a:xfrm>
            <a:off x="2692412" y="4837758"/>
            <a:ext cx="1827372" cy="726869"/>
          </a:xfrm>
          <a:prstGeom prst="roundRect">
            <a:avLst/>
          </a:prstGeom>
          <a:solidFill>
            <a:srgbClr val="613A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Save best RF on AUC test set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82D80A3-2E59-4B8B-9794-933D115530EC}"/>
              </a:ext>
            </a:extLst>
          </p:cNvPr>
          <p:cNvCxnSpPr>
            <a:cxnSpLocks/>
            <a:stCxn id="85" idx="1"/>
            <a:endCxn id="81" idx="3"/>
          </p:cNvCxnSpPr>
          <p:nvPr/>
        </p:nvCxnSpPr>
        <p:spPr>
          <a:xfrm rot="10800000">
            <a:off x="4519784" y="5201193"/>
            <a:ext cx="397656" cy="2092"/>
          </a:xfrm>
          <a:prstGeom prst="bentConnector3">
            <a:avLst>
              <a:gd name="adj1" fmla="val 50000"/>
            </a:avLst>
          </a:prstGeom>
          <a:ln w="349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C998D286-C6C6-4988-A8AE-BB8021EE09CA}"/>
              </a:ext>
            </a:extLst>
          </p:cNvPr>
          <p:cNvSpPr/>
          <p:nvPr/>
        </p:nvSpPr>
        <p:spPr>
          <a:xfrm>
            <a:off x="10031609" y="5884168"/>
            <a:ext cx="976769" cy="294223"/>
          </a:xfrm>
          <a:prstGeom prst="rect">
            <a:avLst/>
          </a:prstGeom>
          <a:solidFill>
            <a:srgbClr val="A189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Stratified</a:t>
            </a:r>
          </a:p>
        </p:txBody>
      </p: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FF85C028-7635-4212-9B45-4D8CFBF2227F}"/>
              </a:ext>
            </a:extLst>
          </p:cNvPr>
          <p:cNvCxnSpPr>
            <a:cxnSpLocks/>
            <a:stCxn id="71" idx="3"/>
            <a:endCxn id="45" idx="2"/>
          </p:cNvCxnSpPr>
          <p:nvPr/>
        </p:nvCxnSpPr>
        <p:spPr>
          <a:xfrm>
            <a:off x="7206394" y="5447773"/>
            <a:ext cx="2429681" cy="429602"/>
          </a:xfrm>
          <a:prstGeom prst="bentConnector4">
            <a:avLst>
              <a:gd name="adj1" fmla="val 16651"/>
              <a:gd name="adj2" fmla="val 153212"/>
            </a:avLst>
          </a:prstGeom>
          <a:ln w="349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96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48" grpId="0" animBg="1"/>
      <p:bldP spid="29" grpId="0" animBg="1"/>
      <p:bldP spid="8" grpId="0" animBg="1"/>
      <p:bldP spid="10" grpId="0" animBg="1"/>
      <p:bldP spid="11" grpId="0" animBg="1"/>
      <p:bldP spid="30" grpId="0" animBg="1"/>
      <p:bldP spid="31" grpId="0" animBg="1"/>
      <p:bldP spid="32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5" grpId="0" animBg="1"/>
      <p:bldP spid="46" grpId="0" animBg="1"/>
      <p:bldP spid="47" grpId="0" animBg="1"/>
      <p:bldP spid="49" grpId="0" animBg="1"/>
      <p:bldP spid="57" grpId="0" animBg="1"/>
      <p:bldP spid="58" grpId="0" animBg="1"/>
      <p:bldP spid="59" grpId="0" animBg="1"/>
      <p:bldP spid="70" grpId="0" animBg="1"/>
      <p:bldP spid="71" grpId="0" animBg="1"/>
      <p:bldP spid="81" grpId="0" animBg="1"/>
      <p:bldP spid="8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2A1A2-9253-4B67-9A38-03B19247B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400" dirty="0"/>
              <a:t>108 cases </a:t>
            </a:r>
            <a:r>
              <a:rPr lang="es-CO" sz="2400" dirty="0" err="1"/>
              <a:t>evaluated</a:t>
            </a:r>
            <a:endParaRPr lang="es-CO" sz="2400" dirty="0"/>
          </a:p>
          <a:p>
            <a:pPr lvl="1"/>
            <a:r>
              <a:rPr lang="es-CO" sz="2000" dirty="0"/>
              <a:t>3 </a:t>
            </a:r>
            <a:r>
              <a:rPr lang="es-CO" sz="2000" dirty="0" err="1"/>
              <a:t>filter</a:t>
            </a:r>
            <a:r>
              <a:rPr lang="es-CO" sz="2000" dirty="0"/>
              <a:t> cases</a:t>
            </a:r>
          </a:p>
          <a:p>
            <a:pPr lvl="1"/>
            <a:r>
              <a:rPr lang="es-CO" sz="2000" dirty="0"/>
              <a:t>2 </a:t>
            </a:r>
            <a:r>
              <a:rPr lang="es-CO" sz="2000" dirty="0" err="1"/>
              <a:t>norm</a:t>
            </a:r>
            <a:r>
              <a:rPr lang="es-CO" sz="2000" dirty="0"/>
              <a:t> cases</a:t>
            </a:r>
          </a:p>
          <a:p>
            <a:pPr lvl="1"/>
            <a:r>
              <a:rPr lang="es-CO" sz="2000" dirty="0"/>
              <a:t>3 </a:t>
            </a:r>
            <a:r>
              <a:rPr lang="es-CO" sz="2000" dirty="0" err="1"/>
              <a:t>different</a:t>
            </a:r>
            <a:r>
              <a:rPr lang="es-CO" sz="2000" dirty="0"/>
              <a:t> PCA </a:t>
            </a:r>
            <a:r>
              <a:rPr lang="es-CO" sz="2000" dirty="0" err="1"/>
              <a:t>dimensions</a:t>
            </a:r>
            <a:endParaRPr lang="es-CO" sz="2000" dirty="0"/>
          </a:p>
          <a:p>
            <a:pPr lvl="1"/>
            <a:r>
              <a:rPr lang="es-CO" sz="2000" dirty="0"/>
              <a:t>2 n_estimators </a:t>
            </a:r>
            <a:r>
              <a:rPr lang="es-CO" sz="2000" dirty="0" err="1"/>
              <a:t>alternatives</a:t>
            </a:r>
            <a:endParaRPr lang="es-CO" sz="2000" dirty="0"/>
          </a:p>
          <a:p>
            <a:pPr lvl="1"/>
            <a:r>
              <a:rPr lang="es-CO" sz="2000" dirty="0"/>
              <a:t>3 max_depth </a:t>
            </a:r>
            <a:r>
              <a:rPr lang="es-CO" sz="2000" dirty="0" err="1"/>
              <a:t>alternatives</a:t>
            </a:r>
            <a:endParaRPr lang="es-CO" sz="2000" dirty="0"/>
          </a:p>
          <a:p>
            <a:pPr lvl="1"/>
            <a:endParaRPr lang="es-CO" sz="20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2A529228-079B-4A8E-A8A1-6D87F914C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77267"/>
          </a:xfrm>
        </p:spPr>
        <p:txBody>
          <a:bodyPr/>
          <a:lstStyle/>
          <a:p>
            <a:r>
              <a:rPr lang="en-US" b="1" dirty="0"/>
              <a:t>Results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84BB2BE-83D0-4AC1-B60F-E672D2FE19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38953"/>
            <a:ext cx="2743200" cy="365125"/>
          </a:xfrm>
        </p:spPr>
        <p:txBody>
          <a:bodyPr/>
          <a:lstStyle/>
          <a:p>
            <a:fld id="{92C16DDF-001A-45BC-8843-7D1A898A2F6A}" type="datetime1">
              <a:rPr lang="de-DE" smtClean="0"/>
              <a:t>06.04.2019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F531AD1-D3F6-449D-9A71-0AB43C798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38953"/>
            <a:ext cx="4114800" cy="365125"/>
          </a:xfrm>
        </p:spPr>
        <p:txBody>
          <a:bodyPr/>
          <a:lstStyle/>
          <a:p>
            <a:r>
              <a:rPr lang="fr-FR"/>
              <a:t>Daniel F. Perez Ramirez | Combient Challenge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88A2EC8-66B7-497A-BD0A-54DB35C93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38953"/>
            <a:ext cx="2743200" cy="365125"/>
          </a:xfrm>
        </p:spPr>
        <p:txBody>
          <a:bodyPr/>
          <a:lstStyle/>
          <a:p>
            <a:fld id="{29C669B8-FD6D-4BB9-80BA-EA9A87DAE2F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FCC4D0-97D9-40CA-8832-EB0BE352B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338" y="2010196"/>
            <a:ext cx="5864123" cy="38362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99747C-7A69-4E86-AE2D-16BDF5F4BE91}"/>
              </a:ext>
            </a:extLst>
          </p:cNvPr>
          <p:cNvSpPr txBox="1"/>
          <p:nvPr/>
        </p:nvSpPr>
        <p:spPr>
          <a:xfrm>
            <a:off x="6095999" y="1610086"/>
            <a:ext cx="5374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Cross-Validation Results Best Performing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96B054-49CD-4019-AEE8-6FCED5E1D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579" y="4388782"/>
            <a:ext cx="4381500" cy="14097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3198122-FB3C-45D8-93E2-5771FCCF5ECE}"/>
              </a:ext>
            </a:extLst>
          </p:cNvPr>
          <p:cNvSpPr txBox="1"/>
          <p:nvPr/>
        </p:nvSpPr>
        <p:spPr>
          <a:xfrm>
            <a:off x="1011579" y="3959992"/>
            <a:ext cx="5374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Best performing RF model</a:t>
            </a:r>
          </a:p>
        </p:txBody>
      </p:sp>
    </p:spTree>
    <p:extLst>
      <p:ext uri="{BB962C8B-B14F-4D97-AF65-F5344CB8AC3E}">
        <p14:creationId xmlns:p14="http://schemas.microsoft.com/office/powerpoint/2010/main" val="1130896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B15CF-8370-48CD-9356-B8880E5AD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Further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C4509-3187-4817-B202-0DC8DB0F3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/>
              <a:t>Deeper feature engineering</a:t>
            </a:r>
          </a:p>
          <a:p>
            <a:r>
              <a:rPr lang="en-US" dirty="0"/>
              <a:t>Try different ensemble methods or classifiers</a:t>
            </a:r>
          </a:p>
          <a:p>
            <a:pPr lvl="1">
              <a:spcAft>
                <a:spcPts val="1800"/>
              </a:spcAft>
            </a:pPr>
            <a:r>
              <a:rPr lang="en-US" dirty="0"/>
              <a:t>Replace the classifier</a:t>
            </a:r>
          </a:p>
          <a:p>
            <a:pPr>
              <a:spcAft>
                <a:spcPts val="1800"/>
              </a:spcAft>
            </a:pPr>
            <a:r>
              <a:rPr lang="en-US" dirty="0"/>
              <a:t>Try other oversampling methods, possible combined with under-sampling of majority class</a:t>
            </a:r>
          </a:p>
          <a:p>
            <a:pPr marL="0" indent="0">
              <a:spcAft>
                <a:spcPts val="1800"/>
              </a:spcAft>
              <a:buNone/>
            </a:pPr>
            <a:endParaRPr lang="en-US" dirty="0"/>
          </a:p>
          <a:p>
            <a:r>
              <a:rPr lang="en-US" dirty="0"/>
              <a:t>Perform wider parameter search in PCA and model parameters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36A9F-E3C9-4491-B375-26A358793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956B-0A9E-4726-8DC0-243CDBACFE3D}" type="datetime1">
              <a:rPr lang="de-DE" smtClean="0"/>
              <a:t>06.04.2019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649A-A3D3-429A-AABD-F318C3C3E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Daniel F. Perez Ramirez | Combient Challenge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D4C5E-E303-47EB-86F0-1A1133235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69B8-FD6D-4BB9-80BA-EA9A87DAE2F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7ACF33-52F6-452D-8956-66844DFC6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5070" y="2044921"/>
            <a:ext cx="2647950" cy="11176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6A1A1A0-D2BD-4502-B202-F25D335BAE70}"/>
              </a:ext>
            </a:extLst>
          </p:cNvPr>
          <p:cNvSpPr/>
          <p:nvPr/>
        </p:nvSpPr>
        <p:spPr>
          <a:xfrm>
            <a:off x="9829800" y="2778760"/>
            <a:ext cx="645160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D81DEF-37FD-4E65-B48F-64CE83F59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5070" y="3975321"/>
            <a:ext cx="2647950" cy="111760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3E25C7D-B081-49D2-886E-E78FE01BB0C8}"/>
              </a:ext>
            </a:extLst>
          </p:cNvPr>
          <p:cNvSpPr/>
          <p:nvPr/>
        </p:nvSpPr>
        <p:spPr>
          <a:xfrm>
            <a:off x="9911080" y="4272280"/>
            <a:ext cx="645160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C2BF9A-ED99-48C3-9E40-B7F71C935EEA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627F439-3C56-499D-8AA0-71143A11A204}" type="datetime1">
              <a:rPr lang="de-DE" smtClean="0"/>
              <a:t>05.04.2019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0D2244-E86C-4DE4-9194-348C5B29A8A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/>
              <a:t>Daniel F. Perez Ramirez | Combient Challenge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9FFDB-A29D-47F4-9961-3AD7C856186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9C669B8-FD6D-4BB9-80BA-EA9A87DAE2F8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8DB8B7-236C-4F2A-AE5B-C61EC48F47EF}"/>
              </a:ext>
            </a:extLst>
          </p:cNvPr>
          <p:cNvSpPr txBox="1"/>
          <p:nvPr/>
        </p:nvSpPr>
        <p:spPr>
          <a:xfrm>
            <a:off x="838200" y="2942898"/>
            <a:ext cx="603293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</a:rPr>
              <a:t>Q&amp;A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600" dirty="0">
                <a:solidFill>
                  <a:schemeClr val="bg1"/>
                </a:solidFill>
              </a:rPr>
              <a:t>Daniel F. Perez-Ramirez</a:t>
            </a:r>
          </a:p>
          <a:p>
            <a:r>
              <a:rPr lang="en-US" sz="16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daniel.perez@tum.de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r>
              <a:rPr lang="en-US" sz="1600" dirty="0">
                <a:solidFill>
                  <a:schemeClr val="bg1"/>
                </a:solidFill>
              </a:rPr>
              <a:t>+4917657832515</a:t>
            </a:r>
          </a:p>
        </p:txBody>
      </p:sp>
    </p:spTree>
    <p:extLst>
      <p:ext uri="{BB962C8B-B14F-4D97-AF65-F5344CB8AC3E}">
        <p14:creationId xmlns:p14="http://schemas.microsoft.com/office/powerpoint/2010/main" val="3341979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482</Words>
  <Application>Microsoft Office PowerPoint</Application>
  <PresentationFormat>Widescreen</PresentationFormat>
  <Paragraphs>129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Combient Challenge</vt:lpstr>
      <vt:lpstr>Problem Description</vt:lpstr>
      <vt:lpstr>Approach</vt:lpstr>
      <vt:lpstr>Model</vt:lpstr>
      <vt:lpstr>Results</vt:lpstr>
      <vt:lpstr>Further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F. Perez R.</dc:creator>
  <cp:lastModifiedBy>Daniel F. Perez R.</cp:lastModifiedBy>
  <cp:revision>42</cp:revision>
  <dcterms:created xsi:type="dcterms:W3CDTF">2019-04-04T21:39:50Z</dcterms:created>
  <dcterms:modified xsi:type="dcterms:W3CDTF">2019-04-05T23:01:43Z</dcterms:modified>
</cp:coreProperties>
</file>