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  <p:sldId id="262" r:id="rId9"/>
    <p:sldId id="261" r:id="rId10"/>
    <p:sldId id="272" r:id="rId11"/>
    <p:sldId id="263" r:id="rId12"/>
    <p:sldId id="264" r:id="rId13"/>
    <p:sldId id="265" r:id="rId14"/>
    <p:sldId id="266" r:id="rId15"/>
    <p:sldId id="268" r:id="rId16"/>
    <p:sldId id="267" r:id="rId17"/>
    <p:sldId id="270" r:id="rId18"/>
    <p:sldId id="271" r:id="rId19"/>
    <p:sldId id="281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3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分布式单体：</a:t>
            </a:r>
            <a:r>
              <a:rPr lang="en-US" altLang="zh-CN"/>
              <a:t> https://juejin.cn/post/6844904202565599240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预算和资源有限，</a:t>
            </a:r>
            <a:r>
              <a:rPr lang="en-US" altLang="zh-CN"/>
              <a:t> </a:t>
            </a:r>
            <a:r>
              <a:rPr lang="zh-CN" altLang="en-US"/>
              <a:t>好刚用在刀刃上。每个企业的商业模式都有很大差异，关注点也会不同。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OTA: 最专业的</a:t>
            </a:r>
            <a:r>
              <a:rPr lang="zh-CN" altLang="en-US"/>
              <a:t>线上</a:t>
            </a:r>
            <a:r>
              <a:rPr lang="en-US" altLang="zh-CN"/>
              <a:t>主题酒店</a:t>
            </a:r>
            <a:r>
              <a:rPr lang="zh-CN" altLang="en-US"/>
              <a:t>，核心域</a:t>
            </a:r>
            <a:r>
              <a:rPr lang="en-US" altLang="zh-CN"/>
              <a:t>“</a:t>
            </a:r>
            <a:r>
              <a:rPr lang="zh-CN" altLang="en-US"/>
              <a:t>酒店信息</a:t>
            </a:r>
            <a:r>
              <a:rPr lang="en-US" altLang="zh-CN"/>
              <a:t>”</a:t>
            </a:r>
            <a:r>
              <a:rPr lang="zh-CN" altLang="en-US"/>
              <a:t>。</a:t>
            </a:r>
            <a:r>
              <a:rPr lang="en-US" altLang="zh-CN"/>
              <a:t> 全网最高性价比的酒店预订服</a:t>
            </a:r>
            <a:r>
              <a:rPr lang="zh-CN" altLang="en-US"/>
              <a:t>，</a:t>
            </a:r>
            <a:r>
              <a:rPr lang="en-US" altLang="zh-CN"/>
              <a:t> </a:t>
            </a:r>
            <a:r>
              <a:rPr lang="zh-CN" altLang="en-US"/>
              <a:t>核心</a:t>
            </a:r>
            <a:r>
              <a:rPr lang="en-US" altLang="zh-CN"/>
              <a:t> “查询”域和“供应商”域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我们看一个普通的研发流程：</a:t>
            </a:r>
            <a:endParaRPr lang="zh-CN" altLang="en-US"/>
          </a:p>
          <a:p>
            <a:r>
              <a:rPr lang="zh-CN" altLang="en-US"/>
              <a:t>* 首先，产品经理会和领域专家进行沟通，这个阶段可能会有研发人员参与，产品经理根据讨论结果生成需求说明文档，理想情况下，文档会包含一些概念的定义、用户地图、用户故事等。</a:t>
            </a:r>
            <a:endParaRPr lang="zh-CN" altLang="en-US"/>
          </a:p>
          <a:p>
            <a:r>
              <a:rPr lang="zh-CN" altLang="en-US"/>
              <a:t>* 然后，研发会根据需求说明进行相关的设计和技术文档编写，理想情况下，这里会有设计接口、表结构设计、必要的UML图等。</a:t>
            </a:r>
            <a:endParaRPr lang="zh-CN" altLang="en-US"/>
          </a:p>
          <a:p>
            <a:r>
              <a:rPr lang="zh-CN" altLang="en-US"/>
              <a:t>* 最后研发人员会进行代码编写。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Ubiquitous 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发音：/juːˈbɪkwɪtəs/）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小明和明妈提前明确“苹果”的定义就不会吃亏了。在研发过程中，我们同样需要为各种业务概念做明确的定义，把这些明确的定义落地成文档并加以使用，那么在沟通、书写用户故事和其他文档的时候就会避免出现歧义的情况。那么这样一套概念的定义我们就可以称之为“通用语言”。明确的概念定义我想很多团队都在使用了，但是还是要注意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* 但是我们要注意在非技术沟通中，需要规避使用其他非技术人员听不懂的词语，整个团队（需求相关方）都使用这个“通用语言”进行沟通。如果我们的沟通需求的时候是拿着ER在聊加某某表、拿着接口文档考虑怎么新增字段，我们要注意了，这种沟通往往会导致一些领域概念的丢失。</a:t>
            </a:r>
            <a:endParaRPr lang="zh-CN" altLang="en-US"/>
          </a:p>
          <a:p>
            <a:r>
              <a:rPr lang="zh-CN" altLang="en-US"/>
              <a:t>* 在定义概念的时候，把英文翻译也标准化，因为我们在编写代码的时候也要使用这些概念来编码。这样我们的代码才能够富含领域知识，才能让人读得懂。</a:t>
            </a:r>
            <a:endParaRPr lang="zh-CN" altLang="en-US"/>
          </a:p>
          <a:p>
            <a:r>
              <a:rPr lang="zh-CN" altLang="en-US"/>
              <a:t>* “通用语言”不一定是天然就存在的词汇，可能是在模型讨论中发现一些隐藏的领域概念，需要团队集思广益来定义出一个合理的词汇，用来表达这个领域概念。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参考资料</a:t>
            </a:r>
            <a:r>
              <a:rPr lang="en-US" altLang="zh-CN"/>
              <a:t> https://time.geekbang.org/column/article/11207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参考资料</a:t>
            </a:r>
            <a:r>
              <a:rPr lang="en-US" altLang="zh-CN"/>
              <a:t> https://time.geekbang.org/column/article/11207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领域驱动设计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Domain Driven Design</a:t>
            </a:r>
            <a:endParaRPr lang="zh-CN" altLang="en-US"/>
          </a:p>
          <a:p>
            <a:r>
              <a:rPr lang="zh-CN" altLang="en-US"/>
              <a:t>软件核心复杂性应对之道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 descr="缺乏建模过程的沟通流程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44110" y="259080"/>
            <a:ext cx="6630035" cy="64090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2735" y="814070"/>
            <a:ext cx="42265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我们先看一个普通的研发流程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/>
              <a:t> 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/>
              <a:t>可能出现的问题：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/>
              <a:t>概念没有明确、统一的定义</a:t>
            </a:r>
            <a:endParaRPr lang="en-US" altLang="zh-CN"/>
          </a:p>
          <a:p>
            <a:pPr marL="285750" lvl="0" indent="-285750" algn="l">
              <a:buFont typeface="Wingdings" panose="05000000000000000000" charset="0"/>
              <a:buChar char="l"/>
            </a:pPr>
            <a:r>
              <a:rPr lang="zh-CN" altLang="en-US"/>
              <a:t>经常使用技术词汇进行讨论</a:t>
            </a:r>
            <a:endParaRPr lang="zh-CN" altLang="en-US"/>
          </a:p>
          <a:p>
            <a:pPr marL="285750" lvl="0" indent="-285750" algn="l">
              <a:buFont typeface="Wingdings" panose="05000000000000000000" charset="0"/>
              <a:buChar char="l"/>
            </a:pPr>
            <a:r>
              <a:rPr lang="zh-CN" altLang="en-US"/>
              <a:t>代码丧失业务语义</a:t>
            </a:r>
            <a:endParaRPr lang="zh-CN" altLang="en-US"/>
          </a:p>
          <a:p>
            <a:pPr lvl="1" indent="0" algn="l">
              <a:buFont typeface="Wingdings" panose="05000000000000000000" charset="0"/>
              <a:buNone/>
            </a:pP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82625" y="3303905"/>
            <a:ext cx="38366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&gt; 小明：妈，这次期末考试我考了100分，说好的奖励我一个</a:t>
            </a:r>
            <a:r>
              <a:rPr lang="zh-CN" altLang="en-US" sz="1400" b="1"/>
              <a:t>苹果</a:t>
            </a:r>
            <a:r>
              <a:rPr lang="zh-CN" altLang="en-US" sz="1400"/>
              <a:t>哦～</a:t>
            </a:r>
            <a:r>
              <a:rPr lang="en-US" altLang="zh-CN" sz="1400"/>
              <a:t> </a:t>
            </a:r>
            <a:endParaRPr lang="en-US" altLang="zh-CN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/>
              <a:t>&gt; 明妈：喏，路口刚买的，10块钱3斤，包甜！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/>
              <a:t>&gt; 小明：......</a:t>
            </a:r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682625" y="5132070"/>
            <a:ext cx="39446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Facility</a:t>
            </a:r>
            <a:r>
              <a:rPr lang="zh-CN" altLang="en-US" sz="1400"/>
              <a:t>：</a:t>
            </a:r>
            <a:endParaRPr lang="zh-CN" altLang="en-US" sz="1400"/>
          </a:p>
          <a:p>
            <a:pPr algn="l"/>
            <a:r>
              <a:rPr lang="zh-CN" altLang="en-US" sz="1400"/>
              <a:t>设施; 设备; (机器等的)特别装置; (服务等的)特色; (供特定用途的)场所; （学习、做事的）天资，才能，天赋;</a:t>
            </a:r>
            <a:endParaRPr lang="zh-CN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54025"/>
            <a:ext cx="9836150" cy="535305"/>
          </a:xfrm>
        </p:spPr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Ubiquitous Language 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2686685"/>
            <a:ext cx="9836150" cy="5353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限界上下文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298950" y="466725"/>
            <a:ext cx="2202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通用语言</a:t>
            </a:r>
            <a:r>
              <a:rPr lang="en-US" altLang="zh-CN"/>
              <a:t>/ </a:t>
            </a:r>
            <a:r>
              <a:rPr lang="zh-CN" altLang="en-US"/>
              <a:t>统一语言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54430" y="989330"/>
            <a:ext cx="34404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团队所有人使用的同一套语言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需求中，持续扩充和完善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动词</a:t>
            </a:r>
            <a:r>
              <a:rPr lang="en-US" altLang="zh-CN"/>
              <a:t> + </a:t>
            </a:r>
            <a:r>
              <a:rPr lang="zh-CN" altLang="en-US"/>
              <a:t>名词及其准确的定义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24915" y="3307080"/>
            <a:ext cx="88499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zh-CN"/>
              <a:t>    </a:t>
            </a:r>
            <a:r>
              <a:rPr lang="zh-CN" altLang="en-US"/>
              <a:t>语言都有它的语义环境，通用语言也有它的上下文环境，那就是限界上下文。</a:t>
            </a:r>
            <a:endParaRPr lang="zh-CN" altLang="en-US"/>
          </a:p>
          <a:p>
            <a:pPr indent="0" algn="l">
              <a:buFont typeface="Arial" panose="020B0604020202020204" pitchFamily="34" charset="0"/>
              <a:buNone/>
            </a:pPr>
            <a:endParaRPr lang="zh-CN" altLang="en-US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/>
              <a:t>    在一个明媚的早晨，孩子起床问妈妈：“今天应该穿几件衣服呀？”妈妈回答：“能穿多少就穿多少！”</a:t>
            </a:r>
            <a:endParaRPr lang="en-US" altLang="zh-CN"/>
          </a:p>
          <a:p>
            <a:pPr indent="0" algn="l">
              <a:buFont typeface="Arial" panose="020B0604020202020204" pitchFamily="34" charset="0"/>
              <a:buNone/>
            </a:pPr>
            <a:endParaRPr lang="en-US" altLang="zh-CN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/>
              <a:t>    那到底是穿多还是穿少呢？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统一语言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6900" y="901065"/>
            <a:ext cx="5915660" cy="46145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39585" y="1944370"/>
            <a:ext cx="609600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知识消化循环（</a:t>
            </a:r>
            <a:r>
              <a:rPr lang="zh-CN" altLang="en-US">
                <a:sym typeface="+mn-ea"/>
              </a:rPr>
              <a:t>Knowledge Crunching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关联模型与软件实现；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基于模型提取统一语言；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开发富含知识的模型；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精炼模型；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头脑风暴与试验。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建模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事件风暴</a:t>
            </a:r>
            <a:endParaRPr lang="zh-CN" altLang="en-US"/>
          </a:p>
          <a:p>
            <a:pPr lvl="1"/>
            <a:r>
              <a:rPr lang="zh-CN" altLang="en-US"/>
              <a:t>社区最流行的一种建模方式，适合进行业务探索。</a:t>
            </a:r>
            <a:endParaRPr lang="zh-CN" altLang="en-US"/>
          </a:p>
          <a:p>
            <a:pPr lvl="1"/>
            <a:r>
              <a:rPr lang="zh-CN" altLang="en-US"/>
              <a:t> 《DDD：EventStorming（事件风暴）》</a:t>
            </a:r>
            <a:r>
              <a:rPr lang="en-US" altLang="zh-CN"/>
              <a:t> </a:t>
            </a:r>
            <a:endParaRPr lang="en-US" altLang="zh-CN"/>
          </a:p>
          <a:p>
            <a:pPr lvl="2"/>
            <a:r>
              <a:rPr lang="zh-CN" altLang="en-US">
                <a:sym typeface="+mn-ea"/>
              </a:rPr>
              <a:t>http://apframework.com/2019/12/03/ddd-eventstorming/</a:t>
            </a:r>
            <a:endParaRPr lang="zh-CN" altLang="en-US">
              <a:sym typeface="+mn-ea"/>
            </a:endParaRPr>
          </a:p>
          <a:p>
            <a:pPr lvl="0"/>
            <a:endParaRPr lang="zh-CN" altLang="en-US"/>
          </a:p>
          <a:p>
            <a:r>
              <a:rPr lang="zh-CN" altLang="en-US"/>
              <a:t>四色建模</a:t>
            </a:r>
            <a:endParaRPr lang="zh-CN" altLang="en-US"/>
          </a:p>
          <a:p>
            <a:pPr lvl="1"/>
            <a:r>
              <a:rPr lang="zh-CN" altLang="en-US"/>
              <a:t>《Java Modeling In Color With</a:t>
            </a:r>
            <a:r>
              <a:rPr lang="en-US" altLang="zh-CN"/>
              <a:t> </a:t>
            </a:r>
            <a:r>
              <a:rPr lang="zh-CN" altLang="en-US"/>
              <a:t>UML》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932815"/>
            <a:ext cx="10968990" cy="5330825"/>
          </a:xfrm>
        </p:spPr>
        <p:txBody>
          <a:bodyPr>
            <a:normAutofit fontScale="80000"/>
          </a:bodyPr>
          <a:p>
            <a:r>
              <a:rPr lang="zh-CN" altLang="en-US" sz="1400"/>
              <a:t>用户（</a:t>
            </a:r>
            <a:r>
              <a:rPr lang="en-US" altLang="zh-CN" sz="1400"/>
              <a:t>User</a:t>
            </a:r>
            <a:r>
              <a:rPr lang="zh-CN" altLang="en-US" sz="1400"/>
              <a:t>）：有权限在系统中进行信息浏览和编辑的人或者其他系统。</a:t>
            </a:r>
            <a:endParaRPr lang="zh-CN" altLang="en-US" sz="1400"/>
          </a:p>
          <a:p>
            <a:r>
              <a:rPr lang="zh-CN" altLang="en-US" sz="1400"/>
              <a:t>商户管理员（</a:t>
            </a:r>
            <a:r>
              <a:rPr lang="en-US" altLang="zh-CN" sz="1400"/>
              <a:t>Merchant</a:t>
            </a:r>
            <a:r>
              <a:rPr lang="zh-CN" altLang="en-US" sz="1400"/>
              <a:t>）：用户的一种，指酒店拥有者或者其雇佣的拥有系统权限人员，或者是持有酒店合法销售资源的其他</a:t>
            </a:r>
            <a:r>
              <a:rPr lang="zh-CN" altLang="en-US" sz="1400"/>
              <a:t>第三方。</a:t>
            </a:r>
            <a:endParaRPr lang="zh-CN" altLang="en-US" sz="1400"/>
          </a:p>
          <a:p>
            <a:r>
              <a:rPr lang="zh-CN" altLang="en-US" sz="1400"/>
              <a:t>运营人员（</a:t>
            </a:r>
            <a:r>
              <a:rPr lang="en-US" altLang="zh-CN" sz="1400"/>
              <a:t>Operator</a:t>
            </a:r>
            <a:r>
              <a:rPr lang="zh-CN" altLang="en-US" sz="1400"/>
              <a:t>）：</a:t>
            </a:r>
            <a:r>
              <a:rPr lang="zh-CN" altLang="en-US" sz="1400">
                <a:sym typeface="+mn-ea"/>
              </a:rPr>
              <a:t>用户的一种，</a:t>
            </a:r>
            <a:r>
              <a:rPr lang="zh-CN" altLang="en-US" sz="1400"/>
              <a:t>平台雇佣的，保障信息合理性、</a:t>
            </a:r>
            <a:r>
              <a:rPr lang="zh-CN" altLang="en-US" sz="1400">
                <a:sym typeface="+mn-ea"/>
              </a:rPr>
              <a:t>准确性的人员。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系统策略（</a:t>
            </a:r>
            <a:r>
              <a:rPr lang="en-US" altLang="zh-CN" sz="1400">
                <a:sym typeface="+mn-ea"/>
              </a:rPr>
              <a:t>System Policy</a:t>
            </a:r>
            <a:r>
              <a:rPr lang="zh-CN" altLang="en-US" sz="1400">
                <a:sym typeface="+mn-ea"/>
              </a:rPr>
              <a:t>）：用户的一种，系统本身定义的一些定时、联动策略，或对信息进行处理，这里统称为系统策略。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/>
          </a:p>
          <a:p>
            <a:r>
              <a:rPr lang="zh-CN" altLang="en-US" sz="1400"/>
              <a:t>酒店（</a:t>
            </a:r>
            <a:r>
              <a:rPr lang="en-US" altLang="zh-CN" sz="1400"/>
              <a:t>Hotel</a:t>
            </a:r>
            <a:r>
              <a:rPr lang="zh-CN" altLang="en-US" sz="1400"/>
              <a:t>）：现实中真实存在的一家酒店，包含酒店名称、地理位置等</a:t>
            </a:r>
            <a:r>
              <a:rPr lang="zh-CN" altLang="en-US" sz="1400" i="1"/>
              <a:t>基础信息</a:t>
            </a:r>
            <a:r>
              <a:rPr lang="zh-CN" altLang="en-US" sz="1400"/>
              <a:t>。</a:t>
            </a:r>
            <a:endParaRPr lang="zh-CN" altLang="en-US" sz="1400"/>
          </a:p>
          <a:p>
            <a:r>
              <a:rPr lang="zh-CN" altLang="en-US" sz="1400"/>
              <a:t>子酒（</a:t>
            </a:r>
            <a:r>
              <a:rPr lang="en-US" altLang="zh-CN" sz="1400"/>
              <a:t>SubHotel</a:t>
            </a:r>
            <a:r>
              <a:rPr lang="zh-CN" altLang="en-US" sz="1400"/>
              <a:t>）：酒店关联的不同</a:t>
            </a:r>
            <a:r>
              <a:rPr lang="zh-CN" altLang="en-US" sz="1400" i="1"/>
              <a:t>供应商</a:t>
            </a:r>
            <a:r>
              <a:rPr lang="zh-CN" altLang="en-US" sz="1400"/>
              <a:t>的销售资源，包含联络人、签约方式等</a:t>
            </a:r>
            <a:r>
              <a:rPr lang="zh-CN" altLang="en-US" sz="1400"/>
              <a:t>信息。</a:t>
            </a:r>
            <a:r>
              <a:rPr lang="en-US" altLang="zh-CN" sz="1400"/>
              <a:t> </a:t>
            </a:r>
            <a:endParaRPr lang="zh-CN" altLang="en-US" sz="1400"/>
          </a:p>
          <a:p>
            <a:r>
              <a:rPr lang="zh-CN" altLang="en-US" sz="1400"/>
              <a:t>加盟（</a:t>
            </a:r>
            <a:r>
              <a:rPr lang="en-US" altLang="zh-CN" sz="1400"/>
              <a:t>Join</a:t>
            </a:r>
            <a:r>
              <a:rPr lang="zh-CN" altLang="en-US" sz="1400"/>
              <a:t>）：商户管理员通过提供酒店的</a:t>
            </a:r>
            <a:r>
              <a:rPr lang="zh-CN" altLang="en-US" sz="1400" i="1"/>
              <a:t>营业执照</a:t>
            </a:r>
            <a:r>
              <a:rPr lang="zh-CN" altLang="en-US" sz="1400"/>
              <a:t>、</a:t>
            </a:r>
            <a:r>
              <a:rPr lang="zh-CN" altLang="en-US" sz="1400" i="1"/>
              <a:t>基础信息</a:t>
            </a:r>
            <a:r>
              <a:rPr lang="zh-CN" altLang="en-US" sz="1400"/>
              <a:t>等资料可以提交</a:t>
            </a:r>
            <a:r>
              <a:rPr lang="zh-CN" altLang="en-US" sz="1400" i="1"/>
              <a:t>加盟申请</a:t>
            </a:r>
            <a:r>
              <a:rPr lang="zh-CN" altLang="en-US" sz="1400"/>
              <a:t>、通过</a:t>
            </a:r>
            <a:r>
              <a:rPr lang="zh-CN" altLang="en-US" sz="1400" i="1"/>
              <a:t>信息审核</a:t>
            </a:r>
            <a:r>
              <a:rPr lang="zh-CN" altLang="en-US" sz="1400"/>
              <a:t>后系统</a:t>
            </a:r>
            <a:r>
              <a:rPr lang="zh-CN" altLang="en-US" sz="1400"/>
              <a:t>会创建相应</a:t>
            </a:r>
            <a:r>
              <a:rPr lang="zh-CN" altLang="en-US" sz="1400"/>
              <a:t>的子酒。</a:t>
            </a:r>
            <a:endParaRPr lang="zh-CN" altLang="en-US" sz="1400"/>
          </a:p>
          <a:p>
            <a:r>
              <a:rPr lang="zh-CN" altLang="en-US" sz="1400"/>
              <a:t>浏览酒店信息（</a:t>
            </a:r>
            <a:r>
              <a:rPr lang="en-US" altLang="zh-CN" sz="1400"/>
              <a:t>Read Hotel</a:t>
            </a:r>
            <a:r>
              <a:rPr lang="zh-CN" altLang="en-US" sz="1400"/>
              <a:t>）：用户可以浏览所有酒店的</a:t>
            </a:r>
            <a:r>
              <a:rPr lang="zh-CN" altLang="en-US" sz="1400"/>
              <a:t>信息。</a:t>
            </a:r>
            <a:endParaRPr lang="zh-CN" altLang="en-US" sz="1400"/>
          </a:p>
          <a:p>
            <a:r>
              <a:rPr lang="zh-CN" altLang="en-US" sz="1400"/>
              <a:t>浏览子酒信息（</a:t>
            </a:r>
            <a:r>
              <a:rPr lang="en-US" altLang="zh-CN" sz="1400"/>
              <a:t>Read SubHotel)</a:t>
            </a:r>
            <a:r>
              <a:rPr lang="zh-CN" altLang="en-US" sz="1400"/>
              <a:t>：用户可以浏览归属其管辖的子酒</a:t>
            </a:r>
            <a:r>
              <a:rPr lang="zh-CN" altLang="en-US" sz="1400"/>
              <a:t>信息。</a:t>
            </a:r>
            <a:endParaRPr lang="zh-CN" altLang="en-US" sz="1400"/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匹配系统（Match System）：根据酒店名称、经纬度等信息，确认酒店和子酒是否存在关联关系的</a:t>
            </a:r>
            <a:r>
              <a:rPr lang="zh-CN" altLang="en-US" sz="1400">
                <a:sym typeface="+mn-ea"/>
              </a:rPr>
              <a:t>系统。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投票</a:t>
            </a:r>
            <a:r>
              <a:rPr lang="zh-CN" altLang="en-US" sz="1400">
                <a:sym typeface="+mn-ea"/>
              </a:rPr>
              <a:t>规则（</a:t>
            </a:r>
            <a:r>
              <a:rPr lang="en-US" altLang="zh-CN" sz="1400">
                <a:sym typeface="+mn-ea"/>
              </a:rPr>
              <a:t>Voting Rule</a:t>
            </a:r>
            <a:r>
              <a:rPr lang="zh-CN" altLang="en-US" sz="1400">
                <a:sym typeface="+mn-ea"/>
              </a:rPr>
              <a:t>）：系统策略的一种，当酒店关联的子酒信息发生变更后，系统可以根据规则筛选出最优质的信息，更新到酒店上。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注册酒店（</a:t>
            </a:r>
            <a:r>
              <a:rPr lang="en-US" altLang="zh-CN" sz="1400">
                <a:sym typeface="+mn-ea"/>
              </a:rPr>
              <a:t>Generate Hotel</a:t>
            </a:r>
            <a:r>
              <a:rPr lang="zh-CN" altLang="en-US" sz="1400">
                <a:sym typeface="+mn-ea"/>
              </a:rPr>
              <a:t>）：如果一家</a:t>
            </a:r>
            <a:r>
              <a:rPr lang="zh-CN" altLang="en-US" sz="1400" i="1">
                <a:sym typeface="+mn-ea"/>
              </a:rPr>
              <a:t>可定</a:t>
            </a:r>
            <a:r>
              <a:rPr lang="zh-CN" altLang="en-US" sz="1400">
                <a:sym typeface="+mn-ea"/>
              </a:rPr>
              <a:t>子酒在系统中没有对应的酒店，匹配系统</a:t>
            </a:r>
            <a:r>
              <a:rPr lang="zh-CN" altLang="en-US" sz="1400">
                <a:sym typeface="+mn-ea"/>
              </a:rPr>
              <a:t>会根据该子酒的信息创建一个酒店。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更正酒店信息（</a:t>
            </a:r>
            <a:r>
              <a:rPr lang="en-US" altLang="zh-CN" sz="1400">
                <a:sym typeface="+mn-ea"/>
              </a:rPr>
              <a:t>Correct Hotel Info</a:t>
            </a:r>
            <a:r>
              <a:rPr lang="zh-CN" altLang="en-US" sz="1400">
                <a:sym typeface="+mn-ea"/>
              </a:rPr>
              <a:t>）：当子酒店信息变动时，投票策略会从当前的母酒关联的所有子酒信息筛选最优质的</a:t>
            </a:r>
            <a:r>
              <a:rPr lang="zh-CN" altLang="en-US" sz="1400">
                <a:sym typeface="+mn-ea"/>
              </a:rPr>
              <a:t>信息，</a:t>
            </a:r>
            <a:r>
              <a:rPr lang="zh-CN" altLang="en-US" sz="1400">
                <a:sym typeface="+mn-ea"/>
              </a:rPr>
              <a:t>用来更正</a:t>
            </a:r>
            <a:r>
              <a:rPr lang="zh-CN" altLang="en-US" sz="1400">
                <a:sym typeface="+mn-ea"/>
              </a:rPr>
              <a:t>该酒店信息。</a:t>
            </a:r>
            <a:endParaRPr lang="zh-CN" altLang="en-US" sz="1400"/>
          </a:p>
          <a:p>
            <a:r>
              <a:rPr lang="zh-CN" altLang="en-US" sz="1400"/>
              <a:t>申请子酒信息更正</a:t>
            </a:r>
            <a:r>
              <a:rPr lang="en-US" altLang="zh-CN" sz="1400"/>
              <a:t> (Apply for SubHotel Info Correction)</a:t>
            </a:r>
            <a:r>
              <a:rPr lang="zh-CN" altLang="en-US" sz="1400"/>
              <a:t>：</a:t>
            </a:r>
            <a:r>
              <a:rPr lang="zh-CN" altLang="en-US" sz="1400">
                <a:sym typeface="+mn-ea"/>
              </a:rPr>
              <a:t>商户管理员发现</a:t>
            </a:r>
            <a:r>
              <a:rPr lang="zh-CN" altLang="en-US" sz="1400">
                <a:sym typeface="+mn-ea"/>
              </a:rPr>
              <a:t>所属子酒信息不正确时，可以提供最新的子酒</a:t>
            </a:r>
            <a:r>
              <a:rPr lang="zh-CN" altLang="en-US" sz="1400"/>
              <a:t>信息，提交子酒</a:t>
            </a:r>
            <a:r>
              <a:rPr lang="zh-CN" altLang="en-US" sz="1400"/>
              <a:t>信息更正申请。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r>
              <a:rPr lang="zh-CN" altLang="en-US" sz="1400"/>
              <a:t>审核单（</a:t>
            </a:r>
            <a:r>
              <a:rPr lang="en-US" altLang="zh-CN" sz="1400"/>
              <a:t>Audit Form</a:t>
            </a:r>
            <a:r>
              <a:rPr lang="zh-CN" altLang="en-US" sz="1400"/>
              <a:t>）：</a:t>
            </a:r>
            <a:r>
              <a:rPr lang="en-US" altLang="zh-CN" sz="1400"/>
              <a:t> </a:t>
            </a:r>
            <a:r>
              <a:rPr lang="zh-CN" altLang="en-US" sz="1400"/>
              <a:t>记录需要系统或者人工进行复核的变更</a:t>
            </a:r>
            <a:r>
              <a:rPr lang="zh-CN" altLang="en-US" sz="1400"/>
              <a:t>操作信息。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信息审核（</a:t>
            </a:r>
            <a:r>
              <a:rPr lang="en-US" altLang="zh-CN" sz="1400">
                <a:sym typeface="+mn-ea"/>
              </a:rPr>
              <a:t>Audit</a:t>
            </a:r>
            <a:r>
              <a:rPr lang="zh-CN" altLang="en-US" sz="1400">
                <a:sym typeface="+mn-ea"/>
              </a:rPr>
              <a:t>）：系统自动审核策略无法辨别的</a:t>
            </a:r>
            <a:r>
              <a:rPr lang="zh-CN" altLang="en-US" sz="1400" i="1">
                <a:sym typeface="+mn-ea"/>
              </a:rPr>
              <a:t>审核单</a:t>
            </a:r>
            <a:r>
              <a:rPr lang="zh-CN" altLang="en-US" sz="1400">
                <a:sym typeface="+mn-ea"/>
              </a:rPr>
              <a:t>，需要运营人员对审核单信息进行确认，如果没问题就同意，有问题就驳回。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endParaRPr lang="en-US" altLang="zh-CN" sz="1400"/>
          </a:p>
          <a:p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845185" y="377825"/>
            <a:ext cx="3981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OTA</a:t>
            </a:r>
            <a:r>
              <a:rPr lang="zh-CN" altLang="en-US"/>
              <a:t>平台后台信息系统的通用语言示例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识别限界上下</a:t>
            </a:r>
            <a:r>
              <a:rPr lang="zh-CN" altLang="en-US"/>
              <a:t>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问题空间</a:t>
            </a:r>
            <a:r>
              <a:rPr lang="en-US" altLang="zh-CN"/>
              <a:t>-&gt; </a:t>
            </a:r>
            <a:r>
              <a:rPr lang="zh-CN" altLang="en-US"/>
              <a:t>解决方案</a:t>
            </a:r>
            <a:r>
              <a:rPr lang="zh-CN" altLang="en-US"/>
              <a:t>空间</a:t>
            </a:r>
            <a:endParaRPr lang="zh-CN" altLang="en-US"/>
          </a:p>
          <a:p>
            <a:r>
              <a:rPr lang="zh-CN" altLang="en-US"/>
              <a:t>按语义分类</a:t>
            </a:r>
            <a:r>
              <a:rPr lang="zh-CN" altLang="en-US"/>
              <a:t>聚合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上下文名称</a:t>
            </a:r>
            <a:r>
              <a:rPr lang="en-US" altLang="zh-CN"/>
              <a:t>-</a:t>
            </a:r>
            <a:r>
              <a:rPr lang="zh-CN" altLang="en-US"/>
              <a:t>通用语言的</a:t>
            </a:r>
            <a:r>
              <a:rPr lang="zh-CN" altLang="en-US"/>
              <a:t>一部分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微服务</a:t>
            </a:r>
            <a:r>
              <a:rPr lang="zh-CN" altLang="en-US"/>
              <a:t>拆分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拆分粒度</a:t>
            </a:r>
            <a:endParaRPr lang="zh-CN" altLang="en-US"/>
          </a:p>
          <a:p>
            <a:pPr lvl="1"/>
            <a:r>
              <a:rPr lang="en-US" altLang="zh-CN"/>
              <a:t>“</a:t>
            </a:r>
            <a:r>
              <a:rPr lang="zh-CN" altLang="en-US"/>
              <a:t>三个火枪手</a:t>
            </a:r>
            <a:r>
              <a:rPr lang="en-US" altLang="zh-CN"/>
              <a:t>”</a:t>
            </a:r>
            <a:r>
              <a:rPr lang="zh-CN" altLang="en-US"/>
              <a:t>原则</a:t>
            </a:r>
            <a:endParaRPr lang="zh-CN" altLang="en-US"/>
          </a:p>
          <a:p>
            <a:pPr lvl="2"/>
            <a:r>
              <a:rPr lang="zh-CN" altLang="en-US"/>
              <a:t>互为</a:t>
            </a:r>
            <a:r>
              <a:rPr lang="zh-CN" altLang="en-US"/>
              <a:t>备份</a:t>
            </a:r>
            <a:endParaRPr lang="zh-CN" altLang="en-US"/>
          </a:p>
          <a:p>
            <a:pPr lvl="2"/>
            <a:r>
              <a:rPr lang="en-US" altLang="zh-CN"/>
              <a:t>1</a:t>
            </a:r>
            <a:r>
              <a:rPr lang="zh-CN" altLang="en-US"/>
              <a:t>人，知识</a:t>
            </a:r>
            <a:r>
              <a:rPr lang="zh-CN" altLang="en-US"/>
              <a:t>盲区</a:t>
            </a:r>
            <a:endParaRPr lang="zh-CN" altLang="en-US"/>
          </a:p>
          <a:p>
            <a:pPr lvl="2"/>
            <a:r>
              <a:rPr lang="en-US" altLang="zh-CN"/>
              <a:t>2</a:t>
            </a:r>
            <a:r>
              <a:rPr lang="zh-CN" altLang="en-US"/>
              <a:t>人，</a:t>
            </a:r>
            <a:r>
              <a:rPr lang="zh-CN" altLang="en-US"/>
              <a:t>各执己见</a:t>
            </a:r>
            <a:endParaRPr lang="zh-CN" altLang="en-US"/>
          </a:p>
          <a:p>
            <a:pPr lvl="2"/>
            <a:r>
              <a:rPr lang="en-US" altLang="zh-CN"/>
              <a:t>4</a:t>
            </a:r>
            <a:r>
              <a:rPr lang="zh-CN" altLang="en-US"/>
              <a:t>人或更多，重在</a:t>
            </a:r>
            <a:r>
              <a:rPr lang="zh-CN" altLang="en-US"/>
              <a:t>参与</a:t>
            </a:r>
            <a:endParaRPr lang="zh-CN" altLang="en-US"/>
          </a:p>
          <a:p>
            <a:pPr lvl="2"/>
            <a:endParaRPr lang="zh-CN" altLang="en-US"/>
          </a:p>
          <a:p>
            <a:r>
              <a:rPr lang="zh-CN" altLang="en-US"/>
              <a:t>拆分</a:t>
            </a:r>
            <a:r>
              <a:rPr lang="zh-CN" altLang="en-US"/>
              <a:t>方法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基于业务</a:t>
            </a:r>
            <a:r>
              <a:rPr lang="zh-CN" altLang="en-US">
                <a:sym typeface="+mn-ea"/>
              </a:rPr>
              <a:t>边界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理论上，一个限界上下文就可以独立拆分为一个微服务。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基于可靠性</a:t>
            </a:r>
            <a:endParaRPr lang="zh-CN" altLang="en-US" sz="2400">
              <a:sym typeface="+mn-ea"/>
            </a:endParaRPr>
          </a:p>
          <a:p>
            <a:pPr lvl="2"/>
            <a:r>
              <a:rPr lang="zh-CN" altLang="en-US" sz="2000">
                <a:sym typeface="+mn-ea"/>
              </a:rPr>
              <a:t>核心</a:t>
            </a:r>
            <a:r>
              <a:rPr lang="en-US" altLang="zh-CN" sz="2000">
                <a:sym typeface="+mn-ea"/>
              </a:rPr>
              <a:t> vs </a:t>
            </a:r>
            <a:r>
              <a:rPr lang="zh-CN" altLang="en-US" sz="2000">
                <a:sym typeface="+mn-ea"/>
              </a:rPr>
              <a:t>非核心</a:t>
            </a:r>
            <a:endParaRPr lang="zh-CN" altLang="en-US" sz="20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基于可扩展性</a:t>
            </a:r>
            <a:endParaRPr lang="zh-CN" altLang="en-US" sz="2400">
              <a:sym typeface="+mn-ea"/>
            </a:endParaRPr>
          </a:p>
          <a:p>
            <a:pPr lvl="2"/>
            <a:r>
              <a:rPr lang="zh-CN" altLang="en-US" sz="2000">
                <a:sym typeface="+mn-ea"/>
              </a:rPr>
              <a:t>稳定</a:t>
            </a:r>
            <a:r>
              <a:rPr lang="en-US" altLang="zh-CN" sz="2000">
                <a:sym typeface="+mn-ea"/>
              </a:rPr>
              <a:t> vs </a:t>
            </a:r>
            <a:r>
              <a:rPr lang="zh-CN" altLang="en-US" sz="2000">
                <a:sym typeface="+mn-ea"/>
              </a:rPr>
              <a:t>易变</a:t>
            </a:r>
            <a:endParaRPr lang="zh-CN" altLang="en-US" sz="20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基于性能</a:t>
            </a:r>
            <a:endParaRPr lang="zh-CN" altLang="en-US" sz="2400">
              <a:sym typeface="+mn-ea"/>
            </a:endParaRPr>
          </a:p>
          <a:p>
            <a:pPr lvl="2"/>
            <a:r>
              <a:rPr lang="zh-CN" altLang="en-US"/>
              <a:t>压力大</a:t>
            </a:r>
            <a:r>
              <a:rPr lang="en-US" altLang="zh-CN"/>
              <a:t> vs </a:t>
            </a:r>
            <a:r>
              <a:rPr lang="zh-CN" altLang="en-US"/>
              <a:t>压力</a:t>
            </a:r>
            <a:r>
              <a:rPr lang="zh-CN" altLang="en-US"/>
              <a:t>小</a:t>
            </a:r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六边形</a:t>
            </a:r>
            <a:r>
              <a:rPr lang="zh-CN" altLang="en-US"/>
              <a:t>架构</a:t>
            </a:r>
            <a:endParaRPr lang="zh-CN" altLang="en-US"/>
          </a:p>
        </p:txBody>
      </p:sp>
      <p:pic>
        <p:nvPicPr>
          <p:cNvPr id="4" name="内容占位符 3" descr="六边形架构_jpeg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37255" y="1872615"/>
            <a:ext cx="53174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en-US" altLang="zh-CN"/>
              <a:t> DDD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2004年，Eric Evans，《Domain Driven Design：Tackling the Complexity in the Heart of Software》</a:t>
            </a:r>
            <a:endParaRPr lang="zh-CN" altLang="en-US"/>
          </a:p>
          <a:p>
            <a:pPr lvl="1"/>
            <a:r>
              <a:rPr lang="zh-CN" altLang="en-US" sz="2400"/>
              <a:t>应对复杂软件</a:t>
            </a:r>
            <a:endParaRPr lang="zh-CN" altLang="en-US"/>
          </a:p>
          <a:p>
            <a:pPr lvl="1"/>
            <a:r>
              <a:rPr lang="en-US" altLang="zh-CN"/>
              <a:t>模型驱动的设计方法</a:t>
            </a:r>
            <a:endParaRPr lang="en-US" altLang="zh-CN"/>
          </a:p>
          <a:p>
            <a:pPr lvl="0"/>
            <a:endParaRPr lang="en-US" altLang="zh-CN"/>
          </a:p>
          <a:p>
            <a:pPr lvl="0"/>
            <a:r>
              <a:rPr lang="en-US" altLang="zh-CN"/>
              <a:t>2014</a:t>
            </a:r>
            <a:r>
              <a:rPr lang="zh-CN" altLang="en-US"/>
              <a:t>年，</a:t>
            </a:r>
            <a:r>
              <a:rPr lang="en-US" altLang="zh-CN"/>
              <a:t>Martin Fowler &amp; James Lewis</a:t>
            </a:r>
            <a:r>
              <a:rPr lang="zh-CN" altLang="en-US"/>
              <a:t>，</a:t>
            </a:r>
            <a:r>
              <a:rPr lang="en-US" altLang="zh-CN"/>
              <a:t>Microservices</a:t>
            </a:r>
            <a:endParaRPr lang="en-US" altLang="zh-CN"/>
          </a:p>
          <a:p>
            <a:pPr lvl="1"/>
            <a:r>
              <a:rPr lang="zh-CN" altLang="en-US"/>
              <a:t>服务粒度、拆分、边界</a:t>
            </a:r>
            <a:endParaRPr lang="zh-CN" altLang="en-US"/>
          </a:p>
          <a:p>
            <a:pPr lvl="1"/>
            <a:r>
              <a:rPr lang="zh-CN" altLang="en-US"/>
              <a:t>随着微服务兴起，DDD也再次火热了起来</a:t>
            </a:r>
            <a:endParaRPr lang="zh-CN" altLang="en-US"/>
          </a:p>
          <a:p>
            <a:pPr lvl="2"/>
            <a:r>
              <a:rPr lang="zh-CN" altLang="en-US"/>
              <a:t>https://martinfowler.com/articles/microservices.html#HowBigIsAMicroservice</a:t>
            </a:r>
            <a:endParaRPr lang="zh-CN" altLang="en-US"/>
          </a:p>
          <a:p>
            <a:pPr lvl="1"/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为什么要学习</a:t>
            </a:r>
            <a:r>
              <a:rPr lang="en-US" altLang="zh-CN"/>
              <a:t>DDD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14550"/>
          </a:xfrm>
        </p:spPr>
        <p:txBody>
          <a:bodyPr>
            <a:normAutofit lnSpcReduction="10000"/>
          </a:bodyPr>
          <a:p>
            <a:r>
              <a:rPr lang="en-US" altLang="zh-CN"/>
              <a:t>Pain Point</a:t>
            </a:r>
            <a:endParaRPr lang="en-US" altLang="zh-CN"/>
          </a:p>
          <a:p>
            <a:pPr lvl="1"/>
            <a:r>
              <a:rPr lang="zh-CN" altLang="en-US" sz="2400"/>
              <a:t>微服务虽好，却容易发展成分布式单体（Distributed Monolith）</a:t>
            </a:r>
            <a:endParaRPr lang="zh-CN" altLang="en-US" sz="2400"/>
          </a:p>
          <a:p>
            <a:pPr lvl="1"/>
            <a:r>
              <a:rPr lang="zh-CN" altLang="en-US">
                <a:sym typeface="+mn-ea"/>
              </a:rPr>
              <a:t>文档</a:t>
            </a:r>
            <a:r>
              <a:rPr lang="zh-CN" altLang="en-US" sz="2400"/>
              <a:t>平时写的不少，用的时候还是要查代码</a:t>
            </a:r>
            <a:endParaRPr lang="zh-CN" altLang="en-US" sz="2400"/>
          </a:p>
          <a:p>
            <a:pPr lvl="1"/>
            <a:r>
              <a:rPr lang="en-US" altLang="zh-CN"/>
              <a:t>项目代码难逃的命运-大泥球/屎山</a:t>
            </a:r>
            <a:endParaRPr lang="en-US" altLang="zh-CN"/>
          </a:p>
          <a:p>
            <a:pPr lvl="1"/>
            <a:r>
              <a:rPr lang="zh-CN" altLang="en-US"/>
              <a:t>业务代码千篇一律，天天在做</a:t>
            </a:r>
            <a:r>
              <a:rPr lang="en-US" altLang="zh-CN"/>
              <a:t> CRUDer</a:t>
            </a:r>
            <a:endParaRPr lang="en-US" altLang="zh-CN"/>
          </a:p>
          <a:p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743585" y="314579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4290695"/>
            <a:ext cx="10515600" cy="20618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DDD</a:t>
            </a:r>
            <a:r>
              <a:rPr lang="zh-CN" altLang="en-US"/>
              <a:t>能带来什么？</a:t>
            </a:r>
            <a:endParaRPr lang="zh-CN" altLang="en-US"/>
          </a:p>
          <a:p>
            <a:pPr lvl="1"/>
            <a:r>
              <a:rPr lang="zh-CN" altLang="en-US"/>
              <a:t>清晰的领域边界，指导微服务拆分</a:t>
            </a:r>
            <a:endParaRPr lang="zh-CN" altLang="en-US"/>
          </a:p>
          <a:p>
            <a:pPr lvl="1"/>
            <a:r>
              <a:rPr lang="zh-CN" altLang="en-US"/>
              <a:t>模型即代码，代码即模型</a:t>
            </a:r>
            <a:r>
              <a:rPr lang="en-US" altLang="zh-CN"/>
              <a:t> </a:t>
            </a:r>
            <a:endParaRPr lang="en-US" altLang="zh-CN"/>
          </a:p>
          <a:p>
            <a:pPr lvl="1"/>
            <a:r>
              <a:rPr lang="zh-CN" altLang="en-US"/>
              <a:t>摆脱</a:t>
            </a:r>
            <a:r>
              <a:rPr lang="en-US" altLang="zh-CN"/>
              <a:t>POP</a:t>
            </a:r>
            <a:r>
              <a:rPr lang="zh-CN" altLang="en-US"/>
              <a:t>，拥抱</a:t>
            </a:r>
            <a:r>
              <a:rPr lang="en-US" altLang="zh-CN"/>
              <a:t>OOP</a:t>
            </a:r>
            <a:endParaRPr lang="en-US" altLang="zh-CN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91765" y="3141345"/>
            <a:ext cx="6325235" cy="1675130"/>
          </a:xfrm>
        </p:spPr>
        <p:txBody>
          <a:bodyPr>
            <a:normAutofit fontScale="90000"/>
          </a:bodyPr>
          <a:p>
            <a:pPr algn="ctr"/>
            <a:r>
              <a:rPr lang="en-US" altLang="zh-CN">
                <a:sym typeface="+mn-ea"/>
              </a:rPr>
              <a:t>No Silver Bullet.</a:t>
            </a:r>
            <a:br>
              <a:rPr lang="en-US" altLang="zh-CN">
                <a:sym typeface="+mn-ea"/>
              </a:rPr>
            </a:br>
            <a:br>
              <a:rPr lang="en-US" altLang="zh-CN">
                <a:sym typeface="+mn-ea"/>
              </a:rPr>
            </a:b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没有银弹</a:t>
            </a: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领域</a:t>
            </a:r>
            <a:r>
              <a:rPr lang="en-US" altLang="zh-CN"/>
              <a:t> </a:t>
            </a:r>
            <a:r>
              <a:rPr lang="en-US" altLang="zh-CN"/>
              <a:t>Domain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3295"/>
          </a:xfrm>
        </p:spPr>
        <p:txBody>
          <a:bodyPr/>
          <a:p>
            <a:r>
              <a:rPr lang="zh-CN" altLang="en-US"/>
              <a:t> 从广义上讲，领域即是一个组织所做的事情以及其中所包含的一切。</a:t>
            </a:r>
            <a:r>
              <a:rPr lang="en-US" altLang="zh-CN"/>
              <a:t>  - </a:t>
            </a:r>
            <a:r>
              <a:rPr lang="zh-CN" altLang="en-US"/>
              <a:t>《实现领域驱动设计》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38200" y="3187700"/>
            <a:ext cx="10578465" cy="1956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Tx/>
              <a:buSzTx/>
            </a:pPr>
            <a:r>
              <a:rPr lang="zh-CN" altLang="en-US"/>
              <a:t>领域是从事一种专门活动或事业的范围、部类或部门。</a:t>
            </a:r>
            <a:r>
              <a:rPr lang="en-US" altLang="zh-CN"/>
              <a:t>- </a:t>
            </a:r>
            <a:r>
              <a:rPr lang="zh-CN" altLang="en-US"/>
              <a:t>汉语词典</a:t>
            </a:r>
            <a:endParaRPr lang="zh-CN" altLang="en-US"/>
          </a:p>
          <a:p>
            <a:pPr algn="l">
              <a:buClrTx/>
              <a:buSzTx/>
            </a:pPr>
            <a:endParaRPr lang="zh-CN" altLang="en-US"/>
          </a:p>
          <a:p>
            <a:pPr algn="l">
              <a:buClrTx/>
              <a:buSzTx/>
            </a:pPr>
            <a:r>
              <a:rPr lang="zh-CN" altLang="en-US"/>
              <a:t>领域具体指一种特定的范围或区域。</a:t>
            </a:r>
            <a:r>
              <a:rPr lang="en-US" altLang="zh-CN"/>
              <a:t>- </a:t>
            </a:r>
            <a:r>
              <a:rPr lang="zh-CN" altLang="en-US"/>
              <a:t>百度百科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子域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领域既然是一种范围，那么就是可大可小的。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领域可以拆分成子域，子域可以拆出</a:t>
            </a:r>
            <a:r>
              <a:rPr lang="en-US" altLang="zh-CN"/>
              <a:t>“</a:t>
            </a:r>
            <a:r>
              <a:rPr lang="zh-CN" altLang="en-US"/>
              <a:t>子子域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类似</a:t>
            </a:r>
            <a:r>
              <a:rPr lang="en-US" altLang="zh-CN"/>
              <a:t> “</a:t>
            </a:r>
            <a:r>
              <a:rPr lang="zh-CN" altLang="en-US"/>
              <a:t>系统</a:t>
            </a:r>
            <a:r>
              <a:rPr lang="en-US" altLang="zh-CN"/>
              <a:t>” vs “</a:t>
            </a:r>
            <a:r>
              <a:rPr lang="zh-CN" altLang="en-US"/>
              <a:t>子系统</a:t>
            </a:r>
            <a:r>
              <a:rPr lang="en-US" altLang="zh-CN"/>
              <a:t>”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领域划分-桃树_jpeg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40155" y="234315"/>
            <a:ext cx="9711690" cy="63893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2228215"/>
            <a:ext cx="10644505" cy="3963035"/>
          </a:xfrm>
        </p:spPr>
        <p:txBody>
          <a:bodyPr>
            <a:normAutofit fontScale="90000" lnSpcReduction="10000"/>
          </a:bodyPr>
          <a:p>
            <a:r>
              <a:rPr lang="en-US" altLang="zh-CN"/>
              <a:t>OTA </a:t>
            </a:r>
            <a:r>
              <a:rPr lang="zh-CN" altLang="en-US"/>
              <a:t>领域</a:t>
            </a:r>
            <a:endParaRPr lang="zh-CN" altLang="en-US"/>
          </a:p>
          <a:p>
            <a:pPr lvl="1"/>
            <a:r>
              <a:rPr lang="zh-CN" altLang="en-US"/>
              <a:t>酒店预定</a:t>
            </a:r>
            <a:r>
              <a:rPr lang="zh-CN" altLang="en-US"/>
              <a:t>领域</a:t>
            </a:r>
            <a:endParaRPr lang="zh-CN" altLang="en-US"/>
          </a:p>
          <a:p>
            <a:pPr lvl="2"/>
            <a:r>
              <a:rPr lang="zh-CN" altLang="en-US"/>
              <a:t>酒店信息</a:t>
            </a:r>
            <a:r>
              <a:rPr lang="zh-CN" altLang="en-US"/>
              <a:t>领域</a:t>
            </a:r>
            <a:endParaRPr lang="zh-CN" altLang="en-US"/>
          </a:p>
          <a:p>
            <a:pPr lvl="2"/>
            <a:r>
              <a:rPr lang="zh-CN" altLang="en-US"/>
              <a:t>订单</a:t>
            </a:r>
            <a:r>
              <a:rPr lang="zh-CN" altLang="en-US"/>
              <a:t>领域</a:t>
            </a:r>
            <a:endParaRPr lang="zh-CN" altLang="en-US"/>
          </a:p>
          <a:p>
            <a:pPr lvl="3"/>
            <a:r>
              <a:rPr lang="zh-CN" altLang="en-US" sz="1800"/>
              <a:t>订单领域</a:t>
            </a:r>
            <a:endParaRPr lang="zh-CN" altLang="en-US"/>
          </a:p>
          <a:p>
            <a:pPr lvl="3"/>
            <a:r>
              <a:rPr lang="zh-CN" altLang="en-US" sz="1800"/>
              <a:t>支付领域</a:t>
            </a:r>
            <a:endParaRPr lang="zh-CN" altLang="en-US"/>
          </a:p>
          <a:p>
            <a:pPr lvl="2"/>
            <a:r>
              <a:rPr lang="zh-CN" altLang="en-US"/>
              <a:t>鉴权</a:t>
            </a:r>
            <a:r>
              <a:rPr lang="zh-CN" altLang="en-US"/>
              <a:t>领域</a:t>
            </a:r>
            <a:endParaRPr lang="zh-CN" altLang="en-US"/>
          </a:p>
          <a:p>
            <a:pPr lvl="2"/>
            <a:r>
              <a:rPr lang="zh-CN" altLang="en-US"/>
              <a:t>结算</a:t>
            </a:r>
            <a:r>
              <a:rPr lang="zh-CN" altLang="en-US"/>
              <a:t>领域</a:t>
            </a:r>
            <a:endParaRPr lang="zh-CN" altLang="en-US"/>
          </a:p>
          <a:p>
            <a:pPr lvl="1"/>
            <a:r>
              <a:rPr lang="zh-CN" altLang="en-US"/>
              <a:t>机票预定</a:t>
            </a:r>
            <a:r>
              <a:rPr lang="zh-CN" altLang="en-US"/>
              <a:t>领域</a:t>
            </a:r>
            <a:endParaRPr lang="zh-CN" altLang="en-US"/>
          </a:p>
          <a:p>
            <a:pPr lvl="1"/>
            <a:r>
              <a:rPr lang="zh-CN" altLang="en-US"/>
              <a:t>火车票预定</a:t>
            </a:r>
            <a:r>
              <a:rPr lang="zh-CN" altLang="en-US"/>
              <a:t>领域</a:t>
            </a:r>
            <a:endParaRPr lang="zh-CN" altLang="en-US"/>
          </a:p>
          <a:p>
            <a:pPr lvl="1"/>
            <a:r>
              <a:rPr lang="zh-CN" altLang="en-US"/>
              <a:t>租车</a:t>
            </a:r>
            <a:r>
              <a:rPr lang="zh-CN" altLang="en-US"/>
              <a:t>领域</a:t>
            </a:r>
            <a:endParaRPr lang="zh-CN" altLang="en-US"/>
          </a:p>
          <a:p>
            <a:pPr lvl="1"/>
            <a:r>
              <a:rPr lang="zh-CN" altLang="en-US"/>
              <a:t>门票</a:t>
            </a:r>
            <a:r>
              <a:rPr lang="zh-CN" altLang="en-US"/>
              <a:t>预定领域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43610" y="330200"/>
            <a:ext cx="914971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OTA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用户查酒店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用户下单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商户履约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结算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酒店信息哪里来，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需要有个后台信息系统。信息哪里来，人工录入，对接其他外部系统。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核心域、通用域、支撑域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核心域：包含企业核心业务和竞争力的子域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通用域：没有太多个性化的诉求，同时被多个子域使用的通用功能子域</a:t>
            </a:r>
            <a:endParaRPr lang="zh-CN" altLang="en-US"/>
          </a:p>
          <a:p>
            <a:pPr lvl="1"/>
            <a:r>
              <a:rPr lang="zh-CN" altLang="en-US"/>
              <a:t>比如用户鉴权子域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/>
              <a:t>支撑域：必需但既不包含决定产品和公司核心竞争力的功能，也不包含通用功能的子域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853,&quot;width&quot;:10418}"/>
</p:tagLst>
</file>

<file path=ppt/tags/tag2.xml><?xml version="1.0" encoding="utf-8"?>
<p:tagLst xmlns:p="http://schemas.openxmlformats.org/presentationml/2006/main">
  <p:tag name="KSO_WM_UNIT_PLACING_PICTURE_USER_VIEWPORT" val="{&quot;height&quot;:6853,&quot;width&quot;:8374}"/>
</p:tagLst>
</file>

<file path=ppt/tags/tag3.xml><?xml version="1.0" encoding="utf-8"?>
<p:tagLst xmlns:p="http://schemas.openxmlformats.org/presentationml/2006/main">
  <p:tag name="COMMONDATA" val="eyJoZGlkIjoiYmI1ZWMzZGQwODg4MWMwMjdiYjYzZWY2NjBhMDk0NzA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2517</Words>
  <Application>WPS 演示</Application>
  <PresentationFormat>宽屏</PresentationFormat>
  <Paragraphs>201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Wingdings</vt:lpstr>
      <vt:lpstr>微软雅黑</vt:lpstr>
      <vt:lpstr>Calibri</vt:lpstr>
      <vt:lpstr>Arial Unicode MS</vt:lpstr>
      <vt:lpstr>Office 主题</vt:lpstr>
      <vt:lpstr>领域驱动设计</vt:lpstr>
      <vt:lpstr>什么是 DDD？</vt:lpstr>
      <vt:lpstr>为什么要学习DDD？</vt:lpstr>
      <vt:lpstr>No Silver Bullet.     没有银弹   </vt:lpstr>
      <vt:lpstr>领域 Domain</vt:lpstr>
      <vt:lpstr>子域</vt:lpstr>
      <vt:lpstr>PowerPoint 演示文稿</vt:lpstr>
      <vt:lpstr>PowerPoint 演示文稿</vt:lpstr>
      <vt:lpstr>核心域、通用域、支撑域</vt:lpstr>
      <vt:lpstr>PowerPoint 演示文稿</vt:lpstr>
      <vt:lpstr>PowerPoint 演示文稿</vt:lpstr>
      <vt:lpstr>PowerPoint 演示文稿</vt:lpstr>
      <vt:lpstr>建模方法</vt:lpstr>
      <vt:lpstr>PowerPoint 演示文稿</vt:lpstr>
      <vt:lpstr>识别限界上下文</vt:lpstr>
      <vt:lpstr>微服务拆分</vt:lpstr>
      <vt:lpstr>六边形架构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10</cp:revision>
  <dcterms:created xsi:type="dcterms:W3CDTF">2022-09-04T05:22:00Z</dcterms:created>
  <dcterms:modified xsi:type="dcterms:W3CDTF">2023-10-05T09:36:28Z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7ABD1B4B9FB84B308DB45CC28B9C5B52</vt:lpwstr>
  </property>
  <property fmtid="{D5CDD505-2E9C-101B-9397-08002B2CF9AE}" pid="3" name="KSOProductBuildVer">
    <vt:lpwstr>2052-12.1.0.15712</vt:lpwstr>
  </property>
</Properties>
</file>