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2" r:id="rId9"/>
    <p:sldId id="261" r:id="rId10"/>
    <p:sldId id="272" r:id="rId11"/>
    <p:sldId id="263" r:id="rId12"/>
    <p:sldId id="264" r:id="rId13"/>
    <p:sldId id="265" r:id="rId14"/>
    <p:sldId id="266" r:id="rId15"/>
    <p:sldId id="268" r:id="rId16"/>
    <p:sldId id="270" r:id="rId17"/>
    <p:sldId id="267" r:id="rId18"/>
    <p:sldId id="271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分布式单体：</a:t>
            </a:r>
            <a:r>
              <a:rPr lang="en-US" altLang="zh-CN"/>
              <a:t> https://juejin.cn/post/6844904202565599240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预算和资源有限，</a:t>
            </a:r>
            <a:r>
              <a:rPr lang="en-US" altLang="zh-CN"/>
              <a:t> </a:t>
            </a:r>
            <a:r>
              <a:rPr lang="zh-CN" altLang="en-US"/>
              <a:t>好刚用在刀刃上。每个企业的商业模式都有很大差异，关注点也会不同。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OTA: 最专业的</a:t>
            </a:r>
            <a:r>
              <a:rPr lang="zh-CN" altLang="en-US"/>
              <a:t>线上</a:t>
            </a:r>
            <a:r>
              <a:rPr lang="en-US" altLang="zh-CN"/>
              <a:t>主题酒店</a:t>
            </a:r>
            <a:r>
              <a:rPr lang="zh-CN" altLang="en-US"/>
              <a:t>，核心域</a:t>
            </a:r>
            <a:r>
              <a:rPr lang="en-US" altLang="zh-CN"/>
              <a:t>“</a:t>
            </a:r>
            <a:r>
              <a:rPr lang="zh-CN" altLang="en-US"/>
              <a:t>酒店信息</a:t>
            </a:r>
            <a:r>
              <a:rPr lang="en-US" altLang="zh-CN"/>
              <a:t>”</a:t>
            </a:r>
            <a:r>
              <a:rPr lang="zh-CN" altLang="en-US"/>
              <a:t>。</a:t>
            </a:r>
            <a:r>
              <a:rPr lang="en-US" altLang="zh-CN"/>
              <a:t> 全网最高性价比的酒店预订服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核心</a:t>
            </a:r>
            <a:r>
              <a:rPr lang="en-US" altLang="zh-CN"/>
              <a:t> “查询”域和“供应商”域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我们看一个普通的研发流程：</a:t>
            </a:r>
            <a:endParaRPr lang="zh-CN" altLang="en-US"/>
          </a:p>
          <a:p>
            <a:r>
              <a:rPr lang="zh-CN" altLang="en-US"/>
              <a:t>* 首先，产品经理会和领域专家进行沟通，这个阶段可能会有研发人员参与，产品经理根据讨论结果生成需求说明文档，理想情况下，文档会包含一些概念的定义、用户地图、用户故事等。</a:t>
            </a:r>
            <a:endParaRPr lang="zh-CN" altLang="en-US"/>
          </a:p>
          <a:p>
            <a:r>
              <a:rPr lang="zh-CN" altLang="en-US"/>
              <a:t>* 然后，研发会根据需求说明进行相关的设计和技术文档编写，理想情况下，这里会有设计接口、表结构设计、必要的UML图等。</a:t>
            </a:r>
            <a:endParaRPr lang="zh-CN" altLang="en-US"/>
          </a:p>
          <a:p>
            <a:r>
              <a:rPr lang="zh-CN" altLang="en-US"/>
              <a:t>* 最后研发人员会进行代码编写。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Ubiquitous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发音：/juːˈbɪkwɪtəs/）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小明和明妈提前明确“苹果”的定义就不会吃亏了。在研发过程中，我们同样需要为各种业务概念做明确的定义，把这些明确的定义落地成文档并加以使用，那么在沟通、书写用户故事和其他文档的时候就会避免出现歧义的情况。那么这样一套概念的定义我们就可以称之为“通用语言”。明确的概念定义我想很多团队都在使用了，但是还是要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 但是我们要注意在非技术沟通中，需要规避使用其他非技术人员听不懂的词语，整个团队（需求相关方）都使用这个“通用语言”进行沟通。如果我们的沟通需求的时候是拿着ER在聊加某某表、拿着接口文档考虑怎么新增字段，我们要注意了，这种沟通往往会导致一些领域概念的丢失。</a:t>
            </a:r>
            <a:endParaRPr lang="zh-CN" altLang="en-US"/>
          </a:p>
          <a:p>
            <a:r>
              <a:rPr lang="zh-CN" altLang="en-US"/>
              <a:t>* 在定义概念的时候，把英文翻译也标准化，因为我们在编写代码的时候也要使用这些概念来编码。这样我们的代码才能够富含领域知识，才能让人读得懂。</a:t>
            </a:r>
            <a:endParaRPr lang="zh-CN" altLang="en-US"/>
          </a:p>
          <a:p>
            <a:r>
              <a:rPr lang="zh-CN" altLang="en-US"/>
              <a:t>* “通用语言”不一定是天然就存在的词汇，可能是在模型讨论中发现一些隐藏的领域概念，需要团队集思广益来定义出一个合理的词汇，用来表达这个领域概念。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参考资料</a:t>
            </a:r>
            <a:r>
              <a:rPr lang="en-US" altLang="zh-CN"/>
              <a:t> https://time.geekbang.org/column/article/11207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领域驱动设计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Domain Driven Design</a:t>
            </a:r>
            <a:endParaRPr lang="zh-CN" altLang="en-US"/>
          </a:p>
          <a:p>
            <a:r>
              <a:rPr lang="zh-CN" altLang="en-US"/>
              <a:t>软件核心复杂性应对之道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缺乏建模过程的沟通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4110" y="259080"/>
            <a:ext cx="6630035" cy="6409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735" y="814070"/>
            <a:ext cx="4226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我们先看一个普通的研发流程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可能出现的问题：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概念没有明确、统一的定义</a:t>
            </a:r>
            <a:endParaRPr lang="en-US" altLang="zh-CN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经常使用技术词汇进行讨论</a:t>
            </a:r>
            <a:endParaRPr lang="zh-CN" altLang="en-US"/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代码丧失业务语义</a:t>
            </a:r>
            <a:endParaRPr lang="zh-CN" altLang="en-US"/>
          </a:p>
          <a:p>
            <a:pPr lvl="1" indent="0" algn="l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2625" y="3303905"/>
            <a:ext cx="38366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&gt; 小明：妈，这次期末考试我考了100分，说好的奖励我一个</a:t>
            </a:r>
            <a:r>
              <a:rPr lang="zh-CN" altLang="en-US" sz="1400" b="1"/>
              <a:t>苹果</a:t>
            </a:r>
            <a:r>
              <a:rPr lang="zh-CN" altLang="en-US" sz="1400"/>
              <a:t>哦～</a:t>
            </a:r>
            <a:r>
              <a:rPr lang="en-US" altLang="zh-CN" sz="1400"/>
              <a:t> </a:t>
            </a:r>
            <a:endParaRPr lang="en-US" altLang="zh-CN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&gt; 明妈：喏，路口刚买的，10块钱3斤，包甜！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&gt; 小明：......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682625" y="5132070"/>
            <a:ext cx="3944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Facility</a:t>
            </a:r>
            <a:r>
              <a:rPr lang="zh-CN" altLang="en-US" sz="1400"/>
              <a:t>：</a:t>
            </a:r>
            <a:endParaRPr lang="zh-CN" altLang="en-US" sz="1400"/>
          </a:p>
          <a:p>
            <a:pPr algn="l"/>
            <a:r>
              <a:rPr lang="zh-CN" altLang="en-US" sz="1400"/>
              <a:t>设施; 设备; (机器等的)特别装置; (服务等的)特色; (供特定用途的)场所; （学习、做事的）天资，才能，天赋;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4025"/>
            <a:ext cx="9836150" cy="53530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Ubiquitous Language 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686685"/>
            <a:ext cx="9836150" cy="535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限界上下文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98950" y="466725"/>
            <a:ext cx="2202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通用语言</a:t>
            </a:r>
            <a:r>
              <a:rPr lang="en-US" altLang="zh-CN"/>
              <a:t>/ </a:t>
            </a:r>
            <a:r>
              <a:rPr lang="zh-CN" altLang="en-US"/>
              <a:t>统一语言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54430" y="989330"/>
            <a:ext cx="3440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团队所有人使用的同一套语言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需求中，持续扩充和完善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动词</a:t>
            </a:r>
            <a:r>
              <a:rPr lang="en-US" altLang="zh-CN"/>
              <a:t> + </a:t>
            </a:r>
            <a:r>
              <a:rPr lang="zh-CN" altLang="en-US"/>
              <a:t>名词及其准确的定义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4915" y="3307080"/>
            <a:ext cx="8849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/>
              <a:t>语言都有它的语义环境，通用语言也有它的上下文环境，那就是限界上下文。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在一个明媚的早晨，孩子起床问妈妈：“今天应该穿几件衣服呀？”妈妈回答：“能穿多少就穿多少！”</a:t>
            </a: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/>
              <a:t>    那到底是穿多还是穿少呢？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统一语言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900" y="901065"/>
            <a:ext cx="5915660" cy="4614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9585" y="194437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知识消化循环（</a:t>
            </a:r>
            <a:r>
              <a:rPr lang="zh-CN" altLang="en-US">
                <a:sym typeface="+mn-ea"/>
              </a:rPr>
              <a:t>Knowledge Crunching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关联模型与软件实现；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基于模型提取统一语言；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开发富含知识的模型；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精炼模型；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头脑风暴与试验。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建模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事件风暴</a:t>
            </a:r>
            <a:endParaRPr lang="zh-CN" altLang="en-US"/>
          </a:p>
          <a:p>
            <a:pPr lvl="1"/>
            <a:r>
              <a:rPr lang="zh-CN" altLang="en-US"/>
              <a:t>社区最流行的一种建模方式，适合进行业务探索。</a:t>
            </a:r>
            <a:endParaRPr lang="zh-CN" altLang="en-US"/>
          </a:p>
          <a:p>
            <a:pPr lvl="1"/>
            <a:r>
              <a:rPr lang="zh-CN" altLang="en-US"/>
              <a:t> 《DDD：EventStorming（事件风暴）》</a:t>
            </a:r>
            <a:r>
              <a:rPr lang="en-US" altLang="zh-CN"/>
              <a:t> </a:t>
            </a:r>
            <a:endParaRPr lang="en-US" altLang="zh-CN"/>
          </a:p>
          <a:p>
            <a:pPr lvl="2"/>
            <a:r>
              <a:rPr lang="zh-CN" altLang="en-US">
                <a:sym typeface="+mn-ea"/>
              </a:rPr>
              <a:t>http://apframework.com/2019/12/03/ddd-eventstorming/</a:t>
            </a:r>
            <a:endParaRPr lang="zh-CN" altLang="en-US">
              <a:sym typeface="+mn-ea"/>
            </a:endParaRPr>
          </a:p>
          <a:p>
            <a:pPr lvl="0"/>
            <a:endParaRPr lang="zh-CN" altLang="en-US"/>
          </a:p>
          <a:p>
            <a:r>
              <a:rPr lang="zh-CN" altLang="en-US"/>
              <a:t>四色建模</a:t>
            </a:r>
            <a:endParaRPr lang="zh-CN" altLang="en-US"/>
          </a:p>
          <a:p>
            <a:pPr lvl="1"/>
            <a:r>
              <a:rPr lang="zh-CN" altLang="en-US"/>
              <a:t>《Java Modeling In Color With</a:t>
            </a:r>
            <a:r>
              <a:rPr lang="en-US" altLang="zh-CN"/>
              <a:t> </a:t>
            </a:r>
            <a:r>
              <a:rPr lang="zh-CN" altLang="en-US"/>
              <a:t>UML》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</a:t>
            </a:r>
            <a:r>
              <a:rPr lang="zh-CN" altLang="en-US"/>
              <a:t>风暴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32815"/>
            <a:ext cx="10968990" cy="5330825"/>
          </a:xfrm>
        </p:spPr>
        <p:txBody>
          <a:bodyPr>
            <a:normAutofit fontScale="60000"/>
          </a:bodyPr>
          <a:p>
            <a:r>
              <a:rPr lang="zh-CN" altLang="en-US" sz="1400"/>
              <a:t>用户（</a:t>
            </a:r>
            <a:r>
              <a:rPr lang="en-US" altLang="zh-CN" sz="1400"/>
              <a:t>User</a:t>
            </a:r>
            <a:r>
              <a:rPr lang="zh-CN" altLang="en-US" sz="1400"/>
              <a:t>）：有权限在系统中进行信息浏览和编辑的人或者其他系统。</a:t>
            </a:r>
            <a:endParaRPr lang="zh-CN" altLang="en-US" sz="1400"/>
          </a:p>
          <a:p>
            <a:r>
              <a:rPr lang="zh-CN" altLang="en-US" sz="1400"/>
              <a:t>商户管理员（</a:t>
            </a:r>
            <a:r>
              <a:rPr lang="en-US" altLang="zh-CN" sz="1400"/>
              <a:t>Merchant</a:t>
            </a:r>
            <a:r>
              <a:rPr lang="zh-CN" altLang="en-US" sz="1400"/>
              <a:t>）：用户的一种，指酒店拥有者或者其雇佣的拥有系统权限人员，或者是持有酒店合法销售资源的其他</a:t>
            </a:r>
            <a:r>
              <a:rPr lang="zh-CN" altLang="en-US" sz="1400"/>
              <a:t>第三方。</a:t>
            </a:r>
            <a:endParaRPr lang="zh-CN" altLang="en-US" sz="1400"/>
          </a:p>
          <a:p>
            <a:r>
              <a:rPr lang="zh-CN" altLang="en-US" sz="1400"/>
              <a:t>业务人员（</a:t>
            </a:r>
            <a:r>
              <a:rPr lang="en-US" altLang="zh-CN" sz="1400"/>
              <a:t>Business Developer</a:t>
            </a:r>
            <a:r>
              <a:rPr lang="zh-CN" altLang="en-US" sz="1400"/>
              <a:t>）：</a:t>
            </a:r>
            <a:r>
              <a:rPr lang="zh-CN" altLang="en-US" sz="1400">
                <a:sym typeface="+mn-ea"/>
              </a:rPr>
              <a:t>用户的一种，</a:t>
            </a:r>
            <a:r>
              <a:rPr lang="zh-CN" altLang="en-US" sz="1400"/>
              <a:t>平台雇佣的，在一线与酒店对接的人员。</a:t>
            </a:r>
            <a:endParaRPr lang="zh-CN" altLang="en-US" sz="1400"/>
          </a:p>
          <a:p>
            <a:r>
              <a:rPr lang="zh-CN" altLang="en-US" sz="1400"/>
              <a:t>运营人员（</a:t>
            </a:r>
            <a:r>
              <a:rPr lang="en-US" altLang="zh-CN" sz="1400"/>
              <a:t>Operator</a:t>
            </a:r>
            <a:r>
              <a:rPr lang="zh-CN" altLang="en-US" sz="1400"/>
              <a:t>）：</a:t>
            </a:r>
            <a:r>
              <a:rPr lang="zh-CN" altLang="en-US" sz="1400">
                <a:sym typeface="+mn-ea"/>
              </a:rPr>
              <a:t>用户的一种，</a:t>
            </a:r>
            <a:r>
              <a:rPr lang="zh-CN" altLang="en-US" sz="1400"/>
              <a:t>平台雇佣的，保障信息合理性、</a:t>
            </a:r>
            <a:r>
              <a:rPr lang="zh-CN" altLang="en-US" sz="1400">
                <a:sym typeface="+mn-ea"/>
              </a:rPr>
              <a:t>准确性的人员。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系统策略（</a:t>
            </a:r>
            <a:r>
              <a:rPr lang="en-US" altLang="zh-CN" sz="1400">
                <a:sym typeface="+mn-ea"/>
              </a:rPr>
              <a:t>System Policy</a:t>
            </a:r>
            <a:r>
              <a:rPr lang="zh-CN" altLang="en-US" sz="1400">
                <a:sym typeface="+mn-ea"/>
              </a:rPr>
              <a:t>）：用户的一种，系统本身定义的一些定时、联动策略，或对信息进行处理，这里统称为系统策略。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/>
              <a:t>酒店（</a:t>
            </a:r>
            <a:r>
              <a:rPr lang="en-US" altLang="zh-CN" sz="1400"/>
              <a:t>Hotel</a:t>
            </a:r>
            <a:r>
              <a:rPr lang="zh-CN" altLang="en-US" sz="1400"/>
              <a:t>）：现实中真实存在的一家酒店，包含酒店名称、地理位置等</a:t>
            </a:r>
            <a:r>
              <a:rPr lang="zh-CN" altLang="en-US" sz="1400" i="1"/>
              <a:t>基础信息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zh-CN" altLang="en-US" sz="1400"/>
              <a:t>子酒（</a:t>
            </a:r>
            <a:r>
              <a:rPr lang="en-US" altLang="zh-CN" sz="1400"/>
              <a:t>SubHotel</a:t>
            </a:r>
            <a:r>
              <a:rPr lang="zh-CN" altLang="en-US" sz="1400"/>
              <a:t>）：酒店关联的不同</a:t>
            </a:r>
            <a:r>
              <a:rPr lang="zh-CN" altLang="en-US" sz="1400" i="1"/>
              <a:t>供应商</a:t>
            </a:r>
            <a:r>
              <a:rPr lang="zh-CN" altLang="en-US" sz="1400"/>
              <a:t>的销售资源，包含联络人、签约方式等</a:t>
            </a:r>
            <a:r>
              <a:rPr lang="zh-CN" altLang="en-US" sz="1400"/>
              <a:t>信息。</a:t>
            </a:r>
            <a:r>
              <a:rPr lang="en-US" altLang="zh-CN" sz="1400"/>
              <a:t> </a:t>
            </a:r>
            <a:endParaRPr lang="zh-CN" altLang="en-US" sz="1400"/>
          </a:p>
          <a:p>
            <a:r>
              <a:rPr lang="zh-CN" altLang="en-US" sz="1400"/>
              <a:t>加盟（</a:t>
            </a:r>
            <a:r>
              <a:rPr lang="en-US" altLang="zh-CN" sz="1400"/>
              <a:t>Join</a:t>
            </a:r>
            <a:r>
              <a:rPr lang="zh-CN" altLang="en-US" sz="1400"/>
              <a:t>）：商户管理员、业务人员通过提供酒店的</a:t>
            </a:r>
            <a:r>
              <a:rPr lang="zh-CN" altLang="en-US" sz="1400" i="1"/>
              <a:t>营业执照</a:t>
            </a:r>
            <a:r>
              <a:rPr lang="zh-CN" altLang="en-US" sz="1400"/>
              <a:t>、</a:t>
            </a:r>
            <a:r>
              <a:rPr lang="zh-CN" altLang="en-US" sz="1400" i="1"/>
              <a:t>基础信息</a:t>
            </a:r>
            <a:r>
              <a:rPr lang="zh-CN" altLang="en-US" sz="1400"/>
              <a:t>等资料可以提交</a:t>
            </a:r>
            <a:r>
              <a:rPr lang="zh-CN" altLang="en-US" sz="1400" i="1"/>
              <a:t>加盟申请</a:t>
            </a:r>
            <a:r>
              <a:rPr lang="zh-CN" altLang="en-US" sz="1400"/>
              <a:t>、通过</a:t>
            </a:r>
            <a:r>
              <a:rPr lang="zh-CN" altLang="en-US" sz="1400" i="1"/>
              <a:t>信息审核</a:t>
            </a:r>
            <a:r>
              <a:rPr lang="zh-CN" altLang="en-US" sz="1400"/>
              <a:t>后系统</a:t>
            </a:r>
            <a:r>
              <a:rPr lang="zh-CN" altLang="en-US" sz="1400"/>
              <a:t>会创建相应</a:t>
            </a:r>
            <a:r>
              <a:rPr lang="zh-CN" altLang="en-US" sz="1400"/>
              <a:t>的子酒。</a:t>
            </a:r>
            <a:endParaRPr lang="zh-CN" altLang="en-US" sz="1400"/>
          </a:p>
          <a:p>
            <a:r>
              <a:rPr lang="zh-CN" altLang="en-US" sz="1400"/>
              <a:t>浏览酒店信息（</a:t>
            </a:r>
            <a:r>
              <a:rPr lang="en-US" altLang="zh-CN" sz="1400"/>
              <a:t>Read Hotel</a:t>
            </a:r>
            <a:r>
              <a:rPr lang="zh-CN" altLang="en-US" sz="1400"/>
              <a:t>）：用户可以浏览所有酒店的</a:t>
            </a:r>
            <a:r>
              <a:rPr lang="zh-CN" altLang="en-US" sz="1400"/>
              <a:t>信息。</a:t>
            </a:r>
            <a:endParaRPr lang="zh-CN" altLang="en-US" sz="1400"/>
          </a:p>
          <a:p>
            <a:r>
              <a:rPr lang="zh-CN" altLang="en-US" sz="1400"/>
              <a:t>浏览子酒信息（</a:t>
            </a:r>
            <a:r>
              <a:rPr lang="en-US" altLang="zh-CN" sz="1400"/>
              <a:t>Read SubHotel)</a:t>
            </a:r>
            <a:r>
              <a:rPr lang="zh-CN" altLang="en-US" sz="1400"/>
              <a:t>：用户可以浏览归属其管辖的子酒</a:t>
            </a:r>
            <a:r>
              <a:rPr lang="zh-CN" altLang="en-US" sz="1400"/>
              <a:t>信息。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>
                <a:sym typeface="+mn-ea"/>
              </a:rPr>
              <a:t>注册酒店（</a:t>
            </a:r>
            <a:r>
              <a:rPr lang="en-US" altLang="zh-CN" sz="1400">
                <a:sym typeface="+mn-ea"/>
              </a:rPr>
              <a:t>Register Hotel</a:t>
            </a:r>
            <a:r>
              <a:rPr lang="zh-CN" altLang="en-US" sz="1400">
                <a:sym typeface="+mn-ea"/>
              </a:rPr>
              <a:t>）：如果一家</a:t>
            </a:r>
            <a:r>
              <a:rPr lang="zh-CN" altLang="en-US" sz="1400" i="1">
                <a:sym typeface="+mn-ea"/>
              </a:rPr>
              <a:t>可定</a:t>
            </a:r>
            <a:r>
              <a:rPr lang="zh-CN" altLang="en-US" sz="1400">
                <a:sym typeface="+mn-ea"/>
              </a:rPr>
              <a:t>子酒在系统中没有对应的酒店，运营人员、系统策略可以根据该子酒的信息创建一个酒店。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更正酒店信息（</a:t>
            </a:r>
            <a:r>
              <a:rPr lang="en-US" altLang="zh-CN" sz="1400">
                <a:sym typeface="+mn-ea"/>
              </a:rPr>
              <a:t>Correct Hotel Info</a:t>
            </a:r>
            <a:r>
              <a:rPr lang="zh-CN" altLang="en-US" sz="1400">
                <a:sym typeface="+mn-ea"/>
              </a:rPr>
              <a:t>）：运营人员发现任何酒店信息不准确时，可以更正</a:t>
            </a:r>
            <a:r>
              <a:rPr lang="zh-CN" altLang="en-US" sz="1400">
                <a:sym typeface="+mn-ea"/>
              </a:rPr>
              <a:t>该酒店信息。</a:t>
            </a:r>
            <a:endParaRPr lang="zh-CN" altLang="en-US" sz="1400"/>
          </a:p>
          <a:p>
            <a:r>
              <a:rPr lang="zh-CN" altLang="en-US" sz="1400"/>
              <a:t>申请子酒信息更正</a:t>
            </a:r>
            <a:r>
              <a:rPr lang="en-US" altLang="zh-CN" sz="1400"/>
              <a:t> (Apply for SubHotel Info Correction)</a:t>
            </a:r>
            <a:r>
              <a:rPr lang="zh-CN" altLang="en-US" sz="1400"/>
              <a:t>：</a:t>
            </a:r>
            <a:r>
              <a:rPr lang="zh-CN" altLang="en-US" sz="1400">
                <a:sym typeface="+mn-ea"/>
              </a:rPr>
              <a:t>商户管理员、业务人员发现</a:t>
            </a:r>
            <a:r>
              <a:rPr lang="zh-CN" altLang="en-US" sz="1400">
                <a:sym typeface="+mn-ea"/>
              </a:rPr>
              <a:t>所属子酒信息不正确时，可以提供最新的子酒</a:t>
            </a:r>
            <a:r>
              <a:rPr lang="zh-CN" altLang="en-US" sz="1400"/>
              <a:t>信息，提交子酒</a:t>
            </a:r>
            <a:r>
              <a:rPr lang="zh-CN" altLang="en-US" sz="1400"/>
              <a:t>信息更正申请。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投票策略（</a:t>
            </a:r>
            <a:r>
              <a:rPr lang="en-US" altLang="zh-CN" sz="1400">
                <a:sym typeface="+mn-ea"/>
              </a:rPr>
              <a:t>Voting Policy</a:t>
            </a:r>
            <a:r>
              <a:rPr lang="zh-CN" altLang="en-US" sz="1400">
                <a:sym typeface="+mn-ea"/>
              </a:rPr>
              <a:t>）：系统策略的</a:t>
            </a:r>
            <a:r>
              <a:rPr lang="zh-CN" altLang="en-US" sz="1400">
                <a:sym typeface="+mn-ea"/>
              </a:rPr>
              <a:t>一种，当酒店关联的子酒信息发生变更后，系统可以根据规则筛选出最优质的信息，更新到酒店上。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敏感词</a:t>
            </a:r>
            <a:r>
              <a:rPr lang="en-US" altLang="zh-CN" sz="1400">
                <a:sym typeface="+mn-ea"/>
              </a:rPr>
              <a:t>(Sensitive Word )</a:t>
            </a:r>
            <a:r>
              <a:rPr lang="zh-CN" altLang="en-US" sz="1400">
                <a:sym typeface="+mn-ea"/>
              </a:rPr>
              <a:t>：</a:t>
            </a:r>
            <a:r>
              <a:rPr lang="zh-CN" altLang="en-US" sz="1400">
                <a:sym typeface="+mn-ea"/>
              </a:rPr>
              <a:t>由于酒店的信息是外露的，其名称、简介等信息中不能包含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ym typeface="+mn-ea"/>
              </a:rPr>
              <a:t>五星</a:t>
            </a:r>
            <a:r>
              <a:rPr lang="en-US" altLang="zh-CN" sz="1400">
                <a:sym typeface="+mn-ea"/>
              </a:rPr>
              <a:t>”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“</a:t>
            </a:r>
            <a:r>
              <a:rPr lang="zh-CN" altLang="en-US" sz="1400">
                <a:sym typeface="+mn-ea"/>
              </a:rPr>
              <a:t>三星</a:t>
            </a:r>
            <a:r>
              <a:rPr lang="en-US" altLang="zh-CN" sz="1400">
                <a:sym typeface="+mn-ea"/>
              </a:rPr>
              <a:t>”</a:t>
            </a:r>
            <a:r>
              <a:rPr lang="zh-CN" altLang="en-US" sz="1400">
                <a:sym typeface="+mn-ea"/>
              </a:rPr>
              <a:t>等误导信息，敏感词列表详见</a:t>
            </a:r>
            <a:r>
              <a:rPr lang="en-US" altLang="zh-CN" sz="1400">
                <a:sym typeface="+mn-ea"/>
              </a:rPr>
              <a:t>XXX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子酒信息系统自动审核策略（</a:t>
            </a:r>
            <a:r>
              <a:rPr lang="en-US" altLang="zh-CN" sz="1400">
                <a:sym typeface="+mn-ea"/>
              </a:rPr>
              <a:t>SubHotel Correction </a:t>
            </a:r>
            <a:r>
              <a:rPr lang="en-US" altLang="zh-CN" sz="1400">
                <a:sym typeface="+mn-ea"/>
              </a:rPr>
              <a:t>Audit Policy</a:t>
            </a:r>
            <a:r>
              <a:rPr lang="zh-CN" altLang="en-US" sz="1400">
                <a:sym typeface="+mn-ea"/>
              </a:rPr>
              <a:t>）：如果子酒更正信息不包含敏感词，系统会</a:t>
            </a:r>
            <a:r>
              <a:rPr lang="zh-CN" altLang="en-US" sz="1400">
                <a:sym typeface="+mn-ea"/>
              </a:rPr>
              <a:t>同意该申请，否则该审核单需要有</a:t>
            </a:r>
            <a:r>
              <a:rPr lang="zh-CN" altLang="en-US" sz="1400" i="1">
                <a:sym typeface="+mn-ea"/>
              </a:rPr>
              <a:t>人工信息审核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400"/>
              <a:t>审核单（</a:t>
            </a:r>
            <a:r>
              <a:rPr lang="en-US" altLang="zh-CN" sz="1400"/>
              <a:t>Audit Form</a:t>
            </a:r>
            <a:r>
              <a:rPr lang="zh-CN" altLang="en-US" sz="1400"/>
              <a:t>）：</a:t>
            </a:r>
            <a:r>
              <a:rPr lang="en-US" altLang="zh-CN" sz="1400"/>
              <a:t> </a:t>
            </a:r>
            <a:r>
              <a:rPr lang="zh-CN" altLang="en-US" sz="1400"/>
              <a:t>记录需要系统或者人工进行复核的变更</a:t>
            </a:r>
            <a:r>
              <a:rPr lang="zh-CN" altLang="en-US" sz="1400"/>
              <a:t>操作信息。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人工信息审核（</a:t>
            </a:r>
            <a:r>
              <a:rPr lang="en-US" altLang="zh-CN" sz="1400">
                <a:sym typeface="+mn-ea"/>
              </a:rPr>
              <a:t>Munual Audit</a:t>
            </a:r>
            <a:r>
              <a:rPr lang="zh-CN" altLang="en-US" sz="1400">
                <a:sym typeface="+mn-ea"/>
              </a:rPr>
              <a:t>）：系统自动审核策略无法辨别的</a:t>
            </a:r>
            <a:r>
              <a:rPr lang="zh-CN" altLang="en-US" sz="1400" i="1">
                <a:sym typeface="+mn-ea"/>
              </a:rPr>
              <a:t>审核单</a:t>
            </a:r>
            <a:r>
              <a:rPr lang="zh-CN" altLang="en-US" sz="1400">
                <a:sym typeface="+mn-ea"/>
              </a:rPr>
              <a:t>，需要运营人员对审核单信息进行确认，如果没问题就同意，有问题就驳回。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38835" y="384175"/>
            <a:ext cx="398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OTA</a:t>
            </a:r>
            <a:r>
              <a:rPr lang="zh-CN" altLang="en-US"/>
              <a:t>平台后台信息系统的通用语言示例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r>
              <a:rPr lang="zh-CN" altLang="en-US"/>
              <a:t>拆分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拆分粒度</a:t>
            </a:r>
            <a:endParaRPr lang="zh-CN" altLang="en-US"/>
          </a:p>
          <a:p>
            <a:pPr lvl="1"/>
            <a:r>
              <a:rPr lang="en-US" altLang="zh-CN"/>
              <a:t>“</a:t>
            </a:r>
            <a:r>
              <a:rPr lang="zh-CN" altLang="en-US"/>
              <a:t>三个火枪手</a:t>
            </a:r>
            <a:r>
              <a:rPr lang="en-US" altLang="zh-CN"/>
              <a:t>”</a:t>
            </a:r>
            <a:r>
              <a:rPr lang="zh-CN" altLang="en-US"/>
              <a:t>原则</a:t>
            </a:r>
            <a:endParaRPr lang="zh-CN" altLang="en-US"/>
          </a:p>
          <a:p>
            <a:pPr lvl="2"/>
            <a:r>
              <a:rPr lang="zh-CN" altLang="en-US"/>
              <a:t>互为</a:t>
            </a:r>
            <a:r>
              <a:rPr lang="zh-CN" altLang="en-US"/>
              <a:t>备份</a:t>
            </a:r>
            <a:endParaRPr lang="zh-CN" altLang="en-US"/>
          </a:p>
          <a:p>
            <a:pPr lvl="2"/>
            <a:r>
              <a:rPr lang="en-US" altLang="zh-CN"/>
              <a:t>1</a:t>
            </a:r>
            <a:r>
              <a:rPr lang="zh-CN" altLang="en-US"/>
              <a:t>人，知识</a:t>
            </a:r>
            <a:r>
              <a:rPr lang="zh-CN" altLang="en-US"/>
              <a:t>盲区</a:t>
            </a:r>
            <a:endParaRPr lang="zh-CN" altLang="en-US"/>
          </a:p>
          <a:p>
            <a:pPr lvl="2"/>
            <a:r>
              <a:rPr lang="en-US" altLang="zh-CN"/>
              <a:t>2</a:t>
            </a:r>
            <a:r>
              <a:rPr lang="zh-CN" altLang="en-US"/>
              <a:t>人，</a:t>
            </a:r>
            <a:r>
              <a:rPr lang="zh-CN" altLang="en-US"/>
              <a:t>各执己见</a:t>
            </a:r>
            <a:endParaRPr lang="zh-CN" altLang="en-US"/>
          </a:p>
          <a:p>
            <a:pPr lvl="2"/>
            <a:r>
              <a:rPr lang="en-US" altLang="zh-CN"/>
              <a:t>4</a:t>
            </a:r>
            <a:r>
              <a:rPr lang="zh-CN" altLang="en-US"/>
              <a:t>人或更多，重在</a:t>
            </a:r>
            <a:r>
              <a:rPr lang="zh-CN" altLang="en-US"/>
              <a:t>参与</a:t>
            </a:r>
            <a:endParaRPr lang="zh-CN" altLang="en-US"/>
          </a:p>
          <a:p>
            <a:pPr lvl="2"/>
            <a:endParaRPr lang="zh-CN" altLang="en-US"/>
          </a:p>
          <a:p>
            <a:r>
              <a:rPr lang="zh-CN" altLang="en-US"/>
              <a:t>拆分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基于业务</a:t>
            </a:r>
            <a:r>
              <a:rPr lang="zh-CN" altLang="en-US">
                <a:sym typeface="+mn-ea"/>
              </a:rPr>
              <a:t>边界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理论上，一个限界上下文就可以独立拆分为一个微服务。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基于可靠性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核心</a:t>
            </a:r>
            <a:r>
              <a:rPr lang="en-US" altLang="zh-CN" sz="2000">
                <a:sym typeface="+mn-ea"/>
              </a:rPr>
              <a:t> vs </a:t>
            </a:r>
            <a:r>
              <a:rPr lang="zh-CN" altLang="en-US" sz="2000">
                <a:sym typeface="+mn-ea"/>
              </a:rPr>
              <a:t>非核心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基于可扩展性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稳定</a:t>
            </a:r>
            <a:r>
              <a:rPr lang="en-US" altLang="zh-CN" sz="2000">
                <a:sym typeface="+mn-ea"/>
              </a:rPr>
              <a:t> vs </a:t>
            </a:r>
            <a:r>
              <a:rPr lang="zh-CN" altLang="en-US" sz="2000">
                <a:sym typeface="+mn-ea"/>
              </a:rPr>
              <a:t>易变</a:t>
            </a:r>
            <a:endParaRPr lang="zh-CN" altLang="en-US" sz="20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基于性能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/>
              <a:t>压力大</a:t>
            </a:r>
            <a:r>
              <a:rPr lang="en-US" altLang="zh-CN"/>
              <a:t> vs </a:t>
            </a:r>
            <a:r>
              <a:rPr lang="zh-CN" altLang="en-US"/>
              <a:t>压力</a:t>
            </a:r>
            <a:r>
              <a:rPr lang="zh-CN" altLang="en-US"/>
              <a:t>小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 DDD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2004年，Eric Evans，《Domain Driven Design：Tackling the Complexity in the Heart of Software》</a:t>
            </a:r>
            <a:endParaRPr lang="zh-CN" altLang="en-US"/>
          </a:p>
          <a:p>
            <a:pPr lvl="1"/>
            <a:r>
              <a:rPr lang="zh-CN" altLang="en-US" sz="2400"/>
              <a:t>应对复杂软件</a:t>
            </a:r>
            <a:endParaRPr lang="zh-CN" altLang="en-US"/>
          </a:p>
          <a:p>
            <a:pPr lvl="1"/>
            <a:r>
              <a:rPr lang="en-US" altLang="zh-CN"/>
              <a:t>模型驱动的设计方法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2014</a:t>
            </a:r>
            <a:r>
              <a:rPr lang="zh-CN" altLang="en-US"/>
              <a:t>年，</a:t>
            </a:r>
            <a:r>
              <a:rPr lang="en-US" altLang="zh-CN"/>
              <a:t>Martin Fowler &amp; James Lewis</a:t>
            </a:r>
            <a:r>
              <a:rPr lang="zh-CN" altLang="en-US"/>
              <a:t>，</a:t>
            </a:r>
            <a:r>
              <a:rPr lang="en-US" altLang="zh-CN"/>
              <a:t>Microservices</a:t>
            </a:r>
            <a:endParaRPr lang="en-US" altLang="zh-CN"/>
          </a:p>
          <a:p>
            <a:pPr lvl="1"/>
            <a:r>
              <a:rPr lang="zh-CN" altLang="en-US"/>
              <a:t>服务粒度、拆分、边界</a:t>
            </a:r>
            <a:endParaRPr lang="zh-CN" altLang="en-US"/>
          </a:p>
          <a:p>
            <a:pPr lvl="1"/>
            <a:r>
              <a:rPr lang="zh-CN" altLang="en-US"/>
              <a:t>随着微服务兴起，DDD也再次火热了起来</a:t>
            </a:r>
            <a:endParaRPr lang="zh-CN" altLang="en-US"/>
          </a:p>
          <a:p>
            <a:pPr lvl="2"/>
            <a:r>
              <a:rPr lang="zh-CN" altLang="en-US"/>
              <a:t>https://martinfowler.com/articles/microservices.html#HowBigIsAMicroservice</a:t>
            </a:r>
            <a:endParaRPr lang="zh-CN" altLang="en-US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</a:t>
            </a:r>
            <a:r>
              <a:rPr lang="en-US" altLang="zh-CN"/>
              <a:t>DDD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4550"/>
          </a:xfrm>
        </p:spPr>
        <p:txBody>
          <a:bodyPr>
            <a:normAutofit lnSpcReduction="10000"/>
          </a:bodyPr>
          <a:p>
            <a:r>
              <a:rPr lang="en-US" altLang="zh-CN"/>
              <a:t>Pain Point</a:t>
            </a:r>
            <a:endParaRPr lang="en-US" altLang="zh-CN"/>
          </a:p>
          <a:p>
            <a:pPr lvl="1"/>
            <a:r>
              <a:rPr lang="zh-CN" altLang="en-US" sz="2400"/>
              <a:t>微服务虽好，却容易发展成分布式单体（Distributed Monolith）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文档</a:t>
            </a:r>
            <a:r>
              <a:rPr lang="zh-CN" altLang="en-US" sz="2400"/>
              <a:t>平时写的不少，用的时候还是要查代码</a:t>
            </a:r>
            <a:endParaRPr lang="zh-CN" altLang="en-US" sz="2400"/>
          </a:p>
          <a:p>
            <a:pPr lvl="1"/>
            <a:r>
              <a:rPr lang="en-US" altLang="zh-CN"/>
              <a:t>项目代码难逃的命运-大泥球/屎山</a:t>
            </a:r>
            <a:endParaRPr lang="en-US" altLang="zh-CN"/>
          </a:p>
          <a:p>
            <a:pPr lvl="1"/>
            <a:r>
              <a:rPr lang="zh-CN" altLang="en-US"/>
              <a:t>业务代码千篇一律，天天在做</a:t>
            </a:r>
            <a:r>
              <a:rPr lang="en-US" altLang="zh-CN"/>
              <a:t> CRUD Boy/Girl</a:t>
            </a:r>
            <a:endParaRPr lang="en-US" altLang="zh-CN"/>
          </a:p>
          <a:p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43585" y="314579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4290695"/>
            <a:ext cx="10515600" cy="2061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DDD</a:t>
            </a:r>
            <a:r>
              <a:rPr lang="zh-CN" altLang="en-US"/>
              <a:t>能带来什么？</a:t>
            </a:r>
            <a:endParaRPr lang="zh-CN" altLang="en-US"/>
          </a:p>
          <a:p>
            <a:pPr lvl="1"/>
            <a:r>
              <a:rPr lang="zh-CN" altLang="en-US"/>
              <a:t>清晰的领域边界，指导微服务拆分</a:t>
            </a:r>
            <a:endParaRPr lang="zh-CN" altLang="en-US"/>
          </a:p>
          <a:p>
            <a:pPr lvl="1"/>
            <a:r>
              <a:rPr lang="zh-CN" altLang="en-US"/>
              <a:t>模型即代码，代码即模型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摆脱</a:t>
            </a:r>
            <a:r>
              <a:rPr lang="en-US" altLang="zh-CN"/>
              <a:t>POP</a:t>
            </a:r>
            <a:r>
              <a:rPr lang="zh-CN" altLang="en-US"/>
              <a:t>，拥抱</a:t>
            </a:r>
            <a:r>
              <a:rPr lang="en-US" altLang="zh-CN"/>
              <a:t>OOP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1765" y="3141345"/>
            <a:ext cx="6325235" cy="167513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sym typeface="+mn-ea"/>
              </a:rPr>
              <a:t>No Silver Bullet.</a:t>
            </a: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没有银弹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领域</a:t>
            </a:r>
            <a:r>
              <a:rPr lang="en-US" altLang="zh-CN"/>
              <a:t> </a:t>
            </a:r>
            <a:r>
              <a:rPr lang="en-US" altLang="zh-CN"/>
              <a:t>Domain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3295"/>
          </a:xfrm>
        </p:spPr>
        <p:txBody>
          <a:bodyPr/>
          <a:p>
            <a:r>
              <a:rPr lang="zh-CN" altLang="en-US"/>
              <a:t> 从广义上讲，领域即是一个组织所做的事情以及其中所包含的一切。</a:t>
            </a:r>
            <a:r>
              <a:rPr lang="en-US" altLang="zh-CN"/>
              <a:t>  - </a:t>
            </a:r>
            <a:r>
              <a:rPr lang="zh-CN" altLang="en-US"/>
              <a:t>《实现领域驱动设计》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3187700"/>
            <a:ext cx="10578465" cy="195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zh-CN" altLang="en-US"/>
              <a:t>领域是从事一种专门活动或事业的范围、部类或部门。</a:t>
            </a:r>
            <a:r>
              <a:rPr lang="en-US" altLang="zh-CN"/>
              <a:t>- </a:t>
            </a:r>
            <a:r>
              <a:rPr lang="zh-CN" altLang="en-US"/>
              <a:t>汉语词典</a:t>
            </a:r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r>
              <a:rPr lang="zh-CN" altLang="en-US"/>
              <a:t>领域具体指一种特定的范围或区域。</a:t>
            </a:r>
            <a:r>
              <a:rPr lang="en-US" altLang="zh-CN"/>
              <a:t>- </a:t>
            </a:r>
            <a:r>
              <a:rPr lang="zh-CN" altLang="en-US"/>
              <a:t>百度百科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领域既然是一种范围，那么就是可大可小的。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领域可以拆分成子域，子域可以拆出</a:t>
            </a:r>
            <a:r>
              <a:rPr lang="en-US" altLang="zh-CN"/>
              <a:t>“</a:t>
            </a:r>
            <a:r>
              <a:rPr lang="zh-CN" altLang="en-US"/>
              <a:t>子子域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类似</a:t>
            </a:r>
            <a:r>
              <a:rPr lang="en-US" altLang="zh-CN"/>
              <a:t> “</a:t>
            </a:r>
            <a:r>
              <a:rPr lang="zh-CN" altLang="en-US"/>
              <a:t>系统</a:t>
            </a:r>
            <a:r>
              <a:rPr lang="en-US" altLang="zh-CN"/>
              <a:t>” vs “</a:t>
            </a:r>
            <a:r>
              <a:rPr lang="zh-CN" altLang="en-US"/>
              <a:t>子系统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领域划分-桃树_jpeg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0155" y="234315"/>
            <a:ext cx="9711690" cy="6389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28215"/>
            <a:ext cx="10644505" cy="396303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OTA 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酒店预定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酒店信息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订单</a:t>
            </a:r>
            <a:r>
              <a:rPr lang="zh-CN" altLang="en-US"/>
              <a:t>领域</a:t>
            </a:r>
            <a:endParaRPr lang="zh-CN" altLang="en-US"/>
          </a:p>
          <a:p>
            <a:pPr lvl="3"/>
            <a:r>
              <a:rPr lang="zh-CN" altLang="en-US" sz="1800"/>
              <a:t>订单领域</a:t>
            </a:r>
            <a:endParaRPr lang="zh-CN" altLang="en-US"/>
          </a:p>
          <a:p>
            <a:pPr lvl="3"/>
            <a:r>
              <a:rPr lang="zh-CN" altLang="en-US" sz="1800"/>
              <a:t>支付领域</a:t>
            </a:r>
            <a:endParaRPr lang="zh-CN" altLang="en-US"/>
          </a:p>
          <a:p>
            <a:pPr lvl="2"/>
            <a:r>
              <a:rPr lang="zh-CN" altLang="en-US"/>
              <a:t>鉴权</a:t>
            </a:r>
            <a:r>
              <a:rPr lang="zh-CN" altLang="en-US"/>
              <a:t>领域</a:t>
            </a:r>
            <a:endParaRPr lang="zh-CN" altLang="en-US"/>
          </a:p>
          <a:p>
            <a:pPr lvl="2"/>
            <a:r>
              <a:rPr lang="zh-CN" altLang="en-US"/>
              <a:t>结算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机票预定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火车票预定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租车</a:t>
            </a:r>
            <a:r>
              <a:rPr lang="zh-CN" altLang="en-US"/>
              <a:t>领域</a:t>
            </a:r>
            <a:endParaRPr lang="zh-CN" altLang="en-US"/>
          </a:p>
          <a:p>
            <a:pPr lvl="1"/>
            <a:r>
              <a:rPr lang="zh-CN" altLang="en-US"/>
              <a:t>门票</a:t>
            </a:r>
            <a:r>
              <a:rPr lang="zh-CN" altLang="en-US"/>
              <a:t>预定领域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3610" y="330200"/>
            <a:ext cx="91497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OTA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用户查酒店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用户下单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商户履约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结算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酒店信息哪里来，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需要有个后台信息系统。信息哪里来，人工录入，对接其他外部系统。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核心域、通用域、支撑域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核心域：包含企业核心业务和竞争力的子域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通用域：没有太多个性化的诉求，同时被多个子域使用的通用功能子域</a:t>
            </a:r>
            <a:endParaRPr lang="zh-CN" altLang="en-US"/>
          </a:p>
          <a:p>
            <a:pPr lvl="1"/>
            <a:r>
              <a:rPr lang="zh-CN" altLang="en-US"/>
              <a:t>比如用户鉴权子域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支撑域：必需但既不包含决定产品和公司核心竞争力的功能，也不包含通用功能的子域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0418}"/>
</p:tagLst>
</file>

<file path=ppt/tags/tag2.xml><?xml version="1.0" encoding="utf-8"?>
<p:tagLst xmlns:p="http://schemas.openxmlformats.org/presentationml/2006/main">
  <p:tag name="COMMONDATA" val="eyJoZGlkIjoiYmI1ZWMzZGQwODg4MWMwMjdiYjYzZWY2NjBhMDk0N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WPS 演示</Application>
  <PresentationFormat>宽屏</PresentationFormat>
  <Paragraphs>197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2022-09-04T05:22:16Z</dcterms:created>
  <dcterms:modified xsi:type="dcterms:W3CDTF">2022-09-04T15:52:22Z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7ABD1B4B9FB84B308DB45CC28B9C5B52</vt:lpwstr>
  </property>
  <property fmtid="{D5CDD505-2E9C-101B-9397-08002B2CF9AE}" pid="3" name="KSOProductBuildVer">
    <vt:lpwstr>2052-11.1.0.12358</vt:lpwstr>
  </property>
</Properties>
</file>