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c1f4d11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c1f4d11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c1f4d11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c1f4d11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c1f4d11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c1f4d11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c1f4d118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c1f4d118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c69b5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6c69b5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c69b54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c69b54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approximates probability densities through optimization. The idea behind VI is to first posit a family of densities and then to find the member of that family which is close to the target. Closeness is measured by Kullback-Leibler divergence.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c69b54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c69b54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6c69b5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6c69b5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c69b54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6c69b54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6c69b54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6c69b54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6c1f4d11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6c1f4d11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6c69b54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6c69b54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6c69b540c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6c69b540c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6c69b540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6c69b540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c1f4d118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6c1f4d11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6c1f4d11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6c1f4d11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6c1f4d11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6c1f4d1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c1f4d11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c1f4d1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c69b540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c69b540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c1f4d11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c1f4d11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c69b540c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c69b540c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c69b540c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c69b540c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c1f4d1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c1f4d1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172" y="1203299"/>
            <a:ext cx="8228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172" y="2761220"/>
            <a:ext cx="8228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172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3927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172" y="2761220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3927" y="2761220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172" y="1203299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388" y="1203299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1277" y="1203299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172" y="2761220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388" y="2761220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1277" y="2761220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172" y="1203299"/>
            <a:ext cx="40155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3927" y="1203299"/>
            <a:ext cx="40155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172" y="205067"/>
            <a:ext cx="82287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172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3927" y="1203299"/>
            <a:ext cx="40155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172" y="2761220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172" y="1203299"/>
            <a:ext cx="40155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3927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3927" y="2761220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172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3927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172" y="2761220"/>
            <a:ext cx="8228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172" y="4685192"/>
            <a:ext cx="2130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7054" y="4685192"/>
            <a:ext cx="2898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5842" y="4685192"/>
            <a:ext cx="2130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71968" y="4229996"/>
            <a:ext cx="3151764" cy="9231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osees@uni9.pro.br" TargetMode="Externa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Relationship Id="rId9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5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ithub.com/storopoli/ciencia-de-dados" TargetMode="External"/><Relationship Id="rId4" Type="http://schemas.openxmlformats.org/officeDocument/2006/relationships/image" Target="../media/image2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8.jpg"/><Relationship Id="rId5" Type="http://schemas.openxmlformats.org/officeDocument/2006/relationships/image" Target="../media/image8.png"/><Relationship Id="rId6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setsearch.research.google.com" TargetMode="External"/><Relationship Id="rId4" Type="http://schemas.openxmlformats.org/officeDocument/2006/relationships/hyperlink" Target="https://www.kaggle.com/datasets" TargetMode="External"/><Relationship Id="rId5" Type="http://schemas.openxmlformats.org/officeDocument/2006/relationships/hyperlink" Target="https://data.world" TargetMode="External"/><Relationship Id="rId6" Type="http://schemas.openxmlformats.org/officeDocument/2006/relationships/hyperlink" Target="https://data.mendeley.com" TargetMode="External"/><Relationship Id="rId7" Type="http://schemas.openxmlformats.org/officeDocument/2006/relationships/hyperlink" Target="http://academictorrents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ados.gov.br" TargetMode="External"/><Relationship Id="rId4" Type="http://schemas.openxmlformats.org/officeDocument/2006/relationships/hyperlink" Target="https://brasil.io/datasets" TargetMode="External"/><Relationship Id="rId5" Type="http://schemas.openxmlformats.org/officeDocument/2006/relationships/hyperlink" Target="https://github.com/juliohm/awesome-brazil-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Ciência de Dados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Dr. José Eduardo Storopoli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josees@uni9.pro.br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51" y="2044500"/>
            <a:ext cx="1547224" cy="154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98" y="954673"/>
            <a:ext cx="2696525" cy="10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99" y="3731204"/>
            <a:ext cx="2377176" cy="12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2374" y="3646135"/>
            <a:ext cx="1449825" cy="14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1" y="205075"/>
            <a:ext cx="2419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4826" y="2044488"/>
            <a:ext cx="2377176" cy="172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5850" y="2070187"/>
            <a:ext cx="2968488" cy="16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87467" y="1735375"/>
            <a:ext cx="2456531" cy="111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20548" y="2690915"/>
            <a:ext cx="1449825" cy="145368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Bibliotecas Python - </a:t>
            </a:r>
            <a:r>
              <a:rPr i="1" lang="en">
                <a:solidFill>
                  <a:srgbClr val="FF0000"/>
                </a:solidFill>
              </a:rPr>
              <a:t>open source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Criado em 2008 por Wes McKinney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Importação de dados como </a:t>
            </a:r>
            <a:r>
              <a:rPr i="1" lang="en"/>
              <a:t>DataFrame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CSV, Texto, Excel, SQL, HDF5, JSON, Feather, </a:t>
            </a:r>
            <a:r>
              <a:rPr i="1" lang="en"/>
              <a:t>Google Big Query</a:t>
            </a:r>
            <a:r>
              <a:rPr lang="en"/>
              <a:t>, SAS, SPSS, Stata, HTML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Transformação e combinação de dados: </a:t>
            </a:r>
            <a:r>
              <a:rPr i="1" lang="en"/>
              <a:t>Wrangling</a:t>
            </a:r>
            <a:r>
              <a:rPr lang="en"/>
              <a:t>, </a:t>
            </a:r>
            <a:r>
              <a:rPr i="1" lang="en"/>
              <a:t>subsetting</a:t>
            </a:r>
            <a:r>
              <a:rPr lang="en"/>
              <a:t>, </a:t>
            </a:r>
            <a:r>
              <a:rPr i="1" lang="en"/>
              <a:t>groupby</a:t>
            </a:r>
            <a:r>
              <a:rPr lang="en"/>
              <a:t>, etc.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Séries Temporais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Lançada v1.0 em Janeiro de 2020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73" y="205073"/>
            <a:ext cx="2696525" cy="10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Lançada em 2003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orientada a objetos para gerar gráficos 2D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Inspirada nos gráficos de MATLAB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Pegada “Pythonesca”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Criação dos gráfico com base em adição de objetos até obter o gráfico final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126" y="0"/>
            <a:ext cx="1547224" cy="154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824" y="-90528"/>
            <a:ext cx="1449825" cy="14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Lançada em 2006 (Numeric 1995)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Pacote básico de computação científica em Python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Algebra linear: vetores, matrizes e arrays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Operações de algebra linear: Decomposições, eigenvalues, operaçes etc.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Geração de número randômicos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Transformações </a:t>
            </a:r>
            <a:r>
              <a:rPr i="1" lang="en"/>
              <a:t>Fourier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Utiliza </a:t>
            </a:r>
            <a:r>
              <a:rPr i="1" lang="en"/>
              <a:t>BLAS</a:t>
            </a:r>
            <a:r>
              <a:rPr lang="en"/>
              <a:t> e </a:t>
            </a:r>
            <a:r>
              <a:rPr i="1" lang="en"/>
              <a:t>LAPLACK</a:t>
            </a:r>
            <a:r>
              <a:rPr lang="en"/>
              <a:t> para velocidade e eficiência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Statsmodel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Criado em 2009 (</a:t>
            </a:r>
            <a:r>
              <a:rPr i="1" lang="en"/>
              <a:t>Google Summer of Code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Modelos Estatísticos Frequentistas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Integrado com pandas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Computação com NumPy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Gráficos em matplotlib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Usa fórmulas estilo R</a:t>
            </a:r>
            <a:br>
              <a:rPr lang="en"/>
            </a:br>
            <a:r>
              <a:rPr lang="en"/>
              <a:t>Y  ~ X + Z + X*Z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050" y="-6441"/>
            <a:ext cx="1770126" cy="128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57172" y="13556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Criado em 2012 (</a:t>
            </a:r>
            <a:r>
              <a:rPr i="1" lang="en"/>
              <a:t>Columbia University - Statistics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Estatística Bayesiana com </a:t>
            </a:r>
            <a:r>
              <a:rPr i="1" lang="en"/>
              <a:t>Markov Chain Monte Carlo</a:t>
            </a:r>
            <a:r>
              <a:rPr lang="en"/>
              <a:t> (MCMC)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Hamiltonian</a:t>
            </a:r>
            <a:r>
              <a:rPr i="1" lang="en"/>
              <a:t> Monte Carlo</a:t>
            </a:r>
            <a:r>
              <a:rPr lang="en"/>
              <a:t> (HMC)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Approximate Bayesian Inference with Variational Inference</a:t>
            </a:r>
            <a:r>
              <a:rPr lang="en"/>
              <a:t> (ADVI)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Motor em C++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Wrappers</a:t>
            </a:r>
            <a:r>
              <a:rPr lang="en"/>
              <a:t> em Python, R, julia, MATLAB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200" y="59925"/>
            <a:ext cx="1185300" cy="11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Criado em 2007 (</a:t>
            </a:r>
            <a:r>
              <a:rPr i="1" lang="en"/>
              <a:t>Google Summer of Code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Principal Biblioteca de </a:t>
            </a:r>
            <a:r>
              <a:rPr i="1" lang="en"/>
              <a:t>Machine Learning</a:t>
            </a:r>
            <a:r>
              <a:rPr lang="en"/>
              <a:t> (ML)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Classificação, Regressão, Clusterização, Redução de Dimensão, Seleção de Modelos e Pré-processamento de dados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SVM, </a:t>
            </a:r>
            <a:r>
              <a:rPr i="1" lang="en"/>
              <a:t>Random Forests</a:t>
            </a:r>
            <a:r>
              <a:rPr lang="en"/>
              <a:t>, </a:t>
            </a:r>
            <a:r>
              <a:rPr i="1" lang="en"/>
              <a:t>Gradient Boosting</a:t>
            </a:r>
            <a:r>
              <a:rPr lang="en"/>
              <a:t>, </a:t>
            </a:r>
            <a:r>
              <a:rPr i="1" lang="en"/>
              <a:t>k-means </a:t>
            </a:r>
            <a:r>
              <a:rPr lang="en"/>
              <a:t>etc.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Integração com matploblib, pandas, numpy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999" y="70729"/>
            <a:ext cx="2377176" cy="12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01" y="-583600"/>
            <a:ext cx="24193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Criado em 2014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Biblioteca de </a:t>
            </a:r>
            <a:r>
              <a:rPr i="1" lang="en"/>
              <a:t>Gradient Boosting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Escrito em C++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Wrappers</a:t>
            </a:r>
            <a:r>
              <a:rPr lang="en"/>
              <a:t> em Python, R, julia, Ruby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Roda em GPU - NVIDIA CUDA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01" y="-583600"/>
            <a:ext cx="24193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5429250" y="205075"/>
            <a:ext cx="33147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O queridinho das competições Kaggle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175" y="1177649"/>
            <a:ext cx="3314700" cy="2952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25" y="1177650"/>
            <a:ext cx="3722375" cy="27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Criado pelo Google em 2017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Principal Biblioteca de Deep Learning usada pela indústria (praticantes)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Roda em GPU - NVIDIA CUDA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Keras Nativo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950" y="-200500"/>
            <a:ext cx="2968488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Orientação Geral</a:t>
            </a:r>
            <a:endParaRPr sz="3600"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Conteúdo da Disciplina</a:t>
            </a:r>
            <a:r>
              <a:rPr lang="en" sz="1800"/>
              <a:t>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https://www.github.com/storopoli/ciencia-de-dados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Horário de Aula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Chamada - </a:t>
            </a:r>
            <a:r>
              <a:rPr lang="en" sz="1800"/>
              <a:t>Início</a:t>
            </a:r>
            <a:r>
              <a:rPr lang="en" sz="1800"/>
              <a:t> 09:00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Chamada - Final 11:30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Avaliação</a:t>
            </a:r>
            <a:r>
              <a:rPr lang="en" sz="1800"/>
              <a:t>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Trabalho em Grupo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Prova Digital Individual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Nota</a:t>
            </a:r>
            <a:r>
              <a:rPr lang="en" sz="1800"/>
              <a:t>: </a:t>
            </a:r>
            <a:endParaRPr sz="18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975" y="3507024"/>
            <a:ext cx="13811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Criado pelo Facebook em 2018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Principal Biblioteca de Deep Learning usada pela academia (pesquisadores)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Roda em GPU - NVIDIA CUDA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242" y="78912"/>
            <a:ext cx="2456531" cy="111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5" y="-74775"/>
            <a:ext cx="2968488" cy="166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pytorch vs tensorflow meme"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375" y="1510088"/>
            <a:ext cx="3981324" cy="26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017" y="272087"/>
            <a:ext cx="2456531" cy="1110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880375" y="226400"/>
            <a:ext cx="96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⚔</a:t>
            </a:r>
            <a:endParaRPr sz="48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50" y="1383026"/>
            <a:ext cx="1874724" cy="3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</a:t>
            </a:r>
            <a:r>
              <a:rPr lang="en"/>
              <a:t> praticar Ciência de Dados?</a:t>
            </a:r>
            <a:endParaRPr/>
          </a:p>
        </p:txBody>
      </p:sp>
      <p:pic>
        <p:nvPicPr>
          <p:cNvPr descr="Resultado de imagem para Kaggle logo"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" y="1804209"/>
            <a:ext cx="3966200" cy="1535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Github logo"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100" y="1143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-67225" y="1203300"/>
            <a:ext cx="9144000" cy="29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INTRODUÇÃO: CIÊNCIA DE DADOS - O QUE 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PYTHON: OPERADORES ARITMÉTICOS, RELACIONAIS E LÓGICOS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DESVIO CONDICIONAL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ESTRUTURAS DE REPETIÇÃO, ESTRUTURA DE DADOS, MÉTODOS E FUNÇÕES, REQUISIÇÕES WEB, EXPRESSÕES REGULARES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PYTHON: VETORES E MATRIZES (</a:t>
            </a:r>
            <a:r>
              <a:rPr lang="en" sz="1800">
                <a:solidFill>
                  <a:srgbClr val="FF0000"/>
                </a:solidFill>
              </a:rPr>
              <a:t>NUMPY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ESTATÍSTICA: MÉTODO ESTATÍSTICO E AMOSTRAGEM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ESTATÍSTICA: ANÁLISE EXPLORATÓRIA DOS DADOS E REGRESSÃO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ESTATÍSTICA: ANÁLISE DE SÉRIES TEMPORAIS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PYTHON: ANÁLISE DE DADOS (</a:t>
            </a:r>
            <a:r>
              <a:rPr lang="en" sz="1800">
                <a:solidFill>
                  <a:srgbClr val="FF0000"/>
                </a:solidFill>
              </a:rPr>
              <a:t>PANDAS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VISUALIZAÇÃO DE RESULTADOS (</a:t>
            </a:r>
            <a:r>
              <a:rPr lang="en" sz="1800">
                <a:solidFill>
                  <a:srgbClr val="FF0000"/>
                </a:solidFill>
              </a:rPr>
              <a:t>MATPLOTLIB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APRENDIZADO DE MÁQUINA (</a:t>
            </a:r>
            <a:r>
              <a:rPr lang="en" sz="1800">
                <a:solidFill>
                  <a:srgbClr val="FF0000"/>
                </a:solidFill>
              </a:rPr>
              <a:t>SCIKIT-LEARN</a:t>
            </a:r>
            <a:r>
              <a:rPr lang="en" sz="1800"/>
              <a:t>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Referencias</a:t>
            </a:r>
            <a:endParaRPr sz="3600"/>
          </a:p>
        </p:txBody>
      </p:sp>
      <p:sp>
        <p:nvSpPr>
          <p:cNvPr id="251" name="Google Shape;251;p38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DHAR, Vasant. Data science and prediction. </a:t>
            </a:r>
            <a:r>
              <a:rPr b="1" lang="en" sz="1100">
                <a:solidFill>
                  <a:schemeClr val="dk1"/>
                </a:solidFill>
              </a:rPr>
              <a:t>Communications of the ACM</a:t>
            </a:r>
            <a:r>
              <a:rPr lang="en" sz="1100">
                <a:solidFill>
                  <a:schemeClr val="dk1"/>
                </a:solidFill>
              </a:rPr>
              <a:t>, v. 56, n. 12, p. 64-73, 2013.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 que é Ciência de Dados</a:t>
            </a:r>
            <a:endParaRPr sz="3600"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Ciência de dados</a:t>
            </a:r>
            <a:r>
              <a:rPr lang="en" sz="24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(em inglês: </a:t>
            </a:r>
            <a:r>
              <a:rPr b="1" lang="en" sz="24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science</a:t>
            </a:r>
            <a:r>
              <a:rPr lang="en" sz="24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é uma área </a:t>
            </a:r>
            <a:r>
              <a:rPr b="1" lang="en" sz="2400">
                <a:solidFill>
                  <a:srgbClr val="4A86E8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interdisciplinar</a:t>
            </a:r>
            <a:r>
              <a:rPr lang="en" sz="24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voltada para o estudo e a </a:t>
            </a:r>
            <a:r>
              <a:rPr b="1" lang="en" sz="2400">
                <a:solidFill>
                  <a:srgbClr val="4A86E8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análise de dados</a:t>
            </a:r>
            <a:r>
              <a:rPr lang="en" sz="24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econômicos, financeiros e sociais, estruturados e não-estruturados, que visa a extração de conhecimento, detecção de padrões e/ou obtenção de </a:t>
            </a:r>
            <a:r>
              <a:rPr b="1" i="1" lang="en" sz="2400">
                <a:solidFill>
                  <a:srgbClr val="4A86E8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r>
              <a:rPr lang="en" sz="24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para possíveis tomadas de decisão. (DHAR, 2013)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150" y="11"/>
            <a:ext cx="483849" cy="4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300" y="-193375"/>
            <a:ext cx="5342925" cy="54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Por quê Ciência de Dados está um febre?</a:t>
            </a:r>
            <a:endParaRPr sz="3400"/>
          </a:p>
        </p:txBody>
      </p:sp>
      <p:grpSp>
        <p:nvGrpSpPr>
          <p:cNvPr id="94" name="Google Shape;94;p19"/>
          <p:cNvGrpSpPr/>
          <p:nvPr/>
        </p:nvGrpSpPr>
        <p:grpSpPr>
          <a:xfrm>
            <a:off x="46508" y="2607652"/>
            <a:ext cx="9269554" cy="946478"/>
            <a:chOff x="1431325" y="2473842"/>
            <a:chExt cx="6566700" cy="6705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 txBox="1"/>
            <p:nvPr/>
          </p:nvSpPr>
          <p:spPr>
            <a:xfrm>
              <a:off x="5209895" y="2473843"/>
              <a:ext cx="2661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Acumulado até 2013 - 4,400Eb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Até 2025 - 463Eb/dia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 exabyte (Eb) = 1,000,000 terabyte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9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Big Data</a:t>
              </a:r>
              <a:endParaRPr i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6213084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💾</a:t>
              </a:r>
              <a:endPara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02" name="Google Shape;102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3" name="Google Shape;103;p19"/>
          <p:cNvGrpSpPr/>
          <p:nvPr/>
        </p:nvGrpSpPr>
        <p:grpSpPr>
          <a:xfrm>
            <a:off x="46508" y="1645988"/>
            <a:ext cx="9269554" cy="946478"/>
            <a:chOff x="1431325" y="2473842"/>
            <a:chExt cx="6566700" cy="670500"/>
          </a:xfrm>
        </p:grpSpPr>
        <p:sp>
          <p:nvSpPr>
            <p:cNvPr id="104" name="Google Shape;104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5209895" y="2473847"/>
              <a:ext cx="24780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Apollo 11 - 32kb RAM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iPhone 11 Pro - 4Gb RAM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4Gb = 4,000,000kb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Poder Computacional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6212910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💻</a:t>
              </a:r>
              <a:endPara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11" name="Google Shape;111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12" name="Google Shape;112;p19"/>
          <p:cNvSpPr txBox="1"/>
          <p:nvPr/>
        </p:nvSpPr>
        <p:spPr>
          <a:xfrm>
            <a:off x="548650" y="3566150"/>
            <a:ext cx="47433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Perceptron - 1957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Regressão Logística - 1838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SVM - 1963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Redes Neurais - 1943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Etapas da Ciência de Dados</a:t>
            </a:r>
            <a:endParaRPr sz="3600"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Exploração dos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Geração de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Hipóteses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das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Hipóteses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Aonde encontrar Dados?</a:t>
            </a:r>
            <a:endParaRPr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57150" y="1203300"/>
            <a:ext cx="90870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Google</a:t>
            </a:r>
            <a:r>
              <a:rPr lang="en"/>
              <a:t> Dataset Search: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https://datasetsearch.research.google.com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Kaggle</a:t>
            </a:r>
            <a:r>
              <a:rPr lang="en"/>
              <a:t> Datasets: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https://www.kaggle.com/datasets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data.world: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https://data.world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Mendeley</a:t>
            </a:r>
            <a:r>
              <a:rPr lang="en"/>
              <a:t> Data: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https://data.mendeley.com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Academic Torrents: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http://academictorrents.com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Aonde encontrar Dados sobre Brasil?</a:t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80000" y="1203300"/>
            <a:ext cx="9063900" cy="29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Portal Brasileiro de Dados Abertos: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http://dados.gov.br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Brasil.io Datasets: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https://brasil.io/datasets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Awesome Brazil Data: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https://github.com/juliohm/awesome-brazil-data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073" y="1304963"/>
            <a:ext cx="3586799" cy="27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75" y="1203300"/>
            <a:ext cx="3291599" cy="32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NOV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