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>
      <p:cViewPr varScale="1">
        <p:scale>
          <a:sx n="87" d="100"/>
          <a:sy n="87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16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7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17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4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4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0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3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7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0152-3B00-4F0F-B4E9-D65887A682C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12AC-34FC-4338-9829-AB2DCF3BAB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2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pCcEzkJOZqY/T0RgPPPxpSI/AAAAAAAAEHw/HqSiHowHAtQ/s400/ple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3500">
            <a:off x="3652845" y="2651446"/>
            <a:ext cx="1803651" cy="137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3.bp.blogspot.com/-3dq7GUglry0/UixEjsI2N8I/AAAAAAAAAF8/Q7pwdZCbVt8/s1600/icayki.com-+Sad+Face+Emot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4083">
            <a:off x="510777" y="4728984"/>
            <a:ext cx="1733544" cy="173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jacobsonb.files.wordpress.com/2011/02/students-in-classroom-clip-ar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3187">
            <a:off x="6645348" y="304733"/>
            <a:ext cx="1656184" cy="175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clipartof.com/thumbnails/443058-Royalty-Free-RF-Clip-Art-Illustration-Of-A-Cartoon-Black-And-White-Outline-Design-Of-A-Confused-Boy-With-Many-Questio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5819">
            <a:off x="567808" y="627107"/>
            <a:ext cx="1608001" cy="166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e.msu.edu/~ldillon/cse-ctl/images/look_it_up_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7201">
            <a:off x="3254618" y="4655200"/>
            <a:ext cx="2169049" cy="16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4.bp.blogspot.com/-Otike0oSVM0/Twnn9AIBMFI/AAAAAAAABSY/f7xzloewpMU/s1600/slow+DOS+attack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4509">
            <a:off x="6736021" y="3021004"/>
            <a:ext cx="1976010" cy="12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chool.discoveryeducation.com/clipart/images/spelln-b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8804">
            <a:off x="550562" y="3264957"/>
            <a:ext cx="1906926" cy="12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pad2.whstatic.com/images/thumb/1/17/Tell-the-Difference-Between-Borrow-and-Lend-Step-2.jpg/670px-Tell-the-Difference-Between-Borrow-and-Lend-Step-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6940">
            <a:off x="6621419" y="5009835"/>
            <a:ext cx="1936956" cy="14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truewoman.com/assets/images/woman%20giving%20gift%20to%20another%20woma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1006">
            <a:off x="3411889" y="472262"/>
            <a:ext cx="2235392" cy="148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3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27DF-137F-3941-A9CE-1C43618E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C928-B4A1-614D-BDC2-818229FB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1026" name="Picture 2" descr="Microphone On and Microphone Off Cards by Thinking in Primary | TpT">
            <a:extLst>
              <a:ext uri="{FF2B5EF4-FFF2-40B4-BE49-F238E27FC236}">
                <a16:creationId xmlns:a16="http://schemas.microsoft.com/office/drawing/2014/main" id="{5B280DE2-8004-E843-B722-A64E1B9E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0200"/>
            <a:ext cx="6835886" cy="51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FACAA1-FBA9-A642-BC2D-FD9D2F3087F5}"/>
              </a:ext>
            </a:extLst>
          </p:cNvPr>
          <p:cNvSpPr txBox="1"/>
          <p:nvPr/>
        </p:nvSpPr>
        <p:spPr>
          <a:xfrm>
            <a:off x="157887" y="309642"/>
            <a:ext cx="8999984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Microphones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on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/off,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please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8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1887-443D-2547-880B-6EC76A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5105-08C6-BC49-A96C-E1FCC37E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2050" name="Picture 2" descr="What are Five Sounds People with Hearing Loss Can&amp;#39;t Hear">
            <a:extLst>
              <a:ext uri="{FF2B5EF4-FFF2-40B4-BE49-F238E27FC236}">
                <a16:creationId xmlns:a16="http://schemas.microsoft.com/office/drawing/2014/main" id="{3CA2702C-2F45-E54D-9C93-927BE431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64" y="2352968"/>
            <a:ext cx="5767288" cy="446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34A545-F4FE-BA4B-99B4-A277D2F69A7C}"/>
              </a:ext>
            </a:extLst>
          </p:cNvPr>
          <p:cNvSpPr txBox="1"/>
          <p:nvPr/>
        </p:nvSpPr>
        <p:spPr>
          <a:xfrm>
            <a:off x="72008" y="138029"/>
            <a:ext cx="8999984" cy="212365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Excuse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me,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teacher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.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I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can’t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hear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you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4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7174-C9DB-8145-ADE2-A322340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750D-CF4C-AA46-BF00-EBD71279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3074" name="Picture 2" descr="Realistic Computer Screen Stock Vector Image by ©Davidscar #91465184">
            <a:extLst>
              <a:ext uri="{FF2B5EF4-FFF2-40B4-BE49-F238E27FC236}">
                <a16:creationId xmlns:a16="http://schemas.microsoft.com/office/drawing/2014/main" id="{71422118-2852-A248-BEDA-2B049993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69" y="2383160"/>
            <a:ext cx="5582262" cy="423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2DD1057-9421-D14E-9C4A-999976617DB2}"/>
              </a:ext>
            </a:extLst>
          </p:cNvPr>
          <p:cNvSpPr/>
          <p:nvPr/>
        </p:nvSpPr>
        <p:spPr>
          <a:xfrm>
            <a:off x="3851920" y="3429000"/>
            <a:ext cx="1440160" cy="151216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EC96CC3A-4F10-2542-A579-C05368BA81ED}"/>
              </a:ext>
            </a:extLst>
          </p:cNvPr>
          <p:cNvSpPr txBox="1"/>
          <p:nvPr/>
        </p:nvSpPr>
        <p:spPr>
          <a:xfrm>
            <a:off x="72008" y="138029"/>
            <a:ext cx="8999984" cy="212365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Excuse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me,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teacher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.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I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can’t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see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your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screen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2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4F03-8C4C-F049-84D3-BB29494A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9753-ADD5-E64C-AC3E-7DAB40F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098" name="Picture 2" descr="CLASSROOM LANGUAGE (TEACHER SAYS) Flashcards | Quizlet">
            <a:extLst>
              <a:ext uri="{FF2B5EF4-FFF2-40B4-BE49-F238E27FC236}">
                <a16:creationId xmlns:a16="http://schemas.microsoft.com/office/drawing/2014/main" id="{2940F868-00B1-7B4A-A628-FA9648C4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4" y="2895158"/>
            <a:ext cx="3544239" cy="391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83FF38-EA0F-0341-BF45-ED7E34AC0BDA}"/>
              </a:ext>
            </a:extLst>
          </p:cNvPr>
          <p:cNvSpPr txBox="1"/>
          <p:nvPr/>
        </p:nvSpPr>
        <p:spPr>
          <a:xfrm>
            <a:off x="2530624" y="274638"/>
            <a:ext cx="6156176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Open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your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books.</a:t>
            </a: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058C55A7-631C-374C-86F7-5917265A8767}"/>
              </a:ext>
            </a:extLst>
          </p:cNvPr>
          <p:cNvSpPr txBox="1"/>
          <p:nvPr/>
        </p:nvSpPr>
        <p:spPr>
          <a:xfrm>
            <a:off x="2500290" y="1659325"/>
            <a:ext cx="6156176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What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page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,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please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00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pCcEzkJOZqY/T0RgPPPxpSI/AAAAAAAAEHw/HqSiHowHAtQ/s400/ple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08720"/>
            <a:ext cx="341090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0" y="4869160"/>
            <a:ext cx="9144000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Please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58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48680"/>
            <a:ext cx="9144000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I’m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sorry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.</a:t>
            </a:r>
          </a:p>
        </p:txBody>
      </p:sp>
      <p:pic>
        <p:nvPicPr>
          <p:cNvPr id="6" name="Picture 2" descr="http://3.bp.blogspot.com/-3dq7GUglry0/UixEjsI2N8I/AAAAAAAAAF8/Q7pwdZCbVt8/s1600/icayki.com-+Sad+Face+Emot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08" y="2564904"/>
            <a:ext cx="3275381" cy="327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images.clipartof.com/thumbnails/443058-Royalty-Free-RF-Clip-Art-Illustration-Of-A-Cartoon-Black-And-White-Outline-Design-Of-A-Confused-Boy-With-Many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23" y="1988840"/>
            <a:ext cx="3096344" cy="320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339752" y="711991"/>
            <a:ext cx="4160033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002060"/>
                </a:solidFill>
                <a:latin typeface="Agency FB" pitchFamily="34" charset="0"/>
              </a:rPr>
              <a:t>I </a:t>
            </a:r>
            <a:r>
              <a:rPr lang="pt-BR" sz="5400" dirty="0" err="1">
                <a:solidFill>
                  <a:srgbClr val="002060"/>
                </a:solidFill>
                <a:latin typeface="Agency FB" pitchFamily="34" charset="0"/>
              </a:rPr>
              <a:t>don’t</a:t>
            </a:r>
            <a:r>
              <a:rPr lang="pt-BR" sz="54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5400" dirty="0" err="1">
                <a:solidFill>
                  <a:srgbClr val="002060"/>
                </a:solidFill>
                <a:latin typeface="Agency FB" pitchFamily="34" charset="0"/>
              </a:rPr>
              <a:t>understand</a:t>
            </a:r>
            <a:endParaRPr lang="pt-BR" sz="5400" dirty="0">
              <a:solidFill>
                <a:srgbClr val="002060"/>
              </a:solidFill>
              <a:latin typeface="Agency FB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1600" y="5517232"/>
            <a:ext cx="6604385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5400" dirty="0" err="1">
                <a:solidFill>
                  <a:srgbClr val="002060"/>
                </a:solidFill>
                <a:latin typeface="Agency FB" pitchFamily="34" charset="0"/>
              </a:rPr>
              <a:t>Can</a:t>
            </a:r>
            <a:r>
              <a:rPr lang="pt-BR" sz="54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5400" dirty="0" err="1">
                <a:solidFill>
                  <a:srgbClr val="002060"/>
                </a:solidFill>
                <a:latin typeface="Agency FB" pitchFamily="34" charset="0"/>
              </a:rPr>
              <a:t>you</a:t>
            </a:r>
            <a:r>
              <a:rPr lang="pt-BR" sz="54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5400" dirty="0" err="1">
                <a:solidFill>
                  <a:srgbClr val="002060"/>
                </a:solidFill>
                <a:latin typeface="Agency FB" pitchFamily="34" charset="0"/>
              </a:rPr>
              <a:t>repeat</a:t>
            </a:r>
            <a:r>
              <a:rPr lang="pt-BR" sz="5400" dirty="0">
                <a:solidFill>
                  <a:srgbClr val="002060"/>
                </a:solidFill>
                <a:latin typeface="Agency FB" pitchFamily="34" charset="0"/>
              </a:rPr>
              <a:t>, </a:t>
            </a:r>
            <a:r>
              <a:rPr lang="pt-BR" sz="5400" dirty="0" err="1">
                <a:solidFill>
                  <a:srgbClr val="002060"/>
                </a:solidFill>
                <a:latin typeface="Agency FB" pitchFamily="34" charset="0"/>
              </a:rPr>
              <a:t>please</a:t>
            </a:r>
            <a:r>
              <a:rPr lang="pt-BR" sz="5400" dirty="0">
                <a:solidFill>
                  <a:srgbClr val="002060"/>
                </a:solidFill>
                <a:latin typeface="Agency FB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858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://school.discoveryeducation.com/clipart/images/spelln-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87" y="2924944"/>
            <a:ext cx="3997460" cy="265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0" y="548680"/>
            <a:ext cx="9144000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How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do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you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spell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...?</a:t>
            </a:r>
          </a:p>
        </p:txBody>
      </p:sp>
    </p:spTree>
    <p:extLst>
      <p:ext uri="{BB962C8B-B14F-4D97-AF65-F5344CB8AC3E}">
        <p14:creationId xmlns:p14="http://schemas.microsoft.com/office/powerpoint/2010/main" val="31789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5496" y="4164785"/>
            <a:ext cx="8999984" cy="212365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How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do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you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say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... in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Portugese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?</a:t>
            </a:r>
          </a:p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How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do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you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say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... In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English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?</a:t>
            </a:r>
          </a:p>
        </p:txBody>
      </p:sp>
      <p:pic>
        <p:nvPicPr>
          <p:cNvPr id="6" name="Picture 8" descr="http://www.cse.msu.edu/~ldillon/cse-ctl/images/look_it_up_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14819"/>
            <a:ext cx="3471177" cy="26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88640"/>
            <a:ext cx="9144000" cy="212365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Excuse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me,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teacher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. I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have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a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question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.</a:t>
            </a:r>
          </a:p>
        </p:txBody>
      </p:sp>
      <p:pic>
        <p:nvPicPr>
          <p:cNvPr id="6" name="Picture 4" descr="https://jacobsonb.files.wordpress.com/2011/02/students-in-classroom-clip-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56" y="2420888"/>
            <a:ext cx="271088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4">
            <a:extLst>
              <a:ext uri="{FF2B5EF4-FFF2-40B4-BE49-F238E27FC236}">
                <a16:creationId xmlns:a16="http://schemas.microsoft.com/office/drawing/2014/main" id="{74111709-5247-1242-9A56-57931269C2A9}"/>
              </a:ext>
            </a:extLst>
          </p:cNvPr>
          <p:cNvSpPr txBox="1"/>
          <p:nvPr/>
        </p:nvSpPr>
        <p:spPr>
          <a:xfrm>
            <a:off x="0" y="5561364"/>
            <a:ext cx="9144000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Can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you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help me,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please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33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5496" y="4164785"/>
            <a:ext cx="8999984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Can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you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speak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slowly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, </a:t>
            </a:r>
            <a:r>
              <a:rPr lang="pt-BR" sz="6600" dirty="0" err="1">
                <a:solidFill>
                  <a:srgbClr val="002060"/>
                </a:solidFill>
                <a:latin typeface="Agency FB" pitchFamily="34" charset="0"/>
              </a:rPr>
              <a:t>please</a:t>
            </a:r>
            <a:r>
              <a:rPr lang="pt-BR" sz="6600" dirty="0">
                <a:solidFill>
                  <a:srgbClr val="002060"/>
                </a:solidFill>
                <a:latin typeface="Agency FB" pitchFamily="34" charset="0"/>
              </a:rPr>
              <a:t>?</a:t>
            </a:r>
          </a:p>
        </p:txBody>
      </p:sp>
      <p:pic>
        <p:nvPicPr>
          <p:cNvPr id="4" name="Picture 10" descr="http://4.bp.blogspot.com/-Otike0oSVM0/Twnn9AIBMFI/AAAAAAAABSY/f7xzloewpMU/s1600/slow+DOS+at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025" y="969457"/>
            <a:ext cx="3865191" cy="23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http://www.truewoman.com/assets/images/woman%20giving%20gift%20to%20another%20wo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97" y="1340768"/>
            <a:ext cx="596874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o explicativo retangular com cantos arredondados 1"/>
          <p:cNvSpPr/>
          <p:nvPr/>
        </p:nvSpPr>
        <p:spPr>
          <a:xfrm rot="20284319">
            <a:off x="677832" y="675262"/>
            <a:ext cx="2507223" cy="1384020"/>
          </a:xfrm>
          <a:prstGeom prst="wedgeRound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>
                <a:solidFill>
                  <a:srgbClr val="002060"/>
                </a:solidFill>
                <a:latin typeface="Agency FB" pitchFamily="34" charset="0"/>
              </a:rPr>
              <a:t>Thank</a:t>
            </a:r>
            <a:r>
              <a:rPr lang="pt-BR" sz="48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4800" dirty="0" err="1">
                <a:solidFill>
                  <a:srgbClr val="002060"/>
                </a:solidFill>
                <a:latin typeface="Agency FB" pitchFamily="34" charset="0"/>
              </a:rPr>
              <a:t>you</a:t>
            </a:r>
            <a:r>
              <a:rPr lang="pt-BR" sz="4800" dirty="0">
                <a:solidFill>
                  <a:srgbClr val="002060"/>
                </a:solidFill>
                <a:latin typeface="Agency FB" pitchFamily="34" charset="0"/>
              </a:rPr>
              <a:t>!</a:t>
            </a:r>
          </a:p>
        </p:txBody>
      </p:sp>
      <p:sp>
        <p:nvSpPr>
          <p:cNvPr id="7" name="Texto explicativo retangular com cantos arredondados 6"/>
          <p:cNvSpPr/>
          <p:nvPr/>
        </p:nvSpPr>
        <p:spPr>
          <a:xfrm rot="1071117">
            <a:off x="6100686" y="618190"/>
            <a:ext cx="2507223" cy="1384020"/>
          </a:xfrm>
          <a:prstGeom prst="wedgeRound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>
                <a:solidFill>
                  <a:srgbClr val="002060"/>
                </a:solidFill>
                <a:latin typeface="Agency FB" pitchFamily="34" charset="0"/>
              </a:rPr>
              <a:t>You’re</a:t>
            </a:r>
            <a:r>
              <a:rPr lang="pt-BR" sz="4800" dirty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pt-BR" sz="4800" dirty="0" err="1">
                <a:solidFill>
                  <a:srgbClr val="002060"/>
                </a:solidFill>
                <a:latin typeface="Agency FB" pitchFamily="34" charset="0"/>
              </a:rPr>
              <a:t>Welcome</a:t>
            </a:r>
            <a:r>
              <a:rPr lang="pt-BR" sz="4800" dirty="0">
                <a:solidFill>
                  <a:srgbClr val="002060"/>
                </a:solidFill>
                <a:latin typeface="Agency FB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6874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DDA8A1CB39548A85AE13C762171F3" ma:contentTypeVersion="2" ma:contentTypeDescription="Crie um novo documento." ma:contentTypeScope="" ma:versionID="06b93eee37d71f75ce695a0abd5da53c">
  <xsd:schema xmlns:xsd="http://www.w3.org/2001/XMLSchema" xmlns:xs="http://www.w3.org/2001/XMLSchema" xmlns:p="http://schemas.microsoft.com/office/2006/metadata/properties" xmlns:ns2="b0b66c22-af21-47ce-af59-63cbfeae4de3" targetNamespace="http://schemas.microsoft.com/office/2006/metadata/properties" ma:root="true" ma:fieldsID="02fb6ac258d30e88a58b1108bb682d6c" ns2:_="">
    <xsd:import namespace="b0b66c22-af21-47ce-af59-63cbfeae4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66c22-af21-47ce-af59-63cbfeae4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F7BC1-6E86-4ABD-B35D-16E5DC6CE09B}"/>
</file>

<file path=customXml/itemProps2.xml><?xml version="1.0" encoding="utf-8"?>
<ds:datastoreItem xmlns:ds="http://schemas.openxmlformats.org/officeDocument/2006/customXml" ds:itemID="{E965B982-1A96-403A-87E5-75FD5655DF8D}"/>
</file>

<file path=customXml/itemProps3.xml><?xml version="1.0" encoding="utf-8"?>
<ds:datastoreItem xmlns:ds="http://schemas.openxmlformats.org/officeDocument/2006/customXml" ds:itemID="{CF1F22BF-FFB5-4B08-AD38-B9A11E3A86D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102</Words>
  <Application>Microsoft Macintosh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Agency FB</vt:lpstr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Gabryelle Silva</dc:creator>
  <cp:lastModifiedBy>Gabryelle Silva</cp:lastModifiedBy>
  <cp:revision>6</cp:revision>
  <dcterms:created xsi:type="dcterms:W3CDTF">2014-07-23T11:11:24Z</dcterms:created>
  <dcterms:modified xsi:type="dcterms:W3CDTF">2021-08-31T00:59:13Z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0x0101000BFDDA8A1CB39548A85AE13C762171F3</vt:lpwstr>
  </property>
</Properties>
</file>