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av" ContentType="audio/wav"/>
  <Default Extension="xml" ContentType="application/xml"/>
  <Default Extension="wdp" ContentType="image/vnd.ms-photo"/>
  <Default Extension="gif" ContentType="image/gi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9" r:id="rId4"/>
    <p:sldId id="270" r:id="rId5"/>
    <p:sldId id="271" r:id="rId6"/>
    <p:sldId id="268" r:id="rId7"/>
    <p:sldId id="267" r:id="rId8"/>
    <p:sldId id="263" r:id="rId9"/>
    <p:sldId id="264" r:id="rId10"/>
    <p:sldId id="265" r:id="rId11"/>
    <p:sldId id="266" r:id="rId12"/>
    <p:sldId id="272" r:id="rId13"/>
    <p:sldId id="261" r:id="rId14"/>
    <p:sldId id="260" r:id="rId15"/>
    <p:sldId id="262" r:id="rId16"/>
    <p:sldId id="258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76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FFF"/>
    <a:srgbClr val="CCFFFF"/>
    <a:srgbClr val="FF66CC"/>
    <a:srgbClr val="FF66FF"/>
    <a:srgbClr val="CCFF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018" autoAdjust="0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1BCDF-48C0-4DFE-B215-F61CF2BE56D3}" type="datetimeFigureOut">
              <a:rPr lang="es-ES" smtClean="0"/>
              <a:t>21/9/21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3FAEA-F1EE-4CC5-B366-B6C45F35B5D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84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3FAEA-F1EE-4CC5-B366-B6C45F35B5D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76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1660-2C55-4843-9323-2183D47CA736}" type="datetimeFigureOut">
              <a:rPr lang="es-ES" smtClean="0"/>
              <a:pPr/>
              <a:t>21/9/21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85F-9EE9-4A91-A17D-96C41B74159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7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1660-2C55-4843-9323-2183D47CA736}" type="datetimeFigureOut">
              <a:rPr lang="es-ES" smtClean="0"/>
              <a:pPr/>
              <a:t>21/9/21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85F-9EE9-4A91-A17D-96C41B74159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19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1660-2C55-4843-9323-2183D47CA736}" type="datetimeFigureOut">
              <a:rPr lang="es-ES" smtClean="0"/>
              <a:pPr/>
              <a:t>21/9/21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85F-9EE9-4A91-A17D-96C41B74159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1660-2C55-4843-9323-2183D47CA736}" type="datetimeFigureOut">
              <a:rPr lang="es-ES" smtClean="0"/>
              <a:pPr/>
              <a:t>21/9/21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85F-9EE9-4A91-A17D-96C41B74159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58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1660-2C55-4843-9323-2183D47CA736}" type="datetimeFigureOut">
              <a:rPr lang="es-ES" smtClean="0"/>
              <a:pPr/>
              <a:t>21/9/21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85F-9EE9-4A91-A17D-96C41B74159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10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1660-2C55-4843-9323-2183D47CA736}" type="datetimeFigureOut">
              <a:rPr lang="es-ES" smtClean="0"/>
              <a:pPr/>
              <a:t>21/9/21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85F-9EE9-4A91-A17D-96C41B74159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01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1660-2C55-4843-9323-2183D47CA736}" type="datetimeFigureOut">
              <a:rPr lang="es-ES" smtClean="0"/>
              <a:pPr/>
              <a:t>21/9/21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85F-9EE9-4A91-A17D-96C41B74159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95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1660-2C55-4843-9323-2183D47CA736}" type="datetimeFigureOut">
              <a:rPr lang="es-ES" smtClean="0"/>
              <a:pPr/>
              <a:t>21/9/21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85F-9EE9-4A91-A17D-96C41B74159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16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1660-2C55-4843-9323-2183D47CA736}" type="datetimeFigureOut">
              <a:rPr lang="es-ES" smtClean="0"/>
              <a:pPr/>
              <a:t>21/9/21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85F-9EE9-4A91-A17D-96C41B74159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36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1660-2C55-4843-9323-2183D47CA736}" type="datetimeFigureOut">
              <a:rPr lang="es-ES" smtClean="0"/>
              <a:pPr/>
              <a:t>21/9/21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85F-9EE9-4A91-A17D-96C41B74159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1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1660-2C55-4843-9323-2183D47CA736}" type="datetimeFigureOut">
              <a:rPr lang="es-ES" smtClean="0"/>
              <a:pPr/>
              <a:t>21/9/21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85F-9EE9-4A91-A17D-96C41B74159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7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1660-2C55-4843-9323-2183D47CA736}" type="datetimeFigureOut">
              <a:rPr lang="es-ES" smtClean="0"/>
              <a:pPr/>
              <a:t>21/9/21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4285F-9EE9-4A91-A17D-96C41B74159A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3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audio2.wav"/><Relationship Id="rId7" Type="http://schemas.microsoft.com/office/2007/relationships/hdphoto" Target="../media/hdphoto5.wdp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4.wdp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audio2.wav"/><Relationship Id="rId7" Type="http://schemas.microsoft.com/office/2007/relationships/hdphoto" Target="../media/hdphoto5.wdp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4.wdp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audio2.wav"/><Relationship Id="rId7" Type="http://schemas.microsoft.com/office/2007/relationships/hdphoto" Target="../media/hdphoto5.wdp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4.wdp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audio2.wav"/><Relationship Id="rId7" Type="http://schemas.microsoft.com/office/2007/relationships/hdphoto" Target="../media/hdphoto5.wdp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4.wdp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audio" Target="../media/audio2.wav"/><Relationship Id="rId7" Type="http://schemas.openxmlformats.org/officeDocument/2006/relationships/image" Target="../media/image3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audio2.wav"/><Relationship Id="rId7" Type="http://schemas.microsoft.com/office/2007/relationships/hdphoto" Target="../media/hdphoto5.wdp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4.wdp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audio2.wav"/><Relationship Id="rId7" Type="http://schemas.microsoft.com/office/2007/relationships/hdphoto" Target="../media/hdphoto5.wdp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4.wdp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audio" Target="../media/audio2.wav"/><Relationship Id="rId7" Type="http://schemas.openxmlformats.org/officeDocument/2006/relationships/image" Target="../media/image3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audio2.wav"/><Relationship Id="rId7" Type="http://schemas.microsoft.com/office/2007/relationships/hdphoto" Target="../media/hdphoto5.wdp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4.wdp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audio" Target="../media/audio2.wav"/><Relationship Id="rId7" Type="http://schemas.openxmlformats.org/officeDocument/2006/relationships/image" Target="../media/image3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19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1" name="20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21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3" name="22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23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5" name="24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6" name="25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" name="26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" name="27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" name="28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29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pic>
        <p:nvPicPr>
          <p:cNvPr id="18" name="17 Imagen" descr="Irregular.png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900" t="50000" r="9053"/>
          <a:stretch/>
        </p:blipFill>
        <p:spPr>
          <a:xfrm>
            <a:off x="1102658" y="2564904"/>
            <a:ext cx="6925725" cy="1512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0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9712" y="2348880"/>
            <a:ext cx="1570634" cy="2625538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1470" y="2480084"/>
            <a:ext cx="1839794" cy="2625538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755576" y="945521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b="1" dirty="0" err="1"/>
              <a:t>person</a:t>
            </a:r>
            <a:endParaRPr lang="es-ES" sz="66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716016" y="952852"/>
            <a:ext cx="3240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b="1" dirty="0" err="1"/>
              <a:t>people</a:t>
            </a:r>
            <a:endParaRPr lang="es-ES" sz="6600" b="1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2281" y="3404327"/>
            <a:ext cx="1296144" cy="2337759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2669515"/>
            <a:ext cx="2257521" cy="3217808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1 Grupo"/>
          <p:cNvGrpSpPr/>
          <p:nvPr/>
        </p:nvGrpSpPr>
        <p:grpSpPr>
          <a:xfrm>
            <a:off x="5097191" y="3360034"/>
            <a:ext cx="1584176" cy="2375269"/>
            <a:chOff x="4169872" y="2784046"/>
            <a:chExt cx="2110392" cy="3092231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69872" y="2784046"/>
              <a:ext cx="2110392" cy="3092231"/>
            </a:xfrm>
            <a:prstGeom prst="rect">
              <a:avLst/>
            </a:prstGeom>
            <a:noFill/>
            <a:effectLst>
              <a:outerShdw blurRad="76200" dist="139700" dir="17220000" sy="23000" kx="-1200000" algn="bl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clipartist.net/RSS/openclipart.org/2012/June/basketball-229px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4568763"/>
              <a:ext cx="582265" cy="57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20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2" name="21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3" name="22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4" name="23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24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6" name="25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7" name="26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" name="27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" name="28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29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30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pic>
        <p:nvPicPr>
          <p:cNvPr id="33" name="32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39" y="204278"/>
            <a:ext cx="2416498" cy="4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1115616" y="1158678"/>
            <a:ext cx="288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/>
              <a:t>tooth</a:t>
            </a:r>
            <a:endParaRPr lang="es-ES" sz="80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788024" y="1169457"/>
            <a:ext cx="3240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/>
              <a:t>teeth</a:t>
            </a:r>
            <a:endParaRPr lang="es-ES" sz="8000" b="1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7714" y="3003678"/>
            <a:ext cx="3430670" cy="2088232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15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18" name="17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" name="18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0" name="19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20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2" name="21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3" name="22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" name="23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" name="24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" name="25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" name="26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5313" y="2514283"/>
            <a:ext cx="2568388" cy="2818702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39" y="204278"/>
            <a:ext cx="2416498" cy="4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1115616" y="1158678"/>
            <a:ext cx="288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/>
              <a:t>foot</a:t>
            </a:r>
            <a:endParaRPr lang="es-ES" sz="80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076056" y="1169457"/>
            <a:ext cx="3240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/>
              <a:t>feet</a:t>
            </a:r>
            <a:endParaRPr lang="es-ES" sz="80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182711">
            <a:off x="559336" y="3436549"/>
            <a:ext cx="3004552" cy="1877083"/>
          </a:xfrm>
          <a:prstGeom prst="rect">
            <a:avLst/>
          </a:prstGeom>
          <a:noFill/>
          <a:effectLst>
            <a:outerShdw blurRad="76200" dist="266700" dir="1464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8157" y="3501386"/>
            <a:ext cx="2177037" cy="1877083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660231" y="3501387"/>
            <a:ext cx="2088232" cy="1877083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15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18" name="17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" name="18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0" name="19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20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2" name="21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3" name="22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" name="23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" name="24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" name="25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" name="26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pic>
        <p:nvPicPr>
          <p:cNvPr id="29" name="2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39" y="204278"/>
            <a:ext cx="2416498" cy="4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1115616" y="1124744"/>
            <a:ext cx="252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b="1" dirty="0"/>
              <a:t>mouse</a:t>
            </a:r>
            <a:endParaRPr lang="es-ES" sz="60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64088" y="1124744"/>
            <a:ext cx="2218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b="1" dirty="0" err="1"/>
              <a:t>mice</a:t>
            </a:r>
            <a:endParaRPr lang="es-ES" sz="6000" b="1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51" y="2444575"/>
            <a:ext cx="2696682" cy="33830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11" y="2984634"/>
            <a:ext cx="2266185" cy="284294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227" y="2984635"/>
            <a:ext cx="2266185" cy="284294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14" name="13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15" name="14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" name="15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18" name="17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18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0" name="19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1" name="20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" name="21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" name="22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" name="23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" name="24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pic>
        <p:nvPicPr>
          <p:cNvPr id="27" name="2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39" y="204278"/>
            <a:ext cx="2416498" cy="4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3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Nube"/>
          <p:cNvSpPr/>
          <p:nvPr/>
        </p:nvSpPr>
        <p:spPr>
          <a:xfrm>
            <a:off x="1871700" y="908720"/>
            <a:ext cx="4932548" cy="1800200"/>
          </a:xfrm>
          <a:prstGeom prst="cloud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glow rad="101600">
                  <a:schemeClr val="bg1">
                    <a:lumMod val="85000"/>
                    <a:alpha val="60000"/>
                  </a:schemeClr>
                </a:glow>
              </a:effectLst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64064"/>
              </p:ext>
            </p:extLst>
          </p:nvPr>
        </p:nvGraphicFramePr>
        <p:xfrm>
          <a:off x="2299411" y="1099200"/>
          <a:ext cx="4216805" cy="1249680"/>
        </p:xfrm>
        <a:graphic>
          <a:graphicData uri="http://schemas.openxmlformats.org/drawingml/2006/table">
            <a:tbl>
              <a:tblPr bandCol="1">
                <a:tableStyleId>{2D5ABB26-0587-4C30-8999-92F81FD0307C}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2400" dirty="0" err="1">
                          <a:effectLst/>
                        </a:rPr>
                        <a:t>Ends</a:t>
                      </a:r>
                      <a:r>
                        <a:rPr lang="es-ES" sz="2400" dirty="0">
                          <a:effectLst/>
                        </a:rPr>
                        <a:t> </a:t>
                      </a:r>
                      <a:r>
                        <a:rPr lang="es-ES" sz="2400" dirty="0" err="1">
                          <a:effectLst/>
                        </a:rPr>
                        <a:t>with</a:t>
                      </a:r>
                      <a:r>
                        <a:rPr lang="es-ES" sz="2400" dirty="0">
                          <a:effectLst/>
                        </a:rPr>
                        <a:t> </a:t>
                      </a:r>
                      <a:r>
                        <a:rPr lang="es-ES" sz="3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–fe</a:t>
                      </a:r>
                      <a:endParaRPr lang="es-ES" sz="3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ucida Sans Unicode"/>
                      </a:endParaRPr>
                    </a:p>
                  </a:txBody>
                  <a:tcPr marL="133350" marR="133350" marT="95250" marB="5715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Change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r>
                        <a:rPr lang="en-US" sz="2400" dirty="0">
                          <a:effectLst/>
                        </a:rPr>
                        <a:t> to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then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Add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–s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33350" marR="133350" marT="95250" marB="571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93125">
            <a:off x="492633" y="4556550"/>
            <a:ext cx="3659130" cy="511391"/>
          </a:xfrm>
          <a:prstGeom prst="rect">
            <a:avLst/>
          </a:prstGeom>
          <a:effectLst>
            <a:glow rad="101600">
              <a:schemeClr val="accent1">
                <a:lumMod val="75000"/>
                <a:alpha val="40000"/>
              </a:schemeClr>
            </a:glow>
            <a:outerShdw blurRad="76200" dist="1651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05123">
            <a:off x="4098214" y="4614207"/>
            <a:ext cx="3538693" cy="494559"/>
          </a:xfrm>
          <a:prstGeom prst="rect">
            <a:avLst/>
          </a:prstGeom>
          <a:effectLst>
            <a:glow rad="101600">
              <a:schemeClr val="accent1">
                <a:lumMod val="75000"/>
                <a:alpha val="40000"/>
              </a:schemeClr>
            </a:glow>
            <a:outerShdw blurRad="76200" dist="1397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2" name="11 CuadroTexto"/>
          <p:cNvSpPr txBox="1"/>
          <p:nvPr/>
        </p:nvSpPr>
        <p:spPr>
          <a:xfrm>
            <a:off x="5364088" y="2492896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 err="1"/>
              <a:t>kni</a:t>
            </a:r>
            <a:endParaRPr lang="es-ES" sz="44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217208" y="2493387"/>
            <a:ext cx="75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>
                <a:solidFill>
                  <a:srgbClr val="FF0000"/>
                </a:solidFill>
              </a:rPr>
              <a:t>fe</a:t>
            </a:r>
            <a:endParaRPr lang="es-ES" sz="4400" b="1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253212" y="2493386"/>
            <a:ext cx="1044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rgbClr val="FF0000"/>
                </a:solidFill>
              </a:rPr>
              <a:t>ves</a:t>
            </a:r>
            <a:endParaRPr lang="es-ES" sz="4400" b="1" dirty="0">
              <a:solidFill>
                <a:srgbClr val="FF0000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05123">
            <a:off x="5257527" y="4614206"/>
            <a:ext cx="3538693" cy="494559"/>
          </a:xfrm>
          <a:prstGeom prst="rect">
            <a:avLst/>
          </a:prstGeom>
          <a:effectLst>
            <a:glow rad="101600">
              <a:schemeClr val="accent1">
                <a:lumMod val="75000"/>
                <a:alpha val="40000"/>
              </a:schemeClr>
            </a:glow>
            <a:outerShdw blurRad="76200" dist="1397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7" name="16 CuadroTexto"/>
          <p:cNvSpPr txBox="1"/>
          <p:nvPr/>
        </p:nvSpPr>
        <p:spPr>
          <a:xfrm>
            <a:off x="1259632" y="2492896"/>
            <a:ext cx="1872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 err="1"/>
              <a:t>knife</a:t>
            </a:r>
            <a:endParaRPr lang="es-ES" sz="4400" b="1" dirty="0"/>
          </a:p>
        </p:txBody>
      </p:sp>
      <p:grpSp>
        <p:nvGrpSpPr>
          <p:cNvPr id="23" name="22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4" name="23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5" name="24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8" name="27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9" name="28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29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30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31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32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pic>
        <p:nvPicPr>
          <p:cNvPr id="34" name="3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39" y="204278"/>
            <a:ext cx="2416498" cy="4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xit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Nube"/>
          <p:cNvSpPr/>
          <p:nvPr/>
        </p:nvSpPr>
        <p:spPr>
          <a:xfrm>
            <a:off x="1871700" y="836712"/>
            <a:ext cx="4932548" cy="1800200"/>
          </a:xfrm>
          <a:prstGeom prst="cloud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glow rad="101600">
                  <a:schemeClr val="bg1">
                    <a:lumMod val="85000"/>
                    <a:alpha val="60000"/>
                  </a:schemeClr>
                </a:glow>
              </a:effectLst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18328"/>
              </p:ext>
            </p:extLst>
          </p:nvPr>
        </p:nvGraphicFramePr>
        <p:xfrm>
          <a:off x="2259596" y="1027192"/>
          <a:ext cx="4546848" cy="1249680"/>
        </p:xfrm>
        <a:graphic>
          <a:graphicData uri="http://schemas.openxmlformats.org/drawingml/2006/table">
            <a:tbl>
              <a:tblPr bandCol="1">
                <a:tableStyleId>{2D5ABB26-0587-4C30-8999-92F81FD0307C}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8816">
                <a:tc>
                  <a:txBody>
                    <a:bodyPr/>
                    <a:lstStyle/>
                    <a:p>
                      <a:r>
                        <a:rPr lang="es-ES" sz="2400" dirty="0" err="1">
                          <a:effectLst/>
                        </a:rPr>
                        <a:t>Ends</a:t>
                      </a:r>
                      <a:r>
                        <a:rPr lang="es-ES" sz="2400" dirty="0">
                          <a:effectLst/>
                        </a:rPr>
                        <a:t> </a:t>
                      </a:r>
                      <a:r>
                        <a:rPr lang="es-ES" sz="2400" dirty="0" err="1">
                          <a:effectLst/>
                        </a:rPr>
                        <a:t>with</a:t>
                      </a:r>
                      <a:r>
                        <a:rPr lang="es-ES" sz="2400" dirty="0">
                          <a:effectLst/>
                        </a:rPr>
                        <a:t> </a:t>
                      </a:r>
                      <a:r>
                        <a:rPr lang="es-ES" sz="3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-f</a:t>
                      </a:r>
                      <a:endParaRPr lang="es-ES" sz="3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ucida Sans Unicode"/>
                      </a:endParaRPr>
                    </a:p>
                  </a:txBody>
                  <a:tcPr marL="133350" marR="133350" marT="95250" marB="5715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Change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r>
                        <a:rPr lang="en-US" sz="2400" dirty="0">
                          <a:effectLst/>
                        </a:rPr>
                        <a:t> to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then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Add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es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33350" marR="133350" marT="95250" marB="571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5436096" y="2731567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 err="1"/>
              <a:t>wol</a:t>
            </a:r>
            <a:endParaRPr lang="es-ES" sz="44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228184" y="2731567"/>
            <a:ext cx="75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>
                <a:solidFill>
                  <a:srgbClr val="FF0000"/>
                </a:solidFill>
              </a:rPr>
              <a:t>f</a:t>
            </a:r>
            <a:endParaRPr lang="es-ES" sz="4400" b="1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08204" y="2731566"/>
            <a:ext cx="1044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rgbClr val="FF0000"/>
                </a:solidFill>
              </a:rPr>
              <a:t>ves</a:t>
            </a:r>
            <a:endParaRPr lang="es-ES" sz="4400" b="1" dirty="0">
              <a:solidFill>
                <a:srgbClr val="FF0000"/>
              </a:solidFill>
            </a:endParaRP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351" y="3756143"/>
            <a:ext cx="3050270" cy="233715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3548" y="4089936"/>
            <a:ext cx="2493865" cy="191082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01" y="4089935"/>
            <a:ext cx="2493865" cy="191082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6" name="15 CuadroTexto"/>
          <p:cNvSpPr txBox="1"/>
          <p:nvPr/>
        </p:nvSpPr>
        <p:spPr>
          <a:xfrm>
            <a:off x="1547664" y="2696762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 err="1"/>
              <a:t>wolf</a:t>
            </a:r>
            <a:endParaRPr lang="es-ES" sz="4400" b="1" dirty="0"/>
          </a:p>
        </p:txBody>
      </p:sp>
      <p:grpSp>
        <p:nvGrpSpPr>
          <p:cNvPr id="19" name="18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0" name="19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1" name="20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2" name="21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22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4" name="23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5" name="24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" name="25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" name="26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" name="27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" name="28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pic>
        <p:nvPicPr>
          <p:cNvPr id="32" name="3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39" y="204278"/>
            <a:ext cx="2416498" cy="4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8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xit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8" grpId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Nube"/>
          <p:cNvSpPr/>
          <p:nvPr/>
        </p:nvSpPr>
        <p:spPr>
          <a:xfrm>
            <a:off x="1871700" y="836712"/>
            <a:ext cx="4932548" cy="1584176"/>
          </a:xfrm>
          <a:prstGeom prst="cloud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glow rad="101600">
                  <a:schemeClr val="bg1">
                    <a:lumMod val="85000"/>
                    <a:alpha val="60000"/>
                  </a:schemeClr>
                </a:glow>
              </a:effectLst>
            </a:endParaRPr>
          </a:p>
        </p:txBody>
      </p:sp>
      <p:pic>
        <p:nvPicPr>
          <p:cNvPr id="24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2200" y="3989946"/>
            <a:ext cx="1824179" cy="1685983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755576" y="2564904"/>
            <a:ext cx="3085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b="1" dirty="0" err="1"/>
              <a:t>tomato</a:t>
            </a:r>
            <a:endParaRPr lang="es-ES" sz="60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158275" y="2564904"/>
            <a:ext cx="1158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6000" b="1" dirty="0">
                <a:solidFill>
                  <a:srgbClr val="FF0000"/>
                </a:solidFill>
              </a:rPr>
              <a:t>es</a:t>
            </a:r>
            <a:endParaRPr lang="es-ES" sz="60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20582"/>
              </p:ext>
            </p:extLst>
          </p:nvPr>
        </p:nvGraphicFramePr>
        <p:xfrm>
          <a:off x="2439075" y="1204744"/>
          <a:ext cx="4286451" cy="640080"/>
        </p:xfrm>
        <a:graphic>
          <a:graphicData uri="http://schemas.openxmlformats.org/drawingml/2006/table">
            <a:tbl>
              <a:tblPr/>
              <a:tblGrid>
                <a:gridCol w="233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3200" dirty="0" err="1">
                          <a:effectLst/>
                          <a:latin typeface="+mj-lt"/>
                        </a:rPr>
                        <a:t>Ends</a:t>
                      </a:r>
                      <a:r>
                        <a:rPr lang="es-ES" sz="3200" dirty="0">
                          <a:effectLst/>
                          <a:latin typeface="+mj-lt"/>
                        </a:rPr>
                        <a:t> </a:t>
                      </a:r>
                      <a:r>
                        <a:rPr lang="es-ES" sz="3200" dirty="0" err="1">
                          <a:effectLst/>
                          <a:latin typeface="+mj-lt"/>
                        </a:rPr>
                        <a:t>with</a:t>
                      </a:r>
                      <a:r>
                        <a:rPr lang="es-ES" sz="3200" dirty="0">
                          <a:effectLst/>
                          <a:latin typeface="+mj-lt"/>
                        </a:rPr>
                        <a:t> </a:t>
                      </a:r>
                      <a:r>
                        <a:rPr lang="es-ES" sz="32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-o</a:t>
                      </a:r>
                    </a:p>
                  </a:txBody>
                  <a:tcPr marL="133350" marR="133350" marT="952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 err="1">
                          <a:effectLst/>
                          <a:latin typeface="+mj-lt"/>
                        </a:rPr>
                        <a:t>Add</a:t>
                      </a:r>
                      <a:r>
                        <a:rPr lang="es-ES" sz="3200" dirty="0">
                          <a:effectLst/>
                          <a:latin typeface="+mj-lt"/>
                        </a:rPr>
                        <a:t> </a:t>
                      </a:r>
                      <a:r>
                        <a:rPr lang="es-ES" sz="32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-es</a:t>
                      </a:r>
                    </a:p>
                  </a:txBody>
                  <a:tcPr marL="133350" marR="133350" marT="952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3973432"/>
            <a:ext cx="2232248" cy="2063137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3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8024" y="4260566"/>
            <a:ext cx="1937502" cy="179072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5" name="24 CuadroTexto"/>
          <p:cNvSpPr txBox="1"/>
          <p:nvPr/>
        </p:nvSpPr>
        <p:spPr>
          <a:xfrm>
            <a:off x="4565987" y="2564905"/>
            <a:ext cx="3085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b="1" dirty="0" err="1"/>
              <a:t>tomato</a:t>
            </a:r>
            <a:endParaRPr lang="es-ES" sz="6000" b="1" dirty="0"/>
          </a:p>
        </p:txBody>
      </p:sp>
      <p:grpSp>
        <p:nvGrpSpPr>
          <p:cNvPr id="20" name="19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1" name="20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21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8" name="27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9" name="28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29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30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31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32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pic>
        <p:nvPicPr>
          <p:cNvPr id="36" name="3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39" y="204278"/>
            <a:ext cx="2416498" cy="4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0172" y="3360460"/>
            <a:ext cx="2438319" cy="2012863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1115616" y="1844824"/>
            <a:ext cx="3085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b="1" dirty="0" err="1"/>
              <a:t>sheep</a:t>
            </a:r>
            <a:endParaRPr lang="es-ES" sz="6000" b="1" dirty="0"/>
          </a:p>
        </p:txBody>
      </p:sp>
      <p:pic>
        <p:nvPicPr>
          <p:cNvPr id="17" name="Picture 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3046039"/>
            <a:ext cx="3286924" cy="2713399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3" name="Picture 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7984" y="3532844"/>
            <a:ext cx="2537324" cy="2094594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5" name="24 CuadroTexto"/>
          <p:cNvSpPr txBox="1"/>
          <p:nvPr/>
        </p:nvSpPr>
        <p:spPr>
          <a:xfrm>
            <a:off x="4943016" y="1844823"/>
            <a:ext cx="3085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b="1" dirty="0" err="1"/>
              <a:t>sheep</a:t>
            </a:r>
            <a:endParaRPr lang="es-ES" sz="6000" b="1" dirty="0"/>
          </a:p>
        </p:txBody>
      </p:sp>
      <p:grpSp>
        <p:nvGrpSpPr>
          <p:cNvPr id="20" name="19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1" name="20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21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8" name="27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9" name="28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29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30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31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32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sp>
        <p:nvSpPr>
          <p:cNvPr id="3" name="2 Rectángulo"/>
          <p:cNvSpPr/>
          <p:nvPr/>
        </p:nvSpPr>
        <p:spPr>
          <a:xfrm>
            <a:off x="539552" y="807095"/>
            <a:ext cx="7920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Some nouns are the same in both singular and plural form</a:t>
            </a:r>
            <a:endParaRPr lang="es-ES" sz="2400" b="1" dirty="0"/>
          </a:p>
        </p:txBody>
      </p:sp>
      <p:pic>
        <p:nvPicPr>
          <p:cNvPr id="34" name="3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39" y="204278"/>
            <a:ext cx="2416498" cy="4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2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2109" y="2909634"/>
            <a:ext cx="2438319" cy="1565006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1043608" y="1844824"/>
            <a:ext cx="3085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b="1" dirty="0" err="1"/>
              <a:t>fish</a:t>
            </a:r>
            <a:endParaRPr lang="es-ES" sz="6000" b="1" dirty="0"/>
          </a:p>
        </p:txBody>
      </p:sp>
      <p:pic>
        <p:nvPicPr>
          <p:cNvPr id="17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555" y="3340005"/>
            <a:ext cx="3286924" cy="2109673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3" name="Picture 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7756" y="3828644"/>
            <a:ext cx="2537324" cy="1628551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5" name="24 CuadroTexto"/>
          <p:cNvSpPr txBox="1"/>
          <p:nvPr/>
        </p:nvSpPr>
        <p:spPr>
          <a:xfrm>
            <a:off x="4943016" y="1844823"/>
            <a:ext cx="3085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b="1" dirty="0" err="1"/>
              <a:t>fish</a:t>
            </a:r>
            <a:endParaRPr lang="es-ES" sz="6000" b="1" dirty="0"/>
          </a:p>
        </p:txBody>
      </p:sp>
      <p:grpSp>
        <p:nvGrpSpPr>
          <p:cNvPr id="20" name="19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1" name="20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21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8" name="27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9" name="28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29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30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31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32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sp>
        <p:nvSpPr>
          <p:cNvPr id="3" name="2 Rectángulo"/>
          <p:cNvSpPr/>
          <p:nvPr/>
        </p:nvSpPr>
        <p:spPr>
          <a:xfrm>
            <a:off x="539552" y="735087"/>
            <a:ext cx="7920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Some nouns are the same in both singular and plural form</a:t>
            </a:r>
            <a:endParaRPr lang="es-ES" sz="2400" b="1" dirty="0"/>
          </a:p>
        </p:txBody>
      </p:sp>
      <p:pic>
        <p:nvPicPr>
          <p:cNvPr id="34" name="3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39" y="204278"/>
            <a:ext cx="2416498" cy="4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8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1434" y="2852936"/>
            <a:ext cx="2047919" cy="2381482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1064405" y="1628800"/>
            <a:ext cx="3085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b="1" dirty="0" err="1"/>
              <a:t>deer</a:t>
            </a:r>
            <a:endParaRPr lang="es-ES" sz="6000" b="1" dirty="0"/>
          </a:p>
        </p:txBody>
      </p:sp>
      <p:pic>
        <p:nvPicPr>
          <p:cNvPr id="17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647" y="2644463"/>
            <a:ext cx="2841927" cy="3304817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3" name="Picture 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0013" y="3336656"/>
            <a:ext cx="2176848" cy="2531412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5" name="24 CuadroTexto"/>
          <p:cNvSpPr txBox="1"/>
          <p:nvPr/>
        </p:nvSpPr>
        <p:spPr>
          <a:xfrm>
            <a:off x="4943016" y="1628799"/>
            <a:ext cx="3085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b="1" dirty="0" err="1"/>
              <a:t>deer</a:t>
            </a:r>
            <a:endParaRPr lang="es-ES" sz="6000" b="1" dirty="0"/>
          </a:p>
        </p:txBody>
      </p:sp>
      <p:grpSp>
        <p:nvGrpSpPr>
          <p:cNvPr id="20" name="19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1" name="20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21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8" name="27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9" name="28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29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30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31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32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sp>
        <p:nvSpPr>
          <p:cNvPr id="3" name="2 Rectángulo"/>
          <p:cNvSpPr/>
          <p:nvPr/>
        </p:nvSpPr>
        <p:spPr>
          <a:xfrm>
            <a:off x="539552" y="735087"/>
            <a:ext cx="7920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Some nouns are the same in both singular and plural form</a:t>
            </a:r>
            <a:endParaRPr lang="es-ES" sz="2400" b="1" dirty="0"/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39" y="204278"/>
            <a:ext cx="2416498" cy="4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5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1115616" y="1240884"/>
            <a:ext cx="19442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b="1" dirty="0" err="1"/>
              <a:t>girl</a:t>
            </a:r>
            <a:endParaRPr lang="es-ES" sz="6600" b="1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2632786"/>
            <a:ext cx="1894368" cy="3406438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0898" y="2626943"/>
            <a:ext cx="1894368" cy="3406438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5265" y="2504951"/>
            <a:ext cx="2235165" cy="3533576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23528" y="550421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The plural form of most nouns is created by adding the letter </a:t>
            </a:r>
            <a:r>
              <a:rPr lang="en-US" sz="3600" b="1" i="1" dirty="0">
                <a:solidFill>
                  <a:srgbClr val="FF0000"/>
                </a:solidFill>
              </a:rPr>
              <a:t>s</a:t>
            </a:r>
            <a:endParaRPr lang="es-ES" sz="3600" b="1" dirty="0">
              <a:solidFill>
                <a:srgbClr val="FF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444209" y="1261208"/>
            <a:ext cx="579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6000" b="1" dirty="0">
                <a:solidFill>
                  <a:srgbClr val="FF0000"/>
                </a:solidFill>
              </a:rPr>
              <a:t>s</a:t>
            </a:r>
            <a:endParaRPr lang="es-ES" sz="6000" b="1" dirty="0">
              <a:solidFill>
                <a:srgbClr val="FF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004048" y="1261209"/>
            <a:ext cx="2040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b="1" dirty="0" err="1"/>
              <a:t>girl</a:t>
            </a:r>
            <a:endParaRPr lang="es-ES" sz="6000" b="1" dirty="0"/>
          </a:p>
        </p:txBody>
      </p:sp>
      <p:grpSp>
        <p:nvGrpSpPr>
          <p:cNvPr id="5" name="4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3" name="2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" name="3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1" name="20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19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3" name="12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14" name="13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14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" name="15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" name="17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" name="18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pic>
        <p:nvPicPr>
          <p:cNvPr id="24" name="2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39" y="204278"/>
            <a:ext cx="2416498" cy="4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7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8" descr="cloud, blue, symbol, cartoon, symbols, clouds, day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44688" y1="27621" x2="13125" y2="57289"/>
                        <a14:backgroundMark x1="44688" y1="28645" x2="80781" y2="265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26840"/>
          <a:stretch/>
        </p:blipFill>
        <p:spPr bwMode="auto">
          <a:xfrm>
            <a:off x="704856" y="2132856"/>
            <a:ext cx="3294540" cy="1569026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971600" y="2261722"/>
            <a:ext cx="2776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/>
              <a:t>boy</a:t>
            </a:r>
            <a:endParaRPr lang="es-ES" sz="8000" b="1" dirty="0"/>
          </a:p>
        </p:txBody>
      </p:sp>
      <p:grpSp>
        <p:nvGrpSpPr>
          <p:cNvPr id="20" name="19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1" name="20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21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8" name="27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9" name="28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29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30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31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32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sp>
        <p:nvSpPr>
          <p:cNvPr id="3" name="2 Rectángulo"/>
          <p:cNvSpPr/>
          <p:nvPr/>
        </p:nvSpPr>
        <p:spPr>
          <a:xfrm>
            <a:off x="857509" y="842904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What’s the plural form of …</a:t>
            </a:r>
            <a:endParaRPr lang="es-ES" sz="2400" b="1" dirty="0"/>
          </a:p>
        </p:txBody>
      </p:sp>
      <p:grpSp>
        <p:nvGrpSpPr>
          <p:cNvPr id="5" name="4 Grupo"/>
          <p:cNvGrpSpPr/>
          <p:nvPr/>
        </p:nvGrpSpPr>
        <p:grpSpPr>
          <a:xfrm>
            <a:off x="5072282" y="3012102"/>
            <a:ext cx="3294540" cy="1569026"/>
            <a:chOff x="5076056" y="1629013"/>
            <a:chExt cx="3294540" cy="1569026"/>
          </a:xfrm>
        </p:grpSpPr>
        <p:pic>
          <p:nvPicPr>
            <p:cNvPr id="1032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24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boys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5113893" y="1149372"/>
            <a:ext cx="3294540" cy="1569026"/>
            <a:chOff x="5076056" y="1629013"/>
            <a:chExt cx="3294540" cy="1569026"/>
          </a:xfrm>
        </p:grpSpPr>
        <p:pic>
          <p:nvPicPr>
            <p:cNvPr id="41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>
                  <a:solidFill>
                    <a:schemeClr val="bg1"/>
                  </a:solidFill>
                </a:rPr>
                <a:t>boyes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5093884" y="4884310"/>
            <a:ext cx="3294540" cy="1569026"/>
            <a:chOff x="5076056" y="1629013"/>
            <a:chExt cx="3294540" cy="1569026"/>
          </a:xfrm>
        </p:grpSpPr>
        <p:pic>
          <p:nvPicPr>
            <p:cNvPr id="44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44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boies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8" name="Picture 4" descr="http://www.es.clipproject.info/images/joomgallery/details/cartoon_15/cartoon_dibujos_animados_gratis_2_20101217_2055070911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6000" r="90000">
                        <a14:foregroundMark x1="31429" y1="42571" x2="42857" y2="68000"/>
                        <a14:foregroundMark x1="43714" y1="70857" x2="48857" y2="68857"/>
                        <a14:backgroundMark x1="33143" y1="15714" x2="15143" y2="30857"/>
                        <a14:backgroundMark x1="46000" y1="14286" x2="30000" y2="13143"/>
                        <a14:backgroundMark x1="48571" y1="13143" x2="57429" y2="12000"/>
                        <a14:backgroundMark x1="75143" y1="22857" x2="84857" y2="41429"/>
                        <a14:backgroundMark x1="63143" y1="12000" x2="73143" y2="16857"/>
                        <a14:backgroundMark x1="82857" y1="45429" x2="82000" y2="61714"/>
                        <a14:backgroundMark x1="79429" y1="64286" x2="66286" y2="77714"/>
                        <a14:backgroundMark x1="14286" y1="38286" x2="16286" y2="61714"/>
                        <a14:backgroundMark x1="21429" y1="69143" x2="40000" y2="82571"/>
                        <a14:backgroundMark x1="46000" y1="82571" x2="65714" y2="78571"/>
                        <a14:backgroundMark x1="29429" y1="70857" x2="28286" y2="70571"/>
                        <a14:backgroundMark x1="28000" y1="69143" x2="22571" y2="66286"/>
                        <a14:backgroundMark x1="20000" y1="58286" x2="21429" y2="63143"/>
                        <a14:backgroundMark x1="31143" y1="70857" x2="32286" y2="77143"/>
                        <a14:backgroundMark x1="34000" y1="75429" x2="39714" y2="78286"/>
                        <a14:backgroundMark x1="46571" y1="77429" x2="43143" y2="78857"/>
                        <a14:backgroundMark x1="40857" y1="78286" x2="36286" y2="76571"/>
                        <a14:backgroundMark x1="12000" y1="33714" x2="11143" y2="51429"/>
                        <a14:backgroundMark x1="47714" y1="18857" x2="43429" y2="23714"/>
                        <a14:backgroundMark x1="43143" y1="26571" x2="42571" y2="30571"/>
                        <a14:backgroundMark x1="19143" y1="42000" x2="19143" y2="49714"/>
                        <a14:backgroundMark x1="20857" y1="50857" x2="23143" y2="53714"/>
                        <a14:backgroundMark x1="21714" y1="56571" x2="20857" y2="59429"/>
                        <a14:backgroundMark x1="22571" y1="64286" x2="24857" y2="66571"/>
                        <a14:backgroundMark x1="28286" y1="68571" x2="30857" y2="69143"/>
                        <a14:backgroundMark x1="31714" y1="69714" x2="31143" y2="70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1158" r="21103" b="18188"/>
          <a:stretch/>
        </p:blipFill>
        <p:spPr bwMode="auto">
          <a:xfrm>
            <a:off x="1259632" y="3933056"/>
            <a:ext cx="2026920" cy="2355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49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5080" b="-22244"/>
          <a:stretch/>
        </p:blipFill>
        <p:spPr>
          <a:xfrm>
            <a:off x="5652120" y="476672"/>
            <a:ext cx="2052096" cy="597065"/>
          </a:xfrm>
          <a:prstGeom prst="rect">
            <a:avLst/>
          </a:prstGeom>
          <a:effectLst>
            <a:outerShdw blurRad="50800" dist="38100" dir="2700000" algn="t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874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Y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8" descr="cloud, blue, symbol, cartoon, symbols, clouds, day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44688" y1="27621" x2="13125" y2="57289"/>
                        <a14:backgroundMark x1="44688" y1="28645" x2="80781" y2="265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26840"/>
          <a:stretch/>
        </p:blipFill>
        <p:spPr bwMode="auto">
          <a:xfrm>
            <a:off x="704856" y="2132856"/>
            <a:ext cx="3294540" cy="1569026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838560" y="2189714"/>
            <a:ext cx="3085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/>
              <a:t>watch</a:t>
            </a:r>
            <a:endParaRPr lang="es-ES" sz="8000" b="1" dirty="0"/>
          </a:p>
        </p:txBody>
      </p:sp>
      <p:grpSp>
        <p:nvGrpSpPr>
          <p:cNvPr id="20" name="19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1" name="20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21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8" name="27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9" name="28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29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30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31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32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sp>
        <p:nvSpPr>
          <p:cNvPr id="3" name="2 Rectángulo"/>
          <p:cNvSpPr/>
          <p:nvPr/>
        </p:nvSpPr>
        <p:spPr>
          <a:xfrm>
            <a:off x="857509" y="842904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What’s the plural form of …</a:t>
            </a:r>
            <a:endParaRPr lang="es-ES" sz="2400" b="1" dirty="0"/>
          </a:p>
        </p:txBody>
      </p:sp>
      <p:grpSp>
        <p:nvGrpSpPr>
          <p:cNvPr id="5" name="4 Grupo"/>
          <p:cNvGrpSpPr/>
          <p:nvPr/>
        </p:nvGrpSpPr>
        <p:grpSpPr>
          <a:xfrm>
            <a:off x="5072282" y="4884310"/>
            <a:ext cx="3294540" cy="1569026"/>
            <a:chOff x="5076056" y="1629013"/>
            <a:chExt cx="3294540" cy="1569026"/>
          </a:xfrm>
        </p:grpSpPr>
        <p:pic>
          <p:nvPicPr>
            <p:cNvPr id="1032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24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watches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5113893" y="1149372"/>
            <a:ext cx="3294540" cy="1569026"/>
            <a:chOff x="5076056" y="1629013"/>
            <a:chExt cx="3294540" cy="1569026"/>
          </a:xfrm>
        </p:grpSpPr>
        <p:pic>
          <p:nvPicPr>
            <p:cNvPr id="41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watchs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5093884" y="2996952"/>
            <a:ext cx="3294540" cy="1569026"/>
            <a:chOff x="5076056" y="1629013"/>
            <a:chExt cx="3294540" cy="1569026"/>
          </a:xfrm>
        </p:grpSpPr>
        <p:pic>
          <p:nvPicPr>
            <p:cNvPr id="44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44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watchies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2" name="Picture 4" descr="http://www.es.clipproject.info/images/joomgallery/details/cartoon_15/cartoon_dibujos_animados_gratis_2_20101217_2055070911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6000" r="90000">
                        <a14:foregroundMark x1="31429" y1="42571" x2="42857" y2="68000"/>
                        <a14:foregroundMark x1="43714" y1="70857" x2="48857" y2="68857"/>
                        <a14:backgroundMark x1="33143" y1="15714" x2="15143" y2="30857"/>
                        <a14:backgroundMark x1="46000" y1="14286" x2="30000" y2="13143"/>
                        <a14:backgroundMark x1="48571" y1="13143" x2="57429" y2="12000"/>
                        <a14:backgroundMark x1="75143" y1="22857" x2="84857" y2="41429"/>
                        <a14:backgroundMark x1="63143" y1="12000" x2="73143" y2="16857"/>
                        <a14:backgroundMark x1="82857" y1="45429" x2="82000" y2="61714"/>
                        <a14:backgroundMark x1="79429" y1="64286" x2="66286" y2="77714"/>
                        <a14:backgroundMark x1="14286" y1="38286" x2="16286" y2="61714"/>
                        <a14:backgroundMark x1="21429" y1="69143" x2="40000" y2="82571"/>
                        <a14:backgroundMark x1="46000" y1="82571" x2="65714" y2="78571"/>
                        <a14:backgroundMark x1="29429" y1="70857" x2="28286" y2="70571"/>
                        <a14:backgroundMark x1="28000" y1="69143" x2="22571" y2="66286"/>
                        <a14:backgroundMark x1="20000" y1="58286" x2="21429" y2="63143"/>
                        <a14:backgroundMark x1="31143" y1="70857" x2="32286" y2="77143"/>
                        <a14:backgroundMark x1="34000" y1="75429" x2="39714" y2="78286"/>
                        <a14:backgroundMark x1="46571" y1="77429" x2="43143" y2="78857"/>
                        <a14:backgroundMark x1="40857" y1="78286" x2="36286" y2="76571"/>
                        <a14:backgroundMark x1="12000" y1="33714" x2="11143" y2="51429"/>
                        <a14:backgroundMark x1="47714" y1="18857" x2="43429" y2="23714"/>
                        <a14:backgroundMark x1="43143" y1="26571" x2="42571" y2="30571"/>
                        <a14:backgroundMark x1="19143" y1="42000" x2="19143" y2="49714"/>
                        <a14:backgroundMark x1="20857" y1="50857" x2="23143" y2="53714"/>
                        <a14:backgroundMark x1="21714" y1="56571" x2="20857" y2="59429"/>
                        <a14:backgroundMark x1="22571" y1="64286" x2="24857" y2="66571"/>
                        <a14:backgroundMark x1="28286" y1="68571" x2="30857" y2="69143"/>
                        <a14:backgroundMark x1="31714" y1="69714" x2="31143" y2="70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1158" r="21103" b="18188"/>
          <a:stretch/>
        </p:blipFill>
        <p:spPr bwMode="auto">
          <a:xfrm>
            <a:off x="1259632" y="3933056"/>
            <a:ext cx="2026920" cy="2355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34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5080" b="-22244"/>
          <a:stretch/>
        </p:blipFill>
        <p:spPr>
          <a:xfrm>
            <a:off x="5652120" y="476672"/>
            <a:ext cx="2052096" cy="597065"/>
          </a:xfrm>
          <a:prstGeom prst="rect">
            <a:avLst/>
          </a:prstGeom>
          <a:effectLst>
            <a:outerShdw blurRad="50800" dist="38100" dir="2700000" algn="t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950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Y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 descr="cloud, blue, symbol, cartoon, symbols, clouds, day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44688" y1="27621" x2="13125" y2="57289"/>
                        <a14:backgroundMark x1="44688" y1="28645" x2="80781" y2="265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26840"/>
          <a:stretch/>
        </p:blipFill>
        <p:spPr bwMode="auto">
          <a:xfrm>
            <a:off x="704856" y="2204864"/>
            <a:ext cx="3294540" cy="1569026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766552" y="2261722"/>
            <a:ext cx="3085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/>
              <a:t>wife</a:t>
            </a:r>
            <a:endParaRPr lang="es-ES" sz="8000" b="1" dirty="0"/>
          </a:p>
        </p:txBody>
      </p:sp>
      <p:grpSp>
        <p:nvGrpSpPr>
          <p:cNvPr id="20" name="19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1" name="20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21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8" name="27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9" name="28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29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30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31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32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sp>
        <p:nvSpPr>
          <p:cNvPr id="3" name="2 Rectángulo"/>
          <p:cNvSpPr/>
          <p:nvPr/>
        </p:nvSpPr>
        <p:spPr>
          <a:xfrm>
            <a:off x="857509" y="842904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What’s the plural form of …</a:t>
            </a:r>
            <a:endParaRPr lang="es-ES" sz="2400" b="1" dirty="0"/>
          </a:p>
        </p:txBody>
      </p:sp>
      <p:grpSp>
        <p:nvGrpSpPr>
          <p:cNvPr id="5" name="4 Grupo"/>
          <p:cNvGrpSpPr/>
          <p:nvPr/>
        </p:nvGrpSpPr>
        <p:grpSpPr>
          <a:xfrm>
            <a:off x="5072282" y="1139894"/>
            <a:ext cx="3294540" cy="1569026"/>
            <a:chOff x="5076056" y="1629013"/>
            <a:chExt cx="3294540" cy="1569026"/>
          </a:xfrm>
        </p:grpSpPr>
        <p:pic>
          <p:nvPicPr>
            <p:cNvPr id="1032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24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wives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5113893" y="4884310"/>
            <a:ext cx="3294540" cy="1569026"/>
            <a:chOff x="5076056" y="1629013"/>
            <a:chExt cx="3294540" cy="1569026"/>
          </a:xfrm>
        </p:grpSpPr>
        <p:pic>
          <p:nvPicPr>
            <p:cNvPr id="41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wifes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5093884" y="2996952"/>
            <a:ext cx="3294540" cy="1569026"/>
            <a:chOff x="5076056" y="1629013"/>
            <a:chExt cx="3294540" cy="1569026"/>
          </a:xfrm>
        </p:grpSpPr>
        <p:pic>
          <p:nvPicPr>
            <p:cNvPr id="44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44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wifs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5" name="Picture 4" descr="http://www.es.clipproject.info/images/joomgallery/details/cartoon_15/cartoon_dibujos_animados_gratis_2_20101217_2055070911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6000" r="90000">
                        <a14:foregroundMark x1="31429" y1="42571" x2="42857" y2="68000"/>
                        <a14:foregroundMark x1="43714" y1="70857" x2="48857" y2="68857"/>
                        <a14:backgroundMark x1="33143" y1="15714" x2="15143" y2="30857"/>
                        <a14:backgroundMark x1="46000" y1="14286" x2="30000" y2="13143"/>
                        <a14:backgroundMark x1="48571" y1="13143" x2="57429" y2="12000"/>
                        <a14:backgroundMark x1="75143" y1="22857" x2="84857" y2="41429"/>
                        <a14:backgroundMark x1="63143" y1="12000" x2="73143" y2="16857"/>
                        <a14:backgroundMark x1="82857" y1="45429" x2="82000" y2="61714"/>
                        <a14:backgroundMark x1="79429" y1="64286" x2="66286" y2="77714"/>
                        <a14:backgroundMark x1="14286" y1="38286" x2="16286" y2="61714"/>
                        <a14:backgroundMark x1="21429" y1="69143" x2="40000" y2="82571"/>
                        <a14:backgroundMark x1="46000" y1="82571" x2="65714" y2="78571"/>
                        <a14:backgroundMark x1="29429" y1="70857" x2="28286" y2="70571"/>
                        <a14:backgroundMark x1="28000" y1="69143" x2="22571" y2="66286"/>
                        <a14:backgroundMark x1="20000" y1="58286" x2="21429" y2="63143"/>
                        <a14:backgroundMark x1="31143" y1="70857" x2="32286" y2="77143"/>
                        <a14:backgroundMark x1="34000" y1="75429" x2="39714" y2="78286"/>
                        <a14:backgroundMark x1="46571" y1="77429" x2="43143" y2="78857"/>
                        <a14:backgroundMark x1="40857" y1="78286" x2="36286" y2="76571"/>
                        <a14:backgroundMark x1="12000" y1="33714" x2="11143" y2="51429"/>
                        <a14:backgroundMark x1="47714" y1="18857" x2="43429" y2="23714"/>
                        <a14:backgroundMark x1="43143" y1="26571" x2="42571" y2="30571"/>
                        <a14:backgroundMark x1="19143" y1="42000" x2="19143" y2="49714"/>
                        <a14:backgroundMark x1="20857" y1="50857" x2="23143" y2="53714"/>
                        <a14:backgroundMark x1="21714" y1="56571" x2="20857" y2="59429"/>
                        <a14:backgroundMark x1="22571" y1="64286" x2="24857" y2="66571"/>
                        <a14:backgroundMark x1="28286" y1="68571" x2="30857" y2="69143"/>
                        <a14:backgroundMark x1="31714" y1="69714" x2="31143" y2="70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1158" r="21103" b="18188"/>
          <a:stretch/>
        </p:blipFill>
        <p:spPr bwMode="auto">
          <a:xfrm>
            <a:off x="1259632" y="3933056"/>
            <a:ext cx="2026920" cy="2355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36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5080" b="-22244"/>
          <a:stretch/>
        </p:blipFill>
        <p:spPr>
          <a:xfrm>
            <a:off x="5652120" y="476672"/>
            <a:ext cx="2052096" cy="597065"/>
          </a:xfrm>
          <a:prstGeom prst="rect">
            <a:avLst/>
          </a:prstGeom>
          <a:effectLst>
            <a:outerShdw blurRad="50800" dist="38100" dir="2700000" algn="t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97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Y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 descr="cloud, blue, symbol, cartoon, symbols, clouds, day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44688" y1="27621" x2="13125" y2="57289"/>
                        <a14:backgroundMark x1="44688" y1="28645" x2="80781" y2="265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26840"/>
          <a:stretch/>
        </p:blipFill>
        <p:spPr bwMode="auto">
          <a:xfrm>
            <a:off x="704856" y="2364030"/>
            <a:ext cx="3294540" cy="1569026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955135" y="2492896"/>
            <a:ext cx="2752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/>
              <a:t>half</a:t>
            </a:r>
            <a:endParaRPr lang="es-ES" sz="8000" b="1" dirty="0"/>
          </a:p>
        </p:txBody>
      </p:sp>
      <p:grpSp>
        <p:nvGrpSpPr>
          <p:cNvPr id="20" name="19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1" name="20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21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8" name="27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9" name="28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29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30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31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32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sp>
        <p:nvSpPr>
          <p:cNvPr id="3" name="2 Rectángulo"/>
          <p:cNvSpPr/>
          <p:nvPr/>
        </p:nvSpPr>
        <p:spPr>
          <a:xfrm>
            <a:off x="857509" y="842904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What’s the plural form of …</a:t>
            </a:r>
            <a:endParaRPr lang="es-ES" sz="2400" b="1" dirty="0"/>
          </a:p>
        </p:txBody>
      </p:sp>
      <p:grpSp>
        <p:nvGrpSpPr>
          <p:cNvPr id="5" name="4 Grupo"/>
          <p:cNvGrpSpPr/>
          <p:nvPr/>
        </p:nvGrpSpPr>
        <p:grpSpPr>
          <a:xfrm>
            <a:off x="5072282" y="3012102"/>
            <a:ext cx="3294540" cy="1569026"/>
            <a:chOff x="5076056" y="1629013"/>
            <a:chExt cx="3294540" cy="1569026"/>
          </a:xfrm>
        </p:grpSpPr>
        <p:pic>
          <p:nvPicPr>
            <p:cNvPr id="1032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24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halves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5113893" y="4884310"/>
            <a:ext cx="3294540" cy="1569026"/>
            <a:chOff x="5076056" y="1629013"/>
            <a:chExt cx="3294540" cy="1569026"/>
          </a:xfrm>
        </p:grpSpPr>
        <p:pic>
          <p:nvPicPr>
            <p:cNvPr id="41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halfes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5093884" y="1124744"/>
            <a:ext cx="3294540" cy="1569026"/>
            <a:chOff x="5076056" y="1629013"/>
            <a:chExt cx="3294540" cy="1569026"/>
          </a:xfrm>
        </p:grpSpPr>
        <p:pic>
          <p:nvPicPr>
            <p:cNvPr id="44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44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halfs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5" name="Picture 4" descr="http://www.es.clipproject.info/images/joomgallery/details/cartoon_15/cartoon_dibujos_animados_gratis_2_20101217_2055070911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6000" r="90000">
                        <a14:foregroundMark x1="31429" y1="42571" x2="42857" y2="68000"/>
                        <a14:foregroundMark x1="43714" y1="70857" x2="48857" y2="68857"/>
                        <a14:backgroundMark x1="33143" y1="15714" x2="15143" y2="30857"/>
                        <a14:backgroundMark x1="46000" y1="14286" x2="30000" y2="13143"/>
                        <a14:backgroundMark x1="48571" y1="13143" x2="57429" y2="12000"/>
                        <a14:backgroundMark x1="75143" y1="22857" x2="84857" y2="41429"/>
                        <a14:backgroundMark x1="63143" y1="12000" x2="73143" y2="16857"/>
                        <a14:backgroundMark x1="82857" y1="45429" x2="82000" y2="61714"/>
                        <a14:backgroundMark x1="79429" y1="64286" x2="66286" y2="77714"/>
                        <a14:backgroundMark x1="14286" y1="38286" x2="16286" y2="61714"/>
                        <a14:backgroundMark x1="21429" y1="69143" x2="40000" y2="82571"/>
                        <a14:backgroundMark x1="46000" y1="82571" x2="65714" y2="78571"/>
                        <a14:backgroundMark x1="29429" y1="70857" x2="28286" y2="70571"/>
                        <a14:backgroundMark x1="28000" y1="69143" x2="22571" y2="66286"/>
                        <a14:backgroundMark x1="20000" y1="58286" x2="21429" y2="63143"/>
                        <a14:backgroundMark x1="31143" y1="70857" x2="32286" y2="77143"/>
                        <a14:backgroundMark x1="34000" y1="75429" x2="39714" y2="78286"/>
                        <a14:backgroundMark x1="46571" y1="77429" x2="43143" y2="78857"/>
                        <a14:backgroundMark x1="40857" y1="78286" x2="36286" y2="76571"/>
                        <a14:backgroundMark x1="12000" y1="33714" x2="11143" y2="51429"/>
                        <a14:backgroundMark x1="47714" y1="18857" x2="43429" y2="23714"/>
                        <a14:backgroundMark x1="43143" y1="26571" x2="42571" y2="30571"/>
                        <a14:backgroundMark x1="19143" y1="42000" x2="19143" y2="49714"/>
                        <a14:backgroundMark x1="20857" y1="50857" x2="23143" y2="53714"/>
                        <a14:backgroundMark x1="21714" y1="56571" x2="20857" y2="59429"/>
                        <a14:backgroundMark x1="22571" y1="64286" x2="24857" y2="66571"/>
                        <a14:backgroundMark x1="28286" y1="68571" x2="30857" y2="69143"/>
                        <a14:backgroundMark x1="31714" y1="69714" x2="31143" y2="70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1158" r="21103" b="18188"/>
          <a:stretch/>
        </p:blipFill>
        <p:spPr bwMode="auto">
          <a:xfrm>
            <a:off x="1259632" y="4097924"/>
            <a:ext cx="2026920" cy="2355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36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5080" b="-22244"/>
          <a:stretch/>
        </p:blipFill>
        <p:spPr>
          <a:xfrm>
            <a:off x="5652120" y="476672"/>
            <a:ext cx="2052096" cy="597065"/>
          </a:xfrm>
          <a:prstGeom prst="rect">
            <a:avLst/>
          </a:prstGeom>
          <a:effectLst>
            <a:outerShdw blurRad="50800" dist="38100" dir="2700000" algn="t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17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Y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 descr="cloud, blue, symbol, cartoon, symbols, clouds, day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44688" y1="27621" x2="13125" y2="57289"/>
                        <a14:backgroundMark x1="44688" y1="28645" x2="80781" y2="265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26840"/>
          <a:stretch/>
        </p:blipFill>
        <p:spPr bwMode="auto">
          <a:xfrm>
            <a:off x="704856" y="2364030"/>
            <a:ext cx="3294540" cy="1569026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955135" y="2492896"/>
            <a:ext cx="2752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/>
              <a:t>tooth</a:t>
            </a:r>
            <a:endParaRPr lang="es-ES" sz="8000" b="1" dirty="0"/>
          </a:p>
        </p:txBody>
      </p:sp>
      <p:grpSp>
        <p:nvGrpSpPr>
          <p:cNvPr id="20" name="19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1" name="20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21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8" name="27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9" name="28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29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30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31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32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sp>
        <p:nvSpPr>
          <p:cNvPr id="3" name="2 Rectángulo"/>
          <p:cNvSpPr/>
          <p:nvPr/>
        </p:nvSpPr>
        <p:spPr>
          <a:xfrm>
            <a:off x="857509" y="842904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What’s the plural form of …</a:t>
            </a:r>
            <a:endParaRPr lang="es-ES" sz="2400" b="1" dirty="0"/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5080" b="-22244"/>
          <a:stretch/>
        </p:blipFill>
        <p:spPr>
          <a:xfrm>
            <a:off x="5652120" y="476672"/>
            <a:ext cx="2052096" cy="597065"/>
          </a:xfrm>
          <a:prstGeom prst="rect">
            <a:avLst/>
          </a:prstGeom>
          <a:effectLst>
            <a:outerShdw blurRad="50800" dist="38100" dir="2700000" algn="t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</p:pic>
      <p:grpSp>
        <p:nvGrpSpPr>
          <p:cNvPr id="5" name="4 Grupo"/>
          <p:cNvGrpSpPr/>
          <p:nvPr/>
        </p:nvGrpSpPr>
        <p:grpSpPr>
          <a:xfrm>
            <a:off x="5072282" y="3012102"/>
            <a:ext cx="3294540" cy="1569026"/>
            <a:chOff x="5076056" y="1629013"/>
            <a:chExt cx="3294540" cy="1569026"/>
          </a:xfrm>
        </p:grpSpPr>
        <p:pic>
          <p:nvPicPr>
            <p:cNvPr id="1032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24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teeth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5113893" y="4884310"/>
            <a:ext cx="3294540" cy="1569026"/>
            <a:chOff x="5076056" y="1629013"/>
            <a:chExt cx="3294540" cy="1569026"/>
          </a:xfrm>
        </p:grpSpPr>
        <p:pic>
          <p:nvPicPr>
            <p:cNvPr id="41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toothes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5093884" y="1124744"/>
            <a:ext cx="3294540" cy="1569026"/>
            <a:chOff x="5076056" y="1629013"/>
            <a:chExt cx="3294540" cy="1569026"/>
          </a:xfrm>
        </p:grpSpPr>
        <p:pic>
          <p:nvPicPr>
            <p:cNvPr id="44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44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tooths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5" name="Picture 4" descr="http://www.es.clipproject.info/images/joomgallery/details/cartoon_15/cartoon_dibujos_animados_gratis_2_20101217_2055070911.gif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6000" r="90000">
                        <a14:foregroundMark x1="31429" y1="42571" x2="42857" y2="68000"/>
                        <a14:foregroundMark x1="43714" y1="70857" x2="48857" y2="68857"/>
                        <a14:backgroundMark x1="33143" y1="15714" x2="15143" y2="30857"/>
                        <a14:backgroundMark x1="46000" y1="14286" x2="30000" y2="13143"/>
                        <a14:backgroundMark x1="48571" y1="13143" x2="57429" y2="12000"/>
                        <a14:backgroundMark x1="75143" y1="22857" x2="84857" y2="41429"/>
                        <a14:backgroundMark x1="63143" y1="12000" x2="73143" y2="16857"/>
                        <a14:backgroundMark x1="82857" y1="45429" x2="82000" y2="61714"/>
                        <a14:backgroundMark x1="79429" y1="64286" x2="66286" y2="77714"/>
                        <a14:backgroundMark x1="14286" y1="38286" x2="16286" y2="61714"/>
                        <a14:backgroundMark x1="21429" y1="69143" x2="40000" y2="82571"/>
                        <a14:backgroundMark x1="46000" y1="82571" x2="65714" y2="78571"/>
                        <a14:backgroundMark x1="29429" y1="70857" x2="28286" y2="70571"/>
                        <a14:backgroundMark x1="28000" y1="69143" x2="22571" y2="66286"/>
                        <a14:backgroundMark x1="20000" y1="58286" x2="21429" y2="63143"/>
                        <a14:backgroundMark x1="31143" y1="70857" x2="32286" y2="77143"/>
                        <a14:backgroundMark x1="34000" y1="75429" x2="39714" y2="78286"/>
                        <a14:backgroundMark x1="46571" y1="77429" x2="43143" y2="78857"/>
                        <a14:backgroundMark x1="40857" y1="78286" x2="36286" y2="76571"/>
                        <a14:backgroundMark x1="12000" y1="33714" x2="11143" y2="51429"/>
                        <a14:backgroundMark x1="47714" y1="18857" x2="43429" y2="23714"/>
                        <a14:backgroundMark x1="43143" y1="26571" x2="42571" y2="30571"/>
                        <a14:backgroundMark x1="19143" y1="42000" x2="19143" y2="49714"/>
                        <a14:backgroundMark x1="20857" y1="50857" x2="23143" y2="53714"/>
                        <a14:backgroundMark x1="21714" y1="56571" x2="20857" y2="59429"/>
                        <a14:backgroundMark x1="22571" y1="64286" x2="24857" y2="66571"/>
                        <a14:backgroundMark x1="28286" y1="68571" x2="30857" y2="69143"/>
                        <a14:backgroundMark x1="31714" y1="69714" x2="31143" y2="70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1158" r="21103" b="18188"/>
          <a:stretch/>
        </p:blipFill>
        <p:spPr bwMode="auto">
          <a:xfrm>
            <a:off x="1259632" y="4097924"/>
            <a:ext cx="2026920" cy="2355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43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Y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 descr="cloud, blue, symbol, cartoon, symbols, clouds, day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44688" y1="27621" x2="13125" y2="57289"/>
                        <a14:backgroundMark x1="44688" y1="28645" x2="80781" y2="265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26840"/>
          <a:stretch/>
        </p:blipFill>
        <p:spPr bwMode="auto">
          <a:xfrm>
            <a:off x="704856" y="2204864"/>
            <a:ext cx="3294540" cy="1569026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838560" y="2348880"/>
            <a:ext cx="3085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/>
              <a:t>life</a:t>
            </a:r>
            <a:endParaRPr lang="es-ES" sz="8000" b="1" dirty="0"/>
          </a:p>
        </p:txBody>
      </p:sp>
      <p:grpSp>
        <p:nvGrpSpPr>
          <p:cNvPr id="20" name="19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1" name="20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21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8" name="27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9" name="28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29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30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31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32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sp>
        <p:nvSpPr>
          <p:cNvPr id="3" name="2 Rectángulo"/>
          <p:cNvSpPr/>
          <p:nvPr/>
        </p:nvSpPr>
        <p:spPr>
          <a:xfrm>
            <a:off x="857509" y="842904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What’s the plural form of …</a:t>
            </a:r>
            <a:endParaRPr lang="es-ES" sz="2400" b="1" dirty="0"/>
          </a:p>
        </p:txBody>
      </p:sp>
      <p:grpSp>
        <p:nvGrpSpPr>
          <p:cNvPr id="5" name="4 Grupo"/>
          <p:cNvGrpSpPr/>
          <p:nvPr/>
        </p:nvGrpSpPr>
        <p:grpSpPr>
          <a:xfrm>
            <a:off x="5072282" y="1139894"/>
            <a:ext cx="3294540" cy="1569026"/>
            <a:chOff x="5076056" y="1629013"/>
            <a:chExt cx="3294540" cy="1569026"/>
          </a:xfrm>
        </p:grpSpPr>
        <p:pic>
          <p:nvPicPr>
            <p:cNvPr id="1032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24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lives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5113893" y="4884310"/>
            <a:ext cx="3294540" cy="1569026"/>
            <a:chOff x="5076056" y="1629013"/>
            <a:chExt cx="3294540" cy="1569026"/>
          </a:xfrm>
        </p:grpSpPr>
        <p:pic>
          <p:nvPicPr>
            <p:cNvPr id="41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lifs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5093884" y="2996952"/>
            <a:ext cx="3294540" cy="1569026"/>
            <a:chOff x="5076056" y="1629013"/>
            <a:chExt cx="3294540" cy="1569026"/>
          </a:xfrm>
        </p:grpSpPr>
        <p:pic>
          <p:nvPicPr>
            <p:cNvPr id="44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44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lifes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5" name="Picture 4" descr="http://www.es.clipproject.info/images/joomgallery/details/cartoon_15/cartoon_dibujos_animados_gratis_2_20101217_2055070911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6000" r="90000">
                        <a14:foregroundMark x1="31429" y1="42571" x2="42857" y2="68000"/>
                        <a14:foregroundMark x1="43714" y1="70857" x2="48857" y2="68857"/>
                        <a14:backgroundMark x1="33143" y1="15714" x2="15143" y2="30857"/>
                        <a14:backgroundMark x1="46000" y1="14286" x2="30000" y2="13143"/>
                        <a14:backgroundMark x1="48571" y1="13143" x2="57429" y2="12000"/>
                        <a14:backgroundMark x1="75143" y1="22857" x2="84857" y2="41429"/>
                        <a14:backgroundMark x1="63143" y1="12000" x2="73143" y2="16857"/>
                        <a14:backgroundMark x1="82857" y1="45429" x2="82000" y2="61714"/>
                        <a14:backgroundMark x1="79429" y1="64286" x2="66286" y2="77714"/>
                        <a14:backgroundMark x1="14286" y1="38286" x2="16286" y2="61714"/>
                        <a14:backgroundMark x1="21429" y1="69143" x2="40000" y2="82571"/>
                        <a14:backgroundMark x1="46000" y1="82571" x2="65714" y2="78571"/>
                        <a14:backgroundMark x1="29429" y1="70857" x2="28286" y2="70571"/>
                        <a14:backgroundMark x1="28000" y1="69143" x2="22571" y2="66286"/>
                        <a14:backgroundMark x1="20000" y1="58286" x2="21429" y2="63143"/>
                        <a14:backgroundMark x1="31143" y1="70857" x2="32286" y2="77143"/>
                        <a14:backgroundMark x1="34000" y1="75429" x2="39714" y2="78286"/>
                        <a14:backgroundMark x1="46571" y1="77429" x2="43143" y2="78857"/>
                        <a14:backgroundMark x1="40857" y1="78286" x2="36286" y2="76571"/>
                        <a14:backgroundMark x1="12000" y1="33714" x2="11143" y2="51429"/>
                        <a14:backgroundMark x1="47714" y1="18857" x2="43429" y2="23714"/>
                        <a14:backgroundMark x1="43143" y1="26571" x2="42571" y2="30571"/>
                        <a14:backgroundMark x1="19143" y1="42000" x2="19143" y2="49714"/>
                        <a14:backgroundMark x1="20857" y1="50857" x2="23143" y2="53714"/>
                        <a14:backgroundMark x1="21714" y1="56571" x2="20857" y2="59429"/>
                        <a14:backgroundMark x1="22571" y1="64286" x2="24857" y2="66571"/>
                        <a14:backgroundMark x1="28286" y1="68571" x2="30857" y2="69143"/>
                        <a14:backgroundMark x1="31714" y1="69714" x2="31143" y2="70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1158" r="21103" b="18188"/>
          <a:stretch/>
        </p:blipFill>
        <p:spPr bwMode="auto">
          <a:xfrm>
            <a:off x="1259632" y="3933056"/>
            <a:ext cx="2026920" cy="2355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36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5080" b="-22244"/>
          <a:stretch/>
        </p:blipFill>
        <p:spPr>
          <a:xfrm>
            <a:off x="5652120" y="476672"/>
            <a:ext cx="2052096" cy="597065"/>
          </a:xfrm>
          <a:prstGeom prst="rect">
            <a:avLst/>
          </a:prstGeom>
          <a:effectLst>
            <a:outerShdw blurRad="50800" dist="38100" dir="2700000" algn="t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81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Y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8" descr="cloud, blue, symbol, cartoon, symbols, clouds, day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44688" y1="27621" x2="13125" y2="57289"/>
                        <a14:backgroundMark x1="44688" y1="28645" x2="80781" y2="265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26840"/>
          <a:stretch/>
        </p:blipFill>
        <p:spPr bwMode="auto">
          <a:xfrm>
            <a:off x="704856" y="2132856"/>
            <a:ext cx="3294540" cy="1569026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838560" y="2189714"/>
            <a:ext cx="3085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/>
              <a:t>leaf</a:t>
            </a:r>
            <a:endParaRPr lang="es-ES" sz="8000" b="1" dirty="0"/>
          </a:p>
        </p:txBody>
      </p:sp>
      <p:grpSp>
        <p:nvGrpSpPr>
          <p:cNvPr id="20" name="19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1" name="20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21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8" name="27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9" name="28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29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30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31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32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sp>
        <p:nvSpPr>
          <p:cNvPr id="3" name="2 Rectángulo"/>
          <p:cNvSpPr/>
          <p:nvPr/>
        </p:nvSpPr>
        <p:spPr>
          <a:xfrm>
            <a:off x="857509" y="842904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What’s the plural form of …</a:t>
            </a:r>
            <a:endParaRPr lang="es-ES" sz="2400" b="1" dirty="0"/>
          </a:p>
        </p:txBody>
      </p:sp>
      <p:grpSp>
        <p:nvGrpSpPr>
          <p:cNvPr id="5" name="4 Grupo"/>
          <p:cNvGrpSpPr/>
          <p:nvPr/>
        </p:nvGrpSpPr>
        <p:grpSpPr>
          <a:xfrm>
            <a:off x="5072282" y="4884310"/>
            <a:ext cx="3294540" cy="1569026"/>
            <a:chOff x="5076056" y="1629013"/>
            <a:chExt cx="3294540" cy="1569026"/>
          </a:xfrm>
        </p:grpSpPr>
        <p:pic>
          <p:nvPicPr>
            <p:cNvPr id="1032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24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leaves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5113893" y="1149372"/>
            <a:ext cx="3294540" cy="1569026"/>
            <a:chOff x="5076056" y="1629013"/>
            <a:chExt cx="3294540" cy="1569026"/>
          </a:xfrm>
        </p:grpSpPr>
        <p:pic>
          <p:nvPicPr>
            <p:cNvPr id="41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leafes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5093884" y="2996952"/>
            <a:ext cx="3294540" cy="1569026"/>
            <a:chOff x="5076056" y="1629013"/>
            <a:chExt cx="3294540" cy="1569026"/>
          </a:xfrm>
        </p:grpSpPr>
        <p:pic>
          <p:nvPicPr>
            <p:cNvPr id="44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44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leafs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2" name="Picture 4" descr="http://www.es.clipproject.info/images/joomgallery/details/cartoon_15/cartoon_dibujos_animados_gratis_2_20101217_2055070911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6000" r="90000">
                        <a14:foregroundMark x1="31429" y1="42571" x2="42857" y2="68000"/>
                        <a14:foregroundMark x1="43714" y1="70857" x2="48857" y2="68857"/>
                        <a14:backgroundMark x1="33143" y1="15714" x2="15143" y2="30857"/>
                        <a14:backgroundMark x1="46000" y1="14286" x2="30000" y2="13143"/>
                        <a14:backgroundMark x1="48571" y1="13143" x2="57429" y2="12000"/>
                        <a14:backgroundMark x1="75143" y1="22857" x2="84857" y2="41429"/>
                        <a14:backgroundMark x1="63143" y1="12000" x2="73143" y2="16857"/>
                        <a14:backgroundMark x1="82857" y1="45429" x2="82000" y2="61714"/>
                        <a14:backgroundMark x1="79429" y1="64286" x2="66286" y2="77714"/>
                        <a14:backgroundMark x1="14286" y1="38286" x2="16286" y2="61714"/>
                        <a14:backgroundMark x1="21429" y1="69143" x2="40000" y2="82571"/>
                        <a14:backgroundMark x1="46000" y1="82571" x2="65714" y2="78571"/>
                        <a14:backgroundMark x1="29429" y1="70857" x2="28286" y2="70571"/>
                        <a14:backgroundMark x1="28000" y1="69143" x2="22571" y2="66286"/>
                        <a14:backgroundMark x1="20000" y1="58286" x2="21429" y2="63143"/>
                        <a14:backgroundMark x1="31143" y1="70857" x2="32286" y2="77143"/>
                        <a14:backgroundMark x1="34000" y1="75429" x2="39714" y2="78286"/>
                        <a14:backgroundMark x1="46571" y1="77429" x2="43143" y2="78857"/>
                        <a14:backgroundMark x1="40857" y1="78286" x2="36286" y2="76571"/>
                        <a14:backgroundMark x1="12000" y1="33714" x2="11143" y2="51429"/>
                        <a14:backgroundMark x1="47714" y1="18857" x2="43429" y2="23714"/>
                        <a14:backgroundMark x1="43143" y1="26571" x2="42571" y2="30571"/>
                        <a14:backgroundMark x1="19143" y1="42000" x2="19143" y2="49714"/>
                        <a14:backgroundMark x1="20857" y1="50857" x2="23143" y2="53714"/>
                        <a14:backgroundMark x1="21714" y1="56571" x2="20857" y2="59429"/>
                        <a14:backgroundMark x1="22571" y1="64286" x2="24857" y2="66571"/>
                        <a14:backgroundMark x1="28286" y1="68571" x2="30857" y2="69143"/>
                        <a14:backgroundMark x1="31714" y1="69714" x2="31143" y2="70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1158" r="21103" b="18188"/>
          <a:stretch/>
        </p:blipFill>
        <p:spPr bwMode="auto">
          <a:xfrm>
            <a:off x="1259632" y="3933056"/>
            <a:ext cx="2026920" cy="2355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34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5080" b="-22244"/>
          <a:stretch/>
        </p:blipFill>
        <p:spPr>
          <a:xfrm>
            <a:off x="5652120" y="476672"/>
            <a:ext cx="2052096" cy="597065"/>
          </a:xfrm>
          <a:prstGeom prst="rect">
            <a:avLst/>
          </a:prstGeom>
          <a:effectLst>
            <a:outerShdw blurRad="50800" dist="38100" dir="2700000" algn="t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98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Y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 descr="cloud, blue, symbol, cartoon, symbols, clouds, day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44688" y1="27621" x2="13125" y2="57289"/>
                        <a14:backgroundMark x1="44688" y1="28645" x2="80781" y2="265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26840"/>
          <a:stretch/>
        </p:blipFill>
        <p:spPr bwMode="auto">
          <a:xfrm>
            <a:off x="704856" y="2364030"/>
            <a:ext cx="3294540" cy="1569026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955135" y="2492896"/>
            <a:ext cx="2752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/>
              <a:t>foot</a:t>
            </a:r>
            <a:endParaRPr lang="es-ES" sz="8000" b="1" dirty="0"/>
          </a:p>
        </p:txBody>
      </p:sp>
      <p:grpSp>
        <p:nvGrpSpPr>
          <p:cNvPr id="20" name="19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1" name="20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21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8" name="27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9" name="28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29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30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31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32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sp>
        <p:nvSpPr>
          <p:cNvPr id="3" name="2 Rectángulo"/>
          <p:cNvSpPr/>
          <p:nvPr/>
        </p:nvSpPr>
        <p:spPr>
          <a:xfrm>
            <a:off x="857509" y="842904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What’s the plural form of …</a:t>
            </a:r>
            <a:endParaRPr lang="es-ES" sz="2400" b="1" dirty="0"/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5080" b="-22244"/>
          <a:stretch/>
        </p:blipFill>
        <p:spPr>
          <a:xfrm>
            <a:off x="5652120" y="476672"/>
            <a:ext cx="2052096" cy="597065"/>
          </a:xfrm>
          <a:prstGeom prst="rect">
            <a:avLst/>
          </a:prstGeom>
          <a:effectLst>
            <a:outerShdw blurRad="50800" dist="38100" dir="2700000" algn="t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</p:pic>
      <p:grpSp>
        <p:nvGrpSpPr>
          <p:cNvPr id="5" name="4 Grupo"/>
          <p:cNvGrpSpPr/>
          <p:nvPr/>
        </p:nvGrpSpPr>
        <p:grpSpPr>
          <a:xfrm>
            <a:off x="5072282" y="3012102"/>
            <a:ext cx="3294540" cy="1569026"/>
            <a:chOff x="5076056" y="1629013"/>
            <a:chExt cx="3294540" cy="1569026"/>
          </a:xfrm>
        </p:grpSpPr>
        <p:pic>
          <p:nvPicPr>
            <p:cNvPr id="1032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24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feet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5113893" y="4884310"/>
            <a:ext cx="3294540" cy="1569026"/>
            <a:chOff x="5076056" y="1629013"/>
            <a:chExt cx="3294540" cy="1569026"/>
          </a:xfrm>
        </p:grpSpPr>
        <p:pic>
          <p:nvPicPr>
            <p:cNvPr id="41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footes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5093884" y="1124744"/>
            <a:ext cx="3294540" cy="1569026"/>
            <a:chOff x="5076056" y="1629013"/>
            <a:chExt cx="3294540" cy="1569026"/>
          </a:xfrm>
        </p:grpSpPr>
        <p:pic>
          <p:nvPicPr>
            <p:cNvPr id="44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44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foots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5" name="Picture 4" descr="http://www.es.clipproject.info/images/joomgallery/details/cartoon_15/cartoon_dibujos_animados_gratis_2_20101217_2055070911.gif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6000" r="90000">
                        <a14:foregroundMark x1="31429" y1="42571" x2="42857" y2="68000"/>
                        <a14:foregroundMark x1="43714" y1="70857" x2="48857" y2="68857"/>
                        <a14:backgroundMark x1="33143" y1="15714" x2="15143" y2="30857"/>
                        <a14:backgroundMark x1="46000" y1="14286" x2="30000" y2="13143"/>
                        <a14:backgroundMark x1="48571" y1="13143" x2="57429" y2="12000"/>
                        <a14:backgroundMark x1="75143" y1="22857" x2="84857" y2="41429"/>
                        <a14:backgroundMark x1="63143" y1="12000" x2="73143" y2="16857"/>
                        <a14:backgroundMark x1="82857" y1="45429" x2="82000" y2="61714"/>
                        <a14:backgroundMark x1="79429" y1="64286" x2="66286" y2="77714"/>
                        <a14:backgroundMark x1="14286" y1="38286" x2="16286" y2="61714"/>
                        <a14:backgroundMark x1="21429" y1="69143" x2="40000" y2="82571"/>
                        <a14:backgroundMark x1="46000" y1="82571" x2="65714" y2="78571"/>
                        <a14:backgroundMark x1="29429" y1="70857" x2="28286" y2="70571"/>
                        <a14:backgroundMark x1="28000" y1="69143" x2="22571" y2="66286"/>
                        <a14:backgroundMark x1="20000" y1="58286" x2="21429" y2="63143"/>
                        <a14:backgroundMark x1="31143" y1="70857" x2="32286" y2="77143"/>
                        <a14:backgroundMark x1="34000" y1="75429" x2="39714" y2="78286"/>
                        <a14:backgroundMark x1="46571" y1="77429" x2="43143" y2="78857"/>
                        <a14:backgroundMark x1="40857" y1="78286" x2="36286" y2="76571"/>
                        <a14:backgroundMark x1="12000" y1="33714" x2="11143" y2="51429"/>
                        <a14:backgroundMark x1="47714" y1="18857" x2="43429" y2="23714"/>
                        <a14:backgroundMark x1="43143" y1="26571" x2="42571" y2="30571"/>
                        <a14:backgroundMark x1="19143" y1="42000" x2="19143" y2="49714"/>
                        <a14:backgroundMark x1="20857" y1="50857" x2="23143" y2="53714"/>
                        <a14:backgroundMark x1="21714" y1="56571" x2="20857" y2="59429"/>
                        <a14:backgroundMark x1="22571" y1="64286" x2="24857" y2="66571"/>
                        <a14:backgroundMark x1="28286" y1="68571" x2="30857" y2="69143"/>
                        <a14:backgroundMark x1="31714" y1="69714" x2="31143" y2="70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1158" r="21103" b="18188"/>
          <a:stretch/>
        </p:blipFill>
        <p:spPr bwMode="auto">
          <a:xfrm>
            <a:off x="1259632" y="4097924"/>
            <a:ext cx="2026920" cy="2355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1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Y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8" descr="cloud, blue, symbol, cartoon, symbols, clouds, day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44688" y1="27621" x2="13125" y2="57289"/>
                        <a14:backgroundMark x1="44688" y1="28645" x2="80781" y2="265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26840"/>
          <a:stretch/>
        </p:blipFill>
        <p:spPr bwMode="auto">
          <a:xfrm>
            <a:off x="323528" y="2132856"/>
            <a:ext cx="4185101" cy="1569026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374249" y="2341329"/>
            <a:ext cx="3841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b="1" dirty="0" err="1"/>
              <a:t>strawberry</a:t>
            </a:r>
            <a:endParaRPr lang="es-ES" sz="6000" b="1" dirty="0"/>
          </a:p>
        </p:txBody>
      </p:sp>
      <p:grpSp>
        <p:nvGrpSpPr>
          <p:cNvPr id="20" name="19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1" name="20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21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8" name="27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9" name="28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29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30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31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32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sp>
        <p:nvSpPr>
          <p:cNvPr id="3" name="2 Rectángulo"/>
          <p:cNvSpPr/>
          <p:nvPr/>
        </p:nvSpPr>
        <p:spPr>
          <a:xfrm>
            <a:off x="857509" y="842904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What’s the plural form of …</a:t>
            </a:r>
            <a:endParaRPr lang="es-ES" sz="2400" b="1" dirty="0"/>
          </a:p>
        </p:txBody>
      </p:sp>
      <p:grpSp>
        <p:nvGrpSpPr>
          <p:cNvPr id="5" name="4 Grupo"/>
          <p:cNvGrpSpPr/>
          <p:nvPr/>
        </p:nvGrpSpPr>
        <p:grpSpPr>
          <a:xfrm>
            <a:off x="5072282" y="4884310"/>
            <a:ext cx="3294540" cy="1569026"/>
            <a:chOff x="5076056" y="1629013"/>
            <a:chExt cx="3294540" cy="1569026"/>
          </a:xfrm>
        </p:grpSpPr>
        <p:pic>
          <p:nvPicPr>
            <p:cNvPr id="1032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24 CuadroTexto"/>
            <p:cNvSpPr txBox="1"/>
            <p:nvPr/>
          </p:nvSpPr>
          <p:spPr>
            <a:xfrm>
              <a:off x="5159040" y="2045911"/>
              <a:ext cx="30853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4400" b="1" dirty="0" err="1">
                  <a:solidFill>
                    <a:schemeClr val="bg1"/>
                  </a:solidFill>
                </a:rPr>
                <a:t>strawberries</a:t>
              </a:r>
              <a:endParaRPr lang="es-E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5113893" y="1149372"/>
            <a:ext cx="3294540" cy="1569026"/>
            <a:chOff x="5076056" y="1629013"/>
            <a:chExt cx="3294540" cy="1569026"/>
          </a:xfrm>
        </p:grpSpPr>
        <p:pic>
          <p:nvPicPr>
            <p:cNvPr id="41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5159040" y="1987072"/>
              <a:ext cx="30853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4400" b="1" dirty="0" err="1">
                  <a:solidFill>
                    <a:schemeClr val="bg1"/>
                  </a:solidFill>
                </a:rPr>
                <a:t>strawberrys</a:t>
              </a:r>
              <a:endParaRPr lang="es-E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5093884" y="2996952"/>
            <a:ext cx="3314548" cy="1569026"/>
            <a:chOff x="5076056" y="1629013"/>
            <a:chExt cx="3314548" cy="1569026"/>
          </a:xfrm>
        </p:grpSpPr>
        <p:pic>
          <p:nvPicPr>
            <p:cNvPr id="44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44 CuadroTexto"/>
            <p:cNvSpPr txBox="1"/>
            <p:nvPr/>
          </p:nvSpPr>
          <p:spPr>
            <a:xfrm>
              <a:off x="5159039" y="2083708"/>
              <a:ext cx="32315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4400" b="1" dirty="0" err="1">
                  <a:solidFill>
                    <a:schemeClr val="bg1"/>
                  </a:solidFill>
                </a:rPr>
                <a:t>strawberryes</a:t>
              </a:r>
              <a:endParaRPr lang="es-ES" sz="4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2" name="Picture 4" descr="http://www.es.clipproject.info/images/joomgallery/details/cartoon_15/cartoon_dibujos_animados_gratis_2_20101217_2055070911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6000" r="90000">
                        <a14:foregroundMark x1="31429" y1="42571" x2="42857" y2="68000"/>
                        <a14:foregroundMark x1="43714" y1="70857" x2="48857" y2="68857"/>
                        <a14:backgroundMark x1="33143" y1="15714" x2="15143" y2="30857"/>
                        <a14:backgroundMark x1="46000" y1="14286" x2="30000" y2="13143"/>
                        <a14:backgroundMark x1="48571" y1="13143" x2="57429" y2="12000"/>
                        <a14:backgroundMark x1="75143" y1="22857" x2="84857" y2="41429"/>
                        <a14:backgroundMark x1="63143" y1="12000" x2="73143" y2="16857"/>
                        <a14:backgroundMark x1="82857" y1="45429" x2="82000" y2="61714"/>
                        <a14:backgroundMark x1="79429" y1="64286" x2="66286" y2="77714"/>
                        <a14:backgroundMark x1="14286" y1="38286" x2="16286" y2="61714"/>
                        <a14:backgroundMark x1="21429" y1="69143" x2="40000" y2="82571"/>
                        <a14:backgroundMark x1="46000" y1="82571" x2="65714" y2="78571"/>
                        <a14:backgroundMark x1="29429" y1="70857" x2="28286" y2="70571"/>
                        <a14:backgroundMark x1="28000" y1="69143" x2="22571" y2="66286"/>
                        <a14:backgroundMark x1="20000" y1="58286" x2="21429" y2="63143"/>
                        <a14:backgroundMark x1="31143" y1="70857" x2="32286" y2="77143"/>
                        <a14:backgroundMark x1="34000" y1="75429" x2="39714" y2="78286"/>
                        <a14:backgroundMark x1="46571" y1="77429" x2="43143" y2="78857"/>
                        <a14:backgroundMark x1="40857" y1="78286" x2="36286" y2="76571"/>
                        <a14:backgroundMark x1="12000" y1="33714" x2="11143" y2="51429"/>
                        <a14:backgroundMark x1="47714" y1="18857" x2="43429" y2="23714"/>
                        <a14:backgroundMark x1="43143" y1="26571" x2="42571" y2="30571"/>
                        <a14:backgroundMark x1="19143" y1="42000" x2="19143" y2="49714"/>
                        <a14:backgroundMark x1="20857" y1="50857" x2="23143" y2="53714"/>
                        <a14:backgroundMark x1="21714" y1="56571" x2="20857" y2="59429"/>
                        <a14:backgroundMark x1="22571" y1="64286" x2="24857" y2="66571"/>
                        <a14:backgroundMark x1="28286" y1="68571" x2="30857" y2="69143"/>
                        <a14:backgroundMark x1="31714" y1="69714" x2="31143" y2="70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1158" r="21103" b="18188"/>
          <a:stretch/>
        </p:blipFill>
        <p:spPr bwMode="auto">
          <a:xfrm>
            <a:off x="1259632" y="3933056"/>
            <a:ext cx="2026920" cy="2355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34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5080" b="-22244"/>
          <a:stretch/>
        </p:blipFill>
        <p:spPr>
          <a:xfrm>
            <a:off x="5652120" y="476672"/>
            <a:ext cx="2052096" cy="597065"/>
          </a:xfrm>
          <a:prstGeom prst="rect">
            <a:avLst/>
          </a:prstGeom>
          <a:effectLst>
            <a:outerShdw blurRad="50800" dist="38100" dir="2700000" algn="t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18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Y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 descr="cloud, blue, symbol, cartoon, symbols, clouds, day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44688" y1="27621" x2="13125" y2="57289"/>
                        <a14:backgroundMark x1="44688" y1="28645" x2="80781" y2="265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26840"/>
          <a:stretch/>
        </p:blipFill>
        <p:spPr bwMode="auto">
          <a:xfrm>
            <a:off x="611560" y="2276872"/>
            <a:ext cx="3651120" cy="173884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704857" y="2492896"/>
            <a:ext cx="3435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/>
              <a:t>woman</a:t>
            </a:r>
            <a:endParaRPr lang="es-ES" sz="8000" b="1" dirty="0"/>
          </a:p>
        </p:txBody>
      </p:sp>
      <p:grpSp>
        <p:nvGrpSpPr>
          <p:cNvPr id="20" name="19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1" name="20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21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8" name="27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9" name="28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29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30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31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32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sp>
        <p:nvSpPr>
          <p:cNvPr id="3" name="2 Rectángulo"/>
          <p:cNvSpPr/>
          <p:nvPr/>
        </p:nvSpPr>
        <p:spPr>
          <a:xfrm>
            <a:off x="857509" y="842904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What’s the plural form of …</a:t>
            </a:r>
            <a:endParaRPr lang="es-ES" sz="2400" b="1" dirty="0"/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5080" b="-22244"/>
          <a:stretch/>
        </p:blipFill>
        <p:spPr>
          <a:xfrm>
            <a:off x="5652120" y="476672"/>
            <a:ext cx="2052096" cy="597065"/>
          </a:xfrm>
          <a:prstGeom prst="rect">
            <a:avLst/>
          </a:prstGeom>
          <a:effectLst>
            <a:outerShdw blurRad="50800" dist="38100" dir="2700000" algn="t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</p:pic>
      <p:grpSp>
        <p:nvGrpSpPr>
          <p:cNvPr id="5" name="4 Grupo"/>
          <p:cNvGrpSpPr/>
          <p:nvPr/>
        </p:nvGrpSpPr>
        <p:grpSpPr>
          <a:xfrm>
            <a:off x="5072282" y="3012102"/>
            <a:ext cx="3294540" cy="1569026"/>
            <a:chOff x="5076056" y="1629013"/>
            <a:chExt cx="3294540" cy="1569026"/>
          </a:xfrm>
        </p:grpSpPr>
        <p:pic>
          <p:nvPicPr>
            <p:cNvPr id="1032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24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women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5068144" y="4884310"/>
            <a:ext cx="3392288" cy="1569026"/>
            <a:chOff x="5030307" y="1629013"/>
            <a:chExt cx="3392288" cy="1569026"/>
          </a:xfrm>
        </p:grpSpPr>
        <p:pic>
          <p:nvPicPr>
            <p:cNvPr id="41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41 CuadroTexto"/>
            <p:cNvSpPr txBox="1"/>
            <p:nvPr/>
          </p:nvSpPr>
          <p:spPr>
            <a:xfrm>
              <a:off x="5030307" y="1894344"/>
              <a:ext cx="33922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womanes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5093884" y="1124744"/>
            <a:ext cx="3294540" cy="1569026"/>
            <a:chOff x="5076056" y="1629013"/>
            <a:chExt cx="3294540" cy="1569026"/>
          </a:xfrm>
        </p:grpSpPr>
        <p:pic>
          <p:nvPicPr>
            <p:cNvPr id="44" name="Picture 8" descr="cloud, blue, symbol, cartoon, symbols, clouds, day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44688" y1="27621" x2="13125" y2="57289"/>
                          <a14:backgroundMark x1="44688" y1="28645" x2="80781" y2="265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2" t="26840"/>
            <a:stretch/>
          </p:blipFill>
          <p:spPr bwMode="auto">
            <a:xfrm>
              <a:off x="5076056" y="1629013"/>
              <a:ext cx="3294540" cy="1569026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44 CuadroTexto"/>
            <p:cNvSpPr txBox="1"/>
            <p:nvPr/>
          </p:nvSpPr>
          <p:spPr>
            <a:xfrm>
              <a:off x="5159040" y="1894344"/>
              <a:ext cx="3085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000" b="1" dirty="0" err="1">
                  <a:solidFill>
                    <a:schemeClr val="bg1"/>
                  </a:solidFill>
                </a:rPr>
                <a:t>womans</a:t>
              </a:r>
              <a:endParaRPr lang="es-ES" sz="6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5" name="Picture 4" descr="http://www.es.clipproject.info/images/joomgallery/details/cartoon_15/cartoon_dibujos_animados_gratis_2_20101217_2055070911.gif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6000" r="90000">
                        <a14:foregroundMark x1="31429" y1="42571" x2="42857" y2="68000"/>
                        <a14:foregroundMark x1="43714" y1="70857" x2="48857" y2="68857"/>
                        <a14:backgroundMark x1="33143" y1="15714" x2="15143" y2="30857"/>
                        <a14:backgroundMark x1="46000" y1="14286" x2="30000" y2="13143"/>
                        <a14:backgroundMark x1="48571" y1="13143" x2="57429" y2="12000"/>
                        <a14:backgroundMark x1="75143" y1="22857" x2="84857" y2="41429"/>
                        <a14:backgroundMark x1="63143" y1="12000" x2="73143" y2="16857"/>
                        <a14:backgroundMark x1="82857" y1="45429" x2="82000" y2="61714"/>
                        <a14:backgroundMark x1="79429" y1="64286" x2="66286" y2="77714"/>
                        <a14:backgroundMark x1="14286" y1="38286" x2="16286" y2="61714"/>
                        <a14:backgroundMark x1="21429" y1="69143" x2="40000" y2="82571"/>
                        <a14:backgroundMark x1="46000" y1="82571" x2="65714" y2="78571"/>
                        <a14:backgroundMark x1="29429" y1="70857" x2="28286" y2="70571"/>
                        <a14:backgroundMark x1="28000" y1="69143" x2="22571" y2="66286"/>
                        <a14:backgroundMark x1="20000" y1="58286" x2="21429" y2="63143"/>
                        <a14:backgroundMark x1="31143" y1="70857" x2="32286" y2="77143"/>
                        <a14:backgroundMark x1="34000" y1="75429" x2="39714" y2="78286"/>
                        <a14:backgroundMark x1="46571" y1="77429" x2="43143" y2="78857"/>
                        <a14:backgroundMark x1="40857" y1="78286" x2="36286" y2="76571"/>
                        <a14:backgroundMark x1="12000" y1="33714" x2="11143" y2="51429"/>
                        <a14:backgroundMark x1="47714" y1="18857" x2="43429" y2="23714"/>
                        <a14:backgroundMark x1="43143" y1="26571" x2="42571" y2="30571"/>
                        <a14:backgroundMark x1="19143" y1="42000" x2="19143" y2="49714"/>
                        <a14:backgroundMark x1="20857" y1="50857" x2="23143" y2="53714"/>
                        <a14:backgroundMark x1="21714" y1="56571" x2="20857" y2="59429"/>
                        <a14:backgroundMark x1="22571" y1="64286" x2="24857" y2="66571"/>
                        <a14:backgroundMark x1="28286" y1="68571" x2="30857" y2="69143"/>
                        <a14:backgroundMark x1="31714" y1="69714" x2="31143" y2="70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1158" r="21103" b="18188"/>
          <a:stretch/>
        </p:blipFill>
        <p:spPr bwMode="auto">
          <a:xfrm>
            <a:off x="1259632" y="4097924"/>
            <a:ext cx="2026920" cy="2355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91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Y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1043608" y="1580599"/>
            <a:ext cx="19442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800" b="1" dirty="0" err="1"/>
              <a:t>fox</a:t>
            </a:r>
            <a:endParaRPr lang="es-ES" sz="8800" b="1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214038"/>
            <a:ext cx="3266340" cy="2232247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779912" y="3547931"/>
            <a:ext cx="2565485" cy="1753277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9778" y="3561832"/>
            <a:ext cx="2490550" cy="1702066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23528" y="735087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Nouns that end in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4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4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-x</a:t>
            </a:r>
            <a:r>
              <a:rPr lang="en-US" sz="2400" b="1" dirty="0"/>
              <a:t>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 </a:t>
            </a:r>
            <a:r>
              <a:rPr lang="en-US" sz="2400" b="1" dirty="0"/>
              <a:t>or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-z</a:t>
            </a:r>
            <a:r>
              <a:rPr lang="en-US" sz="2400" b="1" dirty="0"/>
              <a:t> add </a:t>
            </a:r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err="1">
                <a:solidFill>
                  <a:srgbClr val="FF0000"/>
                </a:solidFill>
              </a:rPr>
              <a:t>es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for the plural</a:t>
            </a:r>
            <a:endParaRPr lang="es-ES" sz="3600" b="1" dirty="0">
              <a:solidFill>
                <a:srgbClr val="FF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553681" y="1672931"/>
            <a:ext cx="12586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0" b="1" dirty="0">
                <a:solidFill>
                  <a:srgbClr val="FF0000"/>
                </a:solidFill>
              </a:rPr>
              <a:t>es</a:t>
            </a:r>
            <a:endParaRPr lang="es-ES" sz="8000" b="1" dirty="0">
              <a:solidFill>
                <a:srgbClr val="FF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004048" y="1672932"/>
            <a:ext cx="2040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/>
              <a:t>fox</a:t>
            </a:r>
            <a:endParaRPr lang="es-ES" sz="8000" b="1" dirty="0"/>
          </a:p>
        </p:txBody>
      </p:sp>
      <p:grpSp>
        <p:nvGrpSpPr>
          <p:cNvPr id="19" name="18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0" name="19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1" name="20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2" name="21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22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4" name="23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5" name="24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" name="25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" name="26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" name="27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" name="28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pic>
        <p:nvPicPr>
          <p:cNvPr id="31" name="3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39" y="204278"/>
            <a:ext cx="2416498" cy="4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3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19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1" name="20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21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8" name="27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9" name="28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29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30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31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32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26" y="2755447"/>
            <a:ext cx="5485947" cy="13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899591" y="1344250"/>
            <a:ext cx="3096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200" b="1" dirty="0" err="1"/>
              <a:t>witch</a:t>
            </a:r>
            <a:endParaRPr lang="es-ES" sz="7200" b="1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2591292"/>
            <a:ext cx="1626839" cy="3347989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4449315" y="2746757"/>
            <a:ext cx="1548171" cy="3186092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1155" y="2746757"/>
            <a:ext cx="1556155" cy="3202523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6886107" y="1364574"/>
            <a:ext cx="1286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7200" b="1" dirty="0">
                <a:solidFill>
                  <a:srgbClr val="FF0000"/>
                </a:solidFill>
              </a:rPr>
              <a:t>es</a:t>
            </a:r>
            <a:endParaRPr lang="es-ES" sz="7200" b="1" dirty="0">
              <a:solidFill>
                <a:srgbClr val="FF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499992" y="1364575"/>
            <a:ext cx="2921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200" b="1" dirty="0" err="1"/>
              <a:t>witch</a:t>
            </a:r>
            <a:endParaRPr lang="es-ES" sz="7200" b="1" dirty="0"/>
          </a:p>
        </p:txBody>
      </p:sp>
      <p:grpSp>
        <p:nvGrpSpPr>
          <p:cNvPr id="19" name="18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0" name="19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1" name="20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2" name="21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22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4" name="23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5" name="24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" name="25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" name="26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" name="27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" name="28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pic>
        <p:nvPicPr>
          <p:cNvPr id="31" name="3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39" y="204278"/>
            <a:ext cx="2416498" cy="488418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23528" y="735087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Nouns that end in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4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4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-x</a:t>
            </a:r>
            <a:r>
              <a:rPr lang="en-US" sz="2400" b="1" dirty="0"/>
              <a:t>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 </a:t>
            </a:r>
            <a:r>
              <a:rPr lang="en-US" sz="2400" b="1" dirty="0"/>
              <a:t>or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-z</a:t>
            </a:r>
            <a:r>
              <a:rPr lang="en-US" sz="2400" b="1" dirty="0"/>
              <a:t> add </a:t>
            </a:r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 err="1">
                <a:solidFill>
                  <a:srgbClr val="FF0000"/>
                </a:solidFill>
              </a:rPr>
              <a:t>es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for the plural</a:t>
            </a:r>
            <a:endParaRPr lang="es-E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261371" y="1641574"/>
            <a:ext cx="40324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b="1" dirty="0" err="1"/>
              <a:t>cherry</a:t>
            </a:r>
            <a:endParaRPr lang="es-ES" sz="6600" b="1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9013" y="2905716"/>
            <a:ext cx="1969430" cy="2827540"/>
          </a:xfrm>
          <a:prstGeom prst="rect">
            <a:avLst/>
          </a:prstGeom>
          <a:noFill/>
          <a:effectLst>
            <a:outerShdw blurRad="762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492754">
            <a:off x="4862813" y="3098957"/>
            <a:ext cx="1512169" cy="2171043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140497">
            <a:off x="5721117" y="3127043"/>
            <a:ext cx="1556155" cy="2234194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6454059" y="1641574"/>
            <a:ext cx="13583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6600" b="1" dirty="0" err="1">
                <a:solidFill>
                  <a:srgbClr val="FF0000"/>
                </a:solidFill>
              </a:rPr>
              <a:t>ies</a:t>
            </a:r>
            <a:endParaRPr lang="es-ES" sz="6600" b="1" dirty="0">
              <a:solidFill>
                <a:srgbClr val="FF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861771" y="1641574"/>
            <a:ext cx="36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b="1" dirty="0" err="1"/>
              <a:t>cherr</a:t>
            </a:r>
            <a:endParaRPr lang="es-ES" sz="6600" b="1" dirty="0"/>
          </a:p>
        </p:txBody>
      </p:sp>
      <p:sp>
        <p:nvSpPr>
          <p:cNvPr id="4" name="3 Rectángulo"/>
          <p:cNvSpPr/>
          <p:nvPr/>
        </p:nvSpPr>
        <p:spPr>
          <a:xfrm>
            <a:off x="251520" y="692696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Nouns ending in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consonant plus -y</a:t>
            </a:r>
            <a:r>
              <a:rPr lang="en-US" sz="2000" b="1" dirty="0"/>
              <a:t>, make the plural by changing </a:t>
            </a:r>
            <a:r>
              <a:rPr lang="en-US" sz="2000" b="1" dirty="0">
                <a:solidFill>
                  <a:srgbClr val="FF0000"/>
                </a:solidFill>
              </a:rPr>
              <a:t>-y</a:t>
            </a:r>
            <a:r>
              <a:rPr lang="en-US" sz="2000" b="1" dirty="0"/>
              <a:t> to</a:t>
            </a:r>
            <a:r>
              <a:rPr lang="en-US" sz="2000" b="1" dirty="0">
                <a:solidFill>
                  <a:srgbClr val="FF0000"/>
                </a:solidFill>
              </a:rPr>
              <a:t> -</a:t>
            </a:r>
            <a:r>
              <a:rPr lang="en-US" sz="2000" b="1" dirty="0" err="1">
                <a:solidFill>
                  <a:srgbClr val="FF0000"/>
                </a:solidFill>
              </a:rPr>
              <a:t>ies</a:t>
            </a:r>
            <a:r>
              <a:rPr lang="en-US" sz="2000" b="1" dirty="0"/>
              <a:t>:</a:t>
            </a:r>
            <a:endParaRPr lang="es-ES" sz="20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264929" y="1641574"/>
            <a:ext cx="9812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b="1" dirty="0">
                <a:solidFill>
                  <a:srgbClr val="FF0000"/>
                </a:solidFill>
              </a:rPr>
              <a:t>y</a:t>
            </a:r>
            <a:endParaRPr lang="es-ES" sz="6600" b="1" dirty="0">
              <a:solidFill>
                <a:srgbClr val="FF0000"/>
              </a:solidFill>
            </a:endParaRPr>
          </a:p>
        </p:txBody>
      </p:sp>
      <p:grpSp>
        <p:nvGrpSpPr>
          <p:cNvPr id="20" name="19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1" name="20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21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3" name="22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23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5" name="24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6" name="25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" name="26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" name="27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" name="28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29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pic>
        <p:nvPicPr>
          <p:cNvPr id="32" name="3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39" y="204278"/>
            <a:ext cx="2416498" cy="4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6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xit" presetSubtype="4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Irregular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657" y="2248829"/>
            <a:ext cx="6107687" cy="2188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10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12" name="11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3" name="12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14" name="13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14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6" name="15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17" name="16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" name="17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" name="18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19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" name="20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1826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1115616" y="945521"/>
            <a:ext cx="19442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b="1" dirty="0" err="1"/>
              <a:t>man</a:t>
            </a:r>
            <a:endParaRPr lang="es-ES" sz="66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292080" y="952852"/>
            <a:ext cx="19442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b="1" dirty="0" err="1"/>
              <a:t>men</a:t>
            </a:r>
            <a:endParaRPr lang="es-ES" sz="6600" b="1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2434698"/>
            <a:ext cx="1894368" cy="3802614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0898" y="2428855"/>
            <a:ext cx="1894368" cy="3802614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1891" y="2428855"/>
            <a:ext cx="1894368" cy="3802614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15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18" name="17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" name="18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0" name="19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20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2" name="21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3" name="22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" name="23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" name="24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" name="25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" name="26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pic>
        <p:nvPicPr>
          <p:cNvPr id="30" name="2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39" y="204278"/>
            <a:ext cx="2416498" cy="4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755576" y="945521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b="1" dirty="0" err="1"/>
              <a:t>woman</a:t>
            </a:r>
            <a:endParaRPr lang="es-ES" sz="66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860032" y="952852"/>
            <a:ext cx="2974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b="1" dirty="0" err="1"/>
              <a:t>women</a:t>
            </a:r>
            <a:endParaRPr lang="es-ES" sz="6600" b="1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2391536"/>
            <a:ext cx="2257520" cy="3773767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9872" y="2566252"/>
            <a:ext cx="2110392" cy="3527819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1891" y="2566253"/>
            <a:ext cx="2110392" cy="3527819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15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18" name="17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" name="18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0" name="19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20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2" name="21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3" name="22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" name="23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" name="24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" name="25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" name="26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pic>
        <p:nvPicPr>
          <p:cNvPr id="29" name="2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39" y="204278"/>
            <a:ext cx="2416498" cy="4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683568" y="945521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b="1" dirty="0" err="1"/>
              <a:t>child</a:t>
            </a:r>
            <a:endParaRPr lang="es-ES" sz="66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716016" y="952852"/>
            <a:ext cx="3240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b="1" dirty="0" err="1"/>
              <a:t>children</a:t>
            </a:r>
            <a:endParaRPr lang="es-ES" sz="6600" b="1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097" y="2659203"/>
            <a:ext cx="1783670" cy="3217074"/>
          </a:xfrm>
          <a:prstGeom prst="rect">
            <a:avLst/>
          </a:prstGeom>
          <a:noFill/>
          <a:effectLst>
            <a:outerShdw blurRad="76200" dist="139700" dir="1722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1043608" y="2624514"/>
            <a:ext cx="2257521" cy="3307810"/>
            <a:chOff x="899592" y="2624514"/>
            <a:chExt cx="2257521" cy="3307810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99592" y="2624514"/>
              <a:ext cx="2257521" cy="3307810"/>
            </a:xfrm>
            <a:prstGeom prst="rect">
              <a:avLst/>
            </a:prstGeom>
            <a:noFill/>
            <a:effectLst>
              <a:outerShdw blurRad="76200" dist="139700" dir="17220000" sy="23000" kx="-1200000" algn="bl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://clipartist.net/RSS/openclipart.org/2012/June/basketball-229p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4509120"/>
              <a:ext cx="582265" cy="57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1 Grupo"/>
          <p:cNvGrpSpPr/>
          <p:nvPr/>
        </p:nvGrpSpPr>
        <p:grpSpPr>
          <a:xfrm>
            <a:off x="4189800" y="2784046"/>
            <a:ext cx="2110392" cy="3092231"/>
            <a:chOff x="4169872" y="2784046"/>
            <a:chExt cx="2110392" cy="3092231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69872" y="2784046"/>
              <a:ext cx="2110392" cy="3092231"/>
            </a:xfrm>
            <a:prstGeom prst="rect">
              <a:avLst/>
            </a:prstGeom>
            <a:noFill/>
            <a:effectLst>
              <a:outerShdw blurRad="76200" dist="139700" dir="17220000" sy="23000" kx="-1200000" algn="bl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clipartist.net/RSS/openclipart.org/2012/June/basketball-229px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4568763"/>
              <a:ext cx="582265" cy="57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18 Grupo"/>
          <p:cNvGrpSpPr/>
          <p:nvPr/>
        </p:nvGrpSpPr>
        <p:grpSpPr>
          <a:xfrm>
            <a:off x="-69920" y="-27382"/>
            <a:ext cx="9314312" cy="6984774"/>
            <a:chOff x="-69920" y="-27382"/>
            <a:chExt cx="9314312" cy="6984774"/>
          </a:xfrm>
        </p:grpSpPr>
        <p:sp>
          <p:nvSpPr>
            <p:cNvPr id="20" name="19 Rectángulo"/>
            <p:cNvSpPr/>
            <p:nvPr/>
          </p:nvSpPr>
          <p:spPr>
            <a:xfrm>
              <a:off x="323528" y="6741369"/>
              <a:ext cx="8712968" cy="2160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1" name="20 Grupo"/>
            <p:cNvGrpSpPr/>
            <p:nvPr/>
          </p:nvGrpSpPr>
          <p:grpSpPr>
            <a:xfrm>
              <a:off x="-69920" y="-27382"/>
              <a:ext cx="9314312" cy="6984774"/>
              <a:chOff x="-69920" y="-27382"/>
              <a:chExt cx="9314312" cy="6984774"/>
            </a:xfrm>
          </p:grpSpPr>
          <p:sp>
            <p:nvSpPr>
              <p:cNvPr id="22" name="21 Rectángulo"/>
              <p:cNvSpPr/>
              <p:nvPr/>
            </p:nvSpPr>
            <p:spPr>
              <a:xfrm>
                <a:off x="9036496" y="404663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22 Rectángulo"/>
              <p:cNvSpPr/>
              <p:nvPr/>
            </p:nvSpPr>
            <p:spPr>
              <a:xfrm>
                <a:off x="-51737" y="404664"/>
                <a:ext cx="159241" cy="633670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4" name="23 Grupo"/>
              <p:cNvGrpSpPr/>
              <p:nvPr/>
            </p:nvGrpSpPr>
            <p:grpSpPr>
              <a:xfrm>
                <a:off x="-69920" y="-27382"/>
                <a:ext cx="9314312" cy="6984774"/>
                <a:chOff x="-69920" y="-74259"/>
                <a:chExt cx="9314312" cy="7132474"/>
              </a:xfrm>
            </p:grpSpPr>
            <p:sp>
              <p:nvSpPr>
                <p:cNvPr id="25" name="24 Triángulo rectángulo"/>
                <p:cNvSpPr/>
                <p:nvPr/>
              </p:nvSpPr>
              <p:spPr>
                <a:xfrm flipH="1">
                  <a:off x="8460428" y="6249378"/>
                  <a:ext cx="757067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" name="25 Triángulo rectángulo"/>
                <p:cNvSpPr/>
                <p:nvPr/>
              </p:nvSpPr>
              <p:spPr>
                <a:xfrm rot="5400000" flipV="1">
                  <a:off x="8556364" y="-170194"/>
                  <a:ext cx="592094" cy="783963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" name="26 Triángulo rectángulo"/>
                <p:cNvSpPr/>
                <p:nvPr/>
              </p:nvSpPr>
              <p:spPr>
                <a:xfrm>
                  <a:off x="-69920" y="6249378"/>
                  <a:ext cx="897504" cy="80883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" name="27 Triángulo rectángulo"/>
                <p:cNvSpPr/>
                <p:nvPr/>
              </p:nvSpPr>
              <p:spPr>
                <a:xfrm rot="5400000">
                  <a:off x="19868" y="-145866"/>
                  <a:ext cx="592094" cy="735307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" name="28 Rectángulo redondeado"/>
                <p:cNvSpPr/>
                <p:nvPr/>
              </p:nvSpPr>
              <p:spPr>
                <a:xfrm>
                  <a:off x="107504" y="0"/>
                  <a:ext cx="8928992" cy="6837624"/>
                </a:xfrm>
                <a:prstGeom prst="roundRect">
                  <a:avLst>
                    <a:gd name="adj" fmla="val 10000"/>
                  </a:avLst>
                </a:prstGeom>
                <a:noFill/>
                <a:ln w="127000">
                  <a:solidFill>
                    <a:srgbClr val="00B0F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pic>
        <p:nvPicPr>
          <p:cNvPr id="31" name="30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39" y="204278"/>
            <a:ext cx="2416498" cy="4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FDDA8A1CB39548A85AE13C762171F3" ma:contentTypeVersion="2" ma:contentTypeDescription="Crie um novo documento." ma:contentTypeScope="" ma:versionID="06b93eee37d71f75ce695a0abd5da53c">
  <xsd:schema xmlns:xsd="http://www.w3.org/2001/XMLSchema" xmlns:xs="http://www.w3.org/2001/XMLSchema" xmlns:p="http://schemas.microsoft.com/office/2006/metadata/properties" xmlns:ns2="b0b66c22-af21-47ce-af59-63cbfeae4de3" targetNamespace="http://schemas.microsoft.com/office/2006/metadata/properties" ma:root="true" ma:fieldsID="02fb6ac258d30e88a58b1108bb682d6c" ns2:_="">
    <xsd:import namespace="b0b66c22-af21-47ce-af59-63cbfeae4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66c22-af21-47ce-af59-63cbfeae4d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018932-87CA-45CF-8328-8725B2F49846}"/>
</file>

<file path=customXml/itemProps2.xml><?xml version="1.0" encoding="utf-8"?>
<ds:datastoreItem xmlns:ds="http://schemas.openxmlformats.org/officeDocument/2006/customXml" ds:itemID="{E74B93E0-23CE-401F-8055-DA847D52B325}"/>
</file>

<file path=customXml/itemProps3.xml><?xml version="1.0" encoding="utf-8"?>
<ds:datastoreItem xmlns:ds="http://schemas.openxmlformats.org/officeDocument/2006/customXml" ds:itemID="{D222BAF8-5864-4E83-B93E-ADD804C0DF94}"/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294</Words>
  <Application>Microsoft Macintosh PowerPoint</Application>
  <PresentationFormat>On-screen Show (4:3)</PresentationFormat>
  <Paragraphs>108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Lucida Sans Unicode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PACKARD</dc:creator>
  <cp:lastModifiedBy>Gabryelle Silva</cp:lastModifiedBy>
  <cp:revision>60</cp:revision>
  <dcterms:created xsi:type="dcterms:W3CDTF">2013-03-26T22:14:26Z</dcterms:created>
  <dcterms:modified xsi:type="dcterms:W3CDTF">2021-09-21T16:26:11Z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0x0101000BFDDA8A1CB39548A85AE13C762171F3</vt:lpwstr>
  </property>
</Properties>
</file>