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6"/>
  </p:notesMasterIdLst>
  <p:sldIdLst>
    <p:sldId id="256" r:id="rId2"/>
    <p:sldId id="578" r:id="rId3"/>
    <p:sldId id="586" r:id="rId4"/>
    <p:sldId id="257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594" r:id="rId13"/>
    <p:sldId id="583" r:id="rId14"/>
    <p:sldId id="575" r:id="rId15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6C664"/>
    <a:srgbClr val="FFC341"/>
    <a:srgbClr val="93479B"/>
    <a:srgbClr val="F14D4B"/>
    <a:srgbClr val="F79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7"/>
    <p:restoredTop sz="93103"/>
  </p:normalViewPr>
  <p:slideViewPr>
    <p:cSldViewPr snapToGrid="0" snapToObjects="1">
      <p:cViewPr>
        <p:scale>
          <a:sx n="58" d="100"/>
          <a:sy n="58" d="100"/>
        </p:scale>
        <p:origin x="-432" y="216"/>
      </p:cViewPr>
      <p:guideLst>
        <p:guide orient="horz" pos="4297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0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906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081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0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498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0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40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40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6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93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6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72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5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www.geeksforgee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5052060"/>
            <a:ext cx="13693140" cy="7178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abstratos de Dados – Pilha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Implementação do método min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em Engenharia de Software / Sistemas 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43200" y="9982731"/>
            <a:ext cx="14677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Daniel Fernando Gonçalves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 smtClean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José </a:t>
            </a:r>
            <a:r>
              <a:rPr lang="pt-BR" sz="3200" dirty="0" err="1" smtClean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Sardgana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 smtClean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Lucas do Amaral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 smtClean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William Vilson da Cruz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88655" y="2822325"/>
            <a:ext cx="20241216" cy="356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Solução proposta:</a:t>
            </a: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xmlns="" id="{EC90A7E1-0F9D-4DFE-90E4-1BE1A681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8574"/>
              </p:ext>
            </p:extLst>
          </p:nvPr>
        </p:nvGraphicFramePr>
        <p:xfrm>
          <a:off x="1563178" y="919905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100D4894-715F-4CC3-93E0-88F4FF0B5F01}"/>
              </a:ext>
            </a:extLst>
          </p:cNvPr>
          <p:cNvSpPr txBox="1"/>
          <p:nvPr/>
        </p:nvSpPr>
        <p:spPr>
          <a:xfrm>
            <a:off x="1624154" y="8331545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F29673A4-011A-4BDB-B6B2-5B6C9399CB3B}"/>
              </a:ext>
            </a:extLst>
          </p:cNvPr>
          <p:cNvSpPr txBox="1"/>
          <p:nvPr/>
        </p:nvSpPr>
        <p:spPr>
          <a:xfrm>
            <a:off x="3533172" y="8393099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xmlns="" id="{89796094-0284-4EC2-ABC8-0CE68B29DBA7}"/>
              </a:ext>
            </a:extLst>
          </p:cNvPr>
          <p:cNvSpPr/>
          <p:nvPr/>
        </p:nvSpPr>
        <p:spPr>
          <a:xfrm>
            <a:off x="5926697" y="10409452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xmlns="" id="{4317FC12-BBBB-4098-A5B0-E398E691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46906"/>
              </p:ext>
            </p:extLst>
          </p:nvPr>
        </p:nvGraphicFramePr>
        <p:xfrm>
          <a:off x="3787800" y="920558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graphicFrame>
        <p:nvGraphicFramePr>
          <p:cNvPr id="50" name="Tabela 49">
            <a:extLst>
              <a:ext uri="{FF2B5EF4-FFF2-40B4-BE49-F238E27FC236}">
                <a16:creationId xmlns:a16="http://schemas.microsoft.com/office/drawing/2014/main" xmlns="" id="{38015373-AD06-4C93-BB2E-4CC721E2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44810"/>
              </p:ext>
            </p:extLst>
          </p:nvPr>
        </p:nvGraphicFramePr>
        <p:xfrm>
          <a:off x="6888791" y="935145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97EE4A30-6CA9-4794-95EA-649792C93166}"/>
              </a:ext>
            </a:extLst>
          </p:cNvPr>
          <p:cNvSpPr txBox="1"/>
          <p:nvPr/>
        </p:nvSpPr>
        <p:spPr>
          <a:xfrm>
            <a:off x="6949767" y="8483945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7638829E-5668-4281-8D23-0C69ECC6B207}"/>
              </a:ext>
            </a:extLst>
          </p:cNvPr>
          <p:cNvSpPr txBox="1"/>
          <p:nvPr/>
        </p:nvSpPr>
        <p:spPr>
          <a:xfrm>
            <a:off x="8858785" y="8545499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xmlns="" id="{C01FE505-E256-4E7A-B103-77598619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78972"/>
              </p:ext>
            </p:extLst>
          </p:nvPr>
        </p:nvGraphicFramePr>
        <p:xfrm>
          <a:off x="9113413" y="935798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xmlns="" id="{62C5E0B9-A1DF-4F88-86ED-E6C7FA54F659}"/>
              </a:ext>
            </a:extLst>
          </p:cNvPr>
          <p:cNvSpPr/>
          <p:nvPr/>
        </p:nvSpPr>
        <p:spPr>
          <a:xfrm>
            <a:off x="11260709" y="10583807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xmlns="" id="{20EA9F8C-065B-4C2A-B110-16D4514A9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64579"/>
              </p:ext>
            </p:extLst>
          </p:nvPr>
        </p:nvGraphicFramePr>
        <p:xfrm>
          <a:off x="12214404" y="9449514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06AF3FF-EBD6-41CD-871E-D4D5077382AF}"/>
              </a:ext>
            </a:extLst>
          </p:cNvPr>
          <p:cNvSpPr txBox="1"/>
          <p:nvPr/>
        </p:nvSpPr>
        <p:spPr>
          <a:xfrm>
            <a:off x="12275380" y="858200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B86BBBD3-562D-404C-973D-BE8225CB6C57}"/>
              </a:ext>
            </a:extLst>
          </p:cNvPr>
          <p:cNvSpPr txBox="1"/>
          <p:nvPr/>
        </p:nvSpPr>
        <p:spPr>
          <a:xfrm>
            <a:off x="14184398" y="8643563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xmlns="" id="{C08D1A42-F0C0-4034-8854-20510A94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8033"/>
              </p:ext>
            </p:extLst>
          </p:nvPr>
        </p:nvGraphicFramePr>
        <p:xfrm>
          <a:off x="14439026" y="945605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04F7220-5E48-4DBB-A8A7-29B1EEF3F7C2}"/>
              </a:ext>
            </a:extLst>
          </p:cNvPr>
          <p:cNvSpPr txBox="1"/>
          <p:nvPr/>
        </p:nvSpPr>
        <p:spPr>
          <a:xfrm>
            <a:off x="1714683" y="4649527"/>
            <a:ext cx="15601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push(int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newValue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pilha.push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newValue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SE (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pilhaAuxiliar.isEmpty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() OU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newValue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pilhaAuxiliar.top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()) ENTAO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pilhaAuxiliar.push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newValue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850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88655" y="2822325"/>
            <a:ext cx="20241216" cy="356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Solução proposta:</a:t>
            </a: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xmlns="" id="{62C5E0B9-A1DF-4F88-86ED-E6C7FA54F659}"/>
              </a:ext>
            </a:extLst>
          </p:cNvPr>
          <p:cNvSpPr/>
          <p:nvPr/>
        </p:nvSpPr>
        <p:spPr>
          <a:xfrm>
            <a:off x="6357796" y="10558899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xmlns="" id="{20EA9F8C-065B-4C2A-B110-16D4514A9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50755"/>
              </p:ext>
            </p:extLst>
          </p:nvPr>
        </p:nvGraphicFramePr>
        <p:xfrm>
          <a:off x="1830674" y="9094954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06AF3FF-EBD6-41CD-871E-D4D5077382AF}"/>
              </a:ext>
            </a:extLst>
          </p:cNvPr>
          <p:cNvSpPr txBox="1"/>
          <p:nvPr/>
        </p:nvSpPr>
        <p:spPr>
          <a:xfrm>
            <a:off x="1891650" y="822744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B86BBBD3-562D-404C-973D-BE8225CB6C57}"/>
              </a:ext>
            </a:extLst>
          </p:cNvPr>
          <p:cNvSpPr txBox="1"/>
          <p:nvPr/>
        </p:nvSpPr>
        <p:spPr>
          <a:xfrm>
            <a:off x="3800668" y="8289003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xmlns="" id="{C08D1A42-F0C0-4034-8854-20510A94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0224"/>
              </p:ext>
            </p:extLst>
          </p:nvPr>
        </p:nvGraphicFramePr>
        <p:xfrm>
          <a:off x="4055296" y="910149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04F7220-5E48-4DBB-A8A7-29B1EEF3F7C2}"/>
              </a:ext>
            </a:extLst>
          </p:cNvPr>
          <p:cNvSpPr txBox="1"/>
          <p:nvPr/>
        </p:nvSpPr>
        <p:spPr>
          <a:xfrm>
            <a:off x="1714683" y="4649527"/>
            <a:ext cx="156017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Pop():</a:t>
            </a:r>
          </a:p>
          <a:p>
            <a:r>
              <a:rPr lang="pt-BR" sz="3200" dirty="0"/>
              <a:t>    SE(</a:t>
            </a:r>
            <a:r>
              <a:rPr lang="pt-BR" sz="3200" dirty="0" err="1"/>
              <a:t>pilha.top</a:t>
            </a:r>
            <a:r>
              <a:rPr lang="pt-BR" sz="3200" dirty="0"/>
              <a:t>() == </a:t>
            </a:r>
            <a:r>
              <a:rPr lang="pt-BR" sz="3200" dirty="0" err="1"/>
              <a:t>pilhaAuxiliar.top</a:t>
            </a:r>
            <a:r>
              <a:rPr lang="pt-BR" sz="3200" dirty="0"/>
              <a:t>()) ENTAO </a:t>
            </a:r>
          </a:p>
          <a:p>
            <a:r>
              <a:rPr lang="pt-BR" sz="3200" dirty="0"/>
              <a:t>	</a:t>
            </a:r>
            <a:r>
              <a:rPr lang="pt-BR" sz="3200" dirty="0" err="1"/>
              <a:t>pilhaAuxiliar.pop</a:t>
            </a:r>
            <a:r>
              <a:rPr lang="pt-BR" sz="3200" dirty="0"/>
              <a:t>();</a:t>
            </a:r>
          </a:p>
          <a:p>
            <a:r>
              <a:rPr lang="pt-BR" sz="3200" dirty="0"/>
              <a:t>     </a:t>
            </a:r>
            <a:r>
              <a:rPr lang="pt-BR" sz="3200" dirty="0" err="1"/>
              <a:t>pilha.pop</a:t>
            </a:r>
            <a:r>
              <a:rPr lang="pt-BR" sz="3200" dirty="0"/>
              <a:t>();</a:t>
            </a:r>
          </a:p>
          <a:p>
            <a:r>
              <a:rPr lang="pt-BR" sz="3200" dirty="0"/>
              <a:t>   </a:t>
            </a:r>
          </a:p>
          <a:p>
            <a:r>
              <a:rPr lang="pt-BR" dirty="0"/>
              <a:t>}</a:t>
            </a:r>
            <a:endParaRPr lang="pt-BR" sz="3200" dirty="0"/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xmlns="" id="{BEA2C11F-159F-419B-B840-2DAB4BEB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06872"/>
              </p:ext>
            </p:extLst>
          </p:nvPr>
        </p:nvGraphicFramePr>
        <p:xfrm>
          <a:off x="7608331" y="918580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DC823F6A-DE88-4E42-B1E4-0025D91B489F}"/>
              </a:ext>
            </a:extLst>
          </p:cNvPr>
          <p:cNvSpPr txBox="1"/>
          <p:nvPr/>
        </p:nvSpPr>
        <p:spPr>
          <a:xfrm>
            <a:off x="7669307" y="8318295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D3399B5B-E4D8-4A33-941B-61F9968B4BB0}"/>
              </a:ext>
            </a:extLst>
          </p:cNvPr>
          <p:cNvSpPr txBox="1"/>
          <p:nvPr/>
        </p:nvSpPr>
        <p:spPr>
          <a:xfrm>
            <a:off x="9578325" y="8379849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xmlns="" id="{DD3FC838-FE9E-442C-95E1-6234314FD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13265"/>
              </p:ext>
            </p:extLst>
          </p:nvPr>
        </p:nvGraphicFramePr>
        <p:xfrm>
          <a:off x="9832953" y="919233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xmlns="" id="{CE485DAC-D871-4770-9371-EA4B4560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6235"/>
              </p:ext>
            </p:extLst>
          </p:nvPr>
        </p:nvGraphicFramePr>
        <p:xfrm>
          <a:off x="13890608" y="9247354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endParaRPr lang="pt-BR" sz="3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087C75D4-60C8-4C92-B993-B1B5C0567B96}"/>
              </a:ext>
            </a:extLst>
          </p:cNvPr>
          <p:cNvSpPr txBox="1"/>
          <p:nvPr/>
        </p:nvSpPr>
        <p:spPr>
          <a:xfrm>
            <a:off x="13951584" y="837984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C9DED8D1-9CCC-415E-AD76-BB104C6FAD65}"/>
              </a:ext>
            </a:extLst>
          </p:cNvPr>
          <p:cNvSpPr txBox="1"/>
          <p:nvPr/>
        </p:nvSpPr>
        <p:spPr>
          <a:xfrm>
            <a:off x="15860602" y="8441403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xmlns="" id="{A703C827-3AAC-49D3-9349-59469819F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44785"/>
              </p:ext>
            </p:extLst>
          </p:nvPr>
        </p:nvGraphicFramePr>
        <p:xfrm>
          <a:off x="16115230" y="925389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xmlns="" id="{A679E11C-AB61-4A99-973F-AED618A5AF6D}"/>
              </a:ext>
            </a:extLst>
          </p:cNvPr>
          <p:cNvSpPr/>
          <p:nvPr/>
        </p:nvSpPr>
        <p:spPr>
          <a:xfrm>
            <a:off x="12448722" y="10656281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4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88655" y="2822325"/>
            <a:ext cx="20241216" cy="356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Solução proposta:</a:t>
            </a: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xmlns="" id="{62C5E0B9-A1DF-4F88-86ED-E6C7FA54F659}"/>
              </a:ext>
            </a:extLst>
          </p:cNvPr>
          <p:cNvSpPr/>
          <p:nvPr/>
        </p:nvSpPr>
        <p:spPr>
          <a:xfrm>
            <a:off x="6357796" y="10558899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xmlns="" id="{20EA9F8C-065B-4C2A-B110-16D4514A978E}"/>
              </a:ext>
            </a:extLst>
          </p:cNvPr>
          <p:cNvGraphicFramePr>
            <a:graphicFrameLocks noGrp="1"/>
          </p:cNvGraphicFramePr>
          <p:nvPr/>
        </p:nvGraphicFramePr>
        <p:xfrm>
          <a:off x="1830674" y="9094954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06AF3FF-EBD6-41CD-871E-D4D5077382AF}"/>
              </a:ext>
            </a:extLst>
          </p:cNvPr>
          <p:cNvSpPr txBox="1"/>
          <p:nvPr/>
        </p:nvSpPr>
        <p:spPr>
          <a:xfrm>
            <a:off x="1891650" y="822744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B86BBBD3-562D-404C-973D-BE8225CB6C57}"/>
              </a:ext>
            </a:extLst>
          </p:cNvPr>
          <p:cNvSpPr txBox="1"/>
          <p:nvPr/>
        </p:nvSpPr>
        <p:spPr>
          <a:xfrm>
            <a:off x="3800668" y="8289003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xmlns="" id="{C08D1A42-F0C0-4034-8854-20510A94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60927"/>
              </p:ext>
            </p:extLst>
          </p:nvPr>
        </p:nvGraphicFramePr>
        <p:xfrm>
          <a:off x="4055296" y="910149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04F7220-5E48-4DBB-A8A7-29B1EEF3F7C2}"/>
              </a:ext>
            </a:extLst>
          </p:cNvPr>
          <p:cNvSpPr txBox="1"/>
          <p:nvPr/>
        </p:nvSpPr>
        <p:spPr>
          <a:xfrm>
            <a:off x="1498645" y="4837850"/>
            <a:ext cx="16637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getMin() {</a:t>
            </a:r>
          </a:p>
          <a:p>
            <a:r>
              <a:rPr lang="pt-BR" sz="3200" dirty="0"/>
              <a:t>	</a:t>
            </a:r>
            <a:r>
              <a:rPr lang="pt-BR" sz="3200" dirty="0" err="1"/>
              <a:t>return</a:t>
            </a:r>
            <a:r>
              <a:rPr lang="pt-BR" sz="3200" dirty="0"/>
              <a:t> </a:t>
            </a:r>
            <a:r>
              <a:rPr lang="pt-BR" sz="3200" dirty="0" err="1"/>
              <a:t>pilhaAuxiliar.top</a:t>
            </a:r>
            <a:r>
              <a:rPr lang="pt-BR" sz="3200" dirty="0"/>
              <a:t>();</a:t>
            </a:r>
          </a:p>
          <a:p>
            <a:r>
              <a:rPr lang="pt-BR" sz="3200" dirty="0"/>
              <a:t>}   </a:t>
            </a:r>
          </a:p>
          <a:p>
            <a:endParaRPr lang="pt-BR" sz="3200" dirty="0"/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xmlns="" id="{BEA2C11F-159F-419B-B840-2DAB4BEB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09814"/>
              </p:ext>
            </p:extLst>
          </p:nvPr>
        </p:nvGraphicFramePr>
        <p:xfrm>
          <a:off x="7608331" y="918580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DC823F6A-DE88-4E42-B1E4-0025D91B489F}"/>
              </a:ext>
            </a:extLst>
          </p:cNvPr>
          <p:cNvSpPr txBox="1"/>
          <p:nvPr/>
        </p:nvSpPr>
        <p:spPr>
          <a:xfrm>
            <a:off x="7669307" y="8318295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D3399B5B-E4D8-4A33-941B-61F9968B4BB0}"/>
              </a:ext>
            </a:extLst>
          </p:cNvPr>
          <p:cNvSpPr txBox="1"/>
          <p:nvPr/>
        </p:nvSpPr>
        <p:spPr>
          <a:xfrm>
            <a:off x="9578325" y="8379849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xmlns="" id="{DD3FC838-FE9E-442C-95E1-6234314FD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33157"/>
              </p:ext>
            </p:extLst>
          </p:nvPr>
        </p:nvGraphicFramePr>
        <p:xfrm>
          <a:off x="9832953" y="919233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xmlns="" id="{CE485DAC-D871-4770-9371-EA4B45601EA5}"/>
              </a:ext>
            </a:extLst>
          </p:cNvPr>
          <p:cNvGraphicFramePr>
            <a:graphicFrameLocks noGrp="1"/>
          </p:cNvGraphicFramePr>
          <p:nvPr/>
        </p:nvGraphicFramePr>
        <p:xfrm>
          <a:off x="13890608" y="9247354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endParaRPr lang="pt-BR" sz="3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087C75D4-60C8-4C92-B993-B1B5C0567B96}"/>
              </a:ext>
            </a:extLst>
          </p:cNvPr>
          <p:cNvSpPr txBox="1"/>
          <p:nvPr/>
        </p:nvSpPr>
        <p:spPr>
          <a:xfrm>
            <a:off x="13951584" y="837984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C9DED8D1-9CCC-415E-AD76-BB104C6FAD65}"/>
              </a:ext>
            </a:extLst>
          </p:cNvPr>
          <p:cNvSpPr txBox="1"/>
          <p:nvPr/>
        </p:nvSpPr>
        <p:spPr>
          <a:xfrm>
            <a:off x="15860602" y="8441403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xmlns="" id="{A703C827-3AAC-49D3-9349-59469819F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49785"/>
              </p:ext>
            </p:extLst>
          </p:nvPr>
        </p:nvGraphicFramePr>
        <p:xfrm>
          <a:off x="16115230" y="925389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xmlns="" id="{A679E11C-AB61-4A99-973F-AED618A5AF6D}"/>
              </a:ext>
            </a:extLst>
          </p:cNvPr>
          <p:cNvSpPr/>
          <p:nvPr/>
        </p:nvSpPr>
        <p:spPr>
          <a:xfrm>
            <a:off x="12448722" y="10656281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27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480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52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Referências:</a:t>
            </a:r>
          </a:p>
          <a:p>
            <a:pPr algn="just">
              <a:lnSpc>
                <a:spcPct val="120000"/>
              </a:lnSpc>
            </a:pPr>
            <a:r>
              <a:rPr lang="pt-BR" sz="52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StackOverFlow: </a:t>
            </a:r>
            <a:r>
              <a:rPr lang="en-US" sz="4400" u="sng" dirty="0">
                <a:hlinkClick r:id="rId3"/>
              </a:rPr>
              <a:t>https://stackoverflow.com/</a:t>
            </a:r>
            <a:endParaRPr lang="pt-BR" sz="44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algn="just">
              <a:lnSpc>
                <a:spcPct val="120000"/>
              </a:lnSpc>
            </a:pPr>
            <a:r>
              <a:rPr lang="pt-BR" sz="52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GeeksForGeeks: </a:t>
            </a:r>
            <a:r>
              <a:rPr lang="en-US" sz="4000" u="sng" dirty="0">
                <a:hlinkClick r:id="rId4"/>
              </a:rPr>
              <a:t>https://www.geeksforgeeks.org/</a:t>
            </a:r>
            <a:endParaRPr lang="pt-BR" sz="4000" dirty="0"/>
          </a:p>
          <a:p>
            <a:pPr algn="just">
              <a:lnSpc>
                <a:spcPct val="120000"/>
              </a:lnSpc>
            </a:pPr>
            <a:endParaRPr lang="pt-BR" sz="52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xmlns="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085067" y="4576210"/>
            <a:ext cx="146772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Obrigad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@!</a:t>
            </a:r>
            <a:endParaRPr lang="pt-BR" sz="66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43386" y="8070784"/>
            <a:ext cx="162010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Engenharia de Software</a:t>
            </a: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Sistemas de Informação</a:t>
            </a: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Daniel 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– 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danielfernando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José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 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– 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josesardagna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Lucas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 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– 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lucasamaral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William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 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– 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williamvilson</a:t>
            </a:r>
            <a:r>
              <a:rPr lang="pt-BR" sz="4800" dirty="0" smtClean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Light" charset="0"/>
              <a:cs typeface="Proxima Nov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405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apresentação: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Introdução.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Método min.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Solução do problema.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Introdução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Pilha: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“pilha” (do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stack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é uma coleção de objetos que são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inseridos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retirados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acordo com o princípio de que o último que entra é o primeiro que sai (LIFO, 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last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-in,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first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-out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2) </a:t>
            </a:r>
            <a:r>
              <a:rPr lang="pt-BR" sz="8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Método min</a:t>
            </a:r>
            <a:endParaRPr lang="de-DE" sz="8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334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Método min: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 método min retorna sempre o menor valor armazenado na pilha, sendo sua complexidade O(1).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27089D05-5F73-48EE-9737-5E9B283E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0395"/>
              </p:ext>
            </p:extLst>
          </p:nvPr>
        </p:nvGraphicFramePr>
        <p:xfrm>
          <a:off x="5552887" y="8445835"/>
          <a:ext cx="2286000" cy="38985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779713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779713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779713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779713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779713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8B043-A54F-4F87-8AAE-0B0EA9143492}"/>
              </a:ext>
            </a:extLst>
          </p:cNvPr>
          <p:cNvSpPr txBox="1"/>
          <p:nvPr/>
        </p:nvSpPr>
        <p:spPr>
          <a:xfrm>
            <a:off x="8384669" y="10010396"/>
            <a:ext cx="4314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getMin() = 10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798912B-F670-45FA-8CCB-4DA92E06C370}"/>
              </a:ext>
            </a:extLst>
          </p:cNvPr>
          <p:cNvSpPr txBox="1"/>
          <p:nvPr/>
        </p:nvSpPr>
        <p:spPr>
          <a:xfrm>
            <a:off x="5924825" y="7496175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</p:spTree>
    <p:extLst>
      <p:ext uri="{BB962C8B-B14F-4D97-AF65-F5344CB8AC3E}">
        <p14:creationId xmlns:p14="http://schemas.microsoft.com/office/powerpoint/2010/main" val="19860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2) </a:t>
            </a:r>
            <a:r>
              <a:rPr lang="pt-BR" sz="8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Solução proposta</a:t>
            </a:r>
            <a:endParaRPr lang="de-DE" sz="8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88655" y="2822325"/>
            <a:ext cx="20241216" cy="658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Solução proposta: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Será utilizada uma pilha auxiliar capaz de armazenar os valores inseridos no push de forma decrescente tornando o topo dessa pilha o menor valor da pilha principal e quando o menor valor for removido da pilha principal será removido o topo da pilha auxiliar.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0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88655" y="2822325"/>
            <a:ext cx="20241216" cy="356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Solução proposta:</a:t>
            </a: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>
              <a:lnSpc>
                <a:spcPct val="130000"/>
              </a:lnSpc>
            </a:pP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xmlns="" id="{EA6CA9B1-6EC4-4F26-BB42-404E9417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31213"/>
              </p:ext>
            </p:extLst>
          </p:nvPr>
        </p:nvGraphicFramePr>
        <p:xfrm>
          <a:off x="1308550" y="547403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13D17281-8C61-4839-92F5-B2D7AEA6143A}"/>
              </a:ext>
            </a:extLst>
          </p:cNvPr>
          <p:cNvSpPr txBox="1"/>
          <p:nvPr/>
        </p:nvSpPr>
        <p:spPr>
          <a:xfrm>
            <a:off x="1369526" y="4606531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85E8A9D-CC0E-402A-8ACE-683B3C5FCA83}"/>
              </a:ext>
            </a:extLst>
          </p:cNvPr>
          <p:cNvSpPr txBox="1"/>
          <p:nvPr/>
        </p:nvSpPr>
        <p:spPr>
          <a:xfrm>
            <a:off x="3278544" y="4668085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xmlns="" id="{72EE9262-71A2-416C-B5B7-2BB172BD1501}"/>
              </a:ext>
            </a:extLst>
          </p:cNvPr>
          <p:cNvSpPr/>
          <p:nvPr/>
        </p:nvSpPr>
        <p:spPr>
          <a:xfrm>
            <a:off x="5672069" y="6684438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xmlns="" id="{170B18C2-DD5A-42F6-B584-582E52BFE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06237"/>
              </p:ext>
            </p:extLst>
          </p:nvPr>
        </p:nvGraphicFramePr>
        <p:xfrm>
          <a:off x="3533172" y="5480572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xmlns="" id="{A08DEC26-BF7D-4204-A01E-98C4A6450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87230"/>
              </p:ext>
            </p:extLst>
          </p:nvPr>
        </p:nvGraphicFramePr>
        <p:xfrm>
          <a:off x="6634163" y="562643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A6112599-503B-430A-9E8A-AA454D4E31C6}"/>
              </a:ext>
            </a:extLst>
          </p:cNvPr>
          <p:cNvSpPr txBox="1"/>
          <p:nvPr/>
        </p:nvSpPr>
        <p:spPr>
          <a:xfrm>
            <a:off x="6695139" y="4758931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6F4CC4AE-55BD-4273-BD52-32C91965C32D}"/>
              </a:ext>
            </a:extLst>
          </p:cNvPr>
          <p:cNvSpPr txBox="1"/>
          <p:nvPr/>
        </p:nvSpPr>
        <p:spPr>
          <a:xfrm>
            <a:off x="8604157" y="4820485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xmlns="" id="{1CF633A0-6F19-456C-85B5-10631A40A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9619"/>
              </p:ext>
            </p:extLst>
          </p:nvPr>
        </p:nvGraphicFramePr>
        <p:xfrm>
          <a:off x="8858785" y="5632972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xmlns="" id="{A843ACE4-AE56-491D-A655-571D380806EA}"/>
              </a:ext>
            </a:extLst>
          </p:cNvPr>
          <p:cNvSpPr/>
          <p:nvPr/>
        </p:nvSpPr>
        <p:spPr>
          <a:xfrm>
            <a:off x="11006081" y="6858793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xmlns="" id="{952CB401-B411-4B19-96AB-D04D27917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75463"/>
              </p:ext>
            </p:extLst>
          </p:nvPr>
        </p:nvGraphicFramePr>
        <p:xfrm>
          <a:off x="11959776" y="572450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37CD72E6-E81E-47B9-8388-62AD96B71579}"/>
              </a:ext>
            </a:extLst>
          </p:cNvPr>
          <p:cNvSpPr txBox="1"/>
          <p:nvPr/>
        </p:nvSpPr>
        <p:spPr>
          <a:xfrm>
            <a:off x="12020752" y="4856995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23F7EF5B-D1DE-4DD1-AA7F-64669D6AE657}"/>
              </a:ext>
            </a:extLst>
          </p:cNvPr>
          <p:cNvSpPr txBox="1"/>
          <p:nvPr/>
        </p:nvSpPr>
        <p:spPr>
          <a:xfrm>
            <a:off x="13929770" y="4918549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xmlns="" id="{9E055069-612F-47CE-99A6-9B867DC5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59800"/>
              </p:ext>
            </p:extLst>
          </p:nvPr>
        </p:nvGraphicFramePr>
        <p:xfrm>
          <a:off x="14184398" y="5731036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xmlns="" id="{69026E3A-7F4C-4720-809D-63BCA37C00C7}"/>
              </a:ext>
            </a:extLst>
          </p:cNvPr>
          <p:cNvSpPr/>
          <p:nvPr/>
        </p:nvSpPr>
        <p:spPr>
          <a:xfrm>
            <a:off x="16243845" y="6920347"/>
            <a:ext cx="626588" cy="577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xmlns="" id="{699F19CE-676D-4A71-A9DA-D3A6CCEE5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60992"/>
              </p:ext>
            </p:extLst>
          </p:nvPr>
        </p:nvGraphicFramePr>
        <p:xfrm>
          <a:off x="17197540" y="5786054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F9095282-38A6-4F08-B184-1D91247627EE}"/>
              </a:ext>
            </a:extLst>
          </p:cNvPr>
          <p:cNvSpPr txBox="1"/>
          <p:nvPr/>
        </p:nvSpPr>
        <p:spPr>
          <a:xfrm>
            <a:off x="17258516" y="4918549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Pilha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6B32A2E5-482E-4947-B077-54A0E4299189}"/>
              </a:ext>
            </a:extLst>
          </p:cNvPr>
          <p:cNvSpPr txBox="1"/>
          <p:nvPr/>
        </p:nvSpPr>
        <p:spPr>
          <a:xfrm>
            <a:off x="19167534" y="4980103"/>
            <a:ext cx="40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Pilha auxiliar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xmlns="" id="{5B107E3B-A34A-4709-9DB7-3EB779ED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38513"/>
              </p:ext>
            </p:extLst>
          </p:nvPr>
        </p:nvGraphicFramePr>
        <p:xfrm>
          <a:off x="19422162" y="5792590"/>
          <a:ext cx="1674737" cy="3505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4737">
                  <a:extLst>
                    <a:ext uri="{9D8B030D-6E8A-4147-A177-3AD203B41FA5}">
                      <a16:colId xmlns:a16="http://schemas.microsoft.com/office/drawing/2014/main" xmlns="" val="1950921391"/>
                    </a:ext>
                  </a:extLst>
                </a:gridCol>
              </a:tblGrid>
              <a:tr h="636838"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4726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694770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74488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23541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kumimoji="0" lang="pt-BR" sz="4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kumimoji="0" lang="pt-BR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294229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4744F25D-72B8-4FDE-834E-65EC9F0DF055}"/>
              </a:ext>
            </a:extLst>
          </p:cNvPr>
          <p:cNvSpPr txBox="1"/>
          <p:nvPr/>
        </p:nvSpPr>
        <p:spPr>
          <a:xfrm>
            <a:off x="1088655" y="9297790"/>
            <a:ext cx="20008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    Min() = 50               Min() = 50                Min() = 40               Min() = 30</a:t>
            </a:r>
          </a:p>
        </p:txBody>
      </p:sp>
    </p:spTree>
    <p:extLst>
      <p:ext uri="{BB962C8B-B14F-4D97-AF65-F5344CB8AC3E}">
        <p14:creationId xmlns:p14="http://schemas.microsoft.com/office/powerpoint/2010/main" val="35119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618</Words>
  <Application>Microsoft Office PowerPoint</Application>
  <PresentationFormat>Personalizar</PresentationFormat>
  <Paragraphs>244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Sossai</dc:creator>
  <cp:lastModifiedBy>Daniel</cp:lastModifiedBy>
  <cp:revision>280</cp:revision>
  <dcterms:modified xsi:type="dcterms:W3CDTF">2019-08-08T15:51:33Z</dcterms:modified>
</cp:coreProperties>
</file>