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Figtree Black"/>
      <p:bold r:id="rId13"/>
      <p:boldItalic r:id="rId14"/>
    </p:embeddedFont>
    <p:embeddedFont>
      <p:font typeface="Hanken Grotesk"/>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3EE216-B138-42D0-A63F-94525CC0BD0B}">
  <a:tblStyle styleId="{363EE216-B138-42D0-A63F-94525CC0BD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FigtreeBlack-bold.fntdata"/><Relationship Id="rId12" Type="http://schemas.openxmlformats.org/officeDocument/2006/relationships/slide" Target="slides/slide6.xml"/><Relationship Id="rId15" Type="http://schemas.openxmlformats.org/officeDocument/2006/relationships/font" Target="fonts/HankenGrotesk-regular.fntdata"/><Relationship Id="rId14" Type="http://schemas.openxmlformats.org/officeDocument/2006/relationships/font" Target="fonts/FigtreeBlack-boldItalic.fntdata"/><Relationship Id="rId17" Type="http://schemas.openxmlformats.org/officeDocument/2006/relationships/font" Target="fonts/HankenGrotesk-italic.fntdata"/><Relationship Id="rId16" Type="http://schemas.openxmlformats.org/officeDocument/2006/relationships/font" Target="fonts/HankenGrotesk-bold.fntdata"/><Relationship Id="rId19" Type="http://schemas.openxmlformats.org/officeDocument/2006/relationships/font" Target="fonts/Lato-regular.fntdata"/><Relationship Id="rId18" Type="http://schemas.openxmlformats.org/officeDocument/2006/relationships/font" Target="fonts/HankenGrotes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3f6155f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3f6155f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3f6155f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3f6155f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3f6155f6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3f6155f6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d9256fe6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d9256fe6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hyperlink" Target="https://danielferreira011102.pages.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313" name="Google Shape;313;p30"/>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SPRINT 1</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4" name="Google Shape;314;p30"/>
          <p:cNvSpPr txBox="1"/>
          <p:nvPr/>
        </p:nvSpPr>
        <p:spPr>
          <a:xfrm>
            <a:off x="-8329153" y="3975633"/>
            <a:ext cx="8562900" cy="2728800"/>
          </a:xfrm>
          <a:prstGeom prst="rect">
            <a:avLst/>
          </a:prstGeom>
          <a:noFill/>
          <a:ln>
            <a:noFill/>
          </a:ln>
        </p:spPr>
        <p:txBody>
          <a:bodyPr anchorCtr="0" anchor="t" bIns="0" lIns="0" spcFirstLastPara="1" rIns="0" wrap="square" tIns="13325">
            <a:spAutoFit/>
          </a:bodyPr>
          <a:lstStyle/>
          <a:p>
            <a:pPr indent="0" lvl="0" marL="0" marR="0" rtl="0" algn="ctr">
              <a:lnSpc>
                <a:spcPct val="118857"/>
              </a:lnSpc>
              <a:spcBef>
                <a:spcPts val="0"/>
              </a:spcBef>
              <a:spcAft>
                <a:spcPts val="0"/>
              </a:spcAft>
              <a:buNone/>
            </a:pPr>
            <a:r>
              <a:rPr b="0" i="0" lang="en" sz="1400" u="none" cap="none" strike="noStrike">
                <a:solidFill>
                  <a:srgbClr val="000000"/>
                </a:solidFill>
                <a:latin typeface="Arial"/>
                <a:ea typeface="Arial"/>
                <a:cs typeface="Arial"/>
                <a:sym typeface="Arial"/>
              </a:rPr>
              <a:t>DEPARTAMENTO DE ELETRÓNICA, TELECOMUNICAÇÕES E INFORMÁTICA</a:t>
            </a:r>
            <a:endParaRPr/>
          </a:p>
          <a:p>
            <a:pPr indent="0" lvl="0" marL="0" marR="6985" rtl="0" algn="ctr">
              <a:lnSpc>
                <a:spcPct val="119464"/>
              </a:lnSpc>
              <a:spcBef>
                <a:spcPts val="0"/>
              </a:spcBef>
              <a:spcAft>
                <a:spcPts val="0"/>
              </a:spcAft>
              <a:buNone/>
            </a:pPr>
            <a:r>
              <a:rPr b="0" i="0" lang="en" sz="2800" u="none" cap="none" strike="noStrike">
                <a:solidFill>
                  <a:srgbClr val="000000"/>
                </a:solidFill>
                <a:latin typeface="Arial"/>
                <a:ea typeface="Arial"/>
                <a:cs typeface="Arial"/>
                <a:sym typeface="Arial"/>
              </a:rPr>
              <a:t>UNIVERSIDADE DE AVEIRO</a:t>
            </a:r>
            <a:endParaRPr b="0" i="0" sz="2800" u="none" cap="none" strike="noStrike">
              <a:solidFill>
                <a:srgbClr val="000000"/>
              </a:solidFill>
              <a:latin typeface="Arial"/>
              <a:ea typeface="Arial"/>
              <a:cs typeface="Arial"/>
              <a:sym typeface="Arial"/>
            </a:endParaRPr>
          </a:p>
          <a:p>
            <a:pPr indent="0" lvl="0" marL="0" marR="6985" rtl="0" algn="ctr">
              <a:lnSpc>
                <a:spcPct val="119464"/>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2540" rtl="0" algn="ctr">
              <a:spcBef>
                <a:spcPts val="0"/>
              </a:spcBef>
              <a:spcAft>
                <a:spcPts val="0"/>
              </a:spcAft>
              <a:buNone/>
            </a:pPr>
            <a:r>
              <a:rPr b="1" i="0" lang="en" sz="1800" u="none" cap="none" strike="noStrike">
                <a:solidFill>
                  <a:srgbClr val="000000"/>
                </a:solidFill>
                <a:latin typeface="Calibri"/>
                <a:ea typeface="Calibri"/>
                <a:cs typeface="Calibri"/>
                <a:sym typeface="Calibri"/>
              </a:rPr>
              <a:t>APRESENTAÇÃO DE TÓPICOS DE APRENDIZAGEM AUTOMÁTICA</a:t>
            </a:r>
            <a:endParaRPr/>
          </a:p>
          <a:p>
            <a:pPr indent="0" lvl="0" marL="0" marR="2540" rtl="0" algn="ctr">
              <a:lnSpc>
                <a:spcPct val="96931"/>
              </a:lnSpc>
              <a:spcBef>
                <a:spcPts val="0"/>
              </a:spcBef>
              <a:spcAft>
                <a:spcPts val="0"/>
              </a:spcAft>
              <a:buNone/>
            </a:pPr>
            <a:r>
              <a:rPr b="1" i="0" lang="en" sz="4400" u="none" cap="none" strike="noStrike">
                <a:solidFill>
                  <a:srgbClr val="000000"/>
                </a:solidFill>
                <a:latin typeface="Calibri"/>
                <a:ea typeface="Calibri"/>
                <a:cs typeface="Calibri"/>
                <a:sym typeface="Calibri"/>
              </a:rPr>
              <a:t>BANK MARKETING DATASET</a:t>
            </a:r>
            <a:endParaRPr b="1" i="0" sz="4400" u="none" cap="none" strike="noStrike">
              <a:solidFill>
                <a:srgbClr val="000000"/>
              </a:solidFill>
              <a:latin typeface="Calibri"/>
              <a:ea typeface="Calibri"/>
              <a:cs typeface="Calibri"/>
              <a:sym typeface="Calibri"/>
            </a:endParaRPr>
          </a:p>
          <a:p>
            <a:pPr indent="0" lvl="0" marL="0" marR="6350" rtl="0" algn="ctr">
              <a:lnSpc>
                <a:spcPct val="100000"/>
              </a:lnSpc>
              <a:spcBef>
                <a:spcPts val="25"/>
              </a:spcBef>
              <a:spcAft>
                <a:spcPts val="0"/>
              </a:spcAft>
              <a:buNone/>
            </a:pPr>
            <a:r>
              <a:rPr b="0" i="0" lang="en" sz="3200" u="none" cap="none" strike="noStrike">
                <a:solidFill>
                  <a:srgbClr val="000000"/>
                </a:solidFill>
                <a:latin typeface="Calibri"/>
                <a:ea typeface="Calibri"/>
                <a:cs typeface="Calibri"/>
                <a:sym typeface="Calibri"/>
              </a:rPr>
              <a:t>2022-2023</a:t>
            </a:r>
            <a:endParaRPr b="0" i="0" sz="3200" u="none" cap="none" strike="noStrike">
              <a:solidFill>
                <a:srgbClr val="000000"/>
              </a:solidFill>
              <a:latin typeface="Calibri"/>
              <a:ea typeface="Calibri"/>
              <a:cs typeface="Calibri"/>
              <a:sym typeface="Calibri"/>
            </a:endParaRPr>
          </a:p>
        </p:txBody>
      </p:sp>
      <p:pic>
        <p:nvPicPr>
          <p:cNvPr descr="Icon&#10;&#10;Description automatically generated" id="315" name="Google Shape;315;p30"/>
          <p:cNvPicPr preferRelativeResize="0"/>
          <p:nvPr/>
        </p:nvPicPr>
        <p:blipFill rotWithShape="1">
          <a:blip r:embed="rId3">
            <a:alphaModFix/>
          </a:blip>
          <a:srcRect b="0" l="0" r="0" t="0"/>
          <a:stretch/>
        </p:blipFill>
        <p:spPr>
          <a:xfrm>
            <a:off x="-4812844" y="2153597"/>
            <a:ext cx="1536787" cy="1652485"/>
          </a:xfrm>
          <a:prstGeom prst="rect">
            <a:avLst/>
          </a:prstGeom>
          <a:noFill/>
          <a:ln>
            <a:noFill/>
          </a:ln>
        </p:spPr>
      </p:pic>
      <p:pic>
        <p:nvPicPr>
          <p:cNvPr descr="Icon&#10;&#10;Description automatically generated" id="316" name="Google Shape;316;p30"/>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317" name="Google Shape;317;p30"/>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318" name="Google Shape;318;p30"/>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24" name="Google Shape;324;p31"/>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325" name="Google Shape;325;p31"/>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326" name="Google Shape;326;p31"/>
          <p:cNvGraphicFramePr/>
          <p:nvPr/>
        </p:nvGraphicFramePr>
        <p:xfrm>
          <a:off x="726775" y="1536810"/>
          <a:ext cx="3000000" cy="3000000"/>
        </p:xfrm>
        <a:graphic>
          <a:graphicData uri="http://schemas.openxmlformats.org/drawingml/2006/table">
            <a:tbl>
              <a:tblPr>
                <a:noFill/>
                <a:tableStyleId>{363EE216-B138-42D0-A63F-94525CC0BD0B}</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27" name="Google Shape;327;p31"/>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statement</a:t>
            </a:r>
            <a:endParaRPr/>
          </a:p>
        </p:txBody>
      </p:sp>
      <p:sp>
        <p:nvSpPr>
          <p:cNvPr id="333" name="Google Shape;333;p32"/>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and evaluate a model that retrieves and summarizes scientific information relevant to consumer health queries.</a:t>
            </a:r>
            <a:endParaRPr/>
          </a:p>
        </p:txBody>
      </p:sp>
      <p:sp>
        <p:nvSpPr>
          <p:cNvPr id="334" name="Google Shape;334;p32"/>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addresses the need for reliable health information in simpler language for non-expert users.</a:t>
            </a:r>
            <a:endParaRPr/>
          </a:p>
          <a:p>
            <a:pPr indent="0" lvl="0" marL="0" rtl="0" algn="l">
              <a:spcBef>
                <a:spcPts val="0"/>
              </a:spcBef>
              <a:spcAft>
                <a:spcPts val="0"/>
              </a:spcAft>
              <a:buNone/>
            </a:pPr>
            <a:r>
              <a:t/>
            </a:r>
            <a:endParaRPr/>
          </a:p>
        </p:txBody>
      </p:sp>
      <p:sp>
        <p:nvSpPr>
          <p:cNvPr id="335" name="Google Shape;335;p32"/>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study will utilize deep learning techniques, specifically LLMs and neural information retrieval models.</a:t>
            </a:r>
            <a:endParaRPr/>
          </a:p>
        </p:txBody>
      </p:sp>
      <p:sp>
        <p:nvSpPr>
          <p:cNvPr id="336" name="Google Shape;336;p32"/>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main objective of the research?</a:t>
            </a:r>
            <a:endParaRPr/>
          </a:p>
        </p:txBody>
      </p:sp>
      <p:sp>
        <p:nvSpPr>
          <p:cNvPr id="337" name="Google Shape;337;p32"/>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this research important?</a:t>
            </a:r>
            <a:endParaRPr/>
          </a:p>
        </p:txBody>
      </p:sp>
      <p:sp>
        <p:nvSpPr>
          <p:cNvPr id="338" name="Google Shape;338;p32"/>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will the research be conducted?</a:t>
            </a:r>
            <a:endParaRPr/>
          </a:p>
        </p:txBody>
      </p:sp>
      <p:grpSp>
        <p:nvGrpSpPr>
          <p:cNvPr id="339" name="Google Shape;339;p32"/>
          <p:cNvGrpSpPr/>
          <p:nvPr/>
        </p:nvGrpSpPr>
        <p:grpSpPr>
          <a:xfrm>
            <a:off x="1104613" y="1334613"/>
            <a:ext cx="343700" cy="343725"/>
            <a:chOff x="5493613" y="1976825"/>
            <a:chExt cx="343700" cy="343725"/>
          </a:xfrm>
        </p:grpSpPr>
        <p:sp>
          <p:nvSpPr>
            <p:cNvPr id="340" name="Google Shape;340;p32"/>
            <p:cNvSpPr/>
            <p:nvPr/>
          </p:nvSpPr>
          <p:spPr>
            <a:xfrm>
              <a:off x="5493613" y="1976825"/>
              <a:ext cx="343700" cy="255050"/>
            </a:xfrm>
            <a:custGeom>
              <a:rect b="b" l="l" r="r" t="t"/>
              <a:pathLst>
                <a:path extrusionOk="0" h="10202" w="13748">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5701713" y="2026800"/>
              <a:ext cx="92025" cy="15150"/>
            </a:xfrm>
            <a:custGeom>
              <a:rect b="b" l="l" r="r" t="t"/>
              <a:pathLst>
                <a:path extrusionOk="0" h="606" w="3681">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5537438" y="2026800"/>
              <a:ext cx="92800" cy="15150"/>
            </a:xfrm>
            <a:custGeom>
              <a:rect b="b" l="l" r="r" t="t"/>
              <a:pathLst>
                <a:path extrusionOk="0" h="606" w="3712">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5537438" y="2076025"/>
              <a:ext cx="92800" cy="14875"/>
            </a:xfrm>
            <a:custGeom>
              <a:rect b="b" l="l" r="r" t="t"/>
              <a:pathLst>
                <a:path extrusionOk="0" h="595" w="3712">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5537438" y="2125225"/>
              <a:ext cx="48975" cy="14900"/>
            </a:xfrm>
            <a:custGeom>
              <a:rect b="b" l="l" r="r" t="t"/>
              <a:pathLst>
                <a:path extrusionOk="0" h="596" w="1959">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5701713" y="2076025"/>
              <a:ext cx="92025" cy="14875"/>
            </a:xfrm>
            <a:custGeom>
              <a:rect b="b" l="l" r="r" t="t"/>
              <a:pathLst>
                <a:path extrusionOk="0" h="595" w="3681">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5745538" y="2125225"/>
              <a:ext cx="48200" cy="14900"/>
            </a:xfrm>
            <a:custGeom>
              <a:rect b="b" l="l" r="r" t="t"/>
              <a:pathLst>
                <a:path extrusionOk="0" h="596" w="1928">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5592788" y="2141125"/>
              <a:ext cx="180450" cy="179425"/>
            </a:xfrm>
            <a:custGeom>
              <a:rect b="b" l="l" r="r" t="t"/>
              <a:pathLst>
                <a:path extrusionOk="0" h="7177" w="7218">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32"/>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grpSp>
        <p:nvGrpSpPr>
          <p:cNvPr id="349" name="Google Shape;349;p32"/>
          <p:cNvGrpSpPr/>
          <p:nvPr/>
        </p:nvGrpSpPr>
        <p:grpSpPr>
          <a:xfrm>
            <a:off x="1104475" y="2480025"/>
            <a:ext cx="343975" cy="344100"/>
            <a:chOff x="1003188" y="1986175"/>
            <a:chExt cx="343975" cy="344100"/>
          </a:xfrm>
        </p:grpSpPr>
        <p:sp>
          <p:nvSpPr>
            <p:cNvPr id="350" name="Google Shape;350;p32"/>
            <p:cNvSpPr/>
            <p:nvPr/>
          </p:nvSpPr>
          <p:spPr>
            <a:xfrm>
              <a:off x="1090863" y="1986175"/>
              <a:ext cx="168650" cy="173150"/>
            </a:xfrm>
            <a:custGeom>
              <a:rect b="b" l="l" r="r" t="t"/>
              <a:pathLst>
                <a:path extrusionOk="0" h="6926" w="6746">
                  <a:moveTo>
                    <a:pt x="1743" y="1503"/>
                  </a:moveTo>
                  <a:cubicBezTo>
                    <a:pt x="2471" y="1503"/>
                    <a:pt x="3075" y="2056"/>
                    <a:pt x="3075" y="2825"/>
                  </a:cubicBezTo>
                  <a:lnTo>
                    <a:pt x="3075" y="3553"/>
                  </a:lnTo>
                  <a:lnTo>
                    <a:pt x="1917" y="3553"/>
                  </a:lnTo>
                  <a:cubicBezTo>
                    <a:pt x="1189" y="3553"/>
                    <a:pt x="595" y="2959"/>
                    <a:pt x="595" y="2231"/>
                  </a:cubicBezTo>
                  <a:lnTo>
                    <a:pt x="595" y="1503"/>
                  </a:lnTo>
                  <a:close/>
                  <a:moveTo>
                    <a:pt x="6151" y="2825"/>
                  </a:moveTo>
                  <a:lnTo>
                    <a:pt x="6151" y="3553"/>
                  </a:lnTo>
                  <a:cubicBezTo>
                    <a:pt x="6151" y="4281"/>
                    <a:pt x="5546" y="4835"/>
                    <a:pt x="4818" y="4835"/>
                  </a:cubicBezTo>
                  <a:lnTo>
                    <a:pt x="3670" y="4835"/>
                  </a:lnTo>
                  <a:lnTo>
                    <a:pt x="3670" y="4107"/>
                  </a:lnTo>
                  <a:cubicBezTo>
                    <a:pt x="3670" y="3379"/>
                    <a:pt x="4265" y="2825"/>
                    <a:pt x="4992" y="2825"/>
                  </a:cubicBezTo>
                  <a:close/>
                  <a:moveTo>
                    <a:pt x="3362" y="0"/>
                  </a:moveTo>
                  <a:cubicBezTo>
                    <a:pt x="3208" y="0"/>
                    <a:pt x="3075" y="156"/>
                    <a:pt x="3075" y="303"/>
                  </a:cubicBezTo>
                  <a:lnTo>
                    <a:pt x="3075" y="1421"/>
                  </a:lnTo>
                  <a:cubicBezTo>
                    <a:pt x="2727" y="1113"/>
                    <a:pt x="2255" y="908"/>
                    <a:pt x="1743" y="908"/>
                  </a:cubicBezTo>
                  <a:lnTo>
                    <a:pt x="297" y="908"/>
                  </a:lnTo>
                  <a:cubicBezTo>
                    <a:pt x="123" y="908"/>
                    <a:pt x="0" y="1031"/>
                    <a:pt x="0" y="1206"/>
                  </a:cubicBezTo>
                  <a:lnTo>
                    <a:pt x="0" y="2231"/>
                  </a:lnTo>
                  <a:cubicBezTo>
                    <a:pt x="0" y="3256"/>
                    <a:pt x="851" y="4107"/>
                    <a:pt x="1917" y="4107"/>
                  </a:cubicBezTo>
                  <a:lnTo>
                    <a:pt x="3075" y="4107"/>
                  </a:lnTo>
                  <a:lnTo>
                    <a:pt x="3075" y="5132"/>
                  </a:lnTo>
                  <a:lnTo>
                    <a:pt x="3075" y="6629"/>
                  </a:lnTo>
                  <a:cubicBezTo>
                    <a:pt x="3075" y="6752"/>
                    <a:pt x="3157" y="6885"/>
                    <a:pt x="3332" y="6926"/>
                  </a:cubicBezTo>
                  <a:cubicBezTo>
                    <a:pt x="3496" y="6926"/>
                    <a:pt x="3670" y="6803"/>
                    <a:pt x="3670" y="6629"/>
                  </a:cubicBezTo>
                  <a:lnTo>
                    <a:pt x="3670" y="5429"/>
                  </a:lnTo>
                  <a:lnTo>
                    <a:pt x="4818" y="5429"/>
                  </a:lnTo>
                  <a:cubicBezTo>
                    <a:pt x="5895" y="5429"/>
                    <a:pt x="6745" y="4578"/>
                    <a:pt x="6745" y="3553"/>
                  </a:cubicBezTo>
                  <a:lnTo>
                    <a:pt x="6745" y="2528"/>
                  </a:lnTo>
                  <a:cubicBezTo>
                    <a:pt x="6745" y="2354"/>
                    <a:pt x="6612" y="2231"/>
                    <a:pt x="6448" y="2231"/>
                  </a:cubicBezTo>
                  <a:lnTo>
                    <a:pt x="4992" y="2231"/>
                  </a:lnTo>
                  <a:cubicBezTo>
                    <a:pt x="4480" y="2231"/>
                    <a:pt x="4008" y="2395"/>
                    <a:pt x="3670" y="2743"/>
                  </a:cubicBezTo>
                  <a:lnTo>
                    <a:pt x="3670" y="303"/>
                  </a:lnTo>
                  <a:cubicBezTo>
                    <a:pt x="3670" y="180"/>
                    <a:pt x="3588" y="6"/>
                    <a:pt x="3414" y="6"/>
                  </a:cubicBezTo>
                  <a:cubicBezTo>
                    <a:pt x="3396" y="2"/>
                    <a:pt x="3379" y="0"/>
                    <a:pt x="3362"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1003188" y="2144500"/>
              <a:ext cx="343975" cy="185775"/>
            </a:xfrm>
            <a:custGeom>
              <a:rect b="b" l="l" r="r" t="t"/>
              <a:pathLst>
                <a:path extrusionOk="0" h="7431" w="13759">
                  <a:moveTo>
                    <a:pt x="6873" y="584"/>
                  </a:moveTo>
                  <a:cubicBezTo>
                    <a:pt x="7777" y="584"/>
                    <a:pt x="8639" y="1011"/>
                    <a:pt x="9186" y="1751"/>
                  </a:cubicBezTo>
                  <a:cubicBezTo>
                    <a:pt x="9145" y="1751"/>
                    <a:pt x="9145" y="1751"/>
                    <a:pt x="9094" y="1700"/>
                  </a:cubicBezTo>
                  <a:cubicBezTo>
                    <a:pt x="8889" y="1659"/>
                    <a:pt x="8674" y="1577"/>
                    <a:pt x="8376" y="1577"/>
                  </a:cubicBezTo>
                  <a:cubicBezTo>
                    <a:pt x="7772" y="1577"/>
                    <a:pt x="7218" y="1915"/>
                    <a:pt x="6880" y="2387"/>
                  </a:cubicBezTo>
                  <a:cubicBezTo>
                    <a:pt x="6531" y="1915"/>
                    <a:pt x="5978" y="1577"/>
                    <a:pt x="5383" y="1577"/>
                  </a:cubicBezTo>
                  <a:cubicBezTo>
                    <a:pt x="5086" y="1577"/>
                    <a:pt x="4870" y="1659"/>
                    <a:pt x="4655" y="1700"/>
                  </a:cubicBezTo>
                  <a:cubicBezTo>
                    <a:pt x="4614" y="1751"/>
                    <a:pt x="4614" y="1751"/>
                    <a:pt x="4573" y="1751"/>
                  </a:cubicBezTo>
                  <a:cubicBezTo>
                    <a:pt x="4911" y="1280"/>
                    <a:pt x="5424" y="931"/>
                    <a:pt x="5978" y="726"/>
                  </a:cubicBezTo>
                  <a:cubicBezTo>
                    <a:pt x="6274" y="630"/>
                    <a:pt x="6576" y="584"/>
                    <a:pt x="6873" y="584"/>
                  </a:cubicBezTo>
                  <a:close/>
                  <a:moveTo>
                    <a:pt x="5424" y="2172"/>
                  </a:moveTo>
                  <a:cubicBezTo>
                    <a:pt x="6070" y="2172"/>
                    <a:pt x="6582" y="2725"/>
                    <a:pt x="6582" y="3371"/>
                  </a:cubicBezTo>
                  <a:lnTo>
                    <a:pt x="6582" y="4314"/>
                  </a:lnTo>
                  <a:cubicBezTo>
                    <a:pt x="6193" y="4099"/>
                    <a:pt x="5762" y="3966"/>
                    <a:pt x="5301" y="3966"/>
                  </a:cubicBezTo>
                  <a:lnTo>
                    <a:pt x="1026" y="3966"/>
                  </a:lnTo>
                  <a:lnTo>
                    <a:pt x="1026" y="3330"/>
                  </a:lnTo>
                  <a:cubicBezTo>
                    <a:pt x="1026" y="3074"/>
                    <a:pt x="1282" y="2817"/>
                    <a:pt x="1580" y="2817"/>
                  </a:cubicBezTo>
                  <a:cubicBezTo>
                    <a:pt x="2646" y="2817"/>
                    <a:pt x="3712" y="2643"/>
                    <a:pt x="4737" y="2305"/>
                  </a:cubicBezTo>
                  <a:cubicBezTo>
                    <a:pt x="4788" y="2305"/>
                    <a:pt x="4829" y="2305"/>
                    <a:pt x="4829" y="2264"/>
                  </a:cubicBezTo>
                  <a:cubicBezTo>
                    <a:pt x="5045" y="2213"/>
                    <a:pt x="5168" y="2172"/>
                    <a:pt x="5424" y="2172"/>
                  </a:cubicBezTo>
                  <a:close/>
                  <a:moveTo>
                    <a:pt x="8325" y="2172"/>
                  </a:moveTo>
                  <a:cubicBezTo>
                    <a:pt x="8581" y="2172"/>
                    <a:pt x="8715" y="2213"/>
                    <a:pt x="8930" y="2264"/>
                  </a:cubicBezTo>
                  <a:cubicBezTo>
                    <a:pt x="8930" y="2305"/>
                    <a:pt x="8971" y="2305"/>
                    <a:pt x="9012" y="2305"/>
                  </a:cubicBezTo>
                  <a:cubicBezTo>
                    <a:pt x="10037" y="2643"/>
                    <a:pt x="11103" y="2817"/>
                    <a:pt x="12170" y="2817"/>
                  </a:cubicBezTo>
                  <a:cubicBezTo>
                    <a:pt x="12477" y="2817"/>
                    <a:pt x="12733" y="3074"/>
                    <a:pt x="12733" y="3330"/>
                  </a:cubicBezTo>
                  <a:lnTo>
                    <a:pt x="12733" y="3966"/>
                  </a:lnTo>
                  <a:lnTo>
                    <a:pt x="8458" y="3966"/>
                  </a:lnTo>
                  <a:cubicBezTo>
                    <a:pt x="7987" y="3966"/>
                    <a:pt x="7556" y="4099"/>
                    <a:pt x="7177" y="4314"/>
                  </a:cubicBezTo>
                  <a:lnTo>
                    <a:pt x="7177" y="3371"/>
                  </a:lnTo>
                  <a:cubicBezTo>
                    <a:pt x="7177" y="2725"/>
                    <a:pt x="7690" y="2172"/>
                    <a:pt x="8325" y="2172"/>
                  </a:cubicBezTo>
                  <a:close/>
                  <a:moveTo>
                    <a:pt x="13154" y="4570"/>
                  </a:moveTo>
                  <a:lnTo>
                    <a:pt x="13154" y="5719"/>
                  </a:lnTo>
                  <a:lnTo>
                    <a:pt x="8243" y="5719"/>
                  </a:lnTo>
                  <a:cubicBezTo>
                    <a:pt x="7946" y="5719"/>
                    <a:pt x="7690" y="5934"/>
                    <a:pt x="7649" y="6231"/>
                  </a:cubicBezTo>
                  <a:cubicBezTo>
                    <a:pt x="7556" y="6569"/>
                    <a:pt x="7259" y="6826"/>
                    <a:pt x="6880" y="6826"/>
                  </a:cubicBezTo>
                  <a:cubicBezTo>
                    <a:pt x="6490" y="6826"/>
                    <a:pt x="6193" y="6569"/>
                    <a:pt x="6111" y="6231"/>
                  </a:cubicBezTo>
                  <a:cubicBezTo>
                    <a:pt x="6070" y="5934"/>
                    <a:pt x="5814" y="5719"/>
                    <a:pt x="5506" y="5719"/>
                  </a:cubicBezTo>
                  <a:lnTo>
                    <a:pt x="596" y="5719"/>
                  </a:lnTo>
                  <a:lnTo>
                    <a:pt x="596" y="4570"/>
                  </a:lnTo>
                  <a:lnTo>
                    <a:pt x="5301" y="4570"/>
                  </a:lnTo>
                  <a:cubicBezTo>
                    <a:pt x="5814" y="4570"/>
                    <a:pt x="6326" y="4775"/>
                    <a:pt x="6664" y="5124"/>
                  </a:cubicBezTo>
                  <a:cubicBezTo>
                    <a:pt x="6726" y="5186"/>
                    <a:pt x="6800" y="5216"/>
                    <a:pt x="6876" y="5216"/>
                  </a:cubicBezTo>
                  <a:cubicBezTo>
                    <a:pt x="6952" y="5216"/>
                    <a:pt x="7028" y="5186"/>
                    <a:pt x="7095" y="5124"/>
                  </a:cubicBezTo>
                  <a:cubicBezTo>
                    <a:pt x="7474" y="4775"/>
                    <a:pt x="7946" y="4570"/>
                    <a:pt x="8458" y="4570"/>
                  </a:cubicBezTo>
                  <a:close/>
                  <a:moveTo>
                    <a:pt x="6872" y="1"/>
                  </a:moveTo>
                  <a:cubicBezTo>
                    <a:pt x="6513" y="1"/>
                    <a:pt x="6156" y="54"/>
                    <a:pt x="5814" y="162"/>
                  </a:cubicBezTo>
                  <a:cubicBezTo>
                    <a:pt x="4911" y="470"/>
                    <a:pt x="4143" y="1105"/>
                    <a:pt x="3763" y="1956"/>
                  </a:cubicBezTo>
                  <a:cubicBezTo>
                    <a:pt x="3035" y="2131"/>
                    <a:pt x="2308" y="2213"/>
                    <a:pt x="1580" y="2213"/>
                  </a:cubicBezTo>
                  <a:cubicBezTo>
                    <a:pt x="985" y="2213"/>
                    <a:pt x="473" y="2725"/>
                    <a:pt x="473" y="3330"/>
                  </a:cubicBezTo>
                  <a:lnTo>
                    <a:pt x="473" y="3966"/>
                  </a:lnTo>
                  <a:lnTo>
                    <a:pt x="298" y="3966"/>
                  </a:lnTo>
                  <a:cubicBezTo>
                    <a:pt x="124" y="3966"/>
                    <a:pt x="1" y="4099"/>
                    <a:pt x="1" y="4263"/>
                  </a:cubicBezTo>
                  <a:lnTo>
                    <a:pt x="1" y="6016"/>
                  </a:lnTo>
                  <a:cubicBezTo>
                    <a:pt x="1" y="6190"/>
                    <a:pt x="124" y="6313"/>
                    <a:pt x="298" y="6313"/>
                  </a:cubicBezTo>
                  <a:lnTo>
                    <a:pt x="5506" y="6313"/>
                  </a:lnTo>
                  <a:cubicBezTo>
                    <a:pt x="5506" y="6313"/>
                    <a:pt x="5557" y="6313"/>
                    <a:pt x="5557" y="6364"/>
                  </a:cubicBezTo>
                  <a:cubicBezTo>
                    <a:pt x="5680" y="6959"/>
                    <a:pt x="6234" y="7431"/>
                    <a:pt x="6880" y="7431"/>
                  </a:cubicBezTo>
                  <a:cubicBezTo>
                    <a:pt x="7515" y="7431"/>
                    <a:pt x="8069" y="6959"/>
                    <a:pt x="8202" y="6364"/>
                  </a:cubicBezTo>
                  <a:cubicBezTo>
                    <a:pt x="8202" y="6313"/>
                    <a:pt x="8243" y="6313"/>
                    <a:pt x="8243" y="6313"/>
                  </a:cubicBezTo>
                  <a:lnTo>
                    <a:pt x="13451" y="6313"/>
                  </a:lnTo>
                  <a:cubicBezTo>
                    <a:pt x="13625" y="6313"/>
                    <a:pt x="13758" y="6190"/>
                    <a:pt x="13758" y="6016"/>
                  </a:cubicBezTo>
                  <a:lnTo>
                    <a:pt x="13758" y="4263"/>
                  </a:lnTo>
                  <a:cubicBezTo>
                    <a:pt x="13758" y="4099"/>
                    <a:pt x="13625" y="3966"/>
                    <a:pt x="13451" y="3966"/>
                  </a:cubicBezTo>
                  <a:lnTo>
                    <a:pt x="13328" y="3966"/>
                  </a:lnTo>
                  <a:lnTo>
                    <a:pt x="13328" y="3330"/>
                  </a:lnTo>
                  <a:cubicBezTo>
                    <a:pt x="13328" y="2725"/>
                    <a:pt x="12815" y="2213"/>
                    <a:pt x="12221" y="2213"/>
                  </a:cubicBezTo>
                  <a:cubicBezTo>
                    <a:pt x="11452" y="2213"/>
                    <a:pt x="10724" y="2131"/>
                    <a:pt x="10037" y="1956"/>
                  </a:cubicBezTo>
                  <a:cubicBezTo>
                    <a:pt x="9658" y="1239"/>
                    <a:pt x="9053" y="634"/>
                    <a:pt x="8325" y="296"/>
                  </a:cubicBezTo>
                  <a:cubicBezTo>
                    <a:pt x="7858" y="100"/>
                    <a:pt x="7363" y="1"/>
                    <a:pt x="687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32"/>
          <p:cNvGrpSpPr/>
          <p:nvPr/>
        </p:nvGrpSpPr>
        <p:grpSpPr>
          <a:xfrm>
            <a:off x="1104488" y="3625800"/>
            <a:ext cx="343950" cy="344675"/>
            <a:chOff x="2509913" y="2520475"/>
            <a:chExt cx="343950" cy="344675"/>
          </a:xfrm>
        </p:grpSpPr>
        <p:sp>
          <p:nvSpPr>
            <p:cNvPr id="353" name="Google Shape;353;p32"/>
            <p:cNvSpPr/>
            <p:nvPr/>
          </p:nvSpPr>
          <p:spPr>
            <a:xfrm>
              <a:off x="2509913" y="2608825"/>
              <a:ext cx="343950" cy="256325"/>
            </a:xfrm>
            <a:custGeom>
              <a:rect b="b" l="l" r="r" t="t"/>
              <a:pathLst>
                <a:path extrusionOk="0" h="10253" w="13758">
                  <a:moveTo>
                    <a:pt x="5126" y="8674"/>
                  </a:moveTo>
                  <a:cubicBezTo>
                    <a:pt x="5557" y="8674"/>
                    <a:pt x="5977" y="8848"/>
                    <a:pt x="6326" y="9104"/>
                  </a:cubicBezTo>
                  <a:cubicBezTo>
                    <a:pt x="6233" y="9145"/>
                    <a:pt x="6192" y="9145"/>
                    <a:pt x="6151" y="9186"/>
                  </a:cubicBezTo>
                  <a:cubicBezTo>
                    <a:pt x="5977" y="9319"/>
                    <a:pt x="5854" y="9484"/>
                    <a:pt x="5772" y="9658"/>
                  </a:cubicBezTo>
                  <a:lnTo>
                    <a:pt x="554" y="9658"/>
                  </a:lnTo>
                  <a:lnTo>
                    <a:pt x="554" y="8674"/>
                  </a:lnTo>
                  <a:close/>
                  <a:moveTo>
                    <a:pt x="13153" y="8674"/>
                  </a:moveTo>
                  <a:lnTo>
                    <a:pt x="13153" y="9658"/>
                  </a:lnTo>
                  <a:lnTo>
                    <a:pt x="7945" y="9658"/>
                  </a:lnTo>
                  <a:cubicBezTo>
                    <a:pt x="7822" y="9401"/>
                    <a:pt x="7648" y="9227"/>
                    <a:pt x="7392" y="9104"/>
                  </a:cubicBezTo>
                  <a:cubicBezTo>
                    <a:pt x="7730" y="8848"/>
                    <a:pt x="8161" y="8674"/>
                    <a:pt x="8591" y="8674"/>
                  </a:cubicBezTo>
                  <a:close/>
                  <a:moveTo>
                    <a:pt x="298" y="1"/>
                  </a:moveTo>
                  <a:cubicBezTo>
                    <a:pt x="134" y="1"/>
                    <a:pt x="1" y="134"/>
                    <a:pt x="1" y="298"/>
                  </a:cubicBezTo>
                  <a:lnTo>
                    <a:pt x="1" y="8417"/>
                  </a:lnTo>
                  <a:lnTo>
                    <a:pt x="1" y="9955"/>
                  </a:lnTo>
                  <a:cubicBezTo>
                    <a:pt x="1" y="10129"/>
                    <a:pt x="134" y="10252"/>
                    <a:pt x="298" y="10252"/>
                  </a:cubicBezTo>
                  <a:lnTo>
                    <a:pt x="6028" y="10252"/>
                  </a:lnTo>
                  <a:cubicBezTo>
                    <a:pt x="6151" y="10252"/>
                    <a:pt x="6233" y="10170"/>
                    <a:pt x="6285" y="10037"/>
                  </a:cubicBezTo>
                  <a:lnTo>
                    <a:pt x="6326" y="9996"/>
                  </a:lnTo>
                  <a:cubicBezTo>
                    <a:pt x="6367" y="9873"/>
                    <a:pt x="6408" y="9740"/>
                    <a:pt x="6541" y="9699"/>
                  </a:cubicBezTo>
                  <a:cubicBezTo>
                    <a:pt x="6623" y="9617"/>
                    <a:pt x="6746" y="9576"/>
                    <a:pt x="6879" y="9576"/>
                  </a:cubicBezTo>
                  <a:cubicBezTo>
                    <a:pt x="6961" y="9576"/>
                    <a:pt x="7002" y="9576"/>
                    <a:pt x="7054" y="9617"/>
                  </a:cubicBezTo>
                  <a:cubicBezTo>
                    <a:pt x="7259" y="9658"/>
                    <a:pt x="7392" y="9781"/>
                    <a:pt x="7474" y="9996"/>
                  </a:cubicBezTo>
                  <a:lnTo>
                    <a:pt x="7474" y="10037"/>
                  </a:lnTo>
                  <a:cubicBezTo>
                    <a:pt x="7515" y="10170"/>
                    <a:pt x="7648" y="10252"/>
                    <a:pt x="7771" y="10252"/>
                  </a:cubicBezTo>
                  <a:lnTo>
                    <a:pt x="13461" y="10252"/>
                  </a:lnTo>
                  <a:cubicBezTo>
                    <a:pt x="13625" y="10252"/>
                    <a:pt x="13758" y="10129"/>
                    <a:pt x="13758" y="9955"/>
                  </a:cubicBezTo>
                  <a:lnTo>
                    <a:pt x="13758" y="8376"/>
                  </a:lnTo>
                  <a:lnTo>
                    <a:pt x="13758" y="8161"/>
                  </a:lnTo>
                  <a:lnTo>
                    <a:pt x="13758" y="298"/>
                  </a:lnTo>
                  <a:cubicBezTo>
                    <a:pt x="13758" y="134"/>
                    <a:pt x="13625" y="1"/>
                    <a:pt x="13461" y="1"/>
                  </a:cubicBezTo>
                  <a:lnTo>
                    <a:pt x="9698" y="1"/>
                  </a:lnTo>
                  <a:lnTo>
                    <a:pt x="9698" y="606"/>
                  </a:lnTo>
                  <a:lnTo>
                    <a:pt x="13153" y="606"/>
                  </a:lnTo>
                  <a:lnTo>
                    <a:pt x="13153" y="8079"/>
                  </a:lnTo>
                  <a:lnTo>
                    <a:pt x="8591" y="8079"/>
                  </a:lnTo>
                  <a:cubicBezTo>
                    <a:pt x="8079" y="8079"/>
                    <a:pt x="7566" y="8243"/>
                    <a:pt x="7136" y="8551"/>
                  </a:cubicBezTo>
                  <a:lnTo>
                    <a:pt x="7136" y="3374"/>
                  </a:lnTo>
                  <a:lnTo>
                    <a:pt x="6582" y="3374"/>
                  </a:lnTo>
                  <a:lnTo>
                    <a:pt x="6582" y="8551"/>
                  </a:lnTo>
                  <a:cubicBezTo>
                    <a:pt x="6151" y="8243"/>
                    <a:pt x="5639" y="8079"/>
                    <a:pt x="5085" y="8079"/>
                  </a:cubicBezTo>
                  <a:lnTo>
                    <a:pt x="554" y="8079"/>
                  </a:lnTo>
                  <a:lnTo>
                    <a:pt x="554" y="606"/>
                  </a:lnTo>
                  <a:lnTo>
                    <a:pt x="4019" y="606"/>
                  </a:lnTo>
                  <a:lnTo>
                    <a:pt x="4019"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2744938" y="2658050"/>
              <a:ext cx="65100" cy="14875"/>
            </a:xfrm>
            <a:custGeom>
              <a:rect b="b" l="l" r="r" t="t"/>
              <a:pathLst>
                <a:path extrusionOk="0" h="595" w="2604">
                  <a:moveTo>
                    <a:pt x="297" y="0"/>
                  </a:moveTo>
                  <a:cubicBezTo>
                    <a:pt x="123" y="0"/>
                    <a:pt x="0" y="123"/>
                    <a:pt x="0" y="338"/>
                  </a:cubicBezTo>
                  <a:cubicBezTo>
                    <a:pt x="41" y="472"/>
                    <a:pt x="164" y="595"/>
                    <a:pt x="297" y="595"/>
                  </a:cubicBezTo>
                  <a:lnTo>
                    <a:pt x="2266" y="595"/>
                  </a:lnTo>
                  <a:cubicBezTo>
                    <a:pt x="2471" y="595"/>
                    <a:pt x="2604" y="431"/>
                    <a:pt x="2563" y="256"/>
                  </a:cubicBezTo>
                  <a:cubicBezTo>
                    <a:pt x="2563" y="82"/>
                    <a:pt x="2430" y="0"/>
                    <a:pt x="226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2553738" y="2658050"/>
              <a:ext cx="65125" cy="14875"/>
            </a:xfrm>
            <a:custGeom>
              <a:rect b="b" l="l" r="r" t="t"/>
              <a:pathLst>
                <a:path extrusionOk="0" h="595" w="2605">
                  <a:moveTo>
                    <a:pt x="298" y="0"/>
                  </a:moveTo>
                  <a:cubicBezTo>
                    <a:pt x="124" y="0"/>
                    <a:pt x="1" y="123"/>
                    <a:pt x="1" y="338"/>
                  </a:cubicBezTo>
                  <a:cubicBezTo>
                    <a:pt x="42" y="472"/>
                    <a:pt x="175" y="595"/>
                    <a:pt x="298" y="595"/>
                  </a:cubicBezTo>
                  <a:lnTo>
                    <a:pt x="2266" y="595"/>
                  </a:lnTo>
                  <a:cubicBezTo>
                    <a:pt x="2430" y="595"/>
                    <a:pt x="2604" y="431"/>
                    <a:pt x="2563" y="256"/>
                  </a:cubicBezTo>
                  <a:cubicBezTo>
                    <a:pt x="2522" y="82"/>
                    <a:pt x="2389" y="0"/>
                    <a:pt x="226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2553738" y="2707250"/>
              <a:ext cx="91775" cy="14900"/>
            </a:xfrm>
            <a:custGeom>
              <a:rect b="b" l="l" r="r" t="t"/>
              <a:pathLst>
                <a:path extrusionOk="0" h="596" w="3671">
                  <a:moveTo>
                    <a:pt x="298" y="0"/>
                  </a:moveTo>
                  <a:cubicBezTo>
                    <a:pt x="124" y="0"/>
                    <a:pt x="1" y="165"/>
                    <a:pt x="1" y="339"/>
                  </a:cubicBezTo>
                  <a:cubicBezTo>
                    <a:pt x="42" y="513"/>
                    <a:pt x="175" y="595"/>
                    <a:pt x="298" y="595"/>
                  </a:cubicBezTo>
                  <a:lnTo>
                    <a:pt x="3373" y="595"/>
                  </a:lnTo>
                  <a:cubicBezTo>
                    <a:pt x="3548" y="595"/>
                    <a:pt x="3671" y="421"/>
                    <a:pt x="3671" y="257"/>
                  </a:cubicBezTo>
                  <a:cubicBezTo>
                    <a:pt x="3630" y="123"/>
                    <a:pt x="3507" y="0"/>
                    <a:pt x="33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2564513" y="2756200"/>
              <a:ext cx="81000" cy="15150"/>
            </a:xfrm>
            <a:custGeom>
              <a:rect b="b" l="l" r="r" t="t"/>
              <a:pathLst>
                <a:path extrusionOk="0" h="606" w="3240">
                  <a:moveTo>
                    <a:pt x="297" y="1"/>
                  </a:moveTo>
                  <a:cubicBezTo>
                    <a:pt x="123" y="1"/>
                    <a:pt x="0" y="175"/>
                    <a:pt x="0" y="349"/>
                  </a:cubicBezTo>
                  <a:cubicBezTo>
                    <a:pt x="41" y="513"/>
                    <a:pt x="164" y="605"/>
                    <a:pt x="338" y="605"/>
                  </a:cubicBezTo>
                  <a:lnTo>
                    <a:pt x="2942" y="605"/>
                  </a:lnTo>
                  <a:cubicBezTo>
                    <a:pt x="3117" y="605"/>
                    <a:pt x="3240" y="431"/>
                    <a:pt x="3240" y="257"/>
                  </a:cubicBezTo>
                  <a:cubicBezTo>
                    <a:pt x="3199" y="134"/>
                    <a:pt x="3076" y="1"/>
                    <a:pt x="2942"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2716988" y="2707250"/>
              <a:ext cx="93050" cy="14900"/>
            </a:xfrm>
            <a:custGeom>
              <a:rect b="b" l="l" r="r" t="t"/>
              <a:pathLst>
                <a:path extrusionOk="0" h="596" w="3722">
                  <a:moveTo>
                    <a:pt x="349" y="0"/>
                  </a:moveTo>
                  <a:cubicBezTo>
                    <a:pt x="134" y="0"/>
                    <a:pt x="1" y="165"/>
                    <a:pt x="52" y="339"/>
                  </a:cubicBezTo>
                  <a:cubicBezTo>
                    <a:pt x="52" y="513"/>
                    <a:pt x="175" y="595"/>
                    <a:pt x="349" y="595"/>
                  </a:cubicBezTo>
                  <a:lnTo>
                    <a:pt x="3384" y="595"/>
                  </a:lnTo>
                  <a:cubicBezTo>
                    <a:pt x="3589" y="595"/>
                    <a:pt x="3722" y="421"/>
                    <a:pt x="3681" y="257"/>
                  </a:cubicBezTo>
                  <a:cubicBezTo>
                    <a:pt x="3681" y="123"/>
                    <a:pt x="3548" y="0"/>
                    <a:pt x="3384"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2716988" y="2756200"/>
              <a:ext cx="82300" cy="15150"/>
            </a:xfrm>
            <a:custGeom>
              <a:rect b="b" l="l" r="r" t="t"/>
              <a:pathLst>
                <a:path extrusionOk="0" h="606" w="3292">
                  <a:moveTo>
                    <a:pt x="349" y="1"/>
                  </a:moveTo>
                  <a:cubicBezTo>
                    <a:pt x="134" y="1"/>
                    <a:pt x="1" y="175"/>
                    <a:pt x="52" y="349"/>
                  </a:cubicBezTo>
                  <a:cubicBezTo>
                    <a:pt x="52" y="513"/>
                    <a:pt x="175" y="605"/>
                    <a:pt x="349" y="605"/>
                  </a:cubicBezTo>
                  <a:lnTo>
                    <a:pt x="2953" y="605"/>
                  </a:lnTo>
                  <a:cubicBezTo>
                    <a:pt x="3127" y="605"/>
                    <a:pt x="3291" y="431"/>
                    <a:pt x="3250" y="257"/>
                  </a:cubicBezTo>
                  <a:cubicBezTo>
                    <a:pt x="3209" y="134"/>
                    <a:pt x="3076" y="1"/>
                    <a:pt x="295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2548363" y="2520475"/>
              <a:ext cx="267075" cy="179100"/>
            </a:xfrm>
            <a:custGeom>
              <a:rect b="b" l="l" r="r" t="t"/>
              <a:pathLst>
                <a:path extrusionOk="0" h="7164" w="10683">
                  <a:moveTo>
                    <a:pt x="5341" y="634"/>
                  </a:moveTo>
                  <a:lnTo>
                    <a:pt x="9483" y="2089"/>
                  </a:lnTo>
                  <a:lnTo>
                    <a:pt x="5341" y="3494"/>
                  </a:lnTo>
                  <a:lnTo>
                    <a:pt x="1200" y="2089"/>
                  </a:lnTo>
                  <a:lnTo>
                    <a:pt x="5341" y="634"/>
                  </a:lnTo>
                  <a:close/>
                  <a:moveTo>
                    <a:pt x="7863" y="3279"/>
                  </a:moveTo>
                  <a:lnTo>
                    <a:pt x="7863" y="5585"/>
                  </a:lnTo>
                  <a:lnTo>
                    <a:pt x="5341" y="6569"/>
                  </a:lnTo>
                  <a:lnTo>
                    <a:pt x="2778" y="5585"/>
                  </a:lnTo>
                  <a:lnTo>
                    <a:pt x="2778" y="3279"/>
                  </a:lnTo>
                  <a:lnTo>
                    <a:pt x="5208" y="4089"/>
                  </a:lnTo>
                  <a:cubicBezTo>
                    <a:pt x="5259" y="4140"/>
                    <a:pt x="5300" y="4140"/>
                    <a:pt x="5341" y="4140"/>
                  </a:cubicBezTo>
                  <a:cubicBezTo>
                    <a:pt x="5382" y="4140"/>
                    <a:pt x="5382" y="4140"/>
                    <a:pt x="5423" y="4089"/>
                  </a:cubicBezTo>
                  <a:lnTo>
                    <a:pt x="7863" y="3279"/>
                  </a:lnTo>
                  <a:close/>
                  <a:moveTo>
                    <a:pt x="5335" y="1"/>
                  </a:moveTo>
                  <a:cubicBezTo>
                    <a:pt x="5298" y="1"/>
                    <a:pt x="5254" y="14"/>
                    <a:pt x="5208" y="39"/>
                  </a:cubicBezTo>
                  <a:lnTo>
                    <a:pt x="216" y="1782"/>
                  </a:lnTo>
                  <a:cubicBezTo>
                    <a:pt x="82" y="1874"/>
                    <a:pt x="0" y="1997"/>
                    <a:pt x="0" y="2171"/>
                  </a:cubicBezTo>
                  <a:cubicBezTo>
                    <a:pt x="41" y="2253"/>
                    <a:pt x="133" y="2346"/>
                    <a:pt x="216" y="2387"/>
                  </a:cubicBezTo>
                  <a:lnTo>
                    <a:pt x="2184" y="3063"/>
                  </a:lnTo>
                  <a:lnTo>
                    <a:pt x="2184" y="5800"/>
                  </a:lnTo>
                  <a:cubicBezTo>
                    <a:pt x="2184" y="5934"/>
                    <a:pt x="2266" y="6016"/>
                    <a:pt x="2389" y="6057"/>
                  </a:cubicBezTo>
                  <a:lnTo>
                    <a:pt x="5208" y="7164"/>
                  </a:lnTo>
                  <a:lnTo>
                    <a:pt x="5423" y="7164"/>
                  </a:lnTo>
                  <a:lnTo>
                    <a:pt x="8283" y="6057"/>
                  </a:lnTo>
                  <a:cubicBezTo>
                    <a:pt x="8376" y="6016"/>
                    <a:pt x="8458" y="5934"/>
                    <a:pt x="8458" y="5800"/>
                  </a:cubicBezTo>
                  <a:lnTo>
                    <a:pt x="8458" y="3063"/>
                  </a:lnTo>
                  <a:lnTo>
                    <a:pt x="10426" y="2387"/>
                  </a:lnTo>
                  <a:cubicBezTo>
                    <a:pt x="10549" y="2346"/>
                    <a:pt x="10590" y="2253"/>
                    <a:pt x="10641" y="2171"/>
                  </a:cubicBezTo>
                  <a:cubicBezTo>
                    <a:pt x="10682" y="1997"/>
                    <a:pt x="10590" y="1874"/>
                    <a:pt x="10467" y="1782"/>
                  </a:cubicBezTo>
                  <a:lnTo>
                    <a:pt x="5423" y="39"/>
                  </a:lnTo>
                  <a:cubicBezTo>
                    <a:pt x="5403" y="14"/>
                    <a:pt x="5372" y="1"/>
                    <a:pt x="5335"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p:nvPr/>
        </p:nvSpPr>
        <p:spPr>
          <a:xfrm>
            <a:off x="2593875" y="3526538"/>
            <a:ext cx="516300" cy="51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1984275" y="2381975"/>
            <a:ext cx="516300" cy="51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p:nvPr/>
        </p:nvSpPr>
        <p:spPr>
          <a:xfrm>
            <a:off x="1374675" y="1209225"/>
            <a:ext cx="516300" cy="51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369" name="Google Shape;369;p33"/>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modern LLMs like GPT are applied in text generation and understanding.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0" name="Google Shape;370;p33"/>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for retrieving relevant scientific articles for health-related queries.</a:t>
            </a:r>
            <a:endParaRPr/>
          </a:p>
          <a:p>
            <a:pPr indent="0" lvl="0" marL="0" rtl="0" algn="l">
              <a:spcBef>
                <a:spcPts val="0"/>
              </a:spcBef>
              <a:spcAft>
                <a:spcPts val="0"/>
              </a:spcAft>
              <a:buNone/>
            </a:pPr>
            <a:r>
              <a:t/>
            </a:r>
            <a:endParaRPr/>
          </a:p>
        </p:txBody>
      </p:sp>
      <p:sp>
        <p:nvSpPr>
          <p:cNvPr id="371" name="Google Shape;371;p33"/>
          <p:cNvSpPr txBox="1"/>
          <p:nvPr>
            <p:ph idx="3" type="subTitle"/>
          </p:nvPr>
        </p:nvSpPr>
        <p:spPr>
          <a:xfrm>
            <a:off x="3251550" y="3881500"/>
            <a:ext cx="44637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summarization approaches, with a focus on simplifying technical health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2" name="Google Shape;372;p33"/>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Large Language Models</a:t>
            </a:r>
            <a:endParaRPr/>
          </a:p>
        </p:txBody>
      </p:sp>
      <p:sp>
        <p:nvSpPr>
          <p:cNvPr id="373" name="Google Shape;373;p33"/>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Information Retrieval</a:t>
            </a:r>
            <a:endParaRPr/>
          </a:p>
        </p:txBody>
      </p:sp>
      <p:sp>
        <p:nvSpPr>
          <p:cNvPr id="374" name="Google Shape;374;p33"/>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Techniques</a:t>
            </a:r>
            <a:endParaRPr/>
          </a:p>
        </p:txBody>
      </p:sp>
      <p:grpSp>
        <p:nvGrpSpPr>
          <p:cNvPr id="375" name="Google Shape;375;p33"/>
          <p:cNvGrpSpPr/>
          <p:nvPr/>
        </p:nvGrpSpPr>
        <p:grpSpPr>
          <a:xfrm>
            <a:off x="2103113" y="2467625"/>
            <a:ext cx="278600" cy="345000"/>
            <a:chOff x="2532463" y="3657550"/>
            <a:chExt cx="278600" cy="345000"/>
          </a:xfrm>
        </p:grpSpPr>
        <p:sp>
          <p:nvSpPr>
            <p:cNvPr id="376" name="Google Shape;376;p33"/>
            <p:cNvSpPr/>
            <p:nvPr/>
          </p:nvSpPr>
          <p:spPr>
            <a:xfrm>
              <a:off x="2752363" y="3666025"/>
              <a:ext cx="14875" cy="284225"/>
            </a:xfrm>
            <a:custGeom>
              <a:rect b="b" l="l" r="r" t="t"/>
              <a:pathLst>
                <a:path extrusionOk="0" h="11369" w="595">
                  <a:moveTo>
                    <a:pt x="0" y="0"/>
                  </a:moveTo>
                  <a:lnTo>
                    <a:pt x="0" y="11369"/>
                  </a:lnTo>
                  <a:lnTo>
                    <a:pt x="595" y="11369"/>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a:off x="2708538" y="3666025"/>
              <a:ext cx="14875" cy="284225"/>
            </a:xfrm>
            <a:custGeom>
              <a:rect b="b" l="l" r="r" t="t"/>
              <a:pathLst>
                <a:path extrusionOk="0" h="11369" w="595">
                  <a:moveTo>
                    <a:pt x="0" y="0"/>
                  </a:moveTo>
                  <a:lnTo>
                    <a:pt x="0" y="11369"/>
                  </a:lnTo>
                  <a:lnTo>
                    <a:pt x="595" y="11369"/>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2598588" y="3950225"/>
              <a:ext cx="58725" cy="52325"/>
            </a:xfrm>
            <a:custGeom>
              <a:rect b="b" l="l" r="r" t="t"/>
              <a:pathLst>
                <a:path extrusionOk="0" h="2093" w="2349">
                  <a:moveTo>
                    <a:pt x="1" y="1"/>
                  </a:moveTo>
                  <a:lnTo>
                    <a:pt x="1" y="1795"/>
                  </a:lnTo>
                  <a:cubicBezTo>
                    <a:pt x="1" y="1918"/>
                    <a:pt x="83" y="2051"/>
                    <a:pt x="216" y="2051"/>
                  </a:cubicBezTo>
                  <a:cubicBezTo>
                    <a:pt x="257" y="2072"/>
                    <a:pt x="288" y="2082"/>
                    <a:pt x="313" y="2082"/>
                  </a:cubicBezTo>
                  <a:cubicBezTo>
                    <a:pt x="339" y="2082"/>
                    <a:pt x="359" y="2072"/>
                    <a:pt x="380" y="2051"/>
                  </a:cubicBezTo>
                  <a:lnTo>
                    <a:pt x="1200" y="1836"/>
                  </a:lnTo>
                  <a:lnTo>
                    <a:pt x="1969" y="2051"/>
                  </a:lnTo>
                  <a:cubicBezTo>
                    <a:pt x="2010" y="2092"/>
                    <a:pt x="2010" y="2092"/>
                    <a:pt x="2051" y="2092"/>
                  </a:cubicBezTo>
                  <a:cubicBezTo>
                    <a:pt x="2133" y="2092"/>
                    <a:pt x="2266" y="2051"/>
                    <a:pt x="2307" y="1918"/>
                  </a:cubicBezTo>
                  <a:cubicBezTo>
                    <a:pt x="2348" y="1877"/>
                    <a:pt x="2348" y="1836"/>
                    <a:pt x="2348" y="1795"/>
                  </a:cubicBezTo>
                  <a:lnTo>
                    <a:pt x="2348" y="1"/>
                  </a:lnTo>
                  <a:lnTo>
                    <a:pt x="1754" y="1"/>
                  </a:lnTo>
                  <a:lnTo>
                    <a:pt x="1754" y="1405"/>
                  </a:lnTo>
                  <a:lnTo>
                    <a:pt x="1241" y="1231"/>
                  </a:lnTo>
                  <a:lnTo>
                    <a:pt x="1108" y="1231"/>
                  </a:lnTo>
                  <a:lnTo>
                    <a:pt x="595" y="1405"/>
                  </a:lnTo>
                  <a:lnTo>
                    <a:pt x="595"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2532463" y="3657550"/>
              <a:ext cx="278600" cy="300150"/>
            </a:xfrm>
            <a:custGeom>
              <a:rect b="b" l="l" r="r" t="t"/>
              <a:pathLst>
                <a:path extrusionOk="0" h="12006" w="11144">
                  <a:moveTo>
                    <a:pt x="9606" y="595"/>
                  </a:moveTo>
                  <a:cubicBezTo>
                    <a:pt x="10119" y="595"/>
                    <a:pt x="10549" y="1026"/>
                    <a:pt x="10549" y="1539"/>
                  </a:cubicBezTo>
                  <a:lnTo>
                    <a:pt x="10549" y="10509"/>
                  </a:lnTo>
                  <a:cubicBezTo>
                    <a:pt x="10549" y="11021"/>
                    <a:pt x="10119" y="11400"/>
                    <a:pt x="9606" y="11400"/>
                  </a:cubicBezTo>
                  <a:lnTo>
                    <a:pt x="2000" y="11400"/>
                  </a:lnTo>
                  <a:cubicBezTo>
                    <a:pt x="1702" y="11400"/>
                    <a:pt x="1487" y="11195"/>
                    <a:pt x="1487" y="10888"/>
                  </a:cubicBezTo>
                  <a:lnTo>
                    <a:pt x="1487" y="10252"/>
                  </a:lnTo>
                  <a:lnTo>
                    <a:pt x="2051" y="10252"/>
                  </a:lnTo>
                  <a:cubicBezTo>
                    <a:pt x="2215" y="10252"/>
                    <a:pt x="2348" y="10170"/>
                    <a:pt x="2389" y="9996"/>
                  </a:cubicBezTo>
                  <a:cubicBezTo>
                    <a:pt x="2389" y="9822"/>
                    <a:pt x="2256" y="9658"/>
                    <a:pt x="2092" y="9658"/>
                  </a:cubicBezTo>
                  <a:lnTo>
                    <a:pt x="1487" y="9658"/>
                  </a:lnTo>
                  <a:lnTo>
                    <a:pt x="1487" y="7648"/>
                  </a:lnTo>
                  <a:lnTo>
                    <a:pt x="2051" y="7648"/>
                  </a:lnTo>
                  <a:cubicBezTo>
                    <a:pt x="2215" y="7648"/>
                    <a:pt x="2348" y="7556"/>
                    <a:pt x="2389" y="7392"/>
                  </a:cubicBezTo>
                  <a:cubicBezTo>
                    <a:pt x="2389" y="7218"/>
                    <a:pt x="2256" y="7044"/>
                    <a:pt x="2092" y="7044"/>
                  </a:cubicBezTo>
                  <a:lnTo>
                    <a:pt x="1487" y="7044"/>
                  </a:lnTo>
                  <a:lnTo>
                    <a:pt x="1487" y="4993"/>
                  </a:lnTo>
                  <a:lnTo>
                    <a:pt x="2051" y="4993"/>
                  </a:lnTo>
                  <a:cubicBezTo>
                    <a:pt x="2215" y="4993"/>
                    <a:pt x="2348" y="4911"/>
                    <a:pt x="2389" y="4788"/>
                  </a:cubicBezTo>
                  <a:cubicBezTo>
                    <a:pt x="2389" y="4573"/>
                    <a:pt x="2256" y="4440"/>
                    <a:pt x="2092" y="4440"/>
                  </a:cubicBezTo>
                  <a:lnTo>
                    <a:pt x="1487" y="4440"/>
                  </a:lnTo>
                  <a:lnTo>
                    <a:pt x="1487" y="2389"/>
                  </a:lnTo>
                  <a:lnTo>
                    <a:pt x="2051" y="2389"/>
                  </a:lnTo>
                  <a:cubicBezTo>
                    <a:pt x="2215" y="2389"/>
                    <a:pt x="2348" y="2307"/>
                    <a:pt x="2389" y="2133"/>
                  </a:cubicBezTo>
                  <a:cubicBezTo>
                    <a:pt x="2389" y="1969"/>
                    <a:pt x="2256" y="1795"/>
                    <a:pt x="2092" y="1795"/>
                  </a:cubicBezTo>
                  <a:lnTo>
                    <a:pt x="1487" y="1795"/>
                  </a:lnTo>
                  <a:lnTo>
                    <a:pt x="1487" y="1108"/>
                  </a:lnTo>
                  <a:cubicBezTo>
                    <a:pt x="1487" y="811"/>
                    <a:pt x="1702" y="595"/>
                    <a:pt x="2000" y="595"/>
                  </a:cubicBezTo>
                  <a:close/>
                  <a:moveTo>
                    <a:pt x="2000" y="1"/>
                  </a:moveTo>
                  <a:cubicBezTo>
                    <a:pt x="1405" y="1"/>
                    <a:pt x="893" y="513"/>
                    <a:pt x="893" y="1108"/>
                  </a:cubicBezTo>
                  <a:lnTo>
                    <a:pt x="893" y="1795"/>
                  </a:lnTo>
                  <a:lnTo>
                    <a:pt x="339" y="1795"/>
                  </a:lnTo>
                  <a:cubicBezTo>
                    <a:pt x="165" y="1795"/>
                    <a:pt x="42" y="1918"/>
                    <a:pt x="42" y="2051"/>
                  </a:cubicBezTo>
                  <a:cubicBezTo>
                    <a:pt x="1" y="2266"/>
                    <a:pt x="165" y="2389"/>
                    <a:pt x="339" y="2389"/>
                  </a:cubicBezTo>
                  <a:lnTo>
                    <a:pt x="893" y="2389"/>
                  </a:lnTo>
                  <a:lnTo>
                    <a:pt x="893" y="4440"/>
                  </a:lnTo>
                  <a:lnTo>
                    <a:pt x="339" y="4440"/>
                  </a:lnTo>
                  <a:cubicBezTo>
                    <a:pt x="165" y="4440"/>
                    <a:pt x="42" y="4532"/>
                    <a:pt x="42" y="4655"/>
                  </a:cubicBezTo>
                  <a:cubicBezTo>
                    <a:pt x="1" y="4870"/>
                    <a:pt x="165" y="4993"/>
                    <a:pt x="339" y="4993"/>
                  </a:cubicBezTo>
                  <a:lnTo>
                    <a:pt x="893" y="4993"/>
                  </a:lnTo>
                  <a:lnTo>
                    <a:pt x="893" y="7044"/>
                  </a:lnTo>
                  <a:lnTo>
                    <a:pt x="339" y="7044"/>
                  </a:lnTo>
                  <a:cubicBezTo>
                    <a:pt x="165" y="7044"/>
                    <a:pt x="42" y="7177"/>
                    <a:pt x="42" y="7300"/>
                  </a:cubicBezTo>
                  <a:cubicBezTo>
                    <a:pt x="1" y="7474"/>
                    <a:pt x="165" y="7648"/>
                    <a:pt x="339" y="7648"/>
                  </a:cubicBezTo>
                  <a:lnTo>
                    <a:pt x="893" y="7648"/>
                  </a:lnTo>
                  <a:lnTo>
                    <a:pt x="893" y="9658"/>
                  </a:lnTo>
                  <a:lnTo>
                    <a:pt x="339" y="9658"/>
                  </a:lnTo>
                  <a:cubicBezTo>
                    <a:pt x="165" y="9658"/>
                    <a:pt x="42" y="9781"/>
                    <a:pt x="42" y="9914"/>
                  </a:cubicBezTo>
                  <a:cubicBezTo>
                    <a:pt x="1" y="10078"/>
                    <a:pt x="165" y="10252"/>
                    <a:pt x="339" y="10252"/>
                  </a:cubicBezTo>
                  <a:lnTo>
                    <a:pt x="893" y="10252"/>
                  </a:lnTo>
                  <a:lnTo>
                    <a:pt x="893" y="10888"/>
                  </a:lnTo>
                  <a:cubicBezTo>
                    <a:pt x="893" y="11534"/>
                    <a:pt x="1405" y="12005"/>
                    <a:pt x="2000" y="12005"/>
                  </a:cubicBezTo>
                  <a:lnTo>
                    <a:pt x="9606" y="12005"/>
                  </a:lnTo>
                  <a:cubicBezTo>
                    <a:pt x="10457" y="12005"/>
                    <a:pt x="11144" y="11318"/>
                    <a:pt x="11144" y="10509"/>
                  </a:cubicBezTo>
                  <a:lnTo>
                    <a:pt x="11144" y="1539"/>
                  </a:lnTo>
                  <a:cubicBezTo>
                    <a:pt x="11144" y="688"/>
                    <a:pt x="10457" y="1"/>
                    <a:pt x="960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2619863" y="3702400"/>
              <a:ext cx="60000" cy="14900"/>
            </a:xfrm>
            <a:custGeom>
              <a:rect b="b" l="l" r="r" t="t"/>
              <a:pathLst>
                <a:path extrusionOk="0" h="596" w="2400">
                  <a:moveTo>
                    <a:pt x="349" y="1"/>
                  </a:moveTo>
                  <a:cubicBezTo>
                    <a:pt x="134" y="1"/>
                    <a:pt x="0" y="175"/>
                    <a:pt x="41" y="339"/>
                  </a:cubicBezTo>
                  <a:cubicBezTo>
                    <a:pt x="41" y="513"/>
                    <a:pt x="175" y="595"/>
                    <a:pt x="349" y="595"/>
                  </a:cubicBezTo>
                  <a:lnTo>
                    <a:pt x="2092" y="595"/>
                  </a:lnTo>
                  <a:cubicBezTo>
                    <a:pt x="2266" y="595"/>
                    <a:pt x="2399" y="472"/>
                    <a:pt x="2348" y="257"/>
                  </a:cubicBezTo>
                  <a:cubicBezTo>
                    <a:pt x="2348" y="124"/>
                    <a:pt x="2225" y="1"/>
                    <a:pt x="205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a:off x="2619863" y="3746225"/>
              <a:ext cx="38475" cy="14900"/>
            </a:xfrm>
            <a:custGeom>
              <a:rect b="b" l="l" r="r" t="t"/>
              <a:pathLst>
                <a:path extrusionOk="0" h="596" w="1539">
                  <a:moveTo>
                    <a:pt x="349" y="1"/>
                  </a:moveTo>
                  <a:cubicBezTo>
                    <a:pt x="134" y="1"/>
                    <a:pt x="0" y="165"/>
                    <a:pt x="41" y="339"/>
                  </a:cubicBezTo>
                  <a:cubicBezTo>
                    <a:pt x="41" y="513"/>
                    <a:pt x="175" y="595"/>
                    <a:pt x="349" y="595"/>
                  </a:cubicBezTo>
                  <a:lnTo>
                    <a:pt x="1200" y="595"/>
                  </a:lnTo>
                  <a:cubicBezTo>
                    <a:pt x="1374" y="595"/>
                    <a:pt x="1538" y="421"/>
                    <a:pt x="1497" y="257"/>
                  </a:cubicBezTo>
                  <a:cubicBezTo>
                    <a:pt x="1456" y="124"/>
                    <a:pt x="1323" y="1"/>
                    <a:pt x="120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33"/>
          <p:cNvGrpSpPr/>
          <p:nvPr/>
        </p:nvGrpSpPr>
        <p:grpSpPr>
          <a:xfrm>
            <a:off x="1460838" y="1295038"/>
            <a:ext cx="343950" cy="344675"/>
            <a:chOff x="2509913" y="2520475"/>
            <a:chExt cx="343950" cy="344675"/>
          </a:xfrm>
        </p:grpSpPr>
        <p:sp>
          <p:nvSpPr>
            <p:cNvPr id="383" name="Google Shape;383;p33"/>
            <p:cNvSpPr/>
            <p:nvPr/>
          </p:nvSpPr>
          <p:spPr>
            <a:xfrm>
              <a:off x="2509913" y="2608825"/>
              <a:ext cx="343950" cy="256325"/>
            </a:xfrm>
            <a:custGeom>
              <a:rect b="b" l="l" r="r" t="t"/>
              <a:pathLst>
                <a:path extrusionOk="0" h="10253" w="13758">
                  <a:moveTo>
                    <a:pt x="5126" y="8674"/>
                  </a:moveTo>
                  <a:cubicBezTo>
                    <a:pt x="5557" y="8674"/>
                    <a:pt x="5977" y="8848"/>
                    <a:pt x="6326" y="9104"/>
                  </a:cubicBezTo>
                  <a:cubicBezTo>
                    <a:pt x="6233" y="9145"/>
                    <a:pt x="6192" y="9145"/>
                    <a:pt x="6151" y="9186"/>
                  </a:cubicBezTo>
                  <a:cubicBezTo>
                    <a:pt x="5977" y="9319"/>
                    <a:pt x="5854" y="9484"/>
                    <a:pt x="5772" y="9658"/>
                  </a:cubicBezTo>
                  <a:lnTo>
                    <a:pt x="554" y="9658"/>
                  </a:lnTo>
                  <a:lnTo>
                    <a:pt x="554" y="8674"/>
                  </a:lnTo>
                  <a:close/>
                  <a:moveTo>
                    <a:pt x="13153" y="8674"/>
                  </a:moveTo>
                  <a:lnTo>
                    <a:pt x="13153" y="9658"/>
                  </a:lnTo>
                  <a:lnTo>
                    <a:pt x="7945" y="9658"/>
                  </a:lnTo>
                  <a:cubicBezTo>
                    <a:pt x="7822" y="9401"/>
                    <a:pt x="7648" y="9227"/>
                    <a:pt x="7392" y="9104"/>
                  </a:cubicBezTo>
                  <a:cubicBezTo>
                    <a:pt x="7730" y="8848"/>
                    <a:pt x="8161" y="8674"/>
                    <a:pt x="8591" y="8674"/>
                  </a:cubicBezTo>
                  <a:close/>
                  <a:moveTo>
                    <a:pt x="298" y="1"/>
                  </a:moveTo>
                  <a:cubicBezTo>
                    <a:pt x="134" y="1"/>
                    <a:pt x="1" y="134"/>
                    <a:pt x="1" y="298"/>
                  </a:cubicBezTo>
                  <a:lnTo>
                    <a:pt x="1" y="8417"/>
                  </a:lnTo>
                  <a:lnTo>
                    <a:pt x="1" y="9955"/>
                  </a:lnTo>
                  <a:cubicBezTo>
                    <a:pt x="1" y="10129"/>
                    <a:pt x="134" y="10252"/>
                    <a:pt x="298" y="10252"/>
                  </a:cubicBezTo>
                  <a:lnTo>
                    <a:pt x="6028" y="10252"/>
                  </a:lnTo>
                  <a:cubicBezTo>
                    <a:pt x="6151" y="10252"/>
                    <a:pt x="6233" y="10170"/>
                    <a:pt x="6285" y="10037"/>
                  </a:cubicBezTo>
                  <a:lnTo>
                    <a:pt x="6326" y="9996"/>
                  </a:lnTo>
                  <a:cubicBezTo>
                    <a:pt x="6367" y="9873"/>
                    <a:pt x="6408" y="9740"/>
                    <a:pt x="6541" y="9699"/>
                  </a:cubicBezTo>
                  <a:cubicBezTo>
                    <a:pt x="6623" y="9617"/>
                    <a:pt x="6746" y="9576"/>
                    <a:pt x="6879" y="9576"/>
                  </a:cubicBezTo>
                  <a:cubicBezTo>
                    <a:pt x="6961" y="9576"/>
                    <a:pt x="7002" y="9576"/>
                    <a:pt x="7054" y="9617"/>
                  </a:cubicBezTo>
                  <a:cubicBezTo>
                    <a:pt x="7259" y="9658"/>
                    <a:pt x="7392" y="9781"/>
                    <a:pt x="7474" y="9996"/>
                  </a:cubicBezTo>
                  <a:lnTo>
                    <a:pt x="7474" y="10037"/>
                  </a:lnTo>
                  <a:cubicBezTo>
                    <a:pt x="7515" y="10170"/>
                    <a:pt x="7648" y="10252"/>
                    <a:pt x="7771" y="10252"/>
                  </a:cubicBezTo>
                  <a:lnTo>
                    <a:pt x="13461" y="10252"/>
                  </a:lnTo>
                  <a:cubicBezTo>
                    <a:pt x="13625" y="10252"/>
                    <a:pt x="13758" y="10129"/>
                    <a:pt x="13758" y="9955"/>
                  </a:cubicBezTo>
                  <a:lnTo>
                    <a:pt x="13758" y="8376"/>
                  </a:lnTo>
                  <a:lnTo>
                    <a:pt x="13758" y="8161"/>
                  </a:lnTo>
                  <a:lnTo>
                    <a:pt x="13758" y="298"/>
                  </a:lnTo>
                  <a:cubicBezTo>
                    <a:pt x="13758" y="134"/>
                    <a:pt x="13625" y="1"/>
                    <a:pt x="13461" y="1"/>
                  </a:cubicBezTo>
                  <a:lnTo>
                    <a:pt x="9698" y="1"/>
                  </a:lnTo>
                  <a:lnTo>
                    <a:pt x="9698" y="606"/>
                  </a:lnTo>
                  <a:lnTo>
                    <a:pt x="13153" y="606"/>
                  </a:lnTo>
                  <a:lnTo>
                    <a:pt x="13153" y="8079"/>
                  </a:lnTo>
                  <a:lnTo>
                    <a:pt x="8591" y="8079"/>
                  </a:lnTo>
                  <a:cubicBezTo>
                    <a:pt x="8079" y="8079"/>
                    <a:pt x="7566" y="8243"/>
                    <a:pt x="7136" y="8551"/>
                  </a:cubicBezTo>
                  <a:lnTo>
                    <a:pt x="7136" y="3374"/>
                  </a:lnTo>
                  <a:lnTo>
                    <a:pt x="6582" y="3374"/>
                  </a:lnTo>
                  <a:lnTo>
                    <a:pt x="6582" y="8551"/>
                  </a:lnTo>
                  <a:cubicBezTo>
                    <a:pt x="6151" y="8243"/>
                    <a:pt x="5639" y="8079"/>
                    <a:pt x="5085" y="8079"/>
                  </a:cubicBezTo>
                  <a:lnTo>
                    <a:pt x="554" y="8079"/>
                  </a:lnTo>
                  <a:lnTo>
                    <a:pt x="554" y="606"/>
                  </a:lnTo>
                  <a:lnTo>
                    <a:pt x="4019" y="606"/>
                  </a:lnTo>
                  <a:lnTo>
                    <a:pt x="4019"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3"/>
            <p:cNvSpPr/>
            <p:nvPr/>
          </p:nvSpPr>
          <p:spPr>
            <a:xfrm>
              <a:off x="2744938" y="2658050"/>
              <a:ext cx="65100" cy="14875"/>
            </a:xfrm>
            <a:custGeom>
              <a:rect b="b" l="l" r="r" t="t"/>
              <a:pathLst>
                <a:path extrusionOk="0" h="595" w="2604">
                  <a:moveTo>
                    <a:pt x="297" y="0"/>
                  </a:moveTo>
                  <a:cubicBezTo>
                    <a:pt x="123" y="0"/>
                    <a:pt x="0" y="123"/>
                    <a:pt x="0" y="338"/>
                  </a:cubicBezTo>
                  <a:cubicBezTo>
                    <a:pt x="41" y="472"/>
                    <a:pt x="164" y="595"/>
                    <a:pt x="297" y="595"/>
                  </a:cubicBezTo>
                  <a:lnTo>
                    <a:pt x="2266" y="595"/>
                  </a:lnTo>
                  <a:cubicBezTo>
                    <a:pt x="2471" y="595"/>
                    <a:pt x="2604" y="431"/>
                    <a:pt x="2563" y="256"/>
                  </a:cubicBezTo>
                  <a:cubicBezTo>
                    <a:pt x="2563" y="82"/>
                    <a:pt x="2430" y="0"/>
                    <a:pt x="226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3"/>
            <p:cNvSpPr/>
            <p:nvPr/>
          </p:nvSpPr>
          <p:spPr>
            <a:xfrm>
              <a:off x="2553738" y="2658050"/>
              <a:ext cx="65125" cy="14875"/>
            </a:xfrm>
            <a:custGeom>
              <a:rect b="b" l="l" r="r" t="t"/>
              <a:pathLst>
                <a:path extrusionOk="0" h="595" w="2605">
                  <a:moveTo>
                    <a:pt x="298" y="0"/>
                  </a:moveTo>
                  <a:cubicBezTo>
                    <a:pt x="124" y="0"/>
                    <a:pt x="1" y="123"/>
                    <a:pt x="1" y="338"/>
                  </a:cubicBezTo>
                  <a:cubicBezTo>
                    <a:pt x="42" y="472"/>
                    <a:pt x="175" y="595"/>
                    <a:pt x="298" y="595"/>
                  </a:cubicBezTo>
                  <a:lnTo>
                    <a:pt x="2266" y="595"/>
                  </a:lnTo>
                  <a:cubicBezTo>
                    <a:pt x="2430" y="595"/>
                    <a:pt x="2604" y="431"/>
                    <a:pt x="2563" y="256"/>
                  </a:cubicBezTo>
                  <a:cubicBezTo>
                    <a:pt x="2522" y="82"/>
                    <a:pt x="2389" y="0"/>
                    <a:pt x="226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3"/>
            <p:cNvSpPr/>
            <p:nvPr/>
          </p:nvSpPr>
          <p:spPr>
            <a:xfrm>
              <a:off x="2553738" y="2707250"/>
              <a:ext cx="91775" cy="14900"/>
            </a:xfrm>
            <a:custGeom>
              <a:rect b="b" l="l" r="r" t="t"/>
              <a:pathLst>
                <a:path extrusionOk="0" h="596" w="3671">
                  <a:moveTo>
                    <a:pt x="298" y="0"/>
                  </a:moveTo>
                  <a:cubicBezTo>
                    <a:pt x="124" y="0"/>
                    <a:pt x="1" y="165"/>
                    <a:pt x="1" y="339"/>
                  </a:cubicBezTo>
                  <a:cubicBezTo>
                    <a:pt x="42" y="513"/>
                    <a:pt x="175" y="595"/>
                    <a:pt x="298" y="595"/>
                  </a:cubicBezTo>
                  <a:lnTo>
                    <a:pt x="3373" y="595"/>
                  </a:lnTo>
                  <a:cubicBezTo>
                    <a:pt x="3548" y="595"/>
                    <a:pt x="3671" y="421"/>
                    <a:pt x="3671" y="257"/>
                  </a:cubicBezTo>
                  <a:cubicBezTo>
                    <a:pt x="3630" y="123"/>
                    <a:pt x="3507" y="0"/>
                    <a:pt x="33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3"/>
            <p:cNvSpPr/>
            <p:nvPr/>
          </p:nvSpPr>
          <p:spPr>
            <a:xfrm>
              <a:off x="2564513" y="2756200"/>
              <a:ext cx="81000" cy="15150"/>
            </a:xfrm>
            <a:custGeom>
              <a:rect b="b" l="l" r="r" t="t"/>
              <a:pathLst>
                <a:path extrusionOk="0" h="606" w="3240">
                  <a:moveTo>
                    <a:pt x="297" y="1"/>
                  </a:moveTo>
                  <a:cubicBezTo>
                    <a:pt x="123" y="1"/>
                    <a:pt x="0" y="175"/>
                    <a:pt x="0" y="349"/>
                  </a:cubicBezTo>
                  <a:cubicBezTo>
                    <a:pt x="41" y="513"/>
                    <a:pt x="164" y="605"/>
                    <a:pt x="338" y="605"/>
                  </a:cubicBezTo>
                  <a:lnTo>
                    <a:pt x="2942" y="605"/>
                  </a:lnTo>
                  <a:cubicBezTo>
                    <a:pt x="3117" y="605"/>
                    <a:pt x="3240" y="431"/>
                    <a:pt x="3240" y="257"/>
                  </a:cubicBezTo>
                  <a:cubicBezTo>
                    <a:pt x="3199" y="134"/>
                    <a:pt x="3076" y="1"/>
                    <a:pt x="2942"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3"/>
            <p:cNvSpPr/>
            <p:nvPr/>
          </p:nvSpPr>
          <p:spPr>
            <a:xfrm>
              <a:off x="2716988" y="2707250"/>
              <a:ext cx="93050" cy="14900"/>
            </a:xfrm>
            <a:custGeom>
              <a:rect b="b" l="l" r="r" t="t"/>
              <a:pathLst>
                <a:path extrusionOk="0" h="596" w="3722">
                  <a:moveTo>
                    <a:pt x="349" y="0"/>
                  </a:moveTo>
                  <a:cubicBezTo>
                    <a:pt x="134" y="0"/>
                    <a:pt x="1" y="165"/>
                    <a:pt x="52" y="339"/>
                  </a:cubicBezTo>
                  <a:cubicBezTo>
                    <a:pt x="52" y="513"/>
                    <a:pt x="175" y="595"/>
                    <a:pt x="349" y="595"/>
                  </a:cubicBezTo>
                  <a:lnTo>
                    <a:pt x="3384" y="595"/>
                  </a:lnTo>
                  <a:cubicBezTo>
                    <a:pt x="3589" y="595"/>
                    <a:pt x="3722" y="421"/>
                    <a:pt x="3681" y="257"/>
                  </a:cubicBezTo>
                  <a:cubicBezTo>
                    <a:pt x="3681" y="123"/>
                    <a:pt x="3548" y="0"/>
                    <a:pt x="3384"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3"/>
            <p:cNvSpPr/>
            <p:nvPr/>
          </p:nvSpPr>
          <p:spPr>
            <a:xfrm>
              <a:off x="2716988" y="2756200"/>
              <a:ext cx="82300" cy="15150"/>
            </a:xfrm>
            <a:custGeom>
              <a:rect b="b" l="l" r="r" t="t"/>
              <a:pathLst>
                <a:path extrusionOk="0" h="606" w="3292">
                  <a:moveTo>
                    <a:pt x="349" y="1"/>
                  </a:moveTo>
                  <a:cubicBezTo>
                    <a:pt x="134" y="1"/>
                    <a:pt x="1" y="175"/>
                    <a:pt x="52" y="349"/>
                  </a:cubicBezTo>
                  <a:cubicBezTo>
                    <a:pt x="52" y="513"/>
                    <a:pt x="175" y="605"/>
                    <a:pt x="349" y="605"/>
                  </a:cubicBezTo>
                  <a:lnTo>
                    <a:pt x="2953" y="605"/>
                  </a:lnTo>
                  <a:cubicBezTo>
                    <a:pt x="3127" y="605"/>
                    <a:pt x="3291" y="431"/>
                    <a:pt x="3250" y="257"/>
                  </a:cubicBezTo>
                  <a:cubicBezTo>
                    <a:pt x="3209" y="134"/>
                    <a:pt x="3076" y="1"/>
                    <a:pt x="295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3"/>
            <p:cNvSpPr/>
            <p:nvPr/>
          </p:nvSpPr>
          <p:spPr>
            <a:xfrm>
              <a:off x="2548363" y="2520475"/>
              <a:ext cx="267075" cy="179100"/>
            </a:xfrm>
            <a:custGeom>
              <a:rect b="b" l="l" r="r" t="t"/>
              <a:pathLst>
                <a:path extrusionOk="0" h="7164" w="10683">
                  <a:moveTo>
                    <a:pt x="5341" y="634"/>
                  </a:moveTo>
                  <a:lnTo>
                    <a:pt x="9483" y="2089"/>
                  </a:lnTo>
                  <a:lnTo>
                    <a:pt x="5341" y="3494"/>
                  </a:lnTo>
                  <a:lnTo>
                    <a:pt x="1200" y="2089"/>
                  </a:lnTo>
                  <a:lnTo>
                    <a:pt x="5341" y="634"/>
                  </a:lnTo>
                  <a:close/>
                  <a:moveTo>
                    <a:pt x="7863" y="3279"/>
                  </a:moveTo>
                  <a:lnTo>
                    <a:pt x="7863" y="5585"/>
                  </a:lnTo>
                  <a:lnTo>
                    <a:pt x="5341" y="6569"/>
                  </a:lnTo>
                  <a:lnTo>
                    <a:pt x="2778" y="5585"/>
                  </a:lnTo>
                  <a:lnTo>
                    <a:pt x="2778" y="3279"/>
                  </a:lnTo>
                  <a:lnTo>
                    <a:pt x="5208" y="4089"/>
                  </a:lnTo>
                  <a:cubicBezTo>
                    <a:pt x="5259" y="4140"/>
                    <a:pt x="5300" y="4140"/>
                    <a:pt x="5341" y="4140"/>
                  </a:cubicBezTo>
                  <a:cubicBezTo>
                    <a:pt x="5382" y="4140"/>
                    <a:pt x="5382" y="4140"/>
                    <a:pt x="5423" y="4089"/>
                  </a:cubicBezTo>
                  <a:lnTo>
                    <a:pt x="7863" y="3279"/>
                  </a:lnTo>
                  <a:close/>
                  <a:moveTo>
                    <a:pt x="5335" y="1"/>
                  </a:moveTo>
                  <a:cubicBezTo>
                    <a:pt x="5298" y="1"/>
                    <a:pt x="5254" y="14"/>
                    <a:pt x="5208" y="39"/>
                  </a:cubicBezTo>
                  <a:lnTo>
                    <a:pt x="216" y="1782"/>
                  </a:lnTo>
                  <a:cubicBezTo>
                    <a:pt x="82" y="1874"/>
                    <a:pt x="0" y="1997"/>
                    <a:pt x="0" y="2171"/>
                  </a:cubicBezTo>
                  <a:cubicBezTo>
                    <a:pt x="41" y="2253"/>
                    <a:pt x="133" y="2346"/>
                    <a:pt x="216" y="2387"/>
                  </a:cubicBezTo>
                  <a:lnTo>
                    <a:pt x="2184" y="3063"/>
                  </a:lnTo>
                  <a:lnTo>
                    <a:pt x="2184" y="5800"/>
                  </a:lnTo>
                  <a:cubicBezTo>
                    <a:pt x="2184" y="5934"/>
                    <a:pt x="2266" y="6016"/>
                    <a:pt x="2389" y="6057"/>
                  </a:cubicBezTo>
                  <a:lnTo>
                    <a:pt x="5208" y="7164"/>
                  </a:lnTo>
                  <a:lnTo>
                    <a:pt x="5423" y="7164"/>
                  </a:lnTo>
                  <a:lnTo>
                    <a:pt x="8283" y="6057"/>
                  </a:lnTo>
                  <a:cubicBezTo>
                    <a:pt x="8376" y="6016"/>
                    <a:pt x="8458" y="5934"/>
                    <a:pt x="8458" y="5800"/>
                  </a:cubicBezTo>
                  <a:lnTo>
                    <a:pt x="8458" y="3063"/>
                  </a:lnTo>
                  <a:lnTo>
                    <a:pt x="10426" y="2387"/>
                  </a:lnTo>
                  <a:cubicBezTo>
                    <a:pt x="10549" y="2346"/>
                    <a:pt x="10590" y="2253"/>
                    <a:pt x="10641" y="2171"/>
                  </a:cubicBezTo>
                  <a:cubicBezTo>
                    <a:pt x="10682" y="1997"/>
                    <a:pt x="10590" y="1874"/>
                    <a:pt x="10467" y="1782"/>
                  </a:cubicBezTo>
                  <a:lnTo>
                    <a:pt x="5423" y="39"/>
                  </a:lnTo>
                  <a:cubicBezTo>
                    <a:pt x="5403" y="14"/>
                    <a:pt x="5372" y="1"/>
                    <a:pt x="5335"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1" name="Google Shape;391;p33"/>
          <p:cNvGrpSpPr/>
          <p:nvPr/>
        </p:nvGrpSpPr>
        <p:grpSpPr>
          <a:xfrm>
            <a:off x="2680038" y="3640513"/>
            <a:ext cx="343950" cy="288325"/>
            <a:chOff x="7796863" y="2004525"/>
            <a:chExt cx="343950" cy="288325"/>
          </a:xfrm>
        </p:grpSpPr>
        <p:sp>
          <p:nvSpPr>
            <p:cNvPr id="392" name="Google Shape;392;p33"/>
            <p:cNvSpPr/>
            <p:nvPr/>
          </p:nvSpPr>
          <p:spPr>
            <a:xfrm>
              <a:off x="7796863" y="2004525"/>
              <a:ext cx="343950" cy="288325"/>
            </a:xfrm>
            <a:custGeom>
              <a:rect b="b" l="l" r="r" t="t"/>
              <a:pathLst>
                <a:path extrusionOk="0" h="11533" w="13758">
                  <a:moveTo>
                    <a:pt x="6582" y="595"/>
                  </a:moveTo>
                  <a:lnTo>
                    <a:pt x="6582" y="8755"/>
                  </a:lnTo>
                  <a:lnTo>
                    <a:pt x="1026" y="8755"/>
                  </a:lnTo>
                  <a:lnTo>
                    <a:pt x="1026" y="1107"/>
                  </a:lnTo>
                  <a:cubicBezTo>
                    <a:pt x="1026" y="851"/>
                    <a:pt x="1282" y="595"/>
                    <a:pt x="1579" y="595"/>
                  </a:cubicBezTo>
                  <a:close/>
                  <a:moveTo>
                    <a:pt x="12179" y="595"/>
                  </a:moveTo>
                  <a:cubicBezTo>
                    <a:pt x="12477" y="595"/>
                    <a:pt x="12733" y="810"/>
                    <a:pt x="12733" y="1107"/>
                  </a:cubicBezTo>
                  <a:lnTo>
                    <a:pt x="12733" y="8755"/>
                  </a:lnTo>
                  <a:lnTo>
                    <a:pt x="7177" y="8755"/>
                  </a:lnTo>
                  <a:lnTo>
                    <a:pt x="7177" y="595"/>
                  </a:lnTo>
                  <a:close/>
                  <a:moveTo>
                    <a:pt x="13163" y="9349"/>
                  </a:moveTo>
                  <a:lnTo>
                    <a:pt x="13163" y="9995"/>
                  </a:lnTo>
                  <a:cubicBezTo>
                    <a:pt x="13163" y="10508"/>
                    <a:pt x="12774" y="10938"/>
                    <a:pt x="12261" y="10938"/>
                  </a:cubicBezTo>
                  <a:lnTo>
                    <a:pt x="1497" y="10938"/>
                  </a:lnTo>
                  <a:cubicBezTo>
                    <a:pt x="985" y="10938"/>
                    <a:pt x="605" y="10508"/>
                    <a:pt x="605" y="9995"/>
                  </a:cubicBezTo>
                  <a:lnTo>
                    <a:pt x="605" y="9349"/>
                  </a:lnTo>
                  <a:close/>
                  <a:moveTo>
                    <a:pt x="1579" y="0"/>
                  </a:moveTo>
                  <a:cubicBezTo>
                    <a:pt x="985" y="0"/>
                    <a:pt x="472" y="513"/>
                    <a:pt x="472" y="1107"/>
                  </a:cubicBezTo>
                  <a:lnTo>
                    <a:pt x="472" y="8755"/>
                  </a:lnTo>
                  <a:lnTo>
                    <a:pt x="298" y="8755"/>
                  </a:lnTo>
                  <a:cubicBezTo>
                    <a:pt x="134" y="8755"/>
                    <a:pt x="0" y="8888"/>
                    <a:pt x="0" y="9052"/>
                  </a:cubicBezTo>
                  <a:lnTo>
                    <a:pt x="0" y="9995"/>
                  </a:lnTo>
                  <a:cubicBezTo>
                    <a:pt x="0" y="10846"/>
                    <a:pt x="687" y="11533"/>
                    <a:pt x="1497" y="11533"/>
                  </a:cubicBezTo>
                  <a:lnTo>
                    <a:pt x="12261" y="11533"/>
                  </a:lnTo>
                  <a:cubicBezTo>
                    <a:pt x="13071" y="11533"/>
                    <a:pt x="13758" y="10846"/>
                    <a:pt x="13758" y="9995"/>
                  </a:cubicBezTo>
                  <a:lnTo>
                    <a:pt x="13758" y="9052"/>
                  </a:lnTo>
                  <a:cubicBezTo>
                    <a:pt x="13758" y="8888"/>
                    <a:pt x="13625" y="8755"/>
                    <a:pt x="13461" y="8755"/>
                  </a:cubicBezTo>
                  <a:lnTo>
                    <a:pt x="13286" y="8755"/>
                  </a:lnTo>
                  <a:lnTo>
                    <a:pt x="13286" y="1107"/>
                  </a:lnTo>
                  <a:cubicBezTo>
                    <a:pt x="13286" y="513"/>
                    <a:pt x="12815" y="0"/>
                    <a:pt x="1217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3"/>
            <p:cNvSpPr/>
            <p:nvPr/>
          </p:nvSpPr>
          <p:spPr>
            <a:xfrm>
              <a:off x="7851463" y="2048350"/>
              <a:ext cx="48975" cy="58700"/>
            </a:xfrm>
            <a:custGeom>
              <a:rect b="b" l="l" r="r" t="t"/>
              <a:pathLst>
                <a:path extrusionOk="0" h="2348" w="1959">
                  <a:moveTo>
                    <a:pt x="338" y="0"/>
                  </a:moveTo>
                  <a:cubicBezTo>
                    <a:pt x="164" y="0"/>
                    <a:pt x="41" y="82"/>
                    <a:pt x="41" y="256"/>
                  </a:cubicBezTo>
                  <a:cubicBezTo>
                    <a:pt x="0" y="420"/>
                    <a:pt x="164" y="595"/>
                    <a:pt x="338" y="595"/>
                  </a:cubicBezTo>
                  <a:lnTo>
                    <a:pt x="677" y="595"/>
                  </a:lnTo>
                  <a:lnTo>
                    <a:pt x="677" y="2050"/>
                  </a:lnTo>
                  <a:cubicBezTo>
                    <a:pt x="677" y="2173"/>
                    <a:pt x="810" y="2307"/>
                    <a:pt x="933" y="2348"/>
                  </a:cubicBezTo>
                  <a:cubicBezTo>
                    <a:pt x="1107" y="2348"/>
                    <a:pt x="1281" y="2214"/>
                    <a:pt x="1281" y="2050"/>
                  </a:cubicBezTo>
                  <a:lnTo>
                    <a:pt x="1281" y="595"/>
                  </a:lnTo>
                  <a:lnTo>
                    <a:pt x="1620" y="595"/>
                  </a:lnTo>
                  <a:cubicBezTo>
                    <a:pt x="1794" y="595"/>
                    <a:pt x="1917" y="513"/>
                    <a:pt x="1917" y="338"/>
                  </a:cubicBezTo>
                  <a:cubicBezTo>
                    <a:pt x="1958" y="164"/>
                    <a:pt x="1835" y="0"/>
                    <a:pt x="162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3"/>
            <p:cNvSpPr/>
            <p:nvPr/>
          </p:nvSpPr>
          <p:spPr>
            <a:xfrm>
              <a:off x="7905788" y="2092175"/>
              <a:ext cx="27950" cy="14875"/>
            </a:xfrm>
            <a:custGeom>
              <a:rect b="b" l="l" r="r" t="t"/>
              <a:pathLst>
                <a:path extrusionOk="0" h="595" w="1118">
                  <a:moveTo>
                    <a:pt x="349" y="0"/>
                  </a:moveTo>
                  <a:cubicBezTo>
                    <a:pt x="175" y="0"/>
                    <a:pt x="0" y="164"/>
                    <a:pt x="41" y="338"/>
                  </a:cubicBezTo>
                  <a:cubicBezTo>
                    <a:pt x="41" y="461"/>
                    <a:pt x="216" y="595"/>
                    <a:pt x="349" y="595"/>
                  </a:cubicBezTo>
                  <a:lnTo>
                    <a:pt x="769" y="595"/>
                  </a:lnTo>
                  <a:cubicBezTo>
                    <a:pt x="943" y="595"/>
                    <a:pt x="1118" y="420"/>
                    <a:pt x="1067" y="256"/>
                  </a:cubicBezTo>
                  <a:cubicBezTo>
                    <a:pt x="1026" y="82"/>
                    <a:pt x="902" y="0"/>
                    <a:pt x="76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7851463" y="2135725"/>
              <a:ext cx="82275" cy="15150"/>
            </a:xfrm>
            <a:custGeom>
              <a:rect b="b" l="l" r="r" t="t"/>
              <a:pathLst>
                <a:path extrusionOk="0" h="606" w="3291">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8004188" y="2048350"/>
              <a:ext cx="82050" cy="14875"/>
            </a:xfrm>
            <a:custGeom>
              <a:rect b="b" l="l" r="r" t="t"/>
              <a:pathLst>
                <a:path extrusionOk="0" h="595" w="3282">
                  <a:moveTo>
                    <a:pt x="339" y="0"/>
                  </a:moveTo>
                  <a:cubicBezTo>
                    <a:pt x="165" y="0"/>
                    <a:pt x="1" y="164"/>
                    <a:pt x="42" y="338"/>
                  </a:cubicBezTo>
                  <a:cubicBezTo>
                    <a:pt x="83" y="513"/>
                    <a:pt x="206" y="595"/>
                    <a:pt x="339" y="595"/>
                  </a:cubicBezTo>
                  <a:lnTo>
                    <a:pt x="2943" y="595"/>
                  </a:lnTo>
                  <a:cubicBezTo>
                    <a:pt x="3158" y="595"/>
                    <a:pt x="3281" y="420"/>
                    <a:pt x="3240" y="256"/>
                  </a:cubicBezTo>
                  <a:cubicBezTo>
                    <a:pt x="3240" y="82"/>
                    <a:pt x="3117" y="0"/>
                    <a:pt x="2943"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8004188" y="2092175"/>
              <a:ext cx="82050" cy="14875"/>
            </a:xfrm>
            <a:custGeom>
              <a:rect b="b" l="l" r="r" t="t"/>
              <a:pathLst>
                <a:path extrusionOk="0" h="595" w="3282">
                  <a:moveTo>
                    <a:pt x="339" y="0"/>
                  </a:moveTo>
                  <a:cubicBezTo>
                    <a:pt x="165" y="0"/>
                    <a:pt x="1" y="164"/>
                    <a:pt x="42" y="338"/>
                  </a:cubicBezTo>
                  <a:cubicBezTo>
                    <a:pt x="83" y="461"/>
                    <a:pt x="206" y="595"/>
                    <a:pt x="339" y="595"/>
                  </a:cubicBezTo>
                  <a:lnTo>
                    <a:pt x="2943" y="595"/>
                  </a:lnTo>
                  <a:cubicBezTo>
                    <a:pt x="3158" y="595"/>
                    <a:pt x="3281" y="420"/>
                    <a:pt x="3240" y="256"/>
                  </a:cubicBezTo>
                  <a:cubicBezTo>
                    <a:pt x="3240" y="82"/>
                    <a:pt x="3117" y="0"/>
                    <a:pt x="294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a:off x="8004188" y="2135725"/>
              <a:ext cx="82050" cy="15150"/>
            </a:xfrm>
            <a:custGeom>
              <a:rect b="b" l="l" r="r" t="t"/>
              <a:pathLst>
                <a:path extrusionOk="0" h="606" w="3282">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8004188" y="2179550"/>
              <a:ext cx="82050" cy="15150"/>
            </a:xfrm>
            <a:custGeom>
              <a:rect b="b" l="l" r="r" t="t"/>
              <a:pathLst>
                <a:path extrusionOk="0" h="606" w="3282">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7851463" y="2179550"/>
              <a:ext cx="82275" cy="15150"/>
            </a:xfrm>
            <a:custGeom>
              <a:rect b="b" l="l" r="r" t="t"/>
              <a:pathLst>
                <a:path extrusionOk="0" h="606" w="3291">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01" name="Google Shape;401;p33"/>
          <p:cNvCxnSpPr>
            <a:stCxn id="367" idx="2"/>
          </p:cNvCxnSpPr>
          <p:nvPr/>
        </p:nvCxnSpPr>
        <p:spPr>
          <a:xfrm>
            <a:off x="1632825" y="1725525"/>
            <a:ext cx="0" cy="3441900"/>
          </a:xfrm>
          <a:prstGeom prst="straightConnector1">
            <a:avLst/>
          </a:prstGeom>
          <a:noFill/>
          <a:ln cap="flat" cmpd="sng" w="19050">
            <a:solidFill>
              <a:schemeClr val="dk1"/>
            </a:solidFill>
            <a:prstDash val="solid"/>
            <a:round/>
            <a:headEnd len="med" w="med" type="none"/>
            <a:tailEnd len="med" w="med" type="none"/>
          </a:ln>
        </p:spPr>
      </p:cxnSp>
      <p:cxnSp>
        <p:nvCxnSpPr>
          <p:cNvPr id="402" name="Google Shape;402;p33"/>
          <p:cNvCxnSpPr>
            <a:stCxn id="366" idx="2"/>
          </p:cNvCxnSpPr>
          <p:nvPr/>
        </p:nvCxnSpPr>
        <p:spPr>
          <a:xfrm>
            <a:off x="2242425" y="2898275"/>
            <a:ext cx="0" cy="2295600"/>
          </a:xfrm>
          <a:prstGeom prst="straightConnector1">
            <a:avLst/>
          </a:prstGeom>
          <a:noFill/>
          <a:ln cap="flat" cmpd="sng" w="19050">
            <a:solidFill>
              <a:schemeClr val="dk1"/>
            </a:solidFill>
            <a:prstDash val="solid"/>
            <a:round/>
            <a:headEnd len="med" w="med" type="none"/>
            <a:tailEnd len="med" w="med" type="none"/>
          </a:ln>
        </p:spPr>
      </p:cxnSp>
      <p:cxnSp>
        <p:nvCxnSpPr>
          <p:cNvPr id="403" name="Google Shape;403;p33"/>
          <p:cNvCxnSpPr>
            <a:stCxn id="365" idx="2"/>
          </p:cNvCxnSpPr>
          <p:nvPr/>
        </p:nvCxnSpPr>
        <p:spPr>
          <a:xfrm>
            <a:off x="2852025" y="4042838"/>
            <a:ext cx="0" cy="1184100"/>
          </a:xfrm>
          <a:prstGeom prst="straightConnector1">
            <a:avLst/>
          </a:prstGeom>
          <a:noFill/>
          <a:ln cap="flat" cmpd="sng" w="19050">
            <a:solidFill>
              <a:schemeClr val="dk1"/>
            </a:solidFill>
            <a:prstDash val="solid"/>
            <a:round/>
            <a:headEnd len="med" w="med" type="none"/>
            <a:tailEnd len="med" w="med" type="none"/>
          </a:ln>
        </p:spPr>
      </p:cxnSp>
      <p:sp>
        <p:nvSpPr>
          <p:cNvPr id="404" name="Google Shape;404;p33"/>
          <p:cNvSpPr txBox="1"/>
          <p:nvPr>
            <p:ph idx="12" type="sldNum"/>
          </p:nvPr>
        </p:nvSpPr>
        <p:spPr>
          <a:xfrm>
            <a:off x="8392050" y="4454400"/>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a:t>
            </a:r>
            <a:endParaRPr/>
          </a:p>
        </p:txBody>
      </p:sp>
      <p:graphicFrame>
        <p:nvGraphicFramePr>
          <p:cNvPr id="410" name="Google Shape;410;p34"/>
          <p:cNvGraphicFramePr/>
          <p:nvPr/>
        </p:nvGraphicFramePr>
        <p:xfrm>
          <a:off x="713263" y="1230474"/>
          <a:ext cx="3000000" cy="3000000"/>
        </p:xfrm>
        <a:graphic>
          <a:graphicData uri="http://schemas.openxmlformats.org/drawingml/2006/table">
            <a:tbl>
              <a:tblPr>
                <a:noFill/>
                <a:tableStyleId>{363EE216-B138-42D0-A63F-94525CC0BD0B}</a:tableStyleId>
              </a:tblPr>
              <a:tblGrid>
                <a:gridCol w="923125"/>
                <a:gridCol w="2103350"/>
                <a:gridCol w="1325500"/>
                <a:gridCol w="542350"/>
                <a:gridCol w="542350"/>
                <a:gridCol w="542350"/>
                <a:gridCol w="542350"/>
                <a:gridCol w="1030800"/>
              </a:tblGrid>
              <a:tr h="404700">
                <a:tc>
                  <a:txBody>
                    <a:bodyPr/>
                    <a:lstStyle/>
                    <a:p>
                      <a:pPr indent="0" lvl="0" marL="0" rtl="0" algn="l">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Task</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Description</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Date</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S</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O</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N</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D</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Status</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l">
                        <a:lnSpc>
                          <a:spcPct val="115000"/>
                        </a:lnSpc>
                        <a:spcBef>
                          <a:spcPts val="0"/>
                        </a:spcBef>
                        <a:spcAft>
                          <a:spcPts val="0"/>
                        </a:spcAft>
                        <a:buNone/>
                      </a:pPr>
                      <a:r>
                        <a:rPr b="1" lang="en" sz="1200">
                          <a:solidFill>
                            <a:schemeClr val="dk1"/>
                          </a:solidFill>
                          <a:latin typeface="Hanken Grotesk"/>
                          <a:ea typeface="Hanken Grotesk"/>
                          <a:cs typeface="Hanken Grotesk"/>
                          <a:sym typeface="Hanken Grotesk"/>
                        </a:rPr>
                        <a:t>Literature Review</a:t>
                      </a:r>
                      <a:endParaRPr b="1"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Review methods in retrieval and summarization.</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Sep 12 - Nov 12</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In progress</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l">
                        <a:lnSpc>
                          <a:spcPct val="115000"/>
                        </a:lnSpc>
                        <a:spcBef>
                          <a:spcPts val="0"/>
                        </a:spcBef>
                        <a:spcAft>
                          <a:spcPts val="0"/>
                        </a:spcAft>
                        <a:buNone/>
                      </a:pPr>
                      <a:r>
                        <a:rPr b="1" lang="en" sz="1200">
                          <a:solidFill>
                            <a:schemeClr val="dk1"/>
                          </a:solidFill>
                          <a:latin typeface="Hanken Grotesk"/>
                          <a:ea typeface="Hanken Grotesk"/>
                          <a:cs typeface="Hanken Grotesk"/>
                          <a:sym typeface="Hanken Grotesk"/>
                        </a:rPr>
                        <a:t>Prototype</a:t>
                      </a:r>
                      <a:endParaRPr b="1"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Build a basic model for learning and testing.</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Nov 12 - Dec 20</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Unstarted</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l">
                        <a:lnSpc>
                          <a:spcPct val="115000"/>
                        </a:lnSpc>
                        <a:spcBef>
                          <a:spcPts val="0"/>
                        </a:spcBef>
                        <a:spcAft>
                          <a:spcPts val="0"/>
                        </a:spcAft>
                        <a:buNone/>
                      </a:pPr>
                      <a:r>
                        <a:rPr b="1" lang="en" sz="1200">
                          <a:solidFill>
                            <a:schemeClr val="dk1"/>
                          </a:solidFill>
                          <a:latin typeface="Hanken Grotesk"/>
                          <a:ea typeface="Hanken Grotesk"/>
                          <a:cs typeface="Hanken Grotesk"/>
                          <a:sym typeface="Hanken Grotesk"/>
                        </a:rPr>
                        <a:t>Writing</a:t>
                      </a:r>
                      <a:endParaRPr b="1"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Start drafting dissertation (SOA)</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Nov 12 - Dec 20</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Unstarted</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11" name="Google Shape;411;p34"/>
          <p:cNvSpPr txBox="1"/>
          <p:nvPr>
            <p:ph idx="12" type="sldNum"/>
          </p:nvPr>
        </p:nvSpPr>
        <p:spPr>
          <a:xfrm>
            <a:off x="8392050" y="4454400"/>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412" name="Google Shape;412;p34"/>
          <p:cNvSpPr txBox="1"/>
          <p:nvPr/>
        </p:nvSpPr>
        <p:spPr>
          <a:xfrm>
            <a:off x="713275" y="4099200"/>
            <a:ext cx="5554500" cy="3552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None/>
            </a:pPr>
            <a:r>
              <a:rPr b="1" lang="en" sz="1200">
                <a:solidFill>
                  <a:schemeClr val="dk1"/>
                </a:solidFill>
                <a:latin typeface="Hanken Grotesk"/>
                <a:ea typeface="Hanken Grotesk"/>
                <a:cs typeface="Hanken Grotesk"/>
                <a:sym typeface="Hanken Grotesk"/>
              </a:rPr>
              <a:t>Note</a:t>
            </a:r>
            <a:r>
              <a:rPr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t>
            </a:r>
            <a:r>
              <a:rPr lang="en" sz="1200">
                <a:solidFill>
                  <a:schemeClr val="dk1"/>
                </a:solidFill>
                <a:latin typeface="Hanken Grotesk"/>
                <a:ea typeface="Hanken Grotesk"/>
                <a:cs typeface="Hanken Grotesk"/>
                <a:sym typeface="Hanken Grotesk"/>
              </a:rPr>
              <a:t>These dates are flexible and may change as the project progresses.</a:t>
            </a:r>
            <a:endParaRPr b="1" sz="1200" u="sng">
              <a:solidFill>
                <a:schemeClr val="dk1"/>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418" name="Google Shape;418;p35"/>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419" name="Google Shape;419;p35"/>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