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Figtree Black"/>
      <p:bold r:id="rId12"/>
      <p:boldItalic r:id="rId13"/>
    </p:embeddedFont>
    <p:embeddedFont>
      <p:font typeface="Hanken Grotesk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1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gtreeBlack-boldItalic.fntdata"/><Relationship Id="rId12" Type="http://schemas.openxmlformats.org/officeDocument/2006/relationships/font" Target="fonts/FigtreeBlack-bold.fntdata"/><Relationship Id="rId15" Type="http://schemas.openxmlformats.org/officeDocument/2006/relationships/font" Target="fonts/HankenGrotesk-bold.fntdata"/><Relationship Id="rId14" Type="http://schemas.openxmlformats.org/officeDocument/2006/relationships/font" Target="fonts/HankenGrotesk-regular.fntdata"/><Relationship Id="rId17" Type="http://schemas.openxmlformats.org/officeDocument/2006/relationships/font" Target="fonts/HankenGrotesk-boldItalic.fntdata"/><Relationship Id="rId16" Type="http://schemas.openxmlformats.org/officeDocument/2006/relationships/font" Target="fonts/HankenGrotesk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156aac686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156aac686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156aac68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156aac68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17459753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17459753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30712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Ensuring generated text meets specific requirements while maintaining quality</a:t>
            </a:r>
            <a:endParaRPr sz="1400">
              <a:solidFill>
                <a:srgbClr val="030712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156aac68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156aac68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40135a0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40135a0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2" name="Google Shape;12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" name="Google Shape;13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92" name="Google Shape;9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5" name="Google Shape;9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03" name="Google Shape;103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29" name="Google Shape;129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0" name="Google Shape;130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2" name="Google Shape;132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38" name="Google Shape;138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47" name="Google Shape;147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" name="Google Shape;148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0" name="Google Shape;150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56" name="Google Shape;156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65" name="Google Shape;165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8" name="Google Shape;168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4" name="Google Shape;174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5" name="Google Shape;175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88" name="Google Shape;188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" name="Google Shape;191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92" name="Google Shape;192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" name="Google Shape;193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" name="Google Shape;195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21" name="Google Shape;21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" name="Google Shape;22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206" name="Google Shape;20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" name="Google Shape;20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" name="Google Shape;20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20" name="Google Shape;220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3" name="Google Shape;2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36" name="Google Shape;236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" name="Google Shape;237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9" name="Google Shape;23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7" name="Google Shape;247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56" name="Google Shape;256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57" name="Google Shape;257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8" name="Google Shape;258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9" name="Google Shape;259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0" name="Google Shape;260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70" name="Google Shape;270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1" name="Google Shape;271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78" name="Google Shape;278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1" name="Google Shape;281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82" name="Google Shape;28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86" name="Google Shape;286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7" name="Google Shape;287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9" name="Google Shape;289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2" name="Google Shape;29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96" name="Google Shape;296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98" name="Google Shape;298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304" name="Google Shape;304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" name="Google Shape;30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31" name="Google Shape;31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" name="Google Shape;32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40" name="Google Shape;40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" name="Google Shape;41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52" name="Google Shape;52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53" name="Google Shape;53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" name="Google Shape;54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6" name="Google Shape;56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62" name="Google Shape;62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71" name="Google Shape;71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72" name="Google Shape;72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9" name="Google Shape;79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" name="Google Shape;82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nielferreira011102.pages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ctrTitle"/>
          </p:nvPr>
        </p:nvSpPr>
        <p:spPr>
          <a:xfrm>
            <a:off x="1072475" y="791300"/>
            <a:ext cx="6063300" cy="14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Answering consumer health questions with non-expert language</a:t>
            </a:r>
            <a:endParaRPr sz="3000"/>
          </a:p>
        </p:txBody>
      </p:sp>
      <p:sp>
        <p:nvSpPr>
          <p:cNvPr id="313" name="Google Shape;313;p30"/>
          <p:cNvSpPr txBox="1"/>
          <p:nvPr>
            <p:ph idx="1" type="subTitle"/>
          </p:nvPr>
        </p:nvSpPr>
        <p:spPr>
          <a:xfrm>
            <a:off x="1072475" y="2257099"/>
            <a:ext cx="5897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SPRINT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PREPARAÇÃO PARA DISSERTAÇÃO/ESTÁGIO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2024/2025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314" name="Google Shape;3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724" y="613551"/>
            <a:ext cx="1214700" cy="13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0"/>
          <p:cNvSpPr txBox="1"/>
          <p:nvPr/>
        </p:nvSpPr>
        <p:spPr>
          <a:xfrm>
            <a:off x="1072475" y="318570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anken Grotesk"/>
                <a:ea typeface="Hanken Grotesk"/>
                <a:cs typeface="Hanken Grotesk"/>
                <a:sym typeface="Hanken Grotesk"/>
              </a:rPr>
              <a:t>Daniel Ferreira, 102885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8720100" y="4635750"/>
            <a:ext cx="423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400"/>
              <a:t>‹#›</a:t>
            </a:fld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>
            <a:off x="6817363" y="3592101"/>
            <a:ext cx="16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8430875" y="4371700"/>
            <a:ext cx="423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400"/>
              <a:t>‹#›</a:t>
            </a:fld>
            <a:endParaRPr b="1" sz="2400"/>
          </a:p>
        </p:txBody>
      </p:sp>
      <p:pic>
        <p:nvPicPr>
          <p:cNvPr id="324" name="Google Shape;3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425" y="983014"/>
            <a:ext cx="4009926" cy="36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 txBox="1"/>
          <p:nvPr/>
        </p:nvSpPr>
        <p:spPr>
          <a:xfrm>
            <a:off x="713225" y="1213000"/>
            <a:ext cx="40098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Medical LLMs</a:t>
            </a:r>
            <a:r>
              <a:rPr lang="en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like </a:t>
            </a:r>
            <a:r>
              <a:rPr b="1" lang="en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MedPaLM</a:t>
            </a:r>
            <a:r>
              <a:rPr lang="en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</a:t>
            </a:r>
            <a:r>
              <a:rPr b="1" lang="en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Med-Gemini</a:t>
            </a:r>
            <a:r>
              <a:rPr lang="en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are emerging as powerful tools in healthcare and biomedical research with specialized training for clinical tasks.</a:t>
            </a:r>
            <a:endParaRPr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anken Grotesk"/>
              <a:buChar char="●"/>
            </a:pPr>
            <a:r>
              <a:rPr b="1" lang="en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Knowledge integration</a:t>
            </a:r>
            <a:r>
              <a:rPr lang="en">
                <a:solidFill>
                  <a:srgbClr val="33333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through graphs and UMLS enhances model performance in medical question answering.</a:t>
            </a:r>
            <a:endParaRPr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Hanken Grotesk"/>
              <a:buChar char="●"/>
            </a:pP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Controlled text generation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enables precise outputs through various approaches like CTRL and reward-based methods.</a:t>
            </a:r>
            <a:endParaRPr>
              <a:solidFill>
                <a:srgbClr val="33333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grpSp>
        <p:nvGrpSpPr>
          <p:cNvPr id="331" name="Google Shape;331;p32"/>
          <p:cNvGrpSpPr/>
          <p:nvPr/>
        </p:nvGrpSpPr>
        <p:grpSpPr>
          <a:xfrm>
            <a:off x="731520" y="1388100"/>
            <a:ext cx="8534388" cy="3090187"/>
            <a:chOff x="720000" y="1388100"/>
            <a:chExt cx="8534388" cy="3090187"/>
          </a:xfrm>
        </p:grpSpPr>
        <p:grpSp>
          <p:nvGrpSpPr>
            <p:cNvPr id="332" name="Google Shape;332;p32"/>
            <p:cNvGrpSpPr/>
            <p:nvPr/>
          </p:nvGrpSpPr>
          <p:grpSpPr>
            <a:xfrm>
              <a:off x="720000" y="1388100"/>
              <a:ext cx="8534388" cy="3090187"/>
              <a:chOff x="762000" y="1332625"/>
              <a:chExt cx="8534388" cy="3090187"/>
            </a:xfrm>
          </p:grpSpPr>
          <p:grpSp>
            <p:nvGrpSpPr>
              <p:cNvPr id="333" name="Google Shape;333;p32"/>
              <p:cNvGrpSpPr/>
              <p:nvPr/>
            </p:nvGrpSpPr>
            <p:grpSpPr>
              <a:xfrm>
                <a:off x="762000" y="1332625"/>
                <a:ext cx="3191208" cy="3090187"/>
                <a:chOff x="941262" y="1245125"/>
                <a:chExt cx="3191208" cy="3090187"/>
              </a:xfrm>
            </p:grpSpPr>
            <p:sp>
              <p:nvSpPr>
                <p:cNvPr id="334" name="Google Shape;334;p32"/>
                <p:cNvSpPr/>
                <p:nvPr/>
              </p:nvSpPr>
              <p:spPr>
                <a:xfrm>
                  <a:off x="941262" y="1245125"/>
                  <a:ext cx="17007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BQA Approaches</a:t>
                  </a:r>
                  <a:endParaRPr b="1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35" name="Google Shape;335;p32"/>
                <p:cNvSpPr/>
                <p:nvPr/>
              </p:nvSpPr>
              <p:spPr>
                <a:xfrm>
                  <a:off x="2376870" y="1763425"/>
                  <a:ext cx="17556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Open-domain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36" name="Google Shape;336;p32"/>
                <p:cNvSpPr/>
                <p:nvPr/>
              </p:nvSpPr>
              <p:spPr>
                <a:xfrm>
                  <a:off x="2376870" y="2185416"/>
                  <a:ext cx="1755600" cy="4662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Knowledge Base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37" name="Google Shape;337;p32"/>
                <p:cNvSpPr/>
                <p:nvPr/>
              </p:nvSpPr>
              <p:spPr>
                <a:xfrm>
                  <a:off x="2376870" y="2606050"/>
                  <a:ext cx="17532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Information Retrieval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38" name="Google Shape;338;p32"/>
                <p:cNvSpPr/>
                <p:nvPr/>
              </p:nvSpPr>
              <p:spPr>
                <a:xfrm>
                  <a:off x="2376870" y="3026664"/>
                  <a:ext cx="17556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Machine Reading Comprehension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39" name="Google Shape;339;p32"/>
                <p:cNvSpPr/>
                <p:nvPr/>
              </p:nvSpPr>
              <p:spPr>
                <a:xfrm>
                  <a:off x="2376870" y="3447288"/>
                  <a:ext cx="17556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Question Entailment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40" name="Google Shape;340;p32"/>
                <p:cNvSpPr/>
                <p:nvPr/>
              </p:nvSpPr>
              <p:spPr>
                <a:xfrm>
                  <a:off x="2376870" y="3867912"/>
                  <a:ext cx="17556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Visual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cxnSp>
              <p:nvCxnSpPr>
                <p:cNvPr id="341" name="Google Shape;341;p32"/>
                <p:cNvCxnSpPr>
                  <a:stCxn id="334" idx="2"/>
                  <a:endCxn id="340" idx="1"/>
                </p:cNvCxnSpPr>
                <p:nvPr/>
              </p:nvCxnSpPr>
              <p:spPr>
                <a:xfrm flipH="1" rot="-5400000">
                  <a:off x="889662" y="2614475"/>
                  <a:ext cx="2389200" cy="5853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2" name="Google Shape;342;p32"/>
                <p:cNvCxnSpPr>
                  <a:stCxn id="334" idx="2"/>
                  <a:endCxn id="339" idx="1"/>
                </p:cNvCxnSpPr>
                <p:nvPr/>
              </p:nvCxnSpPr>
              <p:spPr>
                <a:xfrm flipH="1" rot="-5400000">
                  <a:off x="1099962" y="2404175"/>
                  <a:ext cx="1968600" cy="5853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3" name="Google Shape;343;p32"/>
                <p:cNvCxnSpPr>
                  <a:stCxn id="334" idx="2"/>
                  <a:endCxn id="338" idx="1"/>
                </p:cNvCxnSpPr>
                <p:nvPr/>
              </p:nvCxnSpPr>
              <p:spPr>
                <a:xfrm flipH="1" rot="-5400000">
                  <a:off x="1310412" y="2193725"/>
                  <a:ext cx="1547700" cy="5853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4" name="Google Shape;344;p32"/>
                <p:cNvCxnSpPr>
                  <a:stCxn id="334" idx="2"/>
                  <a:endCxn id="337" idx="1"/>
                </p:cNvCxnSpPr>
                <p:nvPr/>
              </p:nvCxnSpPr>
              <p:spPr>
                <a:xfrm flipH="1" rot="-5400000">
                  <a:off x="1520712" y="1983425"/>
                  <a:ext cx="1127100" cy="5853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5" name="Google Shape;345;p32"/>
                <p:cNvCxnSpPr>
                  <a:stCxn id="334" idx="2"/>
                  <a:endCxn id="336" idx="1"/>
                </p:cNvCxnSpPr>
                <p:nvPr/>
              </p:nvCxnSpPr>
              <p:spPr>
                <a:xfrm flipH="1" rot="-5400000">
                  <a:off x="1731312" y="1772825"/>
                  <a:ext cx="705900" cy="5853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6" name="Google Shape;346;p32"/>
              <p:cNvGrpSpPr/>
              <p:nvPr/>
            </p:nvGrpSpPr>
            <p:grpSpPr>
              <a:xfrm>
                <a:off x="3434988" y="1332625"/>
                <a:ext cx="3190800" cy="2252268"/>
                <a:chOff x="3755100" y="1311825"/>
                <a:chExt cx="3190800" cy="2252268"/>
              </a:xfrm>
            </p:grpSpPr>
            <p:sp>
              <p:nvSpPr>
                <p:cNvPr id="347" name="Google Shape;347;p32"/>
                <p:cNvSpPr/>
                <p:nvPr/>
              </p:nvSpPr>
              <p:spPr>
                <a:xfrm>
                  <a:off x="3755100" y="1311825"/>
                  <a:ext cx="17007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BQA Contents</a:t>
                  </a:r>
                  <a:endParaRPr b="1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48" name="Google Shape;348;p32"/>
                <p:cNvSpPr/>
                <p:nvPr/>
              </p:nvSpPr>
              <p:spPr>
                <a:xfrm>
                  <a:off x="5190144" y="1825677"/>
                  <a:ext cx="17556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Scientific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49" name="Google Shape;349;p32"/>
                <p:cNvSpPr/>
                <p:nvPr/>
              </p:nvSpPr>
              <p:spPr>
                <a:xfrm>
                  <a:off x="5190300" y="2255445"/>
                  <a:ext cx="1755600" cy="4662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Clinical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50" name="Google Shape;350;p32"/>
                <p:cNvSpPr/>
                <p:nvPr/>
              </p:nvSpPr>
              <p:spPr>
                <a:xfrm>
                  <a:off x="5190300" y="2676069"/>
                  <a:ext cx="17532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Consumer Health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51" name="Google Shape;351;p32"/>
                <p:cNvSpPr/>
                <p:nvPr/>
              </p:nvSpPr>
              <p:spPr>
                <a:xfrm>
                  <a:off x="5190300" y="3096693"/>
                  <a:ext cx="17556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Examination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cxnSp>
              <p:nvCxnSpPr>
                <p:cNvPr id="352" name="Google Shape;352;p32"/>
                <p:cNvCxnSpPr>
                  <a:stCxn id="347" idx="2"/>
                  <a:endCxn id="348" idx="1"/>
                </p:cNvCxnSpPr>
                <p:nvPr/>
              </p:nvCxnSpPr>
              <p:spPr>
                <a:xfrm flipH="1" rot="-5400000">
                  <a:off x="4757700" y="1626975"/>
                  <a:ext cx="280200" cy="5847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3" name="Google Shape;353;p32"/>
                <p:cNvCxnSpPr>
                  <a:stCxn id="347" idx="2"/>
                  <a:endCxn id="349" idx="1"/>
                </p:cNvCxnSpPr>
                <p:nvPr/>
              </p:nvCxnSpPr>
              <p:spPr>
                <a:xfrm flipH="1" rot="-5400000">
                  <a:off x="4543350" y="1841325"/>
                  <a:ext cx="709200" cy="5850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4" name="Google Shape;354;p32"/>
                <p:cNvCxnSpPr>
                  <a:stCxn id="347" idx="2"/>
                  <a:endCxn id="350" idx="1"/>
                </p:cNvCxnSpPr>
                <p:nvPr/>
              </p:nvCxnSpPr>
              <p:spPr>
                <a:xfrm flipH="1" rot="-5400000">
                  <a:off x="4332750" y="2051925"/>
                  <a:ext cx="1130400" cy="5850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5" name="Google Shape;355;p32"/>
                <p:cNvCxnSpPr>
                  <a:stCxn id="347" idx="2"/>
                  <a:endCxn id="351" idx="1"/>
                </p:cNvCxnSpPr>
                <p:nvPr/>
              </p:nvCxnSpPr>
              <p:spPr>
                <a:xfrm flipH="1" rot="-5400000">
                  <a:off x="4122300" y="2262375"/>
                  <a:ext cx="1551300" cy="5850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56" name="Google Shape;356;p32"/>
              <p:cNvGrpSpPr/>
              <p:nvPr/>
            </p:nvGrpSpPr>
            <p:grpSpPr>
              <a:xfrm>
                <a:off x="6101963" y="1332625"/>
                <a:ext cx="3194425" cy="2672892"/>
                <a:chOff x="6071375" y="1304875"/>
                <a:chExt cx="3194425" cy="2672892"/>
              </a:xfrm>
            </p:grpSpPr>
            <p:sp>
              <p:nvSpPr>
                <p:cNvPr id="357" name="Google Shape;357;p32"/>
                <p:cNvSpPr/>
                <p:nvPr/>
              </p:nvSpPr>
              <p:spPr>
                <a:xfrm>
                  <a:off x="6071375" y="1304875"/>
                  <a:ext cx="17007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BQA Formats</a:t>
                  </a:r>
                  <a:endParaRPr b="1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58" name="Google Shape;358;p32"/>
                <p:cNvSpPr/>
                <p:nvPr/>
              </p:nvSpPr>
              <p:spPr>
                <a:xfrm>
                  <a:off x="7510200" y="1821850"/>
                  <a:ext cx="17556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Yes/no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59" name="Google Shape;359;p32"/>
                <p:cNvSpPr/>
                <p:nvPr/>
              </p:nvSpPr>
              <p:spPr>
                <a:xfrm>
                  <a:off x="7510200" y="2248495"/>
                  <a:ext cx="1755600" cy="4662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Extraction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sp>
              <p:nvSpPr>
                <p:cNvPr id="360" name="Google Shape;360;p32"/>
                <p:cNvSpPr/>
                <p:nvPr/>
              </p:nvSpPr>
              <p:spPr>
                <a:xfrm>
                  <a:off x="7510197" y="3089743"/>
                  <a:ext cx="17556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Multichoice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cxnSp>
              <p:nvCxnSpPr>
                <p:cNvPr id="361" name="Google Shape;361;p32"/>
                <p:cNvCxnSpPr>
                  <a:stCxn id="357" idx="2"/>
                  <a:endCxn id="360" idx="1"/>
                </p:cNvCxnSpPr>
                <p:nvPr/>
              </p:nvCxnSpPr>
              <p:spPr>
                <a:xfrm flipH="1" rot="-5400000">
                  <a:off x="6440375" y="2253625"/>
                  <a:ext cx="1551300" cy="5886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2" name="Google Shape;362;p32"/>
                <p:cNvCxnSpPr>
                  <a:stCxn id="357" idx="2"/>
                  <a:endCxn id="358" idx="1"/>
                </p:cNvCxnSpPr>
                <p:nvPr/>
              </p:nvCxnSpPr>
              <p:spPr>
                <a:xfrm flipH="1" rot="-5400000">
                  <a:off x="7074425" y="1619575"/>
                  <a:ext cx="283200" cy="5886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32"/>
                <p:cNvCxnSpPr>
                  <a:stCxn id="357" idx="2"/>
                  <a:endCxn id="359" idx="1"/>
                </p:cNvCxnSpPr>
                <p:nvPr/>
              </p:nvCxnSpPr>
              <p:spPr>
                <a:xfrm flipH="1" rot="-5400000">
                  <a:off x="6861425" y="1832575"/>
                  <a:ext cx="709200" cy="5886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p32"/>
                <p:cNvCxnSpPr>
                  <a:stCxn id="357" idx="2"/>
                  <a:endCxn id="365" idx="1"/>
                </p:cNvCxnSpPr>
                <p:nvPr/>
              </p:nvCxnSpPr>
              <p:spPr>
                <a:xfrm flipH="1" rot="-5400000">
                  <a:off x="6651125" y="2042875"/>
                  <a:ext cx="1129800" cy="5886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65" name="Google Shape;365;p32"/>
                <p:cNvSpPr/>
                <p:nvPr/>
              </p:nvSpPr>
              <p:spPr>
                <a:xfrm>
                  <a:off x="7510200" y="2669119"/>
                  <a:ext cx="1755600" cy="4662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Generation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  <p:cxnSp>
              <p:nvCxnSpPr>
                <p:cNvPr id="366" name="Google Shape;366;p32"/>
                <p:cNvCxnSpPr>
                  <a:stCxn id="357" idx="2"/>
                  <a:endCxn id="367" idx="1"/>
                </p:cNvCxnSpPr>
                <p:nvPr/>
              </p:nvCxnSpPr>
              <p:spPr>
                <a:xfrm flipH="1" rot="-5400000">
                  <a:off x="6230075" y="2463925"/>
                  <a:ext cx="1971900" cy="588600"/>
                </a:xfrm>
                <a:prstGeom prst="bentConnector2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67" name="Google Shape;367;p32"/>
                <p:cNvSpPr/>
                <p:nvPr/>
              </p:nvSpPr>
              <p:spPr>
                <a:xfrm>
                  <a:off x="7510197" y="3510367"/>
                  <a:ext cx="1755600" cy="4674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latin typeface="Hanken Grotesk"/>
                      <a:ea typeface="Hanken Grotesk"/>
                      <a:cs typeface="Hanken Grotesk"/>
                      <a:sym typeface="Hanken Grotesk"/>
                    </a:rPr>
                    <a:t>Retrieval</a:t>
                  </a:r>
                  <a:endParaRPr sz="1200">
                    <a:latin typeface="Hanken Grotesk"/>
                    <a:ea typeface="Hanken Grotesk"/>
                    <a:cs typeface="Hanken Grotesk"/>
                    <a:sym typeface="Hanken Grotesk"/>
                  </a:endParaRPr>
                </a:p>
              </p:txBody>
            </p:sp>
          </p:grpSp>
        </p:grpSp>
        <p:cxnSp>
          <p:nvCxnSpPr>
            <p:cNvPr id="368" name="Google Shape;368;p32"/>
            <p:cNvCxnSpPr>
              <a:stCxn id="334" idx="2"/>
              <a:endCxn id="335" idx="1"/>
            </p:cNvCxnSpPr>
            <p:nvPr/>
          </p:nvCxnSpPr>
          <p:spPr>
            <a:xfrm flipH="1" rot="-5400000">
              <a:off x="1720650" y="1705200"/>
              <a:ext cx="284700" cy="585300"/>
            </a:xfrm>
            <a:prstGeom prst="bentConnector2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9" name="Google Shape;369;p32"/>
          <p:cNvSpPr txBox="1"/>
          <p:nvPr>
            <p:ph idx="12" type="sldNum"/>
          </p:nvPr>
        </p:nvSpPr>
        <p:spPr>
          <a:xfrm>
            <a:off x="8424000" y="4381125"/>
            <a:ext cx="423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400"/>
              <a:t>‹#›</a:t>
            </a:fld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text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3"/>
          <p:cNvGrpSpPr/>
          <p:nvPr/>
        </p:nvGrpSpPr>
        <p:grpSpPr>
          <a:xfrm>
            <a:off x="4641058" y="1350103"/>
            <a:ext cx="3785159" cy="2301070"/>
            <a:chOff x="4640375" y="1359375"/>
            <a:chExt cx="3494100" cy="2439900"/>
          </a:xfrm>
        </p:grpSpPr>
        <p:sp>
          <p:nvSpPr>
            <p:cNvPr id="376" name="Google Shape;376;p33"/>
            <p:cNvSpPr/>
            <p:nvPr/>
          </p:nvSpPr>
          <p:spPr>
            <a:xfrm>
              <a:off x="4640375" y="1359375"/>
              <a:ext cx="3494100" cy="2439900"/>
            </a:xfrm>
            <a:prstGeom prst="roundRect">
              <a:avLst>
                <a:gd fmla="val 48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 txBox="1"/>
            <p:nvPr/>
          </p:nvSpPr>
          <p:spPr>
            <a:xfrm>
              <a:off x="4640375" y="1359375"/>
              <a:ext cx="34941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Control types</a:t>
              </a:r>
              <a:endParaRPr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378" name="Google Shape;378;p33"/>
          <p:cNvGrpSpPr/>
          <p:nvPr/>
        </p:nvGrpSpPr>
        <p:grpSpPr>
          <a:xfrm>
            <a:off x="717773" y="3775019"/>
            <a:ext cx="7708438" cy="664006"/>
            <a:chOff x="1018775" y="3922775"/>
            <a:chExt cx="7115700" cy="719400"/>
          </a:xfrm>
        </p:grpSpPr>
        <p:sp>
          <p:nvSpPr>
            <p:cNvPr id="379" name="Google Shape;379;p33"/>
            <p:cNvSpPr/>
            <p:nvPr/>
          </p:nvSpPr>
          <p:spPr>
            <a:xfrm>
              <a:off x="1018775" y="3922775"/>
              <a:ext cx="7115700" cy="719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 txBox="1"/>
            <p:nvPr/>
          </p:nvSpPr>
          <p:spPr>
            <a:xfrm>
              <a:off x="1018775" y="3922775"/>
              <a:ext cx="3494100" cy="4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Quality requirements</a:t>
              </a:r>
              <a:endParaRPr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381" name="Google Shape;381;p33"/>
          <p:cNvSpPr/>
          <p:nvPr/>
        </p:nvSpPr>
        <p:spPr>
          <a:xfrm>
            <a:off x="5939787" y="3922375"/>
            <a:ext cx="11877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anken Grotesk"/>
                <a:ea typeface="Hanken Grotesk"/>
                <a:cs typeface="Hanken Grotesk"/>
                <a:sym typeface="Hanken Grotesk"/>
              </a:rPr>
              <a:t>Helpfulness</a:t>
            </a:r>
            <a:endParaRPr b="1" sz="12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7251125" y="3922375"/>
            <a:ext cx="10134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anken Grotesk"/>
                <a:ea typeface="Hanken Grotesk"/>
                <a:cs typeface="Hanken Grotesk"/>
                <a:sym typeface="Hanken Grotesk"/>
              </a:rPr>
              <a:t>Diversity</a:t>
            </a:r>
            <a:endParaRPr b="1" sz="12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grpSp>
        <p:nvGrpSpPr>
          <p:cNvPr id="383" name="Google Shape;383;p33"/>
          <p:cNvGrpSpPr/>
          <p:nvPr/>
        </p:nvGrpSpPr>
        <p:grpSpPr>
          <a:xfrm>
            <a:off x="718167" y="1350103"/>
            <a:ext cx="3785159" cy="2301070"/>
            <a:chOff x="4640375" y="1359375"/>
            <a:chExt cx="3494100" cy="2439900"/>
          </a:xfrm>
        </p:grpSpPr>
        <p:sp>
          <p:nvSpPr>
            <p:cNvPr id="384" name="Google Shape;384;p33"/>
            <p:cNvSpPr/>
            <p:nvPr/>
          </p:nvSpPr>
          <p:spPr>
            <a:xfrm>
              <a:off x="4640375" y="1359375"/>
              <a:ext cx="3494100" cy="2439900"/>
            </a:xfrm>
            <a:prstGeom prst="roundRect">
              <a:avLst>
                <a:gd fmla="val 486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3"/>
            <p:cNvSpPr txBox="1"/>
            <p:nvPr/>
          </p:nvSpPr>
          <p:spPr>
            <a:xfrm>
              <a:off x="4640375" y="1359375"/>
              <a:ext cx="34941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Control methods</a:t>
              </a:r>
              <a:endParaRPr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386" name="Google Shape;386;p33"/>
          <p:cNvGrpSpPr/>
          <p:nvPr/>
        </p:nvGrpSpPr>
        <p:grpSpPr>
          <a:xfrm>
            <a:off x="882748" y="1868007"/>
            <a:ext cx="1648802" cy="1618500"/>
            <a:chOff x="882748" y="1868007"/>
            <a:chExt cx="1648802" cy="1618500"/>
          </a:xfrm>
        </p:grpSpPr>
        <p:sp>
          <p:nvSpPr>
            <p:cNvPr id="387" name="Google Shape;387;p33"/>
            <p:cNvSpPr/>
            <p:nvPr/>
          </p:nvSpPr>
          <p:spPr>
            <a:xfrm>
              <a:off x="882748" y="1868007"/>
              <a:ext cx="1648800" cy="1618500"/>
            </a:xfrm>
            <a:prstGeom prst="roundRect">
              <a:avLst>
                <a:gd fmla="val 547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 txBox="1"/>
            <p:nvPr/>
          </p:nvSpPr>
          <p:spPr>
            <a:xfrm>
              <a:off x="882748" y="1874520"/>
              <a:ext cx="164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Training phase</a:t>
              </a:r>
              <a:endParaRPr b="1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389" name="Google Shape;389;p33"/>
            <p:cNvSpPr txBox="1"/>
            <p:nvPr/>
          </p:nvSpPr>
          <p:spPr>
            <a:xfrm>
              <a:off x="882750" y="2198600"/>
              <a:ext cx="1648800" cy="9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Retraining</a:t>
              </a:r>
              <a:endParaRPr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Fine-tuning</a:t>
              </a:r>
              <a:endParaRPr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Reinforcement learning</a:t>
              </a:r>
              <a:endParaRPr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390" name="Google Shape;390;p33"/>
          <p:cNvSpPr txBox="1"/>
          <p:nvPr>
            <p:ph idx="12" type="sldNum"/>
          </p:nvPr>
        </p:nvSpPr>
        <p:spPr>
          <a:xfrm>
            <a:off x="8424000" y="4381125"/>
            <a:ext cx="423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400"/>
              <a:t>‹#›</a:t>
            </a:fld>
            <a:endParaRPr b="1" sz="2400"/>
          </a:p>
        </p:txBody>
      </p:sp>
      <p:sp>
        <p:nvSpPr>
          <p:cNvPr id="391" name="Google Shape;391;p33"/>
          <p:cNvSpPr/>
          <p:nvPr/>
        </p:nvSpPr>
        <p:spPr>
          <a:xfrm>
            <a:off x="2691798" y="1867994"/>
            <a:ext cx="1648800" cy="1618500"/>
          </a:xfrm>
          <a:prstGeom prst="roundRect">
            <a:avLst>
              <a:gd fmla="val 5474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 txBox="1"/>
          <p:nvPr/>
        </p:nvSpPr>
        <p:spPr>
          <a:xfrm>
            <a:off x="2691800" y="2198600"/>
            <a:ext cx="16488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Prompt engineering</a:t>
            </a:r>
            <a:endParaRPr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Latent space manipulation</a:t>
            </a:r>
            <a:endParaRPr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Decoding-time intervention</a:t>
            </a:r>
            <a:endParaRPr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2691800" y="1874525"/>
            <a:ext cx="16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Inference phase</a:t>
            </a:r>
            <a:endParaRPr b="1"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grpSp>
        <p:nvGrpSpPr>
          <p:cNvPr id="394" name="Google Shape;394;p33"/>
          <p:cNvGrpSpPr/>
          <p:nvPr/>
        </p:nvGrpSpPr>
        <p:grpSpPr>
          <a:xfrm>
            <a:off x="4811327" y="1874520"/>
            <a:ext cx="1648809" cy="1618500"/>
            <a:chOff x="-2427835" y="2492607"/>
            <a:chExt cx="1648809" cy="1618500"/>
          </a:xfrm>
        </p:grpSpPr>
        <p:sp>
          <p:nvSpPr>
            <p:cNvPr id="395" name="Google Shape;395;p33"/>
            <p:cNvSpPr/>
            <p:nvPr/>
          </p:nvSpPr>
          <p:spPr>
            <a:xfrm>
              <a:off x="-2427827" y="2492607"/>
              <a:ext cx="1648800" cy="1618500"/>
            </a:xfrm>
            <a:prstGeom prst="roundRect">
              <a:avLst>
                <a:gd fmla="val 5474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 txBox="1"/>
            <p:nvPr/>
          </p:nvSpPr>
          <p:spPr>
            <a:xfrm>
              <a:off x="-2427835" y="2492607"/>
              <a:ext cx="164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Content control</a:t>
              </a:r>
              <a:endParaRPr b="1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397" name="Google Shape;397;p33"/>
          <p:cNvGrpSpPr/>
          <p:nvPr/>
        </p:nvGrpSpPr>
        <p:grpSpPr>
          <a:xfrm>
            <a:off x="6615727" y="1874520"/>
            <a:ext cx="1648809" cy="1621012"/>
            <a:chOff x="-2769448" y="745695"/>
            <a:chExt cx="1648809" cy="1621012"/>
          </a:xfrm>
        </p:grpSpPr>
        <p:grpSp>
          <p:nvGrpSpPr>
            <p:cNvPr id="398" name="Google Shape;398;p33"/>
            <p:cNvGrpSpPr/>
            <p:nvPr/>
          </p:nvGrpSpPr>
          <p:grpSpPr>
            <a:xfrm>
              <a:off x="-2769448" y="745695"/>
              <a:ext cx="1648809" cy="1621012"/>
              <a:chOff x="-2427835" y="2508295"/>
              <a:chExt cx="1648809" cy="1621012"/>
            </a:xfrm>
          </p:grpSpPr>
          <p:sp>
            <p:nvSpPr>
              <p:cNvPr id="399" name="Google Shape;399;p33"/>
              <p:cNvSpPr/>
              <p:nvPr/>
            </p:nvSpPr>
            <p:spPr>
              <a:xfrm>
                <a:off x="-2427827" y="2510807"/>
                <a:ext cx="1648800" cy="1618500"/>
              </a:xfrm>
              <a:prstGeom prst="roundRect">
                <a:avLst>
                  <a:gd fmla="val 5474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3"/>
              <p:cNvSpPr txBox="1"/>
              <p:nvPr/>
            </p:nvSpPr>
            <p:spPr>
              <a:xfrm>
                <a:off x="-2427835" y="2508295"/>
                <a:ext cx="1648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rPr>
                  <a:t>Attribute control</a:t>
                </a:r>
                <a:endParaRPr b="1" sz="12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endParaRPr>
              </a:p>
            </p:txBody>
          </p:sp>
        </p:grpSp>
        <p:sp>
          <p:nvSpPr>
            <p:cNvPr id="401" name="Google Shape;401;p33"/>
            <p:cNvSpPr txBox="1"/>
            <p:nvPr/>
          </p:nvSpPr>
          <p:spPr>
            <a:xfrm>
              <a:off x="-2769444" y="1065735"/>
              <a:ext cx="1648800" cy="12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Sentiment</a:t>
              </a:r>
              <a:endParaRPr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Style</a:t>
              </a:r>
              <a:endParaRPr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Topic</a:t>
              </a:r>
              <a:endParaRPr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Safety</a:t>
              </a:r>
              <a:endParaRPr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402" name="Google Shape;402;p33"/>
          <p:cNvSpPr/>
          <p:nvPr/>
        </p:nvSpPr>
        <p:spPr>
          <a:xfrm>
            <a:off x="4811325" y="3922375"/>
            <a:ext cx="1004700" cy="3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anken Grotesk"/>
                <a:ea typeface="Hanken Grotesk"/>
                <a:cs typeface="Hanken Grotesk"/>
                <a:sym typeface="Hanken Grotesk"/>
              </a:rPr>
              <a:t>Fluency</a:t>
            </a:r>
            <a:endParaRPr b="1" sz="12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03" name="Google Shape;403;p33"/>
          <p:cNvSpPr txBox="1"/>
          <p:nvPr/>
        </p:nvSpPr>
        <p:spPr>
          <a:xfrm>
            <a:off x="4811327" y="2198594"/>
            <a:ext cx="1648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Structure</a:t>
            </a:r>
            <a:endParaRPr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Vocabulary</a:t>
            </a:r>
            <a:endParaRPr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Length</a:t>
            </a:r>
            <a:endParaRPr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Format</a:t>
            </a:r>
            <a:endParaRPr sz="1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878875" y="13045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Pleiades</a:t>
            </a:r>
            <a:endParaRPr/>
          </a:p>
        </p:txBody>
      </p:sp>
      <p:sp>
        <p:nvSpPr>
          <p:cNvPr id="409" name="Google Shape;409;p34"/>
          <p:cNvSpPr txBox="1"/>
          <p:nvPr>
            <p:ph idx="1" type="subTitle"/>
          </p:nvPr>
        </p:nvSpPr>
        <p:spPr>
          <a:xfrm>
            <a:off x="878875" y="1946700"/>
            <a:ext cx="3024900" cy="19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High Performance Computing (HPC) cluster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 operated by </a:t>
            </a:r>
            <a:r>
              <a:rPr b="1" lang="en">
                <a:solidFill>
                  <a:srgbClr val="404040"/>
                </a:solidFill>
                <a:highlight>
                  <a:srgbClr val="FCFCFC"/>
                </a:highlight>
              </a:rPr>
              <a:t>IEETA</a:t>
            </a:r>
            <a:r>
              <a:rPr lang="en">
                <a:solidFill>
                  <a:srgbClr val="404040"/>
                </a:solidFill>
                <a:highlight>
                  <a:srgbClr val="FCFCFC"/>
                </a:highlight>
              </a:rPr>
              <a:t>.  The system features both traditional CPU nodes and GPU-accelerated computing nodes, making it versatile for different types of computational workloads.</a:t>
            </a:r>
            <a:endParaRPr/>
          </a:p>
        </p:txBody>
      </p:sp>
      <p:grpSp>
        <p:nvGrpSpPr>
          <p:cNvPr id="410" name="Google Shape;410;p34"/>
          <p:cNvGrpSpPr/>
          <p:nvPr/>
        </p:nvGrpSpPr>
        <p:grpSpPr>
          <a:xfrm>
            <a:off x="4468150" y="1201275"/>
            <a:ext cx="3791800" cy="2740956"/>
            <a:chOff x="4298600" y="752100"/>
            <a:chExt cx="3791800" cy="2740956"/>
          </a:xfrm>
        </p:grpSpPr>
        <p:grpSp>
          <p:nvGrpSpPr>
            <p:cNvPr id="411" name="Google Shape;411;p34"/>
            <p:cNvGrpSpPr/>
            <p:nvPr/>
          </p:nvGrpSpPr>
          <p:grpSpPr>
            <a:xfrm>
              <a:off x="5492255" y="2469145"/>
              <a:ext cx="2118135" cy="1023911"/>
              <a:chOff x="5195805" y="3477095"/>
              <a:chExt cx="2118135" cy="1023911"/>
            </a:xfrm>
          </p:grpSpPr>
          <p:grpSp>
            <p:nvGrpSpPr>
              <p:cNvPr id="412" name="Google Shape;412;p34"/>
              <p:cNvGrpSpPr/>
              <p:nvPr/>
            </p:nvGrpSpPr>
            <p:grpSpPr>
              <a:xfrm rot="5400000">
                <a:off x="5742917" y="2929983"/>
                <a:ext cx="1023911" cy="2118135"/>
                <a:chOff x="4601661" y="1269550"/>
                <a:chExt cx="3470886" cy="2245452"/>
              </a:xfrm>
            </p:grpSpPr>
            <p:sp>
              <p:nvSpPr>
                <p:cNvPr id="413" name="Google Shape;413;p34"/>
                <p:cNvSpPr/>
                <p:nvPr/>
              </p:nvSpPr>
              <p:spPr>
                <a:xfrm>
                  <a:off x="4601661" y="1269550"/>
                  <a:ext cx="3470886" cy="2132617"/>
                </a:xfrm>
                <a:custGeom>
                  <a:rect b="b" l="l" r="r" t="t"/>
                  <a:pathLst>
                    <a:path extrusionOk="0" h="100702" w="163895">
                      <a:moveTo>
                        <a:pt x="8116" y="0"/>
                      </a:moveTo>
                      <a:cubicBezTo>
                        <a:pt x="3557" y="0"/>
                        <a:pt x="0" y="3678"/>
                        <a:pt x="0" y="8238"/>
                      </a:cubicBezTo>
                      <a:lnTo>
                        <a:pt x="0" y="100701"/>
                      </a:lnTo>
                      <a:lnTo>
                        <a:pt x="163894" y="100701"/>
                      </a:lnTo>
                      <a:lnTo>
                        <a:pt x="163894" y="8238"/>
                      </a:lnTo>
                      <a:cubicBezTo>
                        <a:pt x="163894" y="3678"/>
                        <a:pt x="160338" y="0"/>
                        <a:pt x="1557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4"/>
                <p:cNvSpPr/>
                <p:nvPr/>
              </p:nvSpPr>
              <p:spPr>
                <a:xfrm>
                  <a:off x="6532017" y="3401603"/>
                  <a:ext cx="1287900" cy="1134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1"/>
                </a:solidFill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5" name="Google Shape;415;p34"/>
              <p:cNvSpPr/>
              <p:nvPr/>
            </p:nvSpPr>
            <p:spPr>
              <a:xfrm>
                <a:off x="5484525" y="3639997"/>
                <a:ext cx="704400" cy="6981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anken Grotesk"/>
                  <a:ea typeface="Hanken Grotesk"/>
                  <a:cs typeface="Hanken Grotesk"/>
                  <a:sym typeface="Hanken Grotesk"/>
                </a:endParaRPr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>
                <a:off x="5754525" y="3907597"/>
                <a:ext cx="164400" cy="1629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anken Grotesk"/>
                  <a:ea typeface="Hanken Grotesk"/>
                  <a:cs typeface="Hanken Grotesk"/>
                  <a:sym typeface="Hanken Grotesk"/>
                </a:endParaRPr>
              </a:p>
            </p:txBody>
          </p:sp>
          <p:cxnSp>
            <p:nvCxnSpPr>
              <p:cNvPr id="417" name="Google Shape;417;p34"/>
              <p:cNvCxnSpPr>
                <a:stCxn id="415" idx="0"/>
                <a:endCxn id="416" idx="0"/>
              </p:cNvCxnSpPr>
              <p:nvPr/>
            </p:nvCxnSpPr>
            <p:spPr>
              <a:xfrm>
                <a:off x="5836725" y="3639997"/>
                <a:ext cx="0" cy="26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34"/>
              <p:cNvCxnSpPr>
                <a:stCxn id="415" idx="1"/>
                <a:endCxn id="416" idx="1"/>
              </p:cNvCxnSpPr>
              <p:nvPr/>
            </p:nvCxnSpPr>
            <p:spPr>
              <a:xfrm>
                <a:off x="5587682" y="3742231"/>
                <a:ext cx="190800" cy="18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34"/>
              <p:cNvCxnSpPr>
                <a:stCxn id="415" idx="2"/>
                <a:endCxn id="416" idx="2"/>
              </p:cNvCxnSpPr>
              <p:nvPr/>
            </p:nvCxnSpPr>
            <p:spPr>
              <a:xfrm>
                <a:off x="5484525" y="3989047"/>
                <a:ext cx="270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34"/>
              <p:cNvCxnSpPr>
                <a:stCxn id="415" idx="3"/>
                <a:endCxn id="416" idx="3"/>
              </p:cNvCxnSpPr>
              <p:nvPr/>
            </p:nvCxnSpPr>
            <p:spPr>
              <a:xfrm flipH="1" rot="10800000">
                <a:off x="5587682" y="4046562"/>
                <a:ext cx="190800" cy="18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34"/>
              <p:cNvCxnSpPr>
                <a:stCxn id="415" idx="4"/>
                <a:endCxn id="416" idx="4"/>
              </p:cNvCxnSpPr>
              <p:nvPr/>
            </p:nvCxnSpPr>
            <p:spPr>
              <a:xfrm rot="10800000">
                <a:off x="5836725" y="4070497"/>
                <a:ext cx="0" cy="26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34"/>
              <p:cNvCxnSpPr>
                <a:stCxn id="415" idx="5"/>
                <a:endCxn id="416" idx="5"/>
              </p:cNvCxnSpPr>
              <p:nvPr/>
            </p:nvCxnSpPr>
            <p:spPr>
              <a:xfrm rot="10800000">
                <a:off x="5894968" y="4046562"/>
                <a:ext cx="190800" cy="18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34"/>
              <p:cNvCxnSpPr>
                <a:stCxn id="415" idx="6"/>
                <a:endCxn id="416" idx="6"/>
              </p:cNvCxnSpPr>
              <p:nvPr/>
            </p:nvCxnSpPr>
            <p:spPr>
              <a:xfrm rot="10800000">
                <a:off x="5918925" y="3989047"/>
                <a:ext cx="270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34"/>
              <p:cNvCxnSpPr>
                <a:stCxn id="415" idx="7"/>
                <a:endCxn id="416" idx="7"/>
              </p:cNvCxnSpPr>
              <p:nvPr/>
            </p:nvCxnSpPr>
            <p:spPr>
              <a:xfrm flipH="1">
                <a:off x="5894968" y="3742231"/>
                <a:ext cx="190800" cy="18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5" name="Google Shape;425;p34"/>
              <p:cNvSpPr/>
              <p:nvPr/>
            </p:nvSpPr>
            <p:spPr>
              <a:xfrm>
                <a:off x="6370675" y="3639997"/>
                <a:ext cx="704400" cy="6981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anken Grotesk"/>
                  <a:ea typeface="Hanken Grotesk"/>
                  <a:cs typeface="Hanken Grotesk"/>
                  <a:sym typeface="Hanken Grotesk"/>
                </a:endParaRPr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>
                <a:off x="6640675" y="3907597"/>
                <a:ext cx="164400" cy="1629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anken Grotesk"/>
                  <a:ea typeface="Hanken Grotesk"/>
                  <a:cs typeface="Hanken Grotesk"/>
                  <a:sym typeface="Hanken Grotesk"/>
                </a:endParaRPr>
              </a:p>
            </p:txBody>
          </p:sp>
          <p:cxnSp>
            <p:nvCxnSpPr>
              <p:cNvPr id="427" name="Google Shape;427;p34"/>
              <p:cNvCxnSpPr>
                <a:stCxn id="425" idx="0"/>
                <a:endCxn id="426" idx="0"/>
              </p:cNvCxnSpPr>
              <p:nvPr/>
            </p:nvCxnSpPr>
            <p:spPr>
              <a:xfrm>
                <a:off x="6722875" y="3639997"/>
                <a:ext cx="0" cy="26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34"/>
              <p:cNvCxnSpPr>
                <a:stCxn id="425" idx="1"/>
                <a:endCxn id="426" idx="1"/>
              </p:cNvCxnSpPr>
              <p:nvPr/>
            </p:nvCxnSpPr>
            <p:spPr>
              <a:xfrm>
                <a:off x="6473832" y="3742231"/>
                <a:ext cx="190800" cy="18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34"/>
              <p:cNvCxnSpPr>
                <a:stCxn id="425" idx="2"/>
                <a:endCxn id="426" idx="2"/>
              </p:cNvCxnSpPr>
              <p:nvPr/>
            </p:nvCxnSpPr>
            <p:spPr>
              <a:xfrm>
                <a:off x="6370675" y="3989047"/>
                <a:ext cx="270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34"/>
              <p:cNvCxnSpPr>
                <a:stCxn id="425" idx="3"/>
                <a:endCxn id="426" idx="3"/>
              </p:cNvCxnSpPr>
              <p:nvPr/>
            </p:nvCxnSpPr>
            <p:spPr>
              <a:xfrm flipH="1" rot="10800000">
                <a:off x="6473832" y="4046562"/>
                <a:ext cx="190800" cy="18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34"/>
              <p:cNvCxnSpPr>
                <a:stCxn id="425" idx="4"/>
                <a:endCxn id="426" idx="4"/>
              </p:cNvCxnSpPr>
              <p:nvPr/>
            </p:nvCxnSpPr>
            <p:spPr>
              <a:xfrm rot="10800000">
                <a:off x="6722875" y="4070497"/>
                <a:ext cx="0" cy="26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34"/>
              <p:cNvCxnSpPr>
                <a:stCxn id="425" idx="5"/>
                <a:endCxn id="426" idx="5"/>
              </p:cNvCxnSpPr>
              <p:nvPr/>
            </p:nvCxnSpPr>
            <p:spPr>
              <a:xfrm rot="10800000">
                <a:off x="6781118" y="4046562"/>
                <a:ext cx="190800" cy="18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34"/>
              <p:cNvCxnSpPr>
                <a:stCxn id="425" idx="6"/>
                <a:endCxn id="426" idx="6"/>
              </p:cNvCxnSpPr>
              <p:nvPr/>
            </p:nvCxnSpPr>
            <p:spPr>
              <a:xfrm rot="10800000">
                <a:off x="6805075" y="3989047"/>
                <a:ext cx="270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34"/>
              <p:cNvCxnSpPr>
                <a:stCxn id="425" idx="7"/>
                <a:endCxn id="426" idx="7"/>
              </p:cNvCxnSpPr>
              <p:nvPr/>
            </p:nvCxnSpPr>
            <p:spPr>
              <a:xfrm flipH="1">
                <a:off x="6781118" y="3742231"/>
                <a:ext cx="190800" cy="189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35" name="Google Shape;435;p34"/>
            <p:cNvSpPr/>
            <p:nvPr/>
          </p:nvSpPr>
          <p:spPr>
            <a:xfrm rot="5400000">
              <a:off x="5434650" y="2762750"/>
              <a:ext cx="222300" cy="107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6" name="Google Shape;436;p34"/>
            <p:cNvCxnSpPr>
              <a:stCxn id="414" idx="3"/>
            </p:cNvCxnSpPr>
            <p:nvPr/>
          </p:nvCxnSpPr>
          <p:spPr>
            <a:xfrm>
              <a:off x="5545740" y="341853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7" name="Google Shape;437;p34"/>
            <p:cNvSpPr/>
            <p:nvPr/>
          </p:nvSpPr>
          <p:spPr>
            <a:xfrm>
              <a:off x="6142150" y="2210925"/>
              <a:ext cx="104700" cy="103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4820450" y="2210925"/>
              <a:ext cx="104700" cy="103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7463850" y="2210925"/>
              <a:ext cx="104700" cy="103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cxnSp>
          <p:nvCxnSpPr>
            <p:cNvPr id="440" name="Google Shape;440;p34"/>
            <p:cNvCxnSpPr>
              <a:stCxn id="437" idx="2"/>
              <a:endCxn id="438" idx="6"/>
            </p:cNvCxnSpPr>
            <p:nvPr/>
          </p:nvCxnSpPr>
          <p:spPr>
            <a:xfrm rot="10800000">
              <a:off x="4925050" y="2262825"/>
              <a:ext cx="1217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34"/>
            <p:cNvCxnSpPr>
              <a:stCxn id="439" idx="2"/>
              <a:endCxn id="437" idx="6"/>
            </p:cNvCxnSpPr>
            <p:nvPr/>
          </p:nvCxnSpPr>
          <p:spPr>
            <a:xfrm rot="10800000">
              <a:off x="6246750" y="2262825"/>
              <a:ext cx="1217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34"/>
            <p:cNvCxnSpPr>
              <a:stCxn id="443" idx="2"/>
              <a:endCxn id="437" idx="0"/>
            </p:cNvCxnSpPr>
            <p:nvPr/>
          </p:nvCxnSpPr>
          <p:spPr>
            <a:xfrm>
              <a:off x="6194500" y="2056425"/>
              <a:ext cx="0" cy="154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34"/>
            <p:cNvCxnSpPr/>
            <p:nvPr/>
          </p:nvCxnSpPr>
          <p:spPr>
            <a:xfrm>
              <a:off x="7516200" y="2056500"/>
              <a:ext cx="0" cy="154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34"/>
            <p:cNvCxnSpPr/>
            <p:nvPr/>
          </p:nvCxnSpPr>
          <p:spPr>
            <a:xfrm>
              <a:off x="4872800" y="2056500"/>
              <a:ext cx="0" cy="154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46" name="Google Shape;446;p34"/>
            <p:cNvGrpSpPr/>
            <p:nvPr/>
          </p:nvGrpSpPr>
          <p:grpSpPr>
            <a:xfrm>
              <a:off x="4298600" y="752100"/>
              <a:ext cx="1148400" cy="1304400"/>
              <a:chOff x="4298600" y="752100"/>
              <a:chExt cx="1148400" cy="1304400"/>
            </a:xfrm>
          </p:grpSpPr>
          <p:sp>
            <p:nvSpPr>
              <p:cNvPr id="447" name="Google Shape;447;p34"/>
              <p:cNvSpPr/>
              <p:nvPr/>
            </p:nvSpPr>
            <p:spPr>
              <a:xfrm>
                <a:off x="4298600" y="752100"/>
                <a:ext cx="1148400" cy="1304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4435250" y="902225"/>
                <a:ext cx="875100" cy="222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4435250" y="1672550"/>
                <a:ext cx="875100" cy="222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4435250" y="1287375"/>
                <a:ext cx="875100" cy="222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4977050" y="1728188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5144275" y="1728788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4809825" y="1728188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4977050" y="1343325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5144275" y="1343925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4809825" y="1343325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4977050" y="958450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5144275" y="959050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4809825" y="958450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60" name="Google Shape;460;p34"/>
              <p:cNvCxnSpPr/>
              <p:nvPr/>
            </p:nvCxnSpPr>
            <p:spPr>
              <a:xfrm>
                <a:off x="4561977" y="95845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34"/>
              <p:cNvCxnSpPr/>
              <p:nvPr/>
            </p:nvCxnSpPr>
            <p:spPr>
              <a:xfrm>
                <a:off x="4508338" y="95845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34"/>
              <p:cNvCxnSpPr/>
              <p:nvPr/>
            </p:nvCxnSpPr>
            <p:spPr>
              <a:xfrm>
                <a:off x="4618066" y="95845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34"/>
              <p:cNvCxnSpPr/>
              <p:nvPr/>
            </p:nvCxnSpPr>
            <p:spPr>
              <a:xfrm>
                <a:off x="4560739" y="1343638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34"/>
              <p:cNvCxnSpPr/>
              <p:nvPr/>
            </p:nvCxnSpPr>
            <p:spPr>
              <a:xfrm>
                <a:off x="4507100" y="1343638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34"/>
              <p:cNvCxnSpPr/>
              <p:nvPr/>
            </p:nvCxnSpPr>
            <p:spPr>
              <a:xfrm>
                <a:off x="4616828" y="1343638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34"/>
              <p:cNvCxnSpPr/>
              <p:nvPr/>
            </p:nvCxnSpPr>
            <p:spPr>
              <a:xfrm>
                <a:off x="4561964" y="172880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34"/>
              <p:cNvCxnSpPr/>
              <p:nvPr/>
            </p:nvCxnSpPr>
            <p:spPr>
              <a:xfrm>
                <a:off x="4508325" y="172880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34"/>
              <p:cNvCxnSpPr/>
              <p:nvPr/>
            </p:nvCxnSpPr>
            <p:spPr>
              <a:xfrm>
                <a:off x="4618053" y="172880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9" name="Google Shape;469;p34"/>
            <p:cNvGrpSpPr/>
            <p:nvPr/>
          </p:nvGrpSpPr>
          <p:grpSpPr>
            <a:xfrm>
              <a:off x="5620300" y="752100"/>
              <a:ext cx="1148400" cy="1304400"/>
              <a:chOff x="4298600" y="752100"/>
              <a:chExt cx="1148400" cy="1304400"/>
            </a:xfrm>
          </p:grpSpPr>
          <p:sp>
            <p:nvSpPr>
              <p:cNvPr id="470" name="Google Shape;470;p34"/>
              <p:cNvSpPr/>
              <p:nvPr/>
            </p:nvSpPr>
            <p:spPr>
              <a:xfrm>
                <a:off x="4298600" y="752100"/>
                <a:ext cx="1148400" cy="1304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>
                <a:off x="4435250" y="902225"/>
                <a:ext cx="875100" cy="222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>
                <a:off x="4435250" y="1672550"/>
                <a:ext cx="875100" cy="222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4"/>
              <p:cNvSpPr/>
              <p:nvPr/>
            </p:nvSpPr>
            <p:spPr>
              <a:xfrm>
                <a:off x="4435250" y="1287375"/>
                <a:ext cx="875100" cy="222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>
                <a:off x="4977050" y="1728188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>
                <a:off x="5144275" y="1728788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>
                <a:off x="4809825" y="1728188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>
                <a:off x="4977050" y="1343325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4"/>
              <p:cNvSpPr/>
              <p:nvPr/>
            </p:nvSpPr>
            <p:spPr>
              <a:xfrm>
                <a:off x="5144275" y="1343925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4"/>
              <p:cNvSpPr/>
              <p:nvPr/>
            </p:nvSpPr>
            <p:spPr>
              <a:xfrm>
                <a:off x="4809825" y="1343325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4"/>
              <p:cNvSpPr/>
              <p:nvPr/>
            </p:nvSpPr>
            <p:spPr>
              <a:xfrm>
                <a:off x="4977050" y="958450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>
                <a:off x="5144275" y="959050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>
                <a:off x="4809825" y="958450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3" name="Google Shape;483;p34"/>
              <p:cNvCxnSpPr/>
              <p:nvPr/>
            </p:nvCxnSpPr>
            <p:spPr>
              <a:xfrm>
                <a:off x="4561977" y="95845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34"/>
              <p:cNvCxnSpPr/>
              <p:nvPr/>
            </p:nvCxnSpPr>
            <p:spPr>
              <a:xfrm>
                <a:off x="4508338" y="95845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34"/>
              <p:cNvCxnSpPr/>
              <p:nvPr/>
            </p:nvCxnSpPr>
            <p:spPr>
              <a:xfrm>
                <a:off x="4618066" y="95845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34"/>
              <p:cNvCxnSpPr/>
              <p:nvPr/>
            </p:nvCxnSpPr>
            <p:spPr>
              <a:xfrm>
                <a:off x="4560739" y="1343638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34"/>
              <p:cNvCxnSpPr/>
              <p:nvPr/>
            </p:nvCxnSpPr>
            <p:spPr>
              <a:xfrm>
                <a:off x="4507100" y="1343638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34"/>
              <p:cNvCxnSpPr/>
              <p:nvPr/>
            </p:nvCxnSpPr>
            <p:spPr>
              <a:xfrm>
                <a:off x="4616828" y="1343638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34"/>
              <p:cNvCxnSpPr/>
              <p:nvPr/>
            </p:nvCxnSpPr>
            <p:spPr>
              <a:xfrm>
                <a:off x="4561964" y="172880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34"/>
              <p:cNvCxnSpPr/>
              <p:nvPr/>
            </p:nvCxnSpPr>
            <p:spPr>
              <a:xfrm>
                <a:off x="4508325" y="172880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34"/>
              <p:cNvCxnSpPr/>
              <p:nvPr/>
            </p:nvCxnSpPr>
            <p:spPr>
              <a:xfrm>
                <a:off x="4618053" y="172880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2" name="Google Shape;492;p34"/>
            <p:cNvGrpSpPr/>
            <p:nvPr/>
          </p:nvGrpSpPr>
          <p:grpSpPr>
            <a:xfrm>
              <a:off x="6942000" y="752100"/>
              <a:ext cx="1148400" cy="1304400"/>
              <a:chOff x="4298600" y="752100"/>
              <a:chExt cx="1148400" cy="1304400"/>
            </a:xfrm>
          </p:grpSpPr>
          <p:sp>
            <p:nvSpPr>
              <p:cNvPr id="493" name="Google Shape;493;p34"/>
              <p:cNvSpPr/>
              <p:nvPr/>
            </p:nvSpPr>
            <p:spPr>
              <a:xfrm>
                <a:off x="4298600" y="752100"/>
                <a:ext cx="1148400" cy="1304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4"/>
              <p:cNvSpPr/>
              <p:nvPr/>
            </p:nvSpPr>
            <p:spPr>
              <a:xfrm>
                <a:off x="4435250" y="902225"/>
                <a:ext cx="875100" cy="222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4"/>
              <p:cNvSpPr/>
              <p:nvPr/>
            </p:nvSpPr>
            <p:spPr>
              <a:xfrm>
                <a:off x="4435250" y="1672550"/>
                <a:ext cx="875100" cy="222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>
                <a:off x="4435250" y="1287375"/>
                <a:ext cx="875100" cy="222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>
                <a:off x="4977050" y="1728188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4"/>
              <p:cNvSpPr/>
              <p:nvPr/>
            </p:nvSpPr>
            <p:spPr>
              <a:xfrm>
                <a:off x="5144275" y="1728788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4"/>
              <p:cNvSpPr/>
              <p:nvPr/>
            </p:nvSpPr>
            <p:spPr>
              <a:xfrm>
                <a:off x="4809825" y="1728188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>
                <a:off x="4977050" y="1343325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5144275" y="1343925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4"/>
              <p:cNvSpPr/>
              <p:nvPr/>
            </p:nvSpPr>
            <p:spPr>
              <a:xfrm>
                <a:off x="4809825" y="1343325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4"/>
              <p:cNvSpPr/>
              <p:nvPr/>
            </p:nvSpPr>
            <p:spPr>
              <a:xfrm>
                <a:off x="4977050" y="958450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4"/>
              <p:cNvSpPr/>
              <p:nvPr/>
            </p:nvSpPr>
            <p:spPr>
              <a:xfrm>
                <a:off x="5144275" y="959050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>
                <a:off x="4809825" y="958450"/>
                <a:ext cx="109800" cy="1098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6" name="Google Shape;506;p34"/>
              <p:cNvCxnSpPr/>
              <p:nvPr/>
            </p:nvCxnSpPr>
            <p:spPr>
              <a:xfrm>
                <a:off x="4561977" y="95845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34"/>
              <p:cNvCxnSpPr/>
              <p:nvPr/>
            </p:nvCxnSpPr>
            <p:spPr>
              <a:xfrm>
                <a:off x="4508338" y="95845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34"/>
              <p:cNvCxnSpPr/>
              <p:nvPr/>
            </p:nvCxnSpPr>
            <p:spPr>
              <a:xfrm>
                <a:off x="4618066" y="95845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34"/>
              <p:cNvCxnSpPr/>
              <p:nvPr/>
            </p:nvCxnSpPr>
            <p:spPr>
              <a:xfrm>
                <a:off x="4560739" y="1343638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34"/>
              <p:cNvCxnSpPr/>
              <p:nvPr/>
            </p:nvCxnSpPr>
            <p:spPr>
              <a:xfrm>
                <a:off x="4507100" y="1343638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34"/>
              <p:cNvCxnSpPr/>
              <p:nvPr/>
            </p:nvCxnSpPr>
            <p:spPr>
              <a:xfrm>
                <a:off x="4616828" y="1343638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34"/>
              <p:cNvCxnSpPr/>
              <p:nvPr/>
            </p:nvCxnSpPr>
            <p:spPr>
              <a:xfrm>
                <a:off x="4561964" y="172880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34"/>
              <p:cNvCxnSpPr/>
              <p:nvPr/>
            </p:nvCxnSpPr>
            <p:spPr>
              <a:xfrm>
                <a:off x="4508325" y="172880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34"/>
              <p:cNvCxnSpPr/>
              <p:nvPr/>
            </p:nvCxnSpPr>
            <p:spPr>
              <a:xfrm>
                <a:off x="4618053" y="1728800"/>
                <a:ext cx="0" cy="10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15" name="Google Shape;515;p34"/>
          <p:cNvCxnSpPr>
            <a:stCxn id="438" idx="2"/>
            <a:endCxn id="414" idx="2"/>
          </p:cNvCxnSpPr>
          <p:nvPr/>
        </p:nvCxnSpPr>
        <p:spPr>
          <a:xfrm>
            <a:off x="4990000" y="2712000"/>
            <a:ext cx="671700" cy="965700"/>
          </a:xfrm>
          <a:prstGeom prst="bentConnector3">
            <a:avLst>
              <a:gd fmla="val -7736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34"/>
          <p:cNvSpPr txBox="1"/>
          <p:nvPr>
            <p:ph idx="12" type="sldNum"/>
          </p:nvPr>
        </p:nvSpPr>
        <p:spPr>
          <a:xfrm>
            <a:off x="8424000" y="4381125"/>
            <a:ext cx="4239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400"/>
              <a:t>‹#›</a:t>
            </a:fld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5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22" name="Google Shape;522;p35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djbf</a:t>
            </a:r>
            <a:r>
              <a:rPr lang="en"/>
              <a:t>@ua.pt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danielferreira011102.pages.dev</a:t>
            </a:r>
            <a:endParaRPr/>
          </a:p>
        </p:txBody>
      </p:sp>
      <p:sp>
        <p:nvSpPr>
          <p:cNvPr id="523" name="Google Shape;523;p35"/>
          <p:cNvSpPr txBox="1"/>
          <p:nvPr>
            <p:ph idx="12" type="sldNum"/>
          </p:nvPr>
        </p:nvSpPr>
        <p:spPr>
          <a:xfrm>
            <a:off x="8562150" y="4635750"/>
            <a:ext cx="5820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2400"/>
              <a:t>‹#›</a:t>
            </a:fld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