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Figtree"/>
      <p:regular r:id="rId20"/>
      <p:bold r:id="rId21"/>
      <p:italic r:id="rId22"/>
      <p:boldItalic r:id="rId23"/>
    </p:embeddedFont>
    <p:embeddedFont>
      <p:font typeface="Figtree Black"/>
      <p:bold r:id="rId24"/>
      <p:boldItalic r:id="rId25"/>
    </p:embeddedFont>
    <p:embeddedFont>
      <p:font typeface="Hanken Grotesk"/>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02FEC7-78B2-4299-A5AA-3B6C51BC23FB}">
  <a:tblStyle styleId="{9C02FEC7-78B2-4299-A5AA-3B6C51BC23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gtree-regular.fntdata"/><Relationship Id="rId22" Type="http://schemas.openxmlformats.org/officeDocument/2006/relationships/font" Target="fonts/Figtree-italic.fntdata"/><Relationship Id="rId21" Type="http://schemas.openxmlformats.org/officeDocument/2006/relationships/font" Target="fonts/Figtree-bold.fntdata"/><Relationship Id="rId24" Type="http://schemas.openxmlformats.org/officeDocument/2006/relationships/font" Target="fonts/FigtreeBlack-bold.fntdata"/><Relationship Id="rId23" Type="http://schemas.openxmlformats.org/officeDocument/2006/relationships/font" Target="fonts/Figtree-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ankenGrotesk-regular.fntdata"/><Relationship Id="rId25" Type="http://schemas.openxmlformats.org/officeDocument/2006/relationships/font" Target="fonts/FigtreeBlack-boldItalic.fntdata"/><Relationship Id="rId28" Type="http://schemas.openxmlformats.org/officeDocument/2006/relationships/font" Target="fonts/HankenGrotesk-italic.fntdata"/><Relationship Id="rId27" Type="http://schemas.openxmlformats.org/officeDocument/2006/relationships/font" Target="fonts/HankenGrotesk-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ankenGrotesk-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4.xml"/><Relationship Id="rId33" Type="http://schemas.openxmlformats.org/officeDocument/2006/relationships/font" Target="fonts/Lato-boldItalic.fntdata"/><Relationship Id="rId10" Type="http://schemas.openxmlformats.org/officeDocument/2006/relationships/slide" Target="slides/slide3.xml"/><Relationship Id="rId32"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Bom dia a todos, o meu nome é Daniel Ferreira, e hoje venho apresentar o meu projeto de dissertação intitulado 'Answering consumer health questions with non-expert language'.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Este trabalho foca-se no desenvolvimento de métodos para gerar respostas a questões de saúde com diferentes níveis de complexidade linguística.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A apresentação está estruturada em três partes principais: contextualização e objetivos, metodologia proposta, e plano de trabalho.</a:t>
            </a:r>
            <a:endParaRPr sz="1400">
              <a:latin typeface="Hanken Grotesk"/>
              <a:ea typeface="Hanken Grotesk"/>
              <a:cs typeface="Hanken Grotesk"/>
              <a:sym typeface="Hanken Grotesk"/>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273d80f1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273d80f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31156aac6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31156aac6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Hanken Grotesk"/>
                <a:ea typeface="Hanken Grotesk"/>
                <a:cs typeface="Hanken Grotesk"/>
                <a:sym typeface="Hanken Grotesk"/>
              </a:rPr>
              <a:t>Agradeço a vossa atenção. Estou disponível para responder a quaisquer questões que possam ter sobre o trabalho.</a:t>
            </a:r>
            <a:endParaRPr sz="14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19bcd10a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19bcd10a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O projeto está a ser desenvolvido sob orientação do Professor Sérgio Matos e co-orientação do Tiago Almeida, beneficiando assim da sua vasta experiência em processamento de linguagem natural.</a:t>
            </a:r>
            <a:endParaRPr sz="1400">
              <a:latin typeface="Hanken Grotesk"/>
              <a:ea typeface="Hanken Grotesk"/>
              <a:cs typeface="Hanken Grotesk"/>
              <a:sym typeface="Hanken Grotesk"/>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Hanken Grotesk"/>
                <a:ea typeface="Hanken Grotesk"/>
                <a:cs typeface="Hanken Grotesk"/>
                <a:sym typeface="Hanken Grotesk"/>
              </a:rPr>
              <a:t>Quando falamos de informação médica, encontramos geralmente dois extremos: textos técnicos escritos para profissionais de saúde, e textos simplificados para o público geral. </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rPr lang="en" sz="1400">
                <a:latin typeface="Hanken Grotesk"/>
                <a:ea typeface="Hanken Grotesk"/>
                <a:cs typeface="Hanken Grotesk"/>
                <a:sym typeface="Hanken Grotesk"/>
              </a:rPr>
              <a:t>O problema é que esta divisão binária não serve as necessidades reais dos utilizadores. </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rPr lang="en" sz="1400">
                <a:highlight>
                  <a:schemeClr val="accent3"/>
                </a:highlight>
                <a:latin typeface="Hanken Grotesk"/>
                <a:ea typeface="Hanken Grotesk"/>
                <a:cs typeface="Hanken Grotesk"/>
                <a:sym typeface="Hanken Grotesk"/>
              </a:rPr>
              <a:t> </a:t>
            </a:r>
            <a:r>
              <a:rPr lang="en" sz="1400">
                <a:latin typeface="Hanken Grotesk"/>
                <a:ea typeface="Hanken Grotesk"/>
                <a:cs typeface="Hanken Grotesk"/>
                <a:sym typeface="Hanken Grotesk"/>
              </a:rPr>
              <a:t> Um estudante de medicina, por exemplo, pode precisar de um nível intermédio de complexidade (não tão técnico, nem tão simples)</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Clr>
                <a:schemeClr val="dk1"/>
              </a:buClr>
              <a:buSzPts val="1100"/>
              <a:buFont typeface="Arial"/>
              <a:buNone/>
            </a:pPr>
            <a:r>
              <a:rPr lang="en" sz="1400">
                <a:latin typeface="Hanken Grotesk"/>
                <a:ea typeface="Hanken Grotesk"/>
                <a:cs typeface="Hanken Grotesk"/>
                <a:sym typeface="Hanken Grotesk"/>
              </a:rPr>
              <a:t>Um profissional de saúde de outra especialidade pode precisar de explicações detalhadas em certas áreas e mais simples noutras.</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rPr lang="en" sz="1400">
                <a:latin typeface="Hanken Grotesk"/>
                <a:ea typeface="Hanken Grotesk"/>
                <a:cs typeface="Hanken Grotesk"/>
                <a:sym typeface="Hanken Grotesk"/>
              </a:rPr>
              <a:t>Em vez de tratar isto como um problema simples de simplificação de texto, vamos abordá-lo como um problema de geração controlada de texto. </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Clr>
                <a:schemeClr val="dk1"/>
              </a:buClr>
              <a:buSzPts val="1100"/>
              <a:buFont typeface="Arial"/>
              <a:buNone/>
            </a:pPr>
            <a:r>
              <a:rPr lang="en" sz="1400">
                <a:latin typeface="Hanken Grotesk"/>
                <a:ea typeface="Hanken Grotesk"/>
                <a:cs typeface="Hanken Grotesk"/>
                <a:sym typeface="Hanken Grotesk"/>
              </a:rPr>
              <a:t>Isto permite-nos ter um controlo mais fino e preciso sobre vários aspectos do texto gerado, </a:t>
            </a:r>
            <a:r>
              <a:rPr lang="en" sz="1400">
                <a:latin typeface="Hanken Grotesk"/>
                <a:ea typeface="Hanken Grotesk"/>
                <a:cs typeface="Hanken Grotesk"/>
                <a:sym typeface="Hanken Grotesk"/>
              </a:rPr>
              <a:t>adaptando</a:t>
            </a:r>
            <a:r>
              <a:rPr lang="en" sz="1400">
                <a:latin typeface="Hanken Grotesk"/>
                <a:ea typeface="Hanken Grotesk"/>
                <a:cs typeface="Hanken Grotesk"/>
                <a:sym typeface="Hanken Grotesk"/>
              </a:rPr>
              <a:t>-o para cada utilizador.</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1a8a94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1a8a94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980000"/>
                </a:solidFill>
                <a:highlight>
                  <a:srgbClr val="980000"/>
                </a:highlight>
                <a:latin typeface="Hanken Grotesk"/>
                <a:ea typeface="Hanken Grotesk"/>
                <a:cs typeface="Hanken Grotesk"/>
                <a:sym typeface="Hanken Grotesk"/>
              </a:rPr>
              <a:t> </a:t>
            </a:r>
            <a:r>
              <a:rPr lang="en" sz="1400">
                <a:latin typeface="Hanken Grotesk"/>
                <a:ea typeface="Hanken Grotesk"/>
                <a:cs typeface="Hanken Grotesk"/>
                <a:sym typeface="Hanken Grotesk"/>
              </a:rPr>
              <a:t> Definimos três objetivos principais para este trabalho. O primeiro é desenvolver um conjunto de métricas que nos permita quantificar adequadamente a complexidade de texto médico.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Não podemos confiar apenas em métricas tradicionais como o Flesch-Kincaid, que não capturam todas as nuances da linguagem médica.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Por exemplo, termos como "polyp" ou "apnea", apesar de curtos, podem ser mais complexos de entender que palavras longas como "gastrointestinal", que são mais familiares no contexto médico.</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solidFill>
                  <a:srgbClr val="980000"/>
                </a:solidFill>
                <a:highlight>
                  <a:srgbClr val="980000"/>
                </a:highlight>
                <a:latin typeface="Hanken Grotesk"/>
                <a:ea typeface="Hanken Grotesk"/>
                <a:cs typeface="Hanken Grotesk"/>
                <a:sym typeface="Hanken Grotesk"/>
              </a:rPr>
              <a:t> </a:t>
            </a:r>
            <a:r>
              <a:rPr lang="en" sz="1400">
                <a:latin typeface="Hanken Grotesk"/>
                <a:ea typeface="Hanken Grotesk"/>
                <a:cs typeface="Hanken Grotesk"/>
                <a:sym typeface="Hanken Grotesk"/>
              </a:rPr>
              <a:t> O segundo objetivo é criar um dataset de elevada qualidade com pares de pergunta-resposta, onde cada resposta está anotada com o seu nível de complexidade.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Como não existem datasets deste tipo, vamos ter de gerar diferentes versões de cada resposta usando modelos de linguagem e depois avaliá-las usando as métricas desenvolvidas no primeiro objetivo.</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highlight>
                  <a:srgbClr val="980000"/>
                </a:highlight>
                <a:latin typeface="Hanken Grotesk"/>
                <a:ea typeface="Hanken Grotesk"/>
                <a:cs typeface="Hanken Grotesk"/>
                <a:sym typeface="Hanken Grotesk"/>
              </a:rPr>
              <a:t> </a:t>
            </a:r>
            <a:r>
              <a:rPr lang="en" sz="1400">
                <a:latin typeface="Hanken Grotesk"/>
                <a:ea typeface="Hanken Grotesk"/>
                <a:cs typeface="Hanken Grotesk"/>
                <a:sym typeface="Hanken Grotesk"/>
              </a:rPr>
              <a:t> Por fim, queremos desenvolver um modelo de linguagem que consiga gerar respostas com diferentes níveis de complexidade de forma controlada.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Para isto, vamos explorar várias técnicas de controlo de geração de texto que vou explicar no próximo slide.</a:t>
            </a:r>
            <a:endParaRPr sz="1400">
              <a:latin typeface="Hanken Grotesk"/>
              <a:ea typeface="Hanken Grotesk"/>
              <a:cs typeface="Hanken Grotesk"/>
              <a:sym typeface="Hanken Grotes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277703e7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277703e7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Hanken Grotesk"/>
                <a:ea typeface="Hanken Grotesk"/>
                <a:cs typeface="Hanken Grotesk"/>
                <a:sym typeface="Hanken Grotesk"/>
              </a:rPr>
              <a:t>A geração controlada de texto tem vários componentes que precisamos de considerar. Antes de falar dos métodos específicos, é importante perceber o que queremos controlar e como vamos avaliar a qualidade do texto gerado.</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Clr>
                <a:schemeClr val="dk1"/>
              </a:buClr>
              <a:buSzPts val="1100"/>
              <a:buFont typeface="Arial"/>
              <a:buNone/>
            </a:pPr>
            <a:r>
              <a:rPr lang="en" sz="1400">
                <a:highlight>
                  <a:schemeClr val="accent3"/>
                </a:highlight>
                <a:latin typeface="Hanken Grotesk"/>
                <a:ea typeface="Hanken Grotesk"/>
                <a:cs typeface="Hanken Grotesk"/>
                <a:sym typeface="Hanken Grotesk"/>
              </a:rPr>
              <a:t> </a:t>
            </a:r>
            <a:r>
              <a:rPr lang="en" sz="1400">
                <a:latin typeface="Hanken Grotesk"/>
                <a:ea typeface="Hanken Grotesk"/>
                <a:cs typeface="Hanken Grotesk"/>
                <a:sym typeface="Hanken Grotesk"/>
              </a:rPr>
              <a:t> Em termos de qualidade, focamo-nos em três aspectos essenciais: a fluência do texto, garantindo que as frases são naturais e bem construídas; a utilidade da informação para o utilizador; e a diversidade nas respostas geradas, evitando que o modelo se limite a um template fixo.</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Quanto aos tipos de controlo, dividem-se em duas categorias principais. Temos o controlo de conteúdo, que se subdivide em controlo lexical e estrutural. O controlo lexical foca-se no vocabulário e na terminologia utilizada, incluindo a inclusão de palavras específicas e restrições de vocabulário. O controlo estrutural lida com aspectos como o formato do texto, a sua organização e comprimento. Por outro lado, temos o controlo de atributos, também conhecido como controlo semântico, que engloba aspectos mais abstratos como o sentimento do texto, o estilo de escrita e, muito importante no nosso caso, a segurança da informação médica apresentada.</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Relativamente aos métodos de implementação, existem duas fases onde podemos intervir: a fase de treino e a fase de inferência.</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273d80f1b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273d80f1b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Para o primeiro objetivo - quantificar a complexidade do texto médico - começamos com uma revisão da literatura para identificar métricas existentes.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latin typeface="Hanken Grotesk"/>
                <a:ea typeface="Hanken Grotesk"/>
                <a:cs typeface="Hanken Grotesk"/>
                <a:sym typeface="Hanken Grotesk"/>
              </a:rPr>
              <a:t>Estas dividem-se em quatro categorias principais:</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Métricas de legibilidade tradicionais, como o Flesch-Kincaid ou SMOG, que se baseiam em características superficiais do texto como comprimento de frases e número de sílabas.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Reference-Based Metrics, como o SARI e o BERTScore - este último, por exemplo, utiliza embeddings contextuais de modelos como BERT para comparar a similaridade semântica entre o texto gerado e a referência ou referências.</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solidFill>
                  <a:schemeClr val="dk1"/>
                </a:solidFill>
                <a:latin typeface="Hanken Grotesk"/>
                <a:ea typeface="Hanken Grotesk"/>
                <a:cs typeface="Hanken Grotesk"/>
                <a:sym typeface="Hanken Grotesk"/>
              </a:rPr>
              <a:t>Reference-Free Metrics</a:t>
            </a:r>
            <a:r>
              <a:rPr lang="en" sz="1400">
                <a:latin typeface="Hanken Grotesk"/>
                <a:ea typeface="Hanken Grotesk"/>
                <a:cs typeface="Hanken Grotesk"/>
                <a:sym typeface="Hanken Grotesk"/>
              </a:rPr>
              <a:t>, como o SAMSA, que avalia se frases complexas foram divididas corretamente em ideias mais simples, preservando o significado, sem necessitar de uma referência.</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E finalmente, </a:t>
            </a:r>
            <a:r>
              <a:rPr lang="en" sz="1400">
                <a:solidFill>
                  <a:schemeClr val="dk1"/>
                </a:solidFill>
                <a:latin typeface="Hanken Grotesk"/>
                <a:ea typeface="Hanken Grotesk"/>
                <a:cs typeface="Hanken Grotesk"/>
                <a:sym typeface="Hanken Grotesk"/>
              </a:rPr>
              <a:t>LLM</a:t>
            </a:r>
            <a:r>
              <a:rPr lang="en" sz="1400">
                <a:solidFill>
                  <a:schemeClr val="dk1"/>
                </a:solidFill>
                <a:latin typeface="Hanken Grotesk"/>
                <a:ea typeface="Hanken Grotesk"/>
                <a:cs typeface="Hanken Grotesk"/>
                <a:sym typeface="Hanken Grotesk"/>
              </a:rPr>
              <a:t>-Based Metrics</a:t>
            </a:r>
            <a:r>
              <a:rPr lang="en" sz="1400">
                <a:latin typeface="Hanken Grotesk"/>
                <a:ea typeface="Hanken Grotesk"/>
                <a:cs typeface="Hanken Grotesk"/>
                <a:sym typeface="Hanken Grotesk"/>
              </a:rPr>
              <a:t>, como o G-Eval, que utilizam LLMs para avaliar diretamente diferentes </a:t>
            </a:r>
            <a:r>
              <a:rPr lang="en" sz="1400">
                <a:latin typeface="Hanken Grotesk"/>
                <a:ea typeface="Hanken Grotesk"/>
                <a:cs typeface="Hanken Grotesk"/>
                <a:sym typeface="Hanken Grotesk"/>
              </a:rPr>
              <a:t>aspetos</a:t>
            </a:r>
            <a:r>
              <a:rPr lang="en" sz="1400">
                <a:latin typeface="Hanken Grotesk"/>
                <a:ea typeface="Hanken Grotesk"/>
                <a:cs typeface="Hanken Grotesk"/>
                <a:sym typeface="Hanken Grotesk"/>
              </a:rPr>
              <a:t> do texto</a:t>
            </a:r>
            <a:r>
              <a:rPr lang="en" sz="1400">
                <a:latin typeface="Hanken Grotesk"/>
                <a:ea typeface="Hanken Grotesk"/>
                <a:cs typeface="Hanken Grotesk"/>
                <a:sym typeface="Hanken Grotesk"/>
              </a:rPr>
              <a:t>.</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Obviamente, se tivéssemos acesso a anotadores humanos, poderíamos simplesmente ignorar este passo, ou - por motivos de escalabilidade, poderíamos pedir-lhes para avaliar a complexidade dos textos e depois usar essas avaliações para identificar as métricas mais relevantes.</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No entanto, como não temos essa possibilidade, vamos ter de adotar uma abordagem diferente.</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latin typeface="Hanken Grotesk"/>
                <a:ea typeface="Hanken Grotesk"/>
                <a:cs typeface="Hanken Grotesk"/>
                <a:sym typeface="Hanken Grotesk"/>
              </a:rPr>
              <a:t>A nossa ideia é usar um dataset médico existente que já contenha pares de textos complexos e simples, e depois aplicar diferentes técnicas estatísticas, como KL-divergence, clustering, e classificação binária - para tentar perceber quais são as métricas, ou combinações de métricas, que melhor distinguem entre estes dois grupos. Estas métricas serão depois fundamentais para a criação do nosso próprio dataset no próximo objetivo.</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273d80f1be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273d80f1be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Para o segundo objetivo - a criação de um dataset de alta qualidade - precisamos primeiro de recolher um conjunto inicial de pares pergunta-resposta na área da saúde.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Estas perguntas e respostas podem vir de várias fontes, mas o importante é que sejam perguntas reais de utilizadores e respostas verificadas por profissionais.</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Depois, vamos utilizar modelos de linguagem pré-treinados, como o GPT-4 ou modelos especializados como o BioMistral, para gerar várias versões de cada resposta com diferentes níveis de complexidade.</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latin typeface="Hanken Grotesk"/>
                <a:ea typeface="Hanken Grotesk"/>
                <a:cs typeface="Hanken Grotesk"/>
                <a:sym typeface="Hanken Grotesk"/>
              </a:rPr>
              <a:t>A parte crucial aqui é o prompt engineering - precisamos de desenvolver prompts que instruam o modelo não só a variar a complexidade do texto, mas também a manter a precisão factual e a relevância da informação.</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Após a geração, cada resposta será avaliada usando as métricas desenvolvidas no RQ1, permitindo-nos quantificar objetivamente o seu nível de complexidade.</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Por fim, e isto é absolutamente crítico, temos uma fase de validação onde verificamos a qualidade das respostas.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Isto inclui verificar a precisão factual, remover respostas que possam ser perigosas ou enganadoras, e garantir que cada resposta mantém toda a informação relevante da resposta original. </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Isto também pode ser feito de forma </a:t>
            </a:r>
            <a:r>
              <a:rPr lang="en" sz="1400">
                <a:solidFill>
                  <a:schemeClr val="dk1"/>
                </a:solidFill>
                <a:latin typeface="Hanken Grotesk"/>
                <a:ea typeface="Hanken Grotesk"/>
                <a:cs typeface="Hanken Grotesk"/>
                <a:sym typeface="Hanken Grotesk"/>
              </a:rPr>
              <a:t>automática </a:t>
            </a:r>
            <a:r>
              <a:rPr lang="en" sz="1400">
                <a:latin typeface="Hanken Grotesk"/>
                <a:ea typeface="Hanken Grotesk"/>
                <a:cs typeface="Hanken Grotesk"/>
                <a:sym typeface="Hanken Grotesk"/>
              </a:rPr>
              <a:t>com métricas como o AlignScore, por exemplo.</a:t>
            </a:r>
            <a:endParaRPr sz="1400">
              <a:latin typeface="Hanken Grotesk"/>
              <a:ea typeface="Hanken Grotesk"/>
              <a:cs typeface="Hanken Grotesk"/>
              <a:sym typeface="Hanken Grotesk"/>
            </a:endParaRPr>
          </a:p>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1156aac6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1156aac6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Hanken Grotesk"/>
                <a:ea typeface="Hanken Grotesk"/>
                <a:cs typeface="Hanken Grotesk"/>
                <a:sym typeface="Hanken Grotesk"/>
              </a:rPr>
              <a:t>Antes de avançar para o último objetivo, é importante perceber o panorama atual dos datasets de questões e respostas biomédicas, ou BQA (Biomedical Question Answering). </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Estes datasets podem ser categorizados de três formas principais: em termos de abordagem, e quanto ao conteúdo e formato das respostas.</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rPr lang="en" sz="1400">
                <a:latin typeface="Hanken Grotesk"/>
                <a:ea typeface="Hanken Grotesk"/>
                <a:cs typeface="Hanken Grotesk"/>
                <a:sym typeface="Hanken Grotesk"/>
              </a:rPr>
              <a:t>No nosso caso, vamos focar-nos na interseção de três categorias específicas, destacadas aqui a vermelho: queremos um dataset open-domain, focado em consumer health, e que requeira geração de texto. </a:t>
            </a:r>
            <a:endParaRPr sz="1400">
              <a:latin typeface="Hanken Grotesk"/>
              <a:ea typeface="Hanken Grotesk"/>
              <a:cs typeface="Hanken Grotesk"/>
              <a:sym typeface="Hanken Grotesk"/>
            </a:endParaRPr>
          </a:p>
          <a:p>
            <a:pPr indent="0" lvl="0" marL="0" rtl="0" algn="l">
              <a:lnSpc>
                <a:spcPct val="115000"/>
              </a:lnSpc>
              <a:spcBef>
                <a:spcPts val="0"/>
              </a:spcBef>
              <a:spcAft>
                <a:spcPts val="0"/>
              </a:spcAft>
              <a:buNone/>
            </a:pPr>
            <a:r>
              <a:rPr lang="en" sz="1400">
                <a:solidFill>
                  <a:schemeClr val="dk1"/>
                </a:solidFill>
                <a:highlight>
                  <a:schemeClr val="accent3"/>
                </a:highlight>
                <a:latin typeface="Hanken Grotesk"/>
                <a:ea typeface="Hanken Grotesk"/>
                <a:cs typeface="Hanken Grotesk"/>
                <a:sym typeface="Hanken Grotesk"/>
              </a:rPr>
              <a:t> </a:t>
            </a:r>
            <a:r>
              <a:rPr lang="en" sz="1400">
                <a:solidFill>
                  <a:schemeClr val="dk1"/>
                </a:solidFill>
                <a:latin typeface="Hanken Grotesk"/>
                <a:ea typeface="Hanken Grotesk"/>
                <a:cs typeface="Hanken Grotesk"/>
                <a:sym typeface="Hanken Grotesk"/>
              </a:rPr>
              <a:t> </a:t>
            </a:r>
            <a:r>
              <a:rPr lang="en" sz="1400">
                <a:latin typeface="Hanken Grotesk"/>
                <a:ea typeface="Hanken Grotesk"/>
                <a:cs typeface="Hanken Grotesk"/>
                <a:sym typeface="Hanken Grotesk"/>
              </a:rPr>
              <a:t>Esta combinação é particularmente desafiante porque existem poucos datasets que cumpram todos estes requisitos simultaneamente, sendo o LiveQA-Med um dos poucos exemplos.</a:t>
            </a:r>
            <a:endParaRPr sz="1400">
              <a:latin typeface="Hanken Grotesk"/>
              <a:ea typeface="Hanken Grotesk"/>
              <a:cs typeface="Hanken Grotesk"/>
              <a:sym typeface="Hanken Grotesk"/>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273d80f1b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273d80f1b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2" name="Shape 312"/>
        <p:cNvGrpSpPr/>
        <p:nvPr/>
      </p:nvGrpSpPr>
      <p:grpSpPr>
        <a:xfrm>
          <a:off x="0" y="0"/>
          <a:ext cx="0" cy="0"/>
          <a:chOff x="0" y="0"/>
          <a:chExt cx="0" cy="0"/>
        </a:xfrm>
      </p:grpSpPr>
      <p:sp>
        <p:nvSpPr>
          <p:cNvPr id="313" name="Google Shape;313;p31"/>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727425" y="-49275"/>
            <a:ext cx="7703400" cy="5243325"/>
            <a:chOff x="727425" y="-49275"/>
            <a:chExt cx="7703400" cy="5243325"/>
          </a:xfrm>
        </p:grpSpPr>
        <p:sp>
          <p:nvSpPr>
            <p:cNvPr id="315" name="Google Shape;315;p3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1"/>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31"/>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18" name="Google Shape;318;p31"/>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9" name="Google Shape;319;p31"/>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1" name="Shape 321"/>
        <p:cNvGrpSpPr/>
        <p:nvPr/>
      </p:nvGrpSpPr>
      <p:grpSpPr>
        <a:xfrm>
          <a:off x="0" y="0"/>
          <a:ext cx="0" cy="0"/>
          <a:chOff x="0" y="0"/>
          <a:chExt cx="0" cy="0"/>
        </a:xfrm>
      </p:grpSpPr>
      <p:sp>
        <p:nvSpPr>
          <p:cNvPr id="322" name="Google Shape;322;p32"/>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2"/>
          <p:cNvGrpSpPr/>
          <p:nvPr/>
        </p:nvGrpSpPr>
        <p:grpSpPr>
          <a:xfrm>
            <a:off x="713225" y="-62550"/>
            <a:ext cx="7717800" cy="5210100"/>
            <a:chOff x="713225" y="-62550"/>
            <a:chExt cx="7717800" cy="5210100"/>
          </a:xfrm>
        </p:grpSpPr>
        <p:sp>
          <p:nvSpPr>
            <p:cNvPr id="324" name="Google Shape;324;p32"/>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32"/>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32"/>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327" name="Google Shape;327;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8" name="Google Shape;328;p32"/>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9" name="Google Shape;329;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330" name="Google Shape;33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1" name="Shape 331"/>
        <p:cNvGrpSpPr/>
        <p:nvPr/>
      </p:nvGrpSpPr>
      <p:grpSpPr>
        <a:xfrm>
          <a:off x="0" y="0"/>
          <a:ext cx="0" cy="0"/>
          <a:chOff x="0" y="0"/>
          <a:chExt cx="0" cy="0"/>
        </a:xfrm>
      </p:grpSpPr>
      <p:sp>
        <p:nvSpPr>
          <p:cNvPr id="332" name="Google Shape;332;p33"/>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3"/>
          <p:cNvGrpSpPr/>
          <p:nvPr/>
        </p:nvGrpSpPr>
        <p:grpSpPr>
          <a:xfrm>
            <a:off x="-19050" y="232800"/>
            <a:ext cx="8930250" cy="5027400"/>
            <a:chOff x="-19050" y="232800"/>
            <a:chExt cx="8930250" cy="5027400"/>
          </a:xfrm>
        </p:grpSpPr>
        <p:sp>
          <p:nvSpPr>
            <p:cNvPr id="334" name="Google Shape;334;p3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33"/>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37" name="Google Shape;33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8" name="Google Shape;338;p3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
        <p:nvSpPr>
          <p:cNvPr id="339" name="Google Shape;33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0" name="Shape 340"/>
        <p:cNvGrpSpPr/>
        <p:nvPr/>
      </p:nvGrpSpPr>
      <p:grpSpPr>
        <a:xfrm>
          <a:off x="0" y="0"/>
          <a:ext cx="0" cy="0"/>
          <a:chOff x="0" y="0"/>
          <a:chExt cx="0" cy="0"/>
        </a:xfrm>
      </p:grpSpPr>
      <p:sp>
        <p:nvSpPr>
          <p:cNvPr id="341" name="Google Shape;341;p3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4"/>
          <p:cNvGrpSpPr/>
          <p:nvPr/>
        </p:nvGrpSpPr>
        <p:grpSpPr>
          <a:xfrm>
            <a:off x="-77100" y="232800"/>
            <a:ext cx="8988300" cy="4964300"/>
            <a:chOff x="-77100" y="232800"/>
            <a:chExt cx="8988300" cy="4964300"/>
          </a:xfrm>
        </p:grpSpPr>
        <p:sp>
          <p:nvSpPr>
            <p:cNvPr id="343" name="Google Shape;343;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4"/>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34"/>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46" name="Google Shape;34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7" name="Google Shape;347;p34"/>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348" name="Google Shape;348;p34"/>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349" name="Google Shape;349;p34"/>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0" name="Google Shape;350;p34"/>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1" name="Google Shape;35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2" name="Shape 352"/>
        <p:cNvGrpSpPr/>
        <p:nvPr/>
      </p:nvGrpSpPr>
      <p:grpSpPr>
        <a:xfrm>
          <a:off x="0" y="0"/>
          <a:ext cx="0" cy="0"/>
          <a:chOff x="0" y="0"/>
          <a:chExt cx="0" cy="0"/>
        </a:xfrm>
      </p:grpSpPr>
      <p:sp>
        <p:nvSpPr>
          <p:cNvPr id="353" name="Google Shape;353;p3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232200" y="-49400"/>
            <a:ext cx="8679000" cy="5250800"/>
            <a:chOff x="232200" y="-49400"/>
            <a:chExt cx="8679000" cy="5250800"/>
          </a:xfrm>
        </p:grpSpPr>
        <p:grpSp>
          <p:nvGrpSpPr>
            <p:cNvPr id="355" name="Google Shape;355;p35"/>
            <p:cNvGrpSpPr/>
            <p:nvPr/>
          </p:nvGrpSpPr>
          <p:grpSpPr>
            <a:xfrm>
              <a:off x="232200" y="-49400"/>
              <a:ext cx="8679000" cy="5250800"/>
              <a:chOff x="232200" y="-49400"/>
              <a:chExt cx="8679000" cy="5250800"/>
            </a:xfrm>
          </p:grpSpPr>
          <p:sp>
            <p:nvSpPr>
              <p:cNvPr id="356" name="Google Shape;356;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35"/>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5"/>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359" name="Google Shape;359;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1" name="Google Shape;36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sp>
        <p:nvSpPr>
          <p:cNvPr id="363" name="Google Shape;363;p3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6"/>
          <p:cNvGrpSpPr/>
          <p:nvPr/>
        </p:nvGrpSpPr>
        <p:grpSpPr>
          <a:xfrm>
            <a:off x="-19050" y="-16000"/>
            <a:ext cx="8930250" cy="4933300"/>
            <a:chOff x="-19050" y="-16000"/>
            <a:chExt cx="8930250" cy="4933300"/>
          </a:xfrm>
        </p:grpSpPr>
        <p:sp>
          <p:nvSpPr>
            <p:cNvPr id="365" name="Google Shape;365;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36"/>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67" name="Google Shape;367;p36"/>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368" name="Google Shape;368;p36"/>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9" name="Google Shape;369;p36"/>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370" name="Google Shape;37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1" name="Shape 371"/>
        <p:cNvGrpSpPr/>
        <p:nvPr/>
      </p:nvGrpSpPr>
      <p:grpSpPr>
        <a:xfrm>
          <a:off x="0" y="0"/>
          <a:ext cx="0" cy="0"/>
          <a:chOff x="0" y="0"/>
          <a:chExt cx="0" cy="0"/>
        </a:xfrm>
      </p:grpSpPr>
      <p:sp>
        <p:nvSpPr>
          <p:cNvPr id="372" name="Google Shape;372;p37"/>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7"/>
          <p:cNvGrpSpPr/>
          <p:nvPr/>
        </p:nvGrpSpPr>
        <p:grpSpPr>
          <a:xfrm>
            <a:off x="-25" y="533550"/>
            <a:ext cx="9270975" cy="4075025"/>
            <a:chOff x="-25" y="533550"/>
            <a:chExt cx="9270975" cy="4075025"/>
          </a:xfrm>
        </p:grpSpPr>
        <p:sp>
          <p:nvSpPr>
            <p:cNvPr id="374" name="Google Shape;374;p37"/>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375" name="Google Shape;375;p37"/>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37"/>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377" name="Google Shape;377;p37"/>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8" name="Google Shape;3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9" name="Shape 379"/>
        <p:cNvGrpSpPr/>
        <p:nvPr/>
      </p:nvGrpSpPr>
      <p:grpSpPr>
        <a:xfrm>
          <a:off x="0" y="0"/>
          <a:ext cx="0" cy="0"/>
          <a:chOff x="0" y="0"/>
          <a:chExt cx="0" cy="0"/>
        </a:xfrm>
      </p:grpSpPr>
      <p:sp>
        <p:nvSpPr>
          <p:cNvPr id="380" name="Google Shape;380;p38"/>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8"/>
          <p:cNvGrpSpPr/>
          <p:nvPr/>
        </p:nvGrpSpPr>
        <p:grpSpPr>
          <a:xfrm>
            <a:off x="727425" y="-49275"/>
            <a:ext cx="7703400" cy="5243325"/>
            <a:chOff x="727425" y="-49275"/>
            <a:chExt cx="7703400" cy="5243325"/>
          </a:xfrm>
        </p:grpSpPr>
        <p:sp>
          <p:nvSpPr>
            <p:cNvPr id="382" name="Google Shape;382;p3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8"/>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38"/>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85" name="Google Shape;385;p38"/>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6" name="Google Shape;386;p38"/>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7" name="Google Shape;3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sp>
        <p:nvSpPr>
          <p:cNvPr id="389" name="Google Shape;389;p39"/>
          <p:cNvSpPr/>
          <p:nvPr>
            <p:ph idx="2" type="pic"/>
          </p:nvPr>
        </p:nvSpPr>
        <p:spPr>
          <a:xfrm>
            <a:off x="0" y="0"/>
            <a:ext cx="9144000" cy="5143500"/>
          </a:xfrm>
          <a:prstGeom prst="rect">
            <a:avLst/>
          </a:prstGeom>
          <a:noFill/>
          <a:ln>
            <a:noFill/>
          </a:ln>
        </p:spPr>
      </p:sp>
      <p:sp>
        <p:nvSpPr>
          <p:cNvPr id="390" name="Google Shape;390;p39"/>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91" name="Google Shape;39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2" name="Shape 392"/>
        <p:cNvGrpSpPr/>
        <p:nvPr/>
      </p:nvGrpSpPr>
      <p:grpSpPr>
        <a:xfrm>
          <a:off x="0" y="0"/>
          <a:ext cx="0" cy="0"/>
          <a:chOff x="0" y="0"/>
          <a:chExt cx="0" cy="0"/>
        </a:xfrm>
      </p:grpSpPr>
      <p:sp>
        <p:nvSpPr>
          <p:cNvPr id="393" name="Google Shape;393;p40"/>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0"/>
          <p:cNvGrpSpPr/>
          <p:nvPr/>
        </p:nvGrpSpPr>
        <p:grpSpPr>
          <a:xfrm>
            <a:off x="727425" y="-382650"/>
            <a:ext cx="7703400" cy="5907300"/>
            <a:chOff x="727425" y="-382650"/>
            <a:chExt cx="7703400" cy="5907300"/>
          </a:xfrm>
        </p:grpSpPr>
        <p:sp>
          <p:nvSpPr>
            <p:cNvPr id="395" name="Google Shape;395;p40"/>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0"/>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397" name="Google Shape;397;p40"/>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398" name="Google Shape;398;p40"/>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9" name="Google Shape;399;p40"/>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00" name="Google Shape;4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01" name="Shape 401"/>
        <p:cNvGrpSpPr/>
        <p:nvPr/>
      </p:nvGrpSpPr>
      <p:grpSpPr>
        <a:xfrm>
          <a:off x="0" y="0"/>
          <a:ext cx="0" cy="0"/>
          <a:chOff x="0" y="0"/>
          <a:chExt cx="0" cy="0"/>
        </a:xfrm>
      </p:grpSpPr>
      <p:sp>
        <p:nvSpPr>
          <p:cNvPr id="402" name="Google Shape;4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3" name="Shape 403"/>
        <p:cNvGrpSpPr/>
        <p:nvPr/>
      </p:nvGrpSpPr>
      <p:grpSpPr>
        <a:xfrm>
          <a:off x="0" y="0"/>
          <a:ext cx="0" cy="0"/>
          <a:chOff x="0" y="0"/>
          <a:chExt cx="0" cy="0"/>
        </a:xfrm>
      </p:grpSpPr>
      <p:sp>
        <p:nvSpPr>
          <p:cNvPr id="404" name="Google Shape;404;p42"/>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19050" y="232800"/>
            <a:ext cx="9189150" cy="4684500"/>
            <a:chOff x="-19050" y="232800"/>
            <a:chExt cx="9189150" cy="4684500"/>
          </a:xfrm>
        </p:grpSpPr>
        <p:sp>
          <p:nvSpPr>
            <p:cNvPr id="406" name="Google Shape;406;p4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4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409" name="Google Shape;409;p42"/>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0" name="Google Shape;410;p42"/>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1" name="Google Shape;411;p42"/>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2" name="Google Shape;412;p42"/>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3" name="Google Shape;413;p42"/>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4" name="Google Shape;414;p42"/>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5" name="Google Shape;415;p42"/>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6" name="Google Shape;416;p42"/>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7" name="Google Shape;417;p42"/>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8" name="Google Shape;418;p42"/>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42"/>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0" name="Google Shape;420;p42"/>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1" name="Google Shape;421;p42"/>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2" name="Google Shape;422;p42"/>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3" name="Google Shape;423;p42"/>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4" name="Google Shape;424;p42"/>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5" name="Google Shape;425;p42"/>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6" name="Google Shape;426;p42"/>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7" name="Google Shape;427;p42"/>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8" name="Google Shape;42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9" name="Shape 429"/>
        <p:cNvGrpSpPr/>
        <p:nvPr/>
      </p:nvGrpSpPr>
      <p:grpSpPr>
        <a:xfrm>
          <a:off x="0" y="0"/>
          <a:ext cx="0" cy="0"/>
          <a:chOff x="0" y="0"/>
          <a:chExt cx="0" cy="0"/>
        </a:xfrm>
      </p:grpSpPr>
      <p:sp>
        <p:nvSpPr>
          <p:cNvPr id="430" name="Google Shape;430;p43"/>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3"/>
          <p:cNvGrpSpPr/>
          <p:nvPr/>
        </p:nvGrpSpPr>
        <p:grpSpPr>
          <a:xfrm>
            <a:off x="727425" y="-29250"/>
            <a:ext cx="8550550" cy="4637825"/>
            <a:chOff x="727425" y="-29250"/>
            <a:chExt cx="8550550" cy="4637825"/>
          </a:xfrm>
        </p:grpSpPr>
        <p:sp>
          <p:nvSpPr>
            <p:cNvPr id="432" name="Google Shape;432;p43"/>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3"/>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43"/>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435" name="Google Shape;435;p43"/>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36" name="Google Shape;436;p43"/>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7" name="Google Shape;4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38" name="Shape 438"/>
        <p:cNvGrpSpPr/>
        <p:nvPr/>
      </p:nvGrpSpPr>
      <p:grpSpPr>
        <a:xfrm>
          <a:off x="0" y="0"/>
          <a:ext cx="0" cy="0"/>
          <a:chOff x="0" y="0"/>
          <a:chExt cx="0" cy="0"/>
        </a:xfrm>
      </p:grpSpPr>
      <p:sp>
        <p:nvSpPr>
          <p:cNvPr id="439" name="Google Shape;439;p44"/>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4"/>
          <p:cNvGrpSpPr/>
          <p:nvPr/>
        </p:nvGrpSpPr>
        <p:grpSpPr>
          <a:xfrm>
            <a:off x="-50475" y="232800"/>
            <a:ext cx="8961675" cy="4684500"/>
            <a:chOff x="-50475" y="232800"/>
            <a:chExt cx="8961675" cy="4684500"/>
          </a:xfrm>
        </p:grpSpPr>
        <p:sp>
          <p:nvSpPr>
            <p:cNvPr id="441" name="Google Shape;441;p4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44"/>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443" name="Google Shape;443;p44"/>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4" name="Google Shape;444;p44"/>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44"/>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446" name="Google Shape;44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47" name="Shape 447"/>
        <p:cNvGrpSpPr/>
        <p:nvPr/>
      </p:nvGrpSpPr>
      <p:grpSpPr>
        <a:xfrm>
          <a:off x="0" y="0"/>
          <a:ext cx="0" cy="0"/>
          <a:chOff x="0" y="0"/>
          <a:chExt cx="0" cy="0"/>
        </a:xfrm>
      </p:grpSpPr>
      <p:sp>
        <p:nvSpPr>
          <p:cNvPr id="448" name="Google Shape;448;p45"/>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5"/>
          <p:cNvGrpSpPr/>
          <p:nvPr/>
        </p:nvGrpSpPr>
        <p:grpSpPr>
          <a:xfrm>
            <a:off x="-19050" y="232800"/>
            <a:ext cx="9176275" cy="4684500"/>
            <a:chOff x="-19050" y="232800"/>
            <a:chExt cx="9176275" cy="4684500"/>
          </a:xfrm>
        </p:grpSpPr>
        <p:sp>
          <p:nvSpPr>
            <p:cNvPr id="450" name="Google Shape;450;p4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45"/>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45"/>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453" name="Google Shape;453;p45"/>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4" name="Google Shape;454;p45"/>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456" name="Shape 456"/>
        <p:cNvGrpSpPr/>
        <p:nvPr/>
      </p:nvGrpSpPr>
      <p:grpSpPr>
        <a:xfrm>
          <a:off x="0" y="0"/>
          <a:ext cx="0" cy="0"/>
          <a:chOff x="0" y="0"/>
          <a:chExt cx="0" cy="0"/>
        </a:xfrm>
      </p:grpSpPr>
      <p:sp>
        <p:nvSpPr>
          <p:cNvPr id="457" name="Google Shape;457;p4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6"/>
          <p:cNvGrpSpPr/>
          <p:nvPr/>
        </p:nvGrpSpPr>
        <p:grpSpPr>
          <a:xfrm>
            <a:off x="232200" y="232800"/>
            <a:ext cx="8937900" cy="4932875"/>
            <a:chOff x="232200" y="232800"/>
            <a:chExt cx="8937900" cy="4932875"/>
          </a:xfrm>
        </p:grpSpPr>
        <p:sp>
          <p:nvSpPr>
            <p:cNvPr id="459" name="Google Shape;459;p4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46"/>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46"/>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462" name="Google Shape;462;p4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63" name="Google Shape;463;p46"/>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64" name="Google Shape;46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65" name="Shape 465"/>
        <p:cNvGrpSpPr/>
        <p:nvPr/>
      </p:nvGrpSpPr>
      <p:grpSpPr>
        <a:xfrm>
          <a:off x="0" y="0"/>
          <a:ext cx="0" cy="0"/>
          <a:chOff x="0" y="0"/>
          <a:chExt cx="0" cy="0"/>
        </a:xfrm>
      </p:grpSpPr>
      <p:sp>
        <p:nvSpPr>
          <p:cNvPr id="466" name="Google Shape;466;p47"/>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7"/>
          <p:cNvGrpSpPr/>
          <p:nvPr/>
        </p:nvGrpSpPr>
        <p:grpSpPr>
          <a:xfrm>
            <a:off x="-19050" y="232800"/>
            <a:ext cx="8930250" cy="5117250"/>
            <a:chOff x="-19050" y="232800"/>
            <a:chExt cx="8930250" cy="5117250"/>
          </a:xfrm>
        </p:grpSpPr>
        <p:sp>
          <p:nvSpPr>
            <p:cNvPr id="468" name="Google Shape;468;p4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47"/>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47"/>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471" name="Google Shape;471;p47"/>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72" name="Google Shape;472;p47"/>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73" name="Google Shape;47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4" name="Shape 474"/>
        <p:cNvGrpSpPr/>
        <p:nvPr/>
      </p:nvGrpSpPr>
      <p:grpSpPr>
        <a:xfrm>
          <a:off x="0" y="0"/>
          <a:ext cx="0" cy="0"/>
          <a:chOff x="0" y="0"/>
          <a:chExt cx="0" cy="0"/>
        </a:xfrm>
      </p:grpSpPr>
      <p:sp>
        <p:nvSpPr>
          <p:cNvPr id="475" name="Google Shape;475;p4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48"/>
          <p:cNvGrpSpPr/>
          <p:nvPr/>
        </p:nvGrpSpPr>
        <p:grpSpPr>
          <a:xfrm>
            <a:off x="232200" y="232800"/>
            <a:ext cx="8988300" cy="5000100"/>
            <a:chOff x="232200" y="232800"/>
            <a:chExt cx="8988300" cy="5000100"/>
          </a:xfrm>
        </p:grpSpPr>
        <p:sp>
          <p:nvSpPr>
            <p:cNvPr id="477" name="Google Shape;477;p4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48"/>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48"/>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80" name="Google Shape;48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81" name="Google Shape;481;p48"/>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2" name="Google Shape;482;p48"/>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3" name="Google Shape;483;p48"/>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4" name="Google Shape;484;p48"/>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5" name="Google Shape;485;p48"/>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6" name="Google Shape;486;p48"/>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7" name="Google Shape;4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88" name="Shape 488"/>
        <p:cNvGrpSpPr/>
        <p:nvPr/>
      </p:nvGrpSpPr>
      <p:grpSpPr>
        <a:xfrm>
          <a:off x="0" y="0"/>
          <a:ext cx="0" cy="0"/>
          <a:chOff x="0" y="0"/>
          <a:chExt cx="0" cy="0"/>
        </a:xfrm>
      </p:grpSpPr>
      <p:sp>
        <p:nvSpPr>
          <p:cNvPr id="489" name="Google Shape;489;p4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49"/>
          <p:cNvGrpSpPr/>
          <p:nvPr/>
        </p:nvGrpSpPr>
        <p:grpSpPr>
          <a:xfrm>
            <a:off x="-725" y="1466925"/>
            <a:ext cx="939900" cy="2326875"/>
            <a:chOff x="-725" y="1466925"/>
            <a:chExt cx="939900" cy="2326875"/>
          </a:xfrm>
        </p:grpSpPr>
        <p:cxnSp>
          <p:nvCxnSpPr>
            <p:cNvPr id="491" name="Google Shape;491;p49"/>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49"/>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49"/>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494" name="Google Shape;494;p49"/>
          <p:cNvGrpSpPr/>
          <p:nvPr/>
        </p:nvGrpSpPr>
        <p:grpSpPr>
          <a:xfrm>
            <a:off x="232200" y="232800"/>
            <a:ext cx="8988300" cy="5000100"/>
            <a:chOff x="232200" y="232800"/>
            <a:chExt cx="8988300" cy="5000100"/>
          </a:xfrm>
        </p:grpSpPr>
        <p:sp>
          <p:nvSpPr>
            <p:cNvPr id="495" name="Google Shape;495;p4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97" name="Google Shape;497;p4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98" name="Google Shape;498;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9" name="Google Shape;499;p49"/>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0" name="Google Shape;500;p49"/>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1" name="Google Shape;501;p49"/>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2" name="Google Shape;502;p49"/>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3" name="Google Shape;503;p49"/>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4" name="Google Shape;504;p49"/>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5" name="Google Shape;5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06" name="Shape 506"/>
        <p:cNvGrpSpPr/>
        <p:nvPr/>
      </p:nvGrpSpPr>
      <p:grpSpPr>
        <a:xfrm>
          <a:off x="0" y="0"/>
          <a:ext cx="0" cy="0"/>
          <a:chOff x="0" y="0"/>
          <a:chExt cx="0" cy="0"/>
        </a:xfrm>
      </p:grpSpPr>
      <p:sp>
        <p:nvSpPr>
          <p:cNvPr id="507" name="Google Shape;507;p50"/>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50"/>
          <p:cNvGrpSpPr/>
          <p:nvPr/>
        </p:nvGrpSpPr>
        <p:grpSpPr>
          <a:xfrm>
            <a:off x="232200" y="-60100"/>
            <a:ext cx="9070200" cy="4977400"/>
            <a:chOff x="232200" y="-60100"/>
            <a:chExt cx="9070200" cy="4977400"/>
          </a:xfrm>
        </p:grpSpPr>
        <p:sp>
          <p:nvSpPr>
            <p:cNvPr id="509" name="Google Shape;509;p5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50"/>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511" name="Google Shape;511;p50"/>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512" name="Google Shape;51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3" name="Google Shape;513;p50"/>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4" name="Google Shape;514;p50"/>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5" name="Google Shape;515;p50"/>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6" name="Google Shape;516;p50"/>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7" name="Google Shape;517;p50"/>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8" name="Google Shape;518;p50"/>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9" name="Google Shape;5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0" name="Shape 520"/>
        <p:cNvGrpSpPr/>
        <p:nvPr/>
      </p:nvGrpSpPr>
      <p:grpSpPr>
        <a:xfrm>
          <a:off x="0" y="0"/>
          <a:ext cx="0" cy="0"/>
          <a:chOff x="0" y="0"/>
          <a:chExt cx="0" cy="0"/>
        </a:xfrm>
      </p:grpSpPr>
      <p:sp>
        <p:nvSpPr>
          <p:cNvPr id="521" name="Google Shape;521;p5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51"/>
          <p:cNvGrpSpPr/>
          <p:nvPr/>
        </p:nvGrpSpPr>
        <p:grpSpPr>
          <a:xfrm>
            <a:off x="-19050" y="232800"/>
            <a:ext cx="9189150" cy="4684500"/>
            <a:chOff x="-19050" y="232800"/>
            <a:chExt cx="9189150" cy="4684500"/>
          </a:xfrm>
        </p:grpSpPr>
        <p:sp>
          <p:nvSpPr>
            <p:cNvPr id="523" name="Google Shape;523;p5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51"/>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51"/>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26" name="Google Shape;52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7" name="Google Shape;527;p51"/>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8" name="Google Shape;528;p51"/>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9" name="Google Shape;529;p51"/>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0" name="Google Shape;530;p51"/>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1" name="Google Shape;531;p51"/>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2" name="Google Shape;532;p51"/>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3" name="Google Shape;533;p51"/>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4" name="Google Shape;534;p51"/>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5" name="Google Shape;53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536" name="Shape 536"/>
        <p:cNvGrpSpPr/>
        <p:nvPr/>
      </p:nvGrpSpPr>
      <p:grpSpPr>
        <a:xfrm>
          <a:off x="0" y="0"/>
          <a:ext cx="0" cy="0"/>
          <a:chOff x="0" y="0"/>
          <a:chExt cx="0" cy="0"/>
        </a:xfrm>
      </p:grpSpPr>
      <p:sp>
        <p:nvSpPr>
          <p:cNvPr id="537" name="Google Shape;537;p5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52"/>
          <p:cNvGrpSpPr/>
          <p:nvPr/>
        </p:nvGrpSpPr>
        <p:grpSpPr>
          <a:xfrm>
            <a:off x="232200" y="232800"/>
            <a:ext cx="8988300" cy="5000100"/>
            <a:chOff x="232200" y="232800"/>
            <a:chExt cx="8988300" cy="5000100"/>
          </a:xfrm>
        </p:grpSpPr>
        <p:sp>
          <p:nvSpPr>
            <p:cNvPr id="539" name="Google Shape;539;p5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52"/>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41" name="Google Shape;541;p52"/>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42" name="Google Shape;54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3" name="Google Shape;543;p52"/>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4" name="Google Shape;544;p52"/>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5" name="Google Shape;545;p52"/>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6" name="Google Shape;546;p52"/>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7" name="Google Shape;547;p52"/>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8" name="Google Shape;548;p52"/>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9" name="Google Shape;549;p52"/>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0" name="Google Shape;550;p52"/>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1" name="Google Shape;551;p52"/>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2" name="Google Shape;552;p52"/>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3" name="Google Shape;553;p52"/>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4" name="Google Shape;554;p52"/>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5" name="Google Shape;55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56" name="Shape 556"/>
        <p:cNvGrpSpPr/>
        <p:nvPr/>
      </p:nvGrpSpPr>
      <p:grpSpPr>
        <a:xfrm>
          <a:off x="0" y="0"/>
          <a:ext cx="0" cy="0"/>
          <a:chOff x="0" y="0"/>
          <a:chExt cx="0" cy="0"/>
        </a:xfrm>
      </p:grpSpPr>
      <p:sp>
        <p:nvSpPr>
          <p:cNvPr id="557" name="Google Shape;557;p53"/>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53"/>
          <p:cNvGrpSpPr/>
          <p:nvPr/>
        </p:nvGrpSpPr>
        <p:grpSpPr>
          <a:xfrm>
            <a:off x="-69525" y="539500"/>
            <a:ext cx="9455500" cy="4069200"/>
            <a:chOff x="-69525" y="539500"/>
            <a:chExt cx="9455500" cy="4069200"/>
          </a:xfrm>
        </p:grpSpPr>
        <p:grpSp>
          <p:nvGrpSpPr>
            <p:cNvPr id="559" name="Google Shape;559;p53"/>
            <p:cNvGrpSpPr/>
            <p:nvPr/>
          </p:nvGrpSpPr>
          <p:grpSpPr>
            <a:xfrm>
              <a:off x="713225" y="539500"/>
              <a:ext cx="8672750" cy="4069200"/>
              <a:chOff x="713225" y="539500"/>
              <a:chExt cx="8672750" cy="4069200"/>
            </a:xfrm>
          </p:grpSpPr>
          <p:sp>
            <p:nvSpPr>
              <p:cNvPr id="560" name="Google Shape;560;p53"/>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53"/>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562" name="Google Shape;562;p53"/>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563" name="Google Shape;563;p53"/>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4" name="Google Shape;564;p53"/>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5" name="Google Shape;565;p53"/>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6" name="Google Shape;566;p53"/>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7" name="Google Shape;567;p53"/>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8" name="Google Shape;568;p53"/>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9" name="Google Shape;5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70" name="Shape 570"/>
        <p:cNvGrpSpPr/>
        <p:nvPr/>
      </p:nvGrpSpPr>
      <p:grpSpPr>
        <a:xfrm>
          <a:off x="0" y="0"/>
          <a:ext cx="0" cy="0"/>
          <a:chOff x="0" y="0"/>
          <a:chExt cx="0" cy="0"/>
        </a:xfrm>
      </p:grpSpPr>
      <p:sp>
        <p:nvSpPr>
          <p:cNvPr id="571" name="Google Shape;571;p54"/>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4"/>
          <p:cNvGrpSpPr/>
          <p:nvPr/>
        </p:nvGrpSpPr>
        <p:grpSpPr>
          <a:xfrm>
            <a:off x="-19050" y="232800"/>
            <a:ext cx="9189150" cy="4684500"/>
            <a:chOff x="-19050" y="232800"/>
            <a:chExt cx="9189150" cy="4684500"/>
          </a:xfrm>
        </p:grpSpPr>
        <p:sp>
          <p:nvSpPr>
            <p:cNvPr id="573" name="Google Shape;573;p5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54"/>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75" name="Google Shape;575;p54"/>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76" name="Google Shape;576;p5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77" name="Google Shape;57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78" name="Shape 578"/>
        <p:cNvGrpSpPr/>
        <p:nvPr/>
      </p:nvGrpSpPr>
      <p:grpSpPr>
        <a:xfrm>
          <a:off x="0" y="0"/>
          <a:ext cx="0" cy="0"/>
          <a:chOff x="0" y="0"/>
          <a:chExt cx="0" cy="0"/>
        </a:xfrm>
      </p:grpSpPr>
      <p:sp>
        <p:nvSpPr>
          <p:cNvPr id="579" name="Google Shape;579;p55"/>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55"/>
          <p:cNvGrpSpPr/>
          <p:nvPr/>
        </p:nvGrpSpPr>
        <p:grpSpPr>
          <a:xfrm>
            <a:off x="232200" y="232800"/>
            <a:ext cx="8988300" cy="4964300"/>
            <a:chOff x="232200" y="232800"/>
            <a:chExt cx="8988300" cy="4964300"/>
          </a:xfrm>
        </p:grpSpPr>
        <p:sp>
          <p:nvSpPr>
            <p:cNvPr id="581" name="Google Shape;581;p5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55"/>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83" name="Google Shape;583;p55"/>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584" name="Google Shape;584;p5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85" name="Google Shape;58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86" name="Shape 586"/>
        <p:cNvGrpSpPr/>
        <p:nvPr/>
      </p:nvGrpSpPr>
      <p:grpSpPr>
        <a:xfrm>
          <a:off x="0" y="0"/>
          <a:ext cx="0" cy="0"/>
          <a:chOff x="0" y="0"/>
          <a:chExt cx="0" cy="0"/>
        </a:xfrm>
      </p:grpSpPr>
      <p:sp>
        <p:nvSpPr>
          <p:cNvPr id="587" name="Google Shape;587;p56"/>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56"/>
          <p:cNvGrpSpPr/>
          <p:nvPr/>
        </p:nvGrpSpPr>
        <p:grpSpPr>
          <a:xfrm>
            <a:off x="713223" y="-79050"/>
            <a:ext cx="8791100" cy="4687625"/>
            <a:chOff x="-669332" y="-79050"/>
            <a:chExt cx="10173707" cy="4687625"/>
          </a:xfrm>
        </p:grpSpPr>
        <p:sp>
          <p:nvSpPr>
            <p:cNvPr id="589" name="Google Shape;589;p56"/>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56"/>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56"/>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592" name="Google Shape;592;p5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3" name="Google Shape;593;p5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4" name="Google Shape;594;p56"/>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96" name="Shape 596"/>
        <p:cNvGrpSpPr/>
        <p:nvPr/>
      </p:nvGrpSpPr>
      <p:grpSpPr>
        <a:xfrm>
          <a:off x="0" y="0"/>
          <a:ext cx="0" cy="0"/>
          <a:chOff x="0" y="0"/>
          <a:chExt cx="0" cy="0"/>
        </a:xfrm>
      </p:grpSpPr>
      <p:sp>
        <p:nvSpPr>
          <p:cNvPr id="597" name="Google Shape;597;p5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57"/>
          <p:cNvGrpSpPr/>
          <p:nvPr/>
        </p:nvGrpSpPr>
        <p:grpSpPr>
          <a:xfrm>
            <a:off x="232200" y="-49400"/>
            <a:ext cx="8679000" cy="5250800"/>
            <a:chOff x="232200" y="-49400"/>
            <a:chExt cx="8679000" cy="5250800"/>
          </a:xfrm>
        </p:grpSpPr>
        <p:sp>
          <p:nvSpPr>
            <p:cNvPr id="599" name="Google Shape;599;p5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57"/>
            <p:cNvGrpSpPr/>
            <p:nvPr/>
          </p:nvGrpSpPr>
          <p:grpSpPr>
            <a:xfrm>
              <a:off x="232200" y="-49400"/>
              <a:ext cx="8679000" cy="5250800"/>
              <a:chOff x="232200" y="-49400"/>
              <a:chExt cx="8679000" cy="5250800"/>
            </a:xfrm>
          </p:grpSpPr>
          <p:cxnSp>
            <p:nvCxnSpPr>
              <p:cNvPr id="601" name="Google Shape;601;p57"/>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57"/>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603" name="Google Shape;60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604" name="Shape 604"/>
        <p:cNvGrpSpPr/>
        <p:nvPr/>
      </p:nvGrpSpPr>
      <p:grpSpPr>
        <a:xfrm>
          <a:off x="0" y="0"/>
          <a:ext cx="0" cy="0"/>
          <a:chOff x="0" y="0"/>
          <a:chExt cx="0" cy="0"/>
        </a:xfrm>
      </p:grpSpPr>
      <p:sp>
        <p:nvSpPr>
          <p:cNvPr id="605" name="Google Shape;605;p58"/>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58"/>
          <p:cNvGrpSpPr/>
          <p:nvPr/>
        </p:nvGrpSpPr>
        <p:grpSpPr>
          <a:xfrm>
            <a:off x="232200" y="232800"/>
            <a:ext cx="9045000" cy="4975500"/>
            <a:chOff x="232200" y="232800"/>
            <a:chExt cx="9045000" cy="4975500"/>
          </a:xfrm>
        </p:grpSpPr>
        <p:sp>
          <p:nvSpPr>
            <p:cNvPr id="607" name="Google Shape;607;p5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58"/>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58"/>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1.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8" name="Shape 308"/>
        <p:cNvGrpSpPr/>
        <p:nvPr/>
      </p:nvGrpSpPr>
      <p:grpSpPr>
        <a:xfrm>
          <a:off x="0" y="0"/>
          <a:ext cx="0" cy="0"/>
          <a:chOff x="0" y="0"/>
          <a:chExt cx="0" cy="0"/>
        </a:xfrm>
      </p:grpSpPr>
      <p:sp>
        <p:nvSpPr>
          <p:cNvPr id="309" name="Google Shape;309;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310" name="Google Shape;310;p30"/>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311" name="Google Shape;31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hyperlink" Target="https://danielferreira011102.pages.de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616" name="Google Shape;616;p59"/>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PRESENTATION</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617" name="Google Shape;617;p59"/>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618" name="Google Shape;618;p59"/>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619" name="Google Shape;619;p59"/>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8"/>
          <p:cNvSpPr txBox="1"/>
          <p:nvPr>
            <p:ph idx="12" type="sldNum"/>
          </p:nvPr>
        </p:nvSpPr>
        <p:spPr>
          <a:xfrm>
            <a:off x="8257150" y="4381125"/>
            <a:ext cx="590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870" name="Google Shape;870;p68"/>
          <p:cNvSpPr txBox="1"/>
          <p:nvPr>
            <p:ph type="title"/>
          </p:nvPr>
        </p:nvSpPr>
        <p:spPr>
          <a:xfrm>
            <a:off x="5487425" y="1040675"/>
            <a:ext cx="18498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871" name="Google Shape;871;p68"/>
          <p:cNvSpPr txBox="1"/>
          <p:nvPr>
            <p:ph idx="1" type="subTitle"/>
          </p:nvPr>
        </p:nvSpPr>
        <p:spPr>
          <a:xfrm>
            <a:off x="5487425" y="1856625"/>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404040"/>
                </a:solidFill>
                <a:highlight>
                  <a:srgbClr val="FCFCFC"/>
                </a:highlight>
              </a:rPr>
              <a:t>The Gantt chart provides a visual representation of the proposed work plan, outlining the tasks and milestones described before.</a:t>
            </a:r>
            <a:endParaRPr/>
          </a:p>
        </p:txBody>
      </p:sp>
      <p:pic>
        <p:nvPicPr>
          <p:cNvPr id="872" name="Google Shape;872;p68"/>
          <p:cNvPicPr preferRelativeResize="0"/>
          <p:nvPr/>
        </p:nvPicPr>
        <p:blipFill>
          <a:blip r:embed="rId3">
            <a:alphaModFix/>
          </a:blip>
          <a:stretch>
            <a:fillRect/>
          </a:stretch>
        </p:blipFill>
        <p:spPr>
          <a:xfrm>
            <a:off x="699925" y="768925"/>
            <a:ext cx="4562600" cy="360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9"/>
          <p:cNvSpPr txBox="1"/>
          <p:nvPr>
            <p:ph type="title"/>
          </p:nvPr>
        </p:nvSpPr>
        <p:spPr>
          <a:xfrm>
            <a:off x="878875" y="130452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Pleiades</a:t>
            </a:r>
            <a:endParaRPr/>
          </a:p>
        </p:txBody>
      </p:sp>
      <p:sp>
        <p:nvSpPr>
          <p:cNvPr id="878" name="Google Shape;878;p69"/>
          <p:cNvSpPr txBox="1"/>
          <p:nvPr>
            <p:ph idx="1" type="subTitle"/>
          </p:nvPr>
        </p:nvSpPr>
        <p:spPr>
          <a:xfrm>
            <a:off x="878875" y="1946700"/>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04040"/>
                </a:solidFill>
                <a:highlight>
                  <a:srgbClr val="FCFCFC"/>
                </a:highlight>
              </a:rPr>
              <a:t>High Performance Computing (HPC) cluster</a:t>
            </a:r>
            <a:r>
              <a:rPr lang="en">
                <a:solidFill>
                  <a:srgbClr val="404040"/>
                </a:solidFill>
                <a:highlight>
                  <a:srgbClr val="FCFCFC"/>
                </a:highlight>
              </a:rPr>
              <a:t> operated by </a:t>
            </a:r>
            <a:r>
              <a:rPr b="1" lang="en">
                <a:solidFill>
                  <a:srgbClr val="404040"/>
                </a:solidFill>
                <a:highlight>
                  <a:srgbClr val="FCFCFC"/>
                </a:highlight>
              </a:rPr>
              <a:t>IEETA</a:t>
            </a:r>
            <a:r>
              <a:rPr lang="en">
                <a:solidFill>
                  <a:srgbClr val="404040"/>
                </a:solidFill>
                <a:highlight>
                  <a:srgbClr val="FCFCFC"/>
                </a:highlight>
              </a:rPr>
              <a:t>.  The system features both traditional CPU nodes and GPU-accelerated computing nodes, making it versatile for different types of computational workloads.</a:t>
            </a:r>
            <a:endParaRPr/>
          </a:p>
        </p:txBody>
      </p:sp>
      <p:grpSp>
        <p:nvGrpSpPr>
          <p:cNvPr id="879" name="Google Shape;879;p69"/>
          <p:cNvGrpSpPr/>
          <p:nvPr/>
        </p:nvGrpSpPr>
        <p:grpSpPr>
          <a:xfrm>
            <a:off x="4468150" y="1201275"/>
            <a:ext cx="3791800" cy="2740956"/>
            <a:chOff x="4298600" y="752100"/>
            <a:chExt cx="3791800" cy="2740956"/>
          </a:xfrm>
        </p:grpSpPr>
        <p:grpSp>
          <p:nvGrpSpPr>
            <p:cNvPr id="880" name="Google Shape;880;p69"/>
            <p:cNvGrpSpPr/>
            <p:nvPr/>
          </p:nvGrpSpPr>
          <p:grpSpPr>
            <a:xfrm>
              <a:off x="5492255" y="2469145"/>
              <a:ext cx="2118135" cy="1023911"/>
              <a:chOff x="5195805" y="3477095"/>
              <a:chExt cx="2118135" cy="1023911"/>
            </a:xfrm>
          </p:grpSpPr>
          <p:grpSp>
            <p:nvGrpSpPr>
              <p:cNvPr id="881" name="Google Shape;881;p69"/>
              <p:cNvGrpSpPr/>
              <p:nvPr/>
            </p:nvGrpSpPr>
            <p:grpSpPr>
              <a:xfrm rot="5400000">
                <a:off x="5742917" y="2929983"/>
                <a:ext cx="1023911" cy="2118135"/>
                <a:chOff x="4601661" y="1269550"/>
                <a:chExt cx="3470886" cy="2245452"/>
              </a:xfrm>
            </p:grpSpPr>
            <p:sp>
              <p:nvSpPr>
                <p:cNvPr id="882" name="Google Shape;882;p69"/>
                <p:cNvSpPr/>
                <p:nvPr/>
              </p:nvSpPr>
              <p:spPr>
                <a:xfrm>
                  <a:off x="4601661" y="1269550"/>
                  <a:ext cx="3470886" cy="2132617"/>
                </a:xfrm>
                <a:custGeom>
                  <a:rect b="b" l="l" r="r" t="t"/>
                  <a:pathLst>
                    <a:path extrusionOk="0" h="100702" w="163895">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9"/>
                <p:cNvSpPr/>
                <p:nvPr/>
              </p:nvSpPr>
              <p:spPr>
                <a:xfrm>
                  <a:off x="6532017" y="3401603"/>
                  <a:ext cx="1287900" cy="113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69"/>
              <p:cNvSpPr/>
              <p:nvPr/>
            </p:nvSpPr>
            <p:spPr>
              <a:xfrm>
                <a:off x="548452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85" name="Google Shape;885;p69"/>
              <p:cNvSpPr/>
              <p:nvPr/>
            </p:nvSpPr>
            <p:spPr>
              <a:xfrm>
                <a:off x="575452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886" name="Google Shape;886;p69"/>
              <p:cNvCxnSpPr>
                <a:stCxn id="884" idx="0"/>
                <a:endCxn id="885" idx="0"/>
              </p:cNvCxnSpPr>
              <p:nvPr/>
            </p:nvCxnSpPr>
            <p:spPr>
              <a:xfrm>
                <a:off x="583672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887" name="Google Shape;887;p69"/>
              <p:cNvCxnSpPr>
                <a:stCxn id="884" idx="1"/>
                <a:endCxn id="885" idx="1"/>
              </p:cNvCxnSpPr>
              <p:nvPr/>
            </p:nvCxnSpPr>
            <p:spPr>
              <a:xfrm>
                <a:off x="558768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88" name="Google Shape;888;p69"/>
              <p:cNvCxnSpPr>
                <a:stCxn id="884" idx="2"/>
                <a:endCxn id="885" idx="2"/>
              </p:cNvCxnSpPr>
              <p:nvPr/>
            </p:nvCxnSpPr>
            <p:spPr>
              <a:xfrm>
                <a:off x="54845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889" name="Google Shape;889;p69"/>
              <p:cNvCxnSpPr>
                <a:stCxn id="884" idx="3"/>
                <a:endCxn id="885" idx="3"/>
              </p:cNvCxnSpPr>
              <p:nvPr/>
            </p:nvCxnSpPr>
            <p:spPr>
              <a:xfrm flipH="1" rot="10800000">
                <a:off x="558768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90" name="Google Shape;890;p69"/>
              <p:cNvCxnSpPr>
                <a:stCxn id="884" idx="4"/>
                <a:endCxn id="885" idx="4"/>
              </p:cNvCxnSpPr>
              <p:nvPr/>
            </p:nvCxnSpPr>
            <p:spPr>
              <a:xfrm rot="10800000">
                <a:off x="583672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891" name="Google Shape;891;p69"/>
              <p:cNvCxnSpPr>
                <a:stCxn id="884" idx="5"/>
                <a:endCxn id="885" idx="5"/>
              </p:cNvCxnSpPr>
              <p:nvPr/>
            </p:nvCxnSpPr>
            <p:spPr>
              <a:xfrm rot="10800000">
                <a:off x="589496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92" name="Google Shape;892;p69"/>
              <p:cNvCxnSpPr>
                <a:stCxn id="884" idx="6"/>
                <a:endCxn id="885" idx="6"/>
              </p:cNvCxnSpPr>
              <p:nvPr/>
            </p:nvCxnSpPr>
            <p:spPr>
              <a:xfrm rot="10800000">
                <a:off x="59189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893" name="Google Shape;893;p69"/>
              <p:cNvCxnSpPr>
                <a:stCxn id="884" idx="7"/>
                <a:endCxn id="885" idx="7"/>
              </p:cNvCxnSpPr>
              <p:nvPr/>
            </p:nvCxnSpPr>
            <p:spPr>
              <a:xfrm flipH="1">
                <a:off x="5894968" y="3742231"/>
                <a:ext cx="190800" cy="189300"/>
              </a:xfrm>
              <a:prstGeom prst="straightConnector1">
                <a:avLst/>
              </a:prstGeom>
              <a:noFill/>
              <a:ln cap="flat" cmpd="sng" w="19050">
                <a:solidFill>
                  <a:schemeClr val="dk1"/>
                </a:solidFill>
                <a:prstDash val="solid"/>
                <a:round/>
                <a:headEnd len="med" w="med" type="none"/>
                <a:tailEnd len="med" w="med" type="none"/>
              </a:ln>
            </p:spPr>
          </p:cxnSp>
          <p:sp>
            <p:nvSpPr>
              <p:cNvPr id="894" name="Google Shape;894;p69"/>
              <p:cNvSpPr/>
              <p:nvPr/>
            </p:nvSpPr>
            <p:spPr>
              <a:xfrm>
                <a:off x="637067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95" name="Google Shape;895;p69"/>
              <p:cNvSpPr/>
              <p:nvPr/>
            </p:nvSpPr>
            <p:spPr>
              <a:xfrm>
                <a:off x="664067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896" name="Google Shape;896;p69"/>
              <p:cNvCxnSpPr>
                <a:stCxn id="894" idx="0"/>
                <a:endCxn id="895" idx="0"/>
              </p:cNvCxnSpPr>
              <p:nvPr/>
            </p:nvCxnSpPr>
            <p:spPr>
              <a:xfrm>
                <a:off x="672287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897" name="Google Shape;897;p69"/>
              <p:cNvCxnSpPr>
                <a:stCxn id="894" idx="1"/>
                <a:endCxn id="895" idx="1"/>
              </p:cNvCxnSpPr>
              <p:nvPr/>
            </p:nvCxnSpPr>
            <p:spPr>
              <a:xfrm>
                <a:off x="647383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98" name="Google Shape;898;p69"/>
              <p:cNvCxnSpPr>
                <a:stCxn id="894" idx="2"/>
                <a:endCxn id="895" idx="2"/>
              </p:cNvCxnSpPr>
              <p:nvPr/>
            </p:nvCxnSpPr>
            <p:spPr>
              <a:xfrm>
                <a:off x="63706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899" name="Google Shape;899;p69"/>
              <p:cNvCxnSpPr>
                <a:stCxn id="894" idx="3"/>
                <a:endCxn id="895" idx="3"/>
              </p:cNvCxnSpPr>
              <p:nvPr/>
            </p:nvCxnSpPr>
            <p:spPr>
              <a:xfrm flipH="1" rot="10800000">
                <a:off x="647383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00" name="Google Shape;900;p69"/>
              <p:cNvCxnSpPr>
                <a:stCxn id="894" idx="4"/>
                <a:endCxn id="895" idx="4"/>
              </p:cNvCxnSpPr>
              <p:nvPr/>
            </p:nvCxnSpPr>
            <p:spPr>
              <a:xfrm rot="10800000">
                <a:off x="672287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901" name="Google Shape;901;p69"/>
              <p:cNvCxnSpPr>
                <a:stCxn id="894" idx="5"/>
                <a:endCxn id="895" idx="5"/>
              </p:cNvCxnSpPr>
              <p:nvPr/>
            </p:nvCxnSpPr>
            <p:spPr>
              <a:xfrm rot="10800000">
                <a:off x="678111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02" name="Google Shape;902;p69"/>
              <p:cNvCxnSpPr>
                <a:stCxn id="894" idx="6"/>
                <a:endCxn id="895" idx="6"/>
              </p:cNvCxnSpPr>
              <p:nvPr/>
            </p:nvCxnSpPr>
            <p:spPr>
              <a:xfrm rot="10800000">
                <a:off x="68050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903" name="Google Shape;903;p69"/>
              <p:cNvCxnSpPr>
                <a:stCxn id="894" idx="7"/>
                <a:endCxn id="895" idx="7"/>
              </p:cNvCxnSpPr>
              <p:nvPr/>
            </p:nvCxnSpPr>
            <p:spPr>
              <a:xfrm flipH="1">
                <a:off x="6781118" y="3742231"/>
                <a:ext cx="190800" cy="189300"/>
              </a:xfrm>
              <a:prstGeom prst="straightConnector1">
                <a:avLst/>
              </a:prstGeom>
              <a:noFill/>
              <a:ln cap="flat" cmpd="sng" w="19050">
                <a:solidFill>
                  <a:schemeClr val="dk1"/>
                </a:solidFill>
                <a:prstDash val="solid"/>
                <a:round/>
                <a:headEnd len="med" w="med" type="none"/>
                <a:tailEnd len="med" w="med" type="none"/>
              </a:ln>
            </p:spPr>
          </p:cxnSp>
        </p:grpSp>
        <p:sp>
          <p:nvSpPr>
            <p:cNvPr id="904" name="Google Shape;904;p69"/>
            <p:cNvSpPr/>
            <p:nvPr/>
          </p:nvSpPr>
          <p:spPr>
            <a:xfrm rot="5400000">
              <a:off x="5434650" y="2762750"/>
              <a:ext cx="222300" cy="1071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5" name="Google Shape;905;p69"/>
            <p:cNvCxnSpPr>
              <a:stCxn id="883" idx="3"/>
            </p:cNvCxnSpPr>
            <p:nvPr/>
          </p:nvCxnSpPr>
          <p:spPr>
            <a:xfrm>
              <a:off x="5545740" y="3418530"/>
              <a:ext cx="0" cy="0"/>
            </a:xfrm>
            <a:prstGeom prst="straightConnector1">
              <a:avLst/>
            </a:prstGeom>
            <a:noFill/>
            <a:ln cap="flat" cmpd="sng" w="9525">
              <a:solidFill>
                <a:schemeClr val="dk2"/>
              </a:solidFill>
              <a:prstDash val="solid"/>
              <a:round/>
              <a:headEnd len="med" w="med" type="none"/>
              <a:tailEnd len="med" w="med" type="none"/>
            </a:ln>
          </p:spPr>
        </p:cxnSp>
        <p:sp>
          <p:nvSpPr>
            <p:cNvPr id="906" name="Google Shape;906;p69"/>
            <p:cNvSpPr/>
            <p:nvPr/>
          </p:nvSpPr>
          <p:spPr>
            <a:xfrm>
              <a:off x="61421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07" name="Google Shape;907;p69"/>
            <p:cNvSpPr/>
            <p:nvPr/>
          </p:nvSpPr>
          <p:spPr>
            <a:xfrm>
              <a:off x="48204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08" name="Google Shape;908;p69"/>
            <p:cNvSpPr/>
            <p:nvPr/>
          </p:nvSpPr>
          <p:spPr>
            <a:xfrm>
              <a:off x="74638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909" name="Google Shape;909;p69"/>
            <p:cNvCxnSpPr>
              <a:stCxn id="906" idx="2"/>
              <a:endCxn id="907" idx="6"/>
            </p:cNvCxnSpPr>
            <p:nvPr/>
          </p:nvCxnSpPr>
          <p:spPr>
            <a:xfrm rot="10800000">
              <a:off x="49250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910" name="Google Shape;910;p69"/>
            <p:cNvCxnSpPr>
              <a:stCxn id="908" idx="2"/>
              <a:endCxn id="906" idx="6"/>
            </p:cNvCxnSpPr>
            <p:nvPr/>
          </p:nvCxnSpPr>
          <p:spPr>
            <a:xfrm rot="10800000">
              <a:off x="62467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911" name="Google Shape;911;p69"/>
            <p:cNvCxnSpPr>
              <a:stCxn id="912" idx="2"/>
              <a:endCxn id="906" idx="0"/>
            </p:cNvCxnSpPr>
            <p:nvPr/>
          </p:nvCxnSpPr>
          <p:spPr>
            <a:xfrm>
              <a:off x="6194500" y="2056425"/>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913" name="Google Shape;913;p69"/>
            <p:cNvCxnSpPr/>
            <p:nvPr/>
          </p:nvCxnSpPr>
          <p:spPr>
            <a:xfrm>
              <a:off x="7516200" y="2056500"/>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914" name="Google Shape;914;p69"/>
            <p:cNvCxnSpPr/>
            <p:nvPr/>
          </p:nvCxnSpPr>
          <p:spPr>
            <a:xfrm>
              <a:off x="4872800" y="2056500"/>
              <a:ext cx="0" cy="154500"/>
            </a:xfrm>
            <a:prstGeom prst="straightConnector1">
              <a:avLst/>
            </a:prstGeom>
            <a:noFill/>
            <a:ln cap="flat" cmpd="sng" w="19050">
              <a:solidFill>
                <a:schemeClr val="dk1"/>
              </a:solidFill>
              <a:prstDash val="solid"/>
              <a:round/>
              <a:headEnd len="med" w="med" type="none"/>
              <a:tailEnd len="med" w="med" type="none"/>
            </a:ln>
          </p:spPr>
        </p:cxnSp>
        <p:grpSp>
          <p:nvGrpSpPr>
            <p:cNvPr id="915" name="Google Shape;915;p69"/>
            <p:cNvGrpSpPr/>
            <p:nvPr/>
          </p:nvGrpSpPr>
          <p:grpSpPr>
            <a:xfrm>
              <a:off x="4298600" y="752100"/>
              <a:ext cx="1148400" cy="1304400"/>
              <a:chOff x="4298600" y="752100"/>
              <a:chExt cx="1148400" cy="1304400"/>
            </a:xfrm>
          </p:grpSpPr>
          <p:sp>
            <p:nvSpPr>
              <p:cNvPr id="916" name="Google Shape;916;p69"/>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9"/>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9"/>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9"/>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9"/>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9"/>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9"/>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9"/>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9"/>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9"/>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9"/>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9"/>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9"/>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9" name="Google Shape;929;p69"/>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0" name="Google Shape;930;p69"/>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1" name="Google Shape;931;p69"/>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2" name="Google Shape;932;p69"/>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3" name="Google Shape;933;p69"/>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4" name="Google Shape;934;p69"/>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5" name="Google Shape;935;p69"/>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6" name="Google Shape;936;p69"/>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7" name="Google Shape;937;p69"/>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938" name="Google Shape;938;p69"/>
            <p:cNvGrpSpPr/>
            <p:nvPr/>
          </p:nvGrpSpPr>
          <p:grpSpPr>
            <a:xfrm>
              <a:off x="5620300" y="752100"/>
              <a:ext cx="1148400" cy="1304400"/>
              <a:chOff x="4298600" y="752100"/>
              <a:chExt cx="1148400" cy="1304400"/>
            </a:xfrm>
          </p:grpSpPr>
          <p:sp>
            <p:nvSpPr>
              <p:cNvPr id="939" name="Google Shape;939;p69"/>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9"/>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9"/>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9"/>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9"/>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9"/>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9"/>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9"/>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9"/>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9"/>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9"/>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9"/>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9"/>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2" name="Google Shape;952;p69"/>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3" name="Google Shape;953;p69"/>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4" name="Google Shape;954;p69"/>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5" name="Google Shape;955;p69"/>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6" name="Google Shape;956;p69"/>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7" name="Google Shape;957;p69"/>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8" name="Google Shape;958;p69"/>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9" name="Google Shape;959;p69"/>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0" name="Google Shape;960;p69"/>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961" name="Google Shape;961;p69"/>
            <p:cNvGrpSpPr/>
            <p:nvPr/>
          </p:nvGrpSpPr>
          <p:grpSpPr>
            <a:xfrm>
              <a:off x="6942000" y="752100"/>
              <a:ext cx="1148400" cy="1304400"/>
              <a:chOff x="4298600" y="752100"/>
              <a:chExt cx="1148400" cy="1304400"/>
            </a:xfrm>
          </p:grpSpPr>
          <p:sp>
            <p:nvSpPr>
              <p:cNvPr id="962" name="Google Shape;962;p69"/>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9"/>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9"/>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9"/>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9"/>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9"/>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9"/>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9"/>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9"/>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9"/>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9"/>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9"/>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9"/>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5" name="Google Shape;975;p69"/>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6" name="Google Shape;976;p69"/>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7" name="Google Shape;977;p69"/>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8" name="Google Shape;978;p69"/>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9" name="Google Shape;979;p69"/>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0" name="Google Shape;980;p69"/>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1" name="Google Shape;981;p69"/>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2" name="Google Shape;982;p69"/>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3" name="Google Shape;983;p69"/>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cxnSp>
        <p:nvCxnSpPr>
          <p:cNvPr id="984" name="Google Shape;984;p69"/>
          <p:cNvCxnSpPr>
            <a:stCxn id="907" idx="2"/>
            <a:endCxn id="883" idx="2"/>
          </p:cNvCxnSpPr>
          <p:nvPr/>
        </p:nvCxnSpPr>
        <p:spPr>
          <a:xfrm>
            <a:off x="4990000" y="2712000"/>
            <a:ext cx="671700" cy="965700"/>
          </a:xfrm>
          <a:prstGeom prst="bentConnector3">
            <a:avLst>
              <a:gd fmla="val -77367" name="adj1"/>
            </a:avLst>
          </a:prstGeom>
          <a:noFill/>
          <a:ln cap="flat" cmpd="sng" w="19050">
            <a:solidFill>
              <a:schemeClr val="dk1"/>
            </a:solidFill>
            <a:prstDash val="solid"/>
            <a:round/>
            <a:headEnd len="med" w="med" type="none"/>
            <a:tailEnd len="med" w="med" type="none"/>
          </a:ln>
        </p:spPr>
      </p:cxnSp>
      <p:sp>
        <p:nvSpPr>
          <p:cNvPr id="985" name="Google Shape;985;p69"/>
          <p:cNvSpPr txBox="1"/>
          <p:nvPr>
            <p:ph idx="12" type="sldNum"/>
          </p:nvPr>
        </p:nvSpPr>
        <p:spPr>
          <a:xfrm>
            <a:off x="8321500" y="4381125"/>
            <a:ext cx="5265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70"/>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991" name="Google Shape;991;p70"/>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992" name="Google Shape;992;p70"/>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25" name="Google Shape;625;p60"/>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626" name="Google Shape;626;p60"/>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627" name="Google Shape;627;p60"/>
          <p:cNvGraphicFramePr/>
          <p:nvPr/>
        </p:nvGraphicFramePr>
        <p:xfrm>
          <a:off x="726775" y="1536810"/>
          <a:ext cx="3000000" cy="3000000"/>
        </p:xfrm>
        <a:graphic>
          <a:graphicData uri="http://schemas.openxmlformats.org/drawingml/2006/table">
            <a:tbl>
              <a:tblPr>
                <a:noFill/>
                <a:tableStyleId>{9C02FEC7-78B2-4299-A5AA-3B6C51BC23FB}</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28" name="Google Shape;628;p60"/>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34" name="Google Shape;634;p61"/>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635" name="Google Shape;635;p61"/>
          <p:cNvGrpSpPr/>
          <p:nvPr/>
        </p:nvGrpSpPr>
        <p:grpSpPr>
          <a:xfrm>
            <a:off x="798595" y="1321909"/>
            <a:ext cx="7546810" cy="2719725"/>
            <a:chOff x="1091714" y="1418483"/>
            <a:chExt cx="6811200" cy="2454625"/>
          </a:xfrm>
        </p:grpSpPr>
        <p:sp>
          <p:nvSpPr>
            <p:cNvPr id="636" name="Google Shape;636;p61"/>
            <p:cNvSpPr/>
            <p:nvPr/>
          </p:nvSpPr>
          <p:spPr>
            <a:xfrm>
              <a:off x="3436364" y="1418483"/>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Medical Information</a:t>
              </a:r>
              <a:endParaRPr>
                <a:latin typeface="Hanken Grotesk"/>
                <a:ea typeface="Hanken Grotesk"/>
                <a:cs typeface="Hanken Grotesk"/>
                <a:sym typeface="Hanken Grotesk"/>
              </a:endParaRPr>
            </a:p>
          </p:txBody>
        </p:sp>
        <p:sp>
          <p:nvSpPr>
            <p:cNvPr id="637" name="Google Shape;637;p61"/>
            <p:cNvSpPr/>
            <p:nvPr/>
          </p:nvSpPr>
          <p:spPr>
            <a:xfrm>
              <a:off x="1924064" y="237075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Technical Version</a:t>
              </a:r>
              <a:endParaRPr>
                <a:latin typeface="Hanken Grotesk"/>
                <a:ea typeface="Hanken Grotesk"/>
                <a:cs typeface="Hanken Grotesk"/>
                <a:sym typeface="Hanken Grotesk"/>
              </a:endParaRPr>
            </a:p>
          </p:txBody>
        </p:sp>
        <p:sp>
          <p:nvSpPr>
            <p:cNvPr id="638" name="Google Shape;638;p61"/>
            <p:cNvSpPr/>
            <p:nvPr/>
          </p:nvSpPr>
          <p:spPr>
            <a:xfrm>
              <a:off x="4948664" y="237075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Simplified Version</a:t>
              </a:r>
              <a:endParaRPr>
                <a:latin typeface="Hanken Grotesk"/>
                <a:ea typeface="Hanken Grotesk"/>
                <a:cs typeface="Hanken Grotesk"/>
                <a:sym typeface="Hanken Grotesk"/>
              </a:endParaRPr>
            </a:p>
          </p:txBody>
        </p:sp>
        <p:cxnSp>
          <p:nvCxnSpPr>
            <p:cNvPr id="639" name="Google Shape;639;p61"/>
            <p:cNvCxnSpPr>
              <a:stCxn id="636" idx="2"/>
              <a:endCxn id="637" idx="0"/>
            </p:cNvCxnSpPr>
            <p:nvPr/>
          </p:nvCxnSpPr>
          <p:spPr>
            <a:xfrm flipH="1">
              <a:off x="2985014" y="1820483"/>
              <a:ext cx="1512300" cy="550200"/>
            </a:xfrm>
            <a:prstGeom prst="straightConnector1">
              <a:avLst/>
            </a:prstGeom>
            <a:noFill/>
            <a:ln cap="flat" cmpd="sng" w="19050">
              <a:solidFill>
                <a:schemeClr val="dk1"/>
              </a:solidFill>
              <a:prstDash val="solid"/>
              <a:round/>
              <a:headEnd len="med" w="med" type="none"/>
              <a:tailEnd len="med" w="med" type="triangle"/>
            </a:ln>
          </p:spPr>
        </p:cxnSp>
        <p:cxnSp>
          <p:nvCxnSpPr>
            <p:cNvPr id="640" name="Google Shape;640;p61"/>
            <p:cNvCxnSpPr>
              <a:stCxn id="636" idx="2"/>
              <a:endCxn id="638" idx="0"/>
            </p:cNvCxnSpPr>
            <p:nvPr/>
          </p:nvCxnSpPr>
          <p:spPr>
            <a:xfrm>
              <a:off x="4497314" y="1820483"/>
              <a:ext cx="1512300" cy="550200"/>
            </a:xfrm>
            <a:prstGeom prst="straightConnector1">
              <a:avLst/>
            </a:prstGeom>
            <a:noFill/>
            <a:ln cap="flat" cmpd="sng" w="19050">
              <a:solidFill>
                <a:schemeClr val="dk1"/>
              </a:solidFill>
              <a:prstDash val="solid"/>
              <a:round/>
              <a:headEnd len="med" w="med" type="none"/>
              <a:tailEnd len="med" w="med" type="triangle"/>
            </a:ln>
          </p:spPr>
        </p:cxnSp>
        <p:sp>
          <p:nvSpPr>
            <p:cNvPr id="641" name="Google Shape;641;p61"/>
            <p:cNvSpPr/>
            <p:nvPr/>
          </p:nvSpPr>
          <p:spPr>
            <a:xfrm>
              <a:off x="1091714" y="347110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Medical Professionals</a:t>
              </a:r>
              <a:endParaRPr>
                <a:latin typeface="Hanken Grotesk"/>
                <a:ea typeface="Hanken Grotesk"/>
                <a:cs typeface="Hanken Grotesk"/>
                <a:sym typeface="Hanken Grotesk"/>
              </a:endParaRPr>
            </a:p>
          </p:txBody>
        </p:sp>
        <p:sp>
          <p:nvSpPr>
            <p:cNvPr id="642" name="Google Shape;642;p61"/>
            <p:cNvSpPr/>
            <p:nvPr/>
          </p:nvSpPr>
          <p:spPr>
            <a:xfrm>
              <a:off x="5781014" y="347110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General Public</a:t>
              </a:r>
              <a:endParaRPr>
                <a:latin typeface="Hanken Grotesk"/>
                <a:ea typeface="Hanken Grotesk"/>
                <a:cs typeface="Hanken Grotesk"/>
                <a:sym typeface="Hanken Grotesk"/>
              </a:endParaRPr>
            </a:p>
          </p:txBody>
        </p:sp>
        <p:cxnSp>
          <p:nvCxnSpPr>
            <p:cNvPr id="643" name="Google Shape;643;p61"/>
            <p:cNvCxnSpPr>
              <a:stCxn id="637" idx="2"/>
              <a:endCxn id="641" idx="0"/>
            </p:cNvCxnSpPr>
            <p:nvPr/>
          </p:nvCxnSpPr>
          <p:spPr>
            <a:xfrm flipH="1">
              <a:off x="2152514" y="2772758"/>
              <a:ext cx="832500" cy="698400"/>
            </a:xfrm>
            <a:prstGeom prst="straightConnector1">
              <a:avLst/>
            </a:prstGeom>
            <a:noFill/>
            <a:ln cap="flat" cmpd="sng" w="19050">
              <a:solidFill>
                <a:schemeClr val="dk1"/>
              </a:solidFill>
              <a:prstDash val="solid"/>
              <a:round/>
              <a:headEnd len="med" w="med" type="none"/>
              <a:tailEnd len="med" w="med" type="triangle"/>
            </a:ln>
          </p:spPr>
        </p:cxnSp>
        <p:cxnSp>
          <p:nvCxnSpPr>
            <p:cNvPr id="644" name="Google Shape;644;p61"/>
            <p:cNvCxnSpPr>
              <a:stCxn id="638" idx="2"/>
              <a:endCxn id="642" idx="0"/>
            </p:cNvCxnSpPr>
            <p:nvPr/>
          </p:nvCxnSpPr>
          <p:spPr>
            <a:xfrm>
              <a:off x="6009614" y="2772758"/>
              <a:ext cx="832500" cy="698400"/>
            </a:xfrm>
            <a:prstGeom prst="straightConnector1">
              <a:avLst/>
            </a:prstGeom>
            <a:noFill/>
            <a:ln cap="flat" cmpd="sng" w="19050">
              <a:solidFill>
                <a:schemeClr val="dk1"/>
              </a:solidFill>
              <a:prstDash val="solid"/>
              <a:round/>
              <a:headEnd len="med" w="med" type="none"/>
              <a:tailEnd len="med" w="med" type="triangle"/>
            </a:ln>
          </p:spPr>
        </p:cxnSp>
        <p:cxnSp>
          <p:nvCxnSpPr>
            <p:cNvPr id="645" name="Google Shape;645;p61"/>
            <p:cNvCxnSpPr>
              <a:stCxn id="638" idx="2"/>
            </p:cNvCxnSpPr>
            <p:nvPr/>
          </p:nvCxnSpPr>
          <p:spPr>
            <a:xfrm flipH="1">
              <a:off x="2723114" y="2772758"/>
              <a:ext cx="3286500" cy="692100"/>
            </a:xfrm>
            <a:prstGeom prst="straightConnector1">
              <a:avLst/>
            </a:prstGeom>
            <a:noFill/>
            <a:ln cap="flat" cmpd="sng" w="19050">
              <a:solidFill>
                <a:schemeClr val="dk1"/>
              </a:solidFill>
              <a:prstDash val="solid"/>
              <a:round/>
              <a:headEnd len="med" w="med" type="none"/>
              <a:tailEnd len="med" w="med" type="triangle"/>
            </a:ln>
          </p:spPr>
        </p:cxnSp>
        <p:cxnSp>
          <p:nvCxnSpPr>
            <p:cNvPr id="646" name="Google Shape;646;p61"/>
            <p:cNvCxnSpPr>
              <a:stCxn id="637" idx="2"/>
            </p:cNvCxnSpPr>
            <p:nvPr/>
          </p:nvCxnSpPr>
          <p:spPr>
            <a:xfrm>
              <a:off x="2985014" y="2772758"/>
              <a:ext cx="3344400" cy="696900"/>
            </a:xfrm>
            <a:prstGeom prst="straightConnector1">
              <a:avLst/>
            </a:prstGeom>
            <a:noFill/>
            <a:ln cap="flat" cmpd="sng" w="19050">
              <a:solidFill>
                <a:schemeClr val="dk1"/>
              </a:solidFill>
              <a:prstDash val="solid"/>
              <a:round/>
              <a:headEnd len="med" w="med" type="none"/>
              <a:tailEnd len="med" w="med" type="triangle"/>
            </a:ln>
          </p:spPr>
        </p:cxnSp>
        <p:sp>
          <p:nvSpPr>
            <p:cNvPr id="647" name="Google Shape;647;p61"/>
            <p:cNvSpPr txBox="1"/>
            <p:nvPr/>
          </p:nvSpPr>
          <p:spPr>
            <a:xfrm>
              <a:off x="3367075" y="3139250"/>
              <a:ext cx="10590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Missing</a:t>
              </a:r>
              <a:r>
                <a:rPr lang="en" sz="1000">
                  <a:solidFill>
                    <a:schemeClr val="dk1"/>
                  </a:solidFill>
                  <a:latin typeface="Hanken Grotesk"/>
                  <a:ea typeface="Hanken Grotesk"/>
                  <a:cs typeface="Hanken Grotesk"/>
                  <a:sym typeface="Hanken Grotesk"/>
                </a:rPr>
                <a:t> Details</a:t>
              </a:r>
              <a:endParaRPr sz="1000">
                <a:solidFill>
                  <a:schemeClr val="dk1"/>
                </a:solidFill>
                <a:latin typeface="Hanken Grotesk"/>
                <a:ea typeface="Hanken Grotesk"/>
                <a:cs typeface="Hanken Grotesk"/>
                <a:sym typeface="Hanken Grotesk"/>
              </a:endParaRPr>
            </a:p>
          </p:txBody>
        </p:sp>
        <p:grpSp>
          <p:nvGrpSpPr>
            <p:cNvPr id="648" name="Google Shape;648;p61"/>
            <p:cNvGrpSpPr/>
            <p:nvPr/>
          </p:nvGrpSpPr>
          <p:grpSpPr>
            <a:xfrm>
              <a:off x="3367084" y="3385557"/>
              <a:ext cx="160759" cy="160759"/>
              <a:chOff x="4348346" y="3464671"/>
              <a:chExt cx="199800" cy="199800"/>
            </a:xfrm>
          </p:grpSpPr>
          <p:cxnSp>
            <p:nvCxnSpPr>
              <p:cNvPr id="649" name="Google Shape;649;p61"/>
              <p:cNvCxnSpPr/>
              <p:nvPr/>
            </p:nvCxnSpPr>
            <p:spPr>
              <a:xfrm flipH="1">
                <a:off x="4350336" y="3466442"/>
                <a:ext cx="196200" cy="196200"/>
              </a:xfrm>
              <a:prstGeom prst="straightConnector1">
                <a:avLst/>
              </a:prstGeom>
              <a:noFill/>
              <a:ln cap="flat" cmpd="sng" w="19050">
                <a:solidFill>
                  <a:srgbClr val="980000"/>
                </a:solidFill>
                <a:prstDash val="solid"/>
                <a:round/>
                <a:headEnd len="med" w="med" type="none"/>
                <a:tailEnd len="med" w="med" type="none"/>
              </a:ln>
            </p:spPr>
          </p:cxnSp>
          <p:cxnSp>
            <p:nvCxnSpPr>
              <p:cNvPr id="650" name="Google Shape;650;p61"/>
              <p:cNvCxnSpPr/>
              <p:nvPr/>
            </p:nvCxnSpPr>
            <p:spPr>
              <a:xfrm rot="10800000">
                <a:off x="4348346" y="3464671"/>
                <a:ext cx="199800" cy="199800"/>
              </a:xfrm>
              <a:prstGeom prst="straightConnector1">
                <a:avLst/>
              </a:prstGeom>
              <a:noFill/>
              <a:ln cap="flat" cmpd="sng" w="19050">
                <a:solidFill>
                  <a:srgbClr val="980000"/>
                </a:solidFill>
                <a:prstDash val="solid"/>
                <a:round/>
                <a:headEnd len="med" w="med" type="none"/>
                <a:tailEnd len="med" w="med" type="none"/>
              </a:ln>
            </p:spPr>
          </p:cxnSp>
        </p:grpSp>
        <p:sp>
          <p:nvSpPr>
            <p:cNvPr id="651" name="Google Shape;651;p61"/>
            <p:cNvSpPr txBox="1"/>
            <p:nvPr/>
          </p:nvSpPr>
          <p:spPr>
            <a:xfrm>
              <a:off x="2172350" y="2996175"/>
              <a:ext cx="9312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Too complex</a:t>
              </a:r>
              <a:endParaRPr sz="1000">
                <a:solidFill>
                  <a:schemeClr val="dk1"/>
                </a:solidFill>
                <a:latin typeface="Hanken Grotesk"/>
                <a:ea typeface="Hanken Grotesk"/>
                <a:cs typeface="Hanken Grotesk"/>
                <a:sym typeface="Hanken Grotesk"/>
              </a:endParaRPr>
            </a:p>
          </p:txBody>
        </p:sp>
        <p:sp>
          <p:nvSpPr>
            <p:cNvPr id="652" name="Google Shape;652;p61"/>
            <p:cNvSpPr txBox="1"/>
            <p:nvPr/>
          </p:nvSpPr>
          <p:spPr>
            <a:xfrm>
              <a:off x="4787250" y="3111150"/>
              <a:ext cx="11079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Incomprehensible</a:t>
              </a:r>
              <a:endParaRPr sz="1000">
                <a:solidFill>
                  <a:schemeClr val="dk1"/>
                </a:solidFill>
                <a:latin typeface="Hanken Grotesk"/>
                <a:ea typeface="Hanken Grotesk"/>
                <a:cs typeface="Hanken Grotesk"/>
                <a:sym typeface="Hanken Grotesk"/>
              </a:endParaRPr>
            </a:p>
          </p:txBody>
        </p:sp>
        <p:grpSp>
          <p:nvGrpSpPr>
            <p:cNvPr id="653" name="Google Shape;653;p61"/>
            <p:cNvGrpSpPr/>
            <p:nvPr/>
          </p:nvGrpSpPr>
          <p:grpSpPr>
            <a:xfrm>
              <a:off x="5453647" y="3357457"/>
              <a:ext cx="160759" cy="160759"/>
              <a:chOff x="4348346" y="3464671"/>
              <a:chExt cx="199800" cy="199800"/>
            </a:xfrm>
          </p:grpSpPr>
          <p:cxnSp>
            <p:nvCxnSpPr>
              <p:cNvPr id="654" name="Google Shape;654;p61"/>
              <p:cNvCxnSpPr/>
              <p:nvPr/>
            </p:nvCxnSpPr>
            <p:spPr>
              <a:xfrm flipH="1">
                <a:off x="4350336" y="3466442"/>
                <a:ext cx="196200" cy="196200"/>
              </a:xfrm>
              <a:prstGeom prst="straightConnector1">
                <a:avLst/>
              </a:prstGeom>
              <a:noFill/>
              <a:ln cap="flat" cmpd="sng" w="19050">
                <a:solidFill>
                  <a:srgbClr val="980000"/>
                </a:solidFill>
                <a:prstDash val="solid"/>
                <a:round/>
                <a:headEnd len="med" w="med" type="none"/>
                <a:tailEnd len="med" w="med" type="none"/>
              </a:ln>
            </p:spPr>
          </p:cxnSp>
          <p:cxnSp>
            <p:nvCxnSpPr>
              <p:cNvPr id="655" name="Google Shape;655;p61"/>
              <p:cNvCxnSpPr/>
              <p:nvPr/>
            </p:nvCxnSpPr>
            <p:spPr>
              <a:xfrm rot="10800000">
                <a:off x="4348346" y="3464671"/>
                <a:ext cx="199800" cy="199800"/>
              </a:xfrm>
              <a:prstGeom prst="straightConnector1">
                <a:avLst/>
              </a:prstGeom>
              <a:noFill/>
              <a:ln cap="flat" cmpd="sng" w="19050">
                <a:solidFill>
                  <a:srgbClr val="980000"/>
                </a:solidFill>
                <a:prstDash val="solid"/>
                <a:round/>
                <a:headEnd len="med" w="med" type="none"/>
                <a:tailEnd len="med" w="med" type="none"/>
              </a:ln>
            </p:spPr>
          </p:cxnSp>
        </p:grpSp>
        <p:sp>
          <p:nvSpPr>
            <p:cNvPr id="656" name="Google Shape;656;p61"/>
            <p:cNvSpPr txBox="1"/>
            <p:nvPr/>
          </p:nvSpPr>
          <p:spPr>
            <a:xfrm>
              <a:off x="6066475" y="2946350"/>
              <a:ext cx="7188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Accessible</a:t>
              </a:r>
              <a:endParaRPr sz="1000">
                <a:solidFill>
                  <a:schemeClr val="dk1"/>
                </a:solidFill>
                <a:latin typeface="Hanken Grotesk"/>
                <a:ea typeface="Hanken Grotesk"/>
                <a:cs typeface="Hanken Grotesk"/>
                <a:sym typeface="Hanken Grotesk"/>
              </a:endParaRPr>
            </a:p>
          </p:txBody>
        </p:sp>
        <p:grpSp>
          <p:nvGrpSpPr>
            <p:cNvPr id="657" name="Google Shape;657;p61"/>
            <p:cNvGrpSpPr/>
            <p:nvPr/>
          </p:nvGrpSpPr>
          <p:grpSpPr>
            <a:xfrm>
              <a:off x="6812850" y="2990594"/>
              <a:ext cx="157811" cy="157800"/>
              <a:chOff x="6873675" y="3043019"/>
              <a:chExt cx="157811" cy="157800"/>
            </a:xfrm>
          </p:grpSpPr>
          <p:cxnSp>
            <p:nvCxnSpPr>
              <p:cNvPr id="658" name="Google Shape;658;p61"/>
              <p:cNvCxnSpPr/>
              <p:nvPr/>
            </p:nvCxnSpPr>
            <p:spPr>
              <a:xfrm flipH="1">
                <a:off x="6873686" y="3043019"/>
                <a:ext cx="157800" cy="157800"/>
              </a:xfrm>
              <a:prstGeom prst="straightConnector1">
                <a:avLst/>
              </a:prstGeom>
              <a:noFill/>
              <a:ln cap="flat" cmpd="sng" w="19050">
                <a:solidFill>
                  <a:srgbClr val="00FF00"/>
                </a:solidFill>
                <a:prstDash val="solid"/>
                <a:round/>
                <a:headEnd len="med" w="med" type="none"/>
                <a:tailEnd len="med" w="med" type="none"/>
              </a:ln>
            </p:spPr>
          </p:cxnSp>
          <p:cxnSp>
            <p:nvCxnSpPr>
              <p:cNvPr id="659" name="Google Shape;659;p61"/>
              <p:cNvCxnSpPr/>
              <p:nvPr/>
            </p:nvCxnSpPr>
            <p:spPr>
              <a:xfrm rot="10800000">
                <a:off x="6873675" y="3092700"/>
                <a:ext cx="0" cy="101100"/>
              </a:xfrm>
              <a:prstGeom prst="straightConnector1">
                <a:avLst/>
              </a:prstGeom>
              <a:noFill/>
              <a:ln cap="flat" cmpd="sng" w="19050">
                <a:solidFill>
                  <a:srgbClr val="00FF00"/>
                </a:solidFill>
                <a:prstDash val="solid"/>
                <a:round/>
                <a:headEnd len="med" w="med" type="none"/>
                <a:tailEnd len="med" w="med" type="none"/>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grpSp>
        <p:nvGrpSpPr>
          <p:cNvPr id="665" name="Google Shape;665;p62"/>
          <p:cNvGrpSpPr/>
          <p:nvPr/>
        </p:nvGrpSpPr>
        <p:grpSpPr>
          <a:xfrm>
            <a:off x="1104600" y="1286713"/>
            <a:ext cx="343700" cy="345000"/>
            <a:chOff x="1751813" y="2520150"/>
            <a:chExt cx="343700" cy="345000"/>
          </a:xfrm>
        </p:grpSpPr>
        <p:sp>
          <p:nvSpPr>
            <p:cNvPr id="666" name="Google Shape;666;p62"/>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2"/>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2"/>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2"/>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2"/>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2"/>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2"/>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62"/>
          <p:cNvGrpSpPr/>
          <p:nvPr/>
        </p:nvGrpSpPr>
        <p:grpSpPr>
          <a:xfrm>
            <a:off x="1103938" y="3626150"/>
            <a:ext cx="345000" cy="343975"/>
            <a:chOff x="1799738" y="3074500"/>
            <a:chExt cx="345000" cy="343975"/>
          </a:xfrm>
        </p:grpSpPr>
        <p:sp>
          <p:nvSpPr>
            <p:cNvPr id="674" name="Google Shape;674;p62"/>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2"/>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2"/>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2"/>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2"/>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2"/>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2"/>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2"/>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62"/>
          <p:cNvGrpSpPr/>
          <p:nvPr/>
        </p:nvGrpSpPr>
        <p:grpSpPr>
          <a:xfrm>
            <a:off x="1103938" y="2480213"/>
            <a:ext cx="345000" cy="343725"/>
            <a:chOff x="2499138" y="1976825"/>
            <a:chExt cx="345000" cy="343725"/>
          </a:xfrm>
        </p:grpSpPr>
        <p:sp>
          <p:nvSpPr>
            <p:cNvPr id="683" name="Google Shape;683;p62"/>
            <p:cNvSpPr/>
            <p:nvPr/>
          </p:nvSpPr>
          <p:spPr>
            <a:xfrm>
              <a:off x="2499138" y="2174175"/>
              <a:ext cx="345000" cy="146375"/>
            </a:xfrm>
            <a:custGeom>
              <a:rect b="b" l="l" r="r" t="t"/>
              <a:pathLst>
                <a:path extrusionOk="0" h="5855" w="1380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2"/>
            <p:cNvSpPr/>
            <p:nvPr/>
          </p:nvSpPr>
          <p:spPr>
            <a:xfrm>
              <a:off x="2594238" y="1997450"/>
              <a:ext cx="154825" cy="150100"/>
            </a:xfrm>
            <a:custGeom>
              <a:rect b="b" l="l" r="r" t="t"/>
              <a:pathLst>
                <a:path extrusionOk="0" h="6004" w="6193">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2"/>
            <p:cNvSpPr/>
            <p:nvPr/>
          </p:nvSpPr>
          <p:spPr>
            <a:xfrm>
              <a:off x="2662663" y="2064225"/>
              <a:ext cx="18225" cy="15150"/>
            </a:xfrm>
            <a:custGeom>
              <a:rect b="b" l="l" r="r" t="t"/>
              <a:pathLst>
                <a:path extrusionOk="0" h="606" w="729">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2"/>
            <p:cNvSpPr/>
            <p:nvPr/>
          </p:nvSpPr>
          <p:spPr>
            <a:xfrm>
              <a:off x="2783363" y="1976825"/>
              <a:ext cx="18225" cy="14900"/>
            </a:xfrm>
            <a:custGeom>
              <a:rect b="b" l="l" r="r" t="t"/>
              <a:pathLst>
                <a:path extrusionOk="0" h="596" w="729">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2"/>
            <p:cNvSpPr/>
            <p:nvPr/>
          </p:nvSpPr>
          <p:spPr>
            <a:xfrm>
              <a:off x="2541938" y="2130600"/>
              <a:ext cx="19250" cy="14900"/>
            </a:xfrm>
            <a:custGeom>
              <a:rect b="b" l="l" r="r" t="t"/>
              <a:pathLst>
                <a:path extrusionOk="0" h="596" w="77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2"/>
            <p:cNvSpPr/>
            <p:nvPr/>
          </p:nvSpPr>
          <p:spPr>
            <a:xfrm>
              <a:off x="2520688" y="2031175"/>
              <a:ext cx="18200" cy="14875"/>
            </a:xfrm>
            <a:custGeom>
              <a:rect b="b" l="l" r="r" t="t"/>
              <a:pathLst>
                <a:path extrusionOk="0" h="595" w="728">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2"/>
            <p:cNvSpPr/>
            <p:nvPr/>
          </p:nvSpPr>
          <p:spPr>
            <a:xfrm>
              <a:off x="2771588" y="2113425"/>
              <a:ext cx="19250" cy="14900"/>
            </a:xfrm>
            <a:custGeom>
              <a:rect b="b" l="l" r="r" t="t"/>
              <a:pathLst>
                <a:path extrusionOk="0" h="596" w="77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62"/>
          <p:cNvSpPr txBox="1"/>
          <p:nvPr>
            <p:ph idx="1" type="subTitle"/>
          </p:nvPr>
        </p:nvSpPr>
        <p:spPr>
          <a:xfrm>
            <a:off x="1776100" y="1643833"/>
            <a:ext cx="66132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set metrics for measuring medical text complexity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1" name="Google Shape;691;p62"/>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high-quality dataset of health QA pairs with complexity levels</a:t>
            </a:r>
            <a:endParaRPr/>
          </a:p>
        </p:txBody>
      </p:sp>
      <p:sp>
        <p:nvSpPr>
          <p:cNvPr id="692" name="Google Shape;692;p62"/>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model that generates answers with adjustable complexity</a:t>
            </a:r>
            <a:endParaRPr/>
          </a:p>
        </p:txBody>
      </p:sp>
      <p:sp>
        <p:nvSpPr>
          <p:cNvPr id="693" name="Google Shape;693;p62"/>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Quantify Medical Text Complexity</a:t>
            </a:r>
            <a:endParaRPr>
              <a:latin typeface="Figtree"/>
              <a:ea typeface="Figtree"/>
              <a:cs typeface="Figtree"/>
              <a:sym typeface="Figtree"/>
            </a:endParaRPr>
          </a:p>
        </p:txBody>
      </p:sp>
      <p:sp>
        <p:nvSpPr>
          <p:cNvPr id="694" name="Google Shape;694;p62"/>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Create Complexity-Annotated Dataset</a:t>
            </a:r>
            <a:endParaRPr>
              <a:latin typeface="Figtree"/>
              <a:ea typeface="Figtree"/>
              <a:cs typeface="Figtree"/>
              <a:sym typeface="Figtree"/>
            </a:endParaRPr>
          </a:p>
        </p:txBody>
      </p:sp>
      <p:sp>
        <p:nvSpPr>
          <p:cNvPr id="695" name="Google Shape;695;p62"/>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Develop Controllable Language Model</a:t>
            </a:r>
            <a:endParaRPr>
              <a:latin typeface="Figtree"/>
              <a:ea typeface="Figtree"/>
              <a:cs typeface="Figtree"/>
              <a:sym typeface="Figtree"/>
            </a:endParaRPr>
          </a:p>
        </p:txBody>
      </p:sp>
      <p:sp>
        <p:nvSpPr>
          <p:cNvPr id="696" name="Google Shape;696;p62"/>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3"/>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702" name="Google Shape;702;p63"/>
          <p:cNvGrpSpPr/>
          <p:nvPr/>
        </p:nvGrpSpPr>
        <p:grpSpPr>
          <a:xfrm>
            <a:off x="4641058" y="1350103"/>
            <a:ext cx="3785159" cy="2301070"/>
            <a:chOff x="4640375" y="1359375"/>
            <a:chExt cx="3494100" cy="2439900"/>
          </a:xfrm>
        </p:grpSpPr>
        <p:sp>
          <p:nvSpPr>
            <p:cNvPr id="703" name="Google Shape;703;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705" name="Google Shape;705;p63"/>
          <p:cNvGrpSpPr/>
          <p:nvPr/>
        </p:nvGrpSpPr>
        <p:grpSpPr>
          <a:xfrm>
            <a:off x="717773" y="3775019"/>
            <a:ext cx="7708438" cy="664006"/>
            <a:chOff x="1018775" y="3922775"/>
            <a:chExt cx="7115700" cy="719400"/>
          </a:xfrm>
        </p:grpSpPr>
        <p:sp>
          <p:nvSpPr>
            <p:cNvPr id="706" name="Google Shape;706;p63"/>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3"/>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708" name="Google Shape;708;p63"/>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709" name="Google Shape;709;p63"/>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710" name="Google Shape;710;p63"/>
          <p:cNvGrpSpPr/>
          <p:nvPr/>
        </p:nvGrpSpPr>
        <p:grpSpPr>
          <a:xfrm>
            <a:off x="718167" y="1350103"/>
            <a:ext cx="3785159" cy="2301070"/>
            <a:chOff x="4640375" y="1359375"/>
            <a:chExt cx="3494100" cy="2439900"/>
          </a:xfrm>
        </p:grpSpPr>
        <p:sp>
          <p:nvSpPr>
            <p:cNvPr id="711" name="Google Shape;711;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713" name="Google Shape;713;p63"/>
          <p:cNvGrpSpPr/>
          <p:nvPr/>
        </p:nvGrpSpPr>
        <p:grpSpPr>
          <a:xfrm>
            <a:off x="882748" y="1868007"/>
            <a:ext cx="1648802" cy="1618500"/>
            <a:chOff x="882748" y="1868007"/>
            <a:chExt cx="1648802" cy="1618500"/>
          </a:xfrm>
        </p:grpSpPr>
        <p:sp>
          <p:nvSpPr>
            <p:cNvPr id="714" name="Google Shape;714;p63"/>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5" name="Google Shape;715;p63"/>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716" name="Google Shape;716;p63"/>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717" name="Google Shape;717;p63"/>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718" name="Google Shape;718;p63"/>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63"/>
          <p:cNvSpPr txBox="1"/>
          <p:nvPr/>
        </p:nvSpPr>
        <p:spPr>
          <a:xfrm>
            <a:off x="2691800" y="2198600"/>
            <a:ext cx="1648800" cy="1118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Guided Decoding</a:t>
            </a:r>
            <a:endParaRPr sz="1100">
              <a:solidFill>
                <a:schemeClr val="dk1"/>
              </a:solidFill>
              <a:latin typeface="Hanken Grotesk"/>
              <a:ea typeface="Hanken Grotesk"/>
              <a:cs typeface="Hanken Grotesk"/>
              <a:sym typeface="Hanken Grotesk"/>
            </a:endParaRPr>
          </a:p>
        </p:txBody>
      </p:sp>
      <p:sp>
        <p:nvSpPr>
          <p:cNvPr id="720" name="Google Shape;720;p63"/>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721" name="Google Shape;721;p63"/>
          <p:cNvGrpSpPr/>
          <p:nvPr/>
        </p:nvGrpSpPr>
        <p:grpSpPr>
          <a:xfrm>
            <a:off x="4811327" y="1874520"/>
            <a:ext cx="1648809" cy="1618500"/>
            <a:chOff x="-2427835" y="2492607"/>
            <a:chExt cx="1648809" cy="1618500"/>
          </a:xfrm>
        </p:grpSpPr>
        <p:sp>
          <p:nvSpPr>
            <p:cNvPr id="722" name="Google Shape;722;p63"/>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3" name="Google Shape;723;p63"/>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724" name="Google Shape;724;p63"/>
          <p:cNvGrpSpPr/>
          <p:nvPr/>
        </p:nvGrpSpPr>
        <p:grpSpPr>
          <a:xfrm>
            <a:off x="6615727" y="1874520"/>
            <a:ext cx="1648809" cy="1621012"/>
            <a:chOff x="-2769448" y="745695"/>
            <a:chExt cx="1648809" cy="1621012"/>
          </a:xfrm>
        </p:grpSpPr>
        <p:grpSp>
          <p:nvGrpSpPr>
            <p:cNvPr id="725" name="Google Shape;725;p63"/>
            <p:cNvGrpSpPr/>
            <p:nvPr/>
          </p:nvGrpSpPr>
          <p:grpSpPr>
            <a:xfrm>
              <a:off x="-2769448" y="745695"/>
              <a:ext cx="1648809" cy="1621012"/>
              <a:chOff x="-2427835" y="2508295"/>
              <a:chExt cx="1648809" cy="1621012"/>
            </a:xfrm>
          </p:grpSpPr>
          <p:sp>
            <p:nvSpPr>
              <p:cNvPr id="726" name="Google Shape;726;p63"/>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7" name="Google Shape;727;p63"/>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728" name="Google Shape;728;p63"/>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729" name="Google Shape;729;p63"/>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730" name="Google Shape;730;p63"/>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(RQ1)</a:t>
            </a:r>
            <a:endParaRPr/>
          </a:p>
        </p:txBody>
      </p:sp>
      <p:sp>
        <p:nvSpPr>
          <p:cNvPr id="736" name="Google Shape;736;p64"/>
          <p:cNvSpPr/>
          <p:nvPr/>
        </p:nvSpPr>
        <p:spPr>
          <a:xfrm>
            <a:off x="662975" y="2322100"/>
            <a:ext cx="10803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Literature</a:t>
            </a:r>
            <a:r>
              <a:rPr lang="en">
                <a:latin typeface="Hanken Grotesk"/>
                <a:ea typeface="Hanken Grotesk"/>
                <a:cs typeface="Hanken Grotesk"/>
                <a:sym typeface="Hanken Grotesk"/>
              </a:rPr>
              <a:t> </a:t>
            </a:r>
            <a:endParaRPr>
              <a:latin typeface="Hanken Grotesk"/>
              <a:ea typeface="Hanken Grotesk"/>
              <a:cs typeface="Hanken Grotesk"/>
              <a:sym typeface="Hanken Grotesk"/>
            </a:endParaRPr>
          </a:p>
          <a:p>
            <a:pPr indent="0" lvl="0" marL="0" rtl="0" algn="ctr">
              <a:spcBef>
                <a:spcPts val="0"/>
              </a:spcBef>
              <a:spcAft>
                <a:spcPts val="0"/>
              </a:spcAft>
              <a:buNone/>
            </a:pPr>
            <a:r>
              <a:rPr lang="en">
                <a:latin typeface="Hanken Grotesk"/>
                <a:ea typeface="Hanken Grotesk"/>
                <a:cs typeface="Hanken Grotesk"/>
                <a:sym typeface="Hanken Grotesk"/>
              </a:rPr>
              <a:t>Review</a:t>
            </a:r>
            <a:endParaRPr>
              <a:latin typeface="Hanken Grotesk"/>
              <a:ea typeface="Hanken Grotesk"/>
              <a:cs typeface="Hanken Grotesk"/>
              <a:sym typeface="Hanken Grotesk"/>
            </a:endParaRPr>
          </a:p>
        </p:txBody>
      </p:sp>
      <p:sp>
        <p:nvSpPr>
          <p:cNvPr id="737" name="Google Shape;737;p64"/>
          <p:cNvSpPr/>
          <p:nvPr/>
        </p:nvSpPr>
        <p:spPr>
          <a:xfrm>
            <a:off x="2100150" y="2322100"/>
            <a:ext cx="1020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Metric Selection</a:t>
            </a:r>
            <a:endParaRPr>
              <a:latin typeface="Hanken Grotesk"/>
              <a:ea typeface="Hanken Grotesk"/>
              <a:cs typeface="Hanken Grotesk"/>
              <a:sym typeface="Hanken Grotesk"/>
            </a:endParaRPr>
          </a:p>
        </p:txBody>
      </p:sp>
      <p:grpSp>
        <p:nvGrpSpPr>
          <p:cNvPr id="738" name="Google Shape;738;p64"/>
          <p:cNvGrpSpPr/>
          <p:nvPr/>
        </p:nvGrpSpPr>
        <p:grpSpPr>
          <a:xfrm>
            <a:off x="3719513" y="1158425"/>
            <a:ext cx="2234400" cy="2253300"/>
            <a:chOff x="4473625" y="1100300"/>
            <a:chExt cx="2234400" cy="2253300"/>
          </a:xfrm>
        </p:grpSpPr>
        <p:sp>
          <p:nvSpPr>
            <p:cNvPr id="739" name="Google Shape;739;p64"/>
            <p:cNvSpPr/>
            <p:nvPr/>
          </p:nvSpPr>
          <p:spPr>
            <a:xfrm>
              <a:off x="4473625" y="1100300"/>
              <a:ext cx="2234400" cy="22533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grpSp>
          <p:nvGrpSpPr>
            <p:cNvPr id="740" name="Google Shape;740;p64"/>
            <p:cNvGrpSpPr/>
            <p:nvPr/>
          </p:nvGrpSpPr>
          <p:grpSpPr>
            <a:xfrm>
              <a:off x="4625575" y="1240138"/>
              <a:ext cx="1930500" cy="1973625"/>
              <a:chOff x="4357525" y="1765175"/>
              <a:chExt cx="1930500" cy="1973625"/>
            </a:xfrm>
          </p:grpSpPr>
          <p:sp>
            <p:nvSpPr>
              <p:cNvPr id="741" name="Google Shape;741;p64"/>
              <p:cNvSpPr/>
              <p:nvPr/>
            </p:nvSpPr>
            <p:spPr>
              <a:xfrm>
                <a:off x="4357525" y="1765175"/>
                <a:ext cx="1930500" cy="468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Traditional Readability Metrics</a:t>
                </a:r>
                <a:endParaRPr sz="1200">
                  <a:latin typeface="Hanken Grotesk"/>
                  <a:ea typeface="Hanken Grotesk"/>
                  <a:cs typeface="Hanken Grotesk"/>
                  <a:sym typeface="Hanken Grotesk"/>
                </a:endParaRPr>
              </a:p>
            </p:txBody>
          </p:sp>
          <p:sp>
            <p:nvSpPr>
              <p:cNvPr id="742" name="Google Shape;742;p64"/>
              <p:cNvSpPr/>
              <p:nvPr/>
            </p:nvSpPr>
            <p:spPr>
              <a:xfrm>
                <a:off x="4357525" y="236755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Reference-Based Metrics</a:t>
                </a:r>
                <a:endParaRPr sz="1200">
                  <a:latin typeface="Hanken Grotesk"/>
                  <a:ea typeface="Hanken Grotesk"/>
                  <a:cs typeface="Hanken Grotesk"/>
                  <a:sym typeface="Hanken Grotesk"/>
                </a:endParaRPr>
              </a:p>
            </p:txBody>
          </p:sp>
          <p:sp>
            <p:nvSpPr>
              <p:cNvPr id="743" name="Google Shape;743;p64"/>
              <p:cNvSpPr/>
              <p:nvPr/>
            </p:nvSpPr>
            <p:spPr>
              <a:xfrm>
                <a:off x="4357525" y="2869125"/>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Reference-Free Metrics</a:t>
                </a:r>
                <a:endParaRPr sz="1200">
                  <a:latin typeface="Hanken Grotesk"/>
                  <a:ea typeface="Hanken Grotesk"/>
                  <a:cs typeface="Hanken Grotesk"/>
                  <a:sym typeface="Hanken Grotesk"/>
                </a:endParaRPr>
              </a:p>
            </p:txBody>
          </p:sp>
          <p:sp>
            <p:nvSpPr>
              <p:cNvPr id="744" name="Google Shape;744;p64"/>
              <p:cNvSpPr/>
              <p:nvPr/>
            </p:nvSpPr>
            <p:spPr>
              <a:xfrm>
                <a:off x="4357525" y="337070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LLM-Based Metrics</a:t>
                </a:r>
                <a:endParaRPr sz="1200">
                  <a:latin typeface="Hanken Grotesk"/>
                  <a:ea typeface="Hanken Grotesk"/>
                  <a:cs typeface="Hanken Grotesk"/>
                  <a:sym typeface="Hanken Grotesk"/>
                </a:endParaRPr>
              </a:p>
            </p:txBody>
          </p:sp>
        </p:grpSp>
      </p:grpSp>
      <p:cxnSp>
        <p:nvCxnSpPr>
          <p:cNvPr id="745" name="Google Shape;745;p64"/>
          <p:cNvCxnSpPr>
            <a:stCxn id="736" idx="3"/>
            <a:endCxn id="737" idx="1"/>
          </p:cNvCxnSpPr>
          <p:nvPr/>
        </p:nvCxnSpPr>
        <p:spPr>
          <a:xfrm>
            <a:off x="1743275" y="2591050"/>
            <a:ext cx="357000" cy="0"/>
          </a:xfrm>
          <a:prstGeom prst="straightConnector1">
            <a:avLst/>
          </a:prstGeom>
          <a:noFill/>
          <a:ln cap="flat" cmpd="sng" w="19050">
            <a:solidFill>
              <a:schemeClr val="dk1"/>
            </a:solidFill>
            <a:prstDash val="solid"/>
            <a:round/>
            <a:headEnd len="med" w="med" type="none"/>
            <a:tailEnd len="med" w="med" type="triangle"/>
          </a:ln>
        </p:spPr>
      </p:cxnSp>
      <p:cxnSp>
        <p:nvCxnSpPr>
          <p:cNvPr id="746" name="Google Shape;746;p64"/>
          <p:cNvCxnSpPr>
            <a:stCxn id="737" idx="3"/>
            <a:endCxn id="739" idx="1"/>
          </p:cNvCxnSpPr>
          <p:nvPr/>
        </p:nvCxnSpPr>
        <p:spPr>
          <a:xfrm flipH="1" rot="10800000">
            <a:off x="3120750" y="2285050"/>
            <a:ext cx="598800" cy="306000"/>
          </a:xfrm>
          <a:prstGeom prst="straightConnector1">
            <a:avLst/>
          </a:prstGeom>
          <a:noFill/>
          <a:ln cap="flat" cmpd="sng" w="19050">
            <a:solidFill>
              <a:schemeClr val="dk1"/>
            </a:solidFill>
            <a:prstDash val="solid"/>
            <a:round/>
            <a:headEnd len="med" w="med" type="none"/>
            <a:tailEnd len="med" w="med" type="triangle"/>
          </a:ln>
        </p:spPr>
      </p:cxnSp>
      <p:sp>
        <p:nvSpPr>
          <p:cNvPr id="747" name="Google Shape;747;p64"/>
          <p:cNvSpPr/>
          <p:nvPr/>
        </p:nvSpPr>
        <p:spPr>
          <a:xfrm>
            <a:off x="3719550" y="3679850"/>
            <a:ext cx="13380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Implementation</a:t>
            </a:r>
            <a:endParaRPr sz="1200">
              <a:latin typeface="Hanken Grotesk"/>
              <a:ea typeface="Hanken Grotesk"/>
              <a:cs typeface="Hanken Grotesk"/>
              <a:sym typeface="Hanken Grotesk"/>
            </a:endParaRPr>
          </a:p>
        </p:txBody>
      </p:sp>
      <p:cxnSp>
        <p:nvCxnSpPr>
          <p:cNvPr id="748" name="Google Shape;748;p64"/>
          <p:cNvCxnSpPr>
            <a:stCxn id="737" idx="3"/>
            <a:endCxn id="747" idx="1"/>
          </p:cNvCxnSpPr>
          <p:nvPr/>
        </p:nvCxnSpPr>
        <p:spPr>
          <a:xfrm>
            <a:off x="3120750" y="2591050"/>
            <a:ext cx="598800" cy="1272900"/>
          </a:xfrm>
          <a:prstGeom prst="straightConnector1">
            <a:avLst/>
          </a:prstGeom>
          <a:noFill/>
          <a:ln cap="flat" cmpd="sng" w="19050">
            <a:solidFill>
              <a:schemeClr val="dk1"/>
            </a:solidFill>
            <a:prstDash val="solid"/>
            <a:round/>
            <a:headEnd len="med" w="med" type="none"/>
            <a:tailEnd len="med" w="med" type="triangle"/>
          </a:ln>
        </p:spPr>
      </p:cxnSp>
      <p:sp>
        <p:nvSpPr>
          <p:cNvPr id="749" name="Google Shape;749;p64"/>
          <p:cNvSpPr/>
          <p:nvPr/>
        </p:nvSpPr>
        <p:spPr>
          <a:xfrm>
            <a:off x="5451863" y="3679850"/>
            <a:ext cx="9153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Evaluation</a:t>
            </a:r>
            <a:endParaRPr sz="1200">
              <a:latin typeface="Hanken Grotesk"/>
              <a:ea typeface="Hanken Grotesk"/>
              <a:cs typeface="Hanken Grotesk"/>
              <a:sym typeface="Hanken Grotesk"/>
            </a:endParaRPr>
          </a:p>
        </p:txBody>
      </p:sp>
      <p:cxnSp>
        <p:nvCxnSpPr>
          <p:cNvPr id="750" name="Google Shape;750;p64"/>
          <p:cNvCxnSpPr>
            <a:stCxn id="747" idx="3"/>
            <a:endCxn id="749" idx="1"/>
          </p:cNvCxnSpPr>
          <p:nvPr/>
        </p:nvCxnSpPr>
        <p:spPr>
          <a:xfrm>
            <a:off x="5057550" y="3863900"/>
            <a:ext cx="394200" cy="0"/>
          </a:xfrm>
          <a:prstGeom prst="straightConnector1">
            <a:avLst/>
          </a:prstGeom>
          <a:noFill/>
          <a:ln cap="flat" cmpd="sng" w="19050">
            <a:solidFill>
              <a:schemeClr val="dk1"/>
            </a:solidFill>
            <a:prstDash val="solid"/>
            <a:round/>
            <a:headEnd len="med" w="med" type="none"/>
            <a:tailEnd len="med" w="med" type="triangle"/>
          </a:ln>
        </p:spPr>
      </p:cxnSp>
      <p:sp>
        <p:nvSpPr>
          <p:cNvPr id="751" name="Google Shape;751;p64"/>
          <p:cNvSpPr/>
          <p:nvPr/>
        </p:nvSpPr>
        <p:spPr>
          <a:xfrm>
            <a:off x="6825850" y="3099825"/>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KL-Divergence</a:t>
            </a:r>
            <a:endParaRPr sz="1200">
              <a:latin typeface="Hanken Grotesk"/>
              <a:ea typeface="Hanken Grotesk"/>
              <a:cs typeface="Hanken Grotesk"/>
              <a:sym typeface="Hanken Grotesk"/>
            </a:endParaRPr>
          </a:p>
        </p:txBody>
      </p:sp>
      <p:sp>
        <p:nvSpPr>
          <p:cNvPr id="752" name="Google Shape;752;p64"/>
          <p:cNvSpPr/>
          <p:nvPr/>
        </p:nvSpPr>
        <p:spPr>
          <a:xfrm>
            <a:off x="6825850" y="3679850"/>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Clustering</a:t>
            </a:r>
            <a:endParaRPr sz="1200">
              <a:latin typeface="Hanken Grotesk"/>
              <a:ea typeface="Hanken Grotesk"/>
              <a:cs typeface="Hanken Grotesk"/>
              <a:sym typeface="Hanken Grotesk"/>
            </a:endParaRPr>
          </a:p>
        </p:txBody>
      </p:sp>
      <p:sp>
        <p:nvSpPr>
          <p:cNvPr id="753" name="Google Shape;753;p64"/>
          <p:cNvSpPr/>
          <p:nvPr/>
        </p:nvSpPr>
        <p:spPr>
          <a:xfrm>
            <a:off x="6825850" y="4259875"/>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Classification</a:t>
            </a:r>
            <a:endParaRPr sz="1200">
              <a:latin typeface="Hanken Grotesk"/>
              <a:ea typeface="Hanken Grotesk"/>
              <a:cs typeface="Hanken Grotesk"/>
              <a:sym typeface="Hanken Grotesk"/>
            </a:endParaRPr>
          </a:p>
        </p:txBody>
      </p:sp>
      <p:cxnSp>
        <p:nvCxnSpPr>
          <p:cNvPr id="754" name="Google Shape;754;p64"/>
          <p:cNvCxnSpPr>
            <a:stCxn id="749" idx="3"/>
            <a:endCxn id="751" idx="1"/>
          </p:cNvCxnSpPr>
          <p:nvPr/>
        </p:nvCxnSpPr>
        <p:spPr>
          <a:xfrm flipH="1" rot="10800000">
            <a:off x="6367163" y="3284000"/>
            <a:ext cx="458700" cy="579900"/>
          </a:xfrm>
          <a:prstGeom prst="bentConnector3">
            <a:avLst>
              <a:gd fmla="val 49999" name="adj1"/>
            </a:avLst>
          </a:prstGeom>
          <a:noFill/>
          <a:ln cap="flat" cmpd="sng" w="19050">
            <a:solidFill>
              <a:schemeClr val="dk1"/>
            </a:solidFill>
            <a:prstDash val="solid"/>
            <a:round/>
            <a:headEnd len="med" w="med" type="none"/>
            <a:tailEnd len="med" w="med" type="triangle"/>
          </a:ln>
        </p:spPr>
      </p:cxnSp>
      <p:cxnSp>
        <p:nvCxnSpPr>
          <p:cNvPr id="755" name="Google Shape;755;p64"/>
          <p:cNvCxnSpPr>
            <a:stCxn id="749" idx="3"/>
            <a:endCxn id="752" idx="1"/>
          </p:cNvCxnSpPr>
          <p:nvPr/>
        </p:nvCxnSpPr>
        <p:spPr>
          <a:xfrm>
            <a:off x="6367163" y="3863900"/>
            <a:ext cx="458700" cy="600"/>
          </a:xfrm>
          <a:prstGeom prst="bentConnector3">
            <a:avLst>
              <a:gd fmla="val 49999" name="adj1"/>
            </a:avLst>
          </a:prstGeom>
          <a:noFill/>
          <a:ln cap="flat" cmpd="sng" w="19050">
            <a:solidFill>
              <a:schemeClr val="dk1"/>
            </a:solidFill>
            <a:prstDash val="solid"/>
            <a:round/>
            <a:headEnd len="med" w="med" type="none"/>
            <a:tailEnd len="med" w="med" type="triangle"/>
          </a:ln>
        </p:spPr>
      </p:cxnSp>
      <p:cxnSp>
        <p:nvCxnSpPr>
          <p:cNvPr id="756" name="Google Shape;756;p64"/>
          <p:cNvCxnSpPr>
            <a:stCxn id="749" idx="3"/>
            <a:endCxn id="753" idx="1"/>
          </p:cNvCxnSpPr>
          <p:nvPr/>
        </p:nvCxnSpPr>
        <p:spPr>
          <a:xfrm>
            <a:off x="6367163" y="3863900"/>
            <a:ext cx="458700" cy="579900"/>
          </a:xfrm>
          <a:prstGeom prst="bentConnector3">
            <a:avLst>
              <a:gd fmla="val 49999" name="adj1"/>
            </a:avLst>
          </a:prstGeom>
          <a:noFill/>
          <a:ln cap="flat" cmpd="sng" w="19050">
            <a:solidFill>
              <a:schemeClr val="dk1"/>
            </a:solidFill>
            <a:prstDash val="solid"/>
            <a:round/>
            <a:headEnd len="med" w="med" type="none"/>
            <a:tailEnd len="med" w="med" type="triangle"/>
          </a:ln>
        </p:spPr>
      </p:cxnSp>
      <p:pic>
        <p:nvPicPr>
          <p:cNvPr id="757" name="Google Shape;757;p64"/>
          <p:cNvPicPr preferRelativeResize="0"/>
          <p:nvPr/>
        </p:nvPicPr>
        <p:blipFill rotWithShape="1">
          <a:blip r:embed="rId3">
            <a:alphaModFix/>
          </a:blip>
          <a:srcRect b="14065" l="12374" r="9846" t="4487"/>
          <a:stretch/>
        </p:blipFill>
        <p:spPr>
          <a:xfrm>
            <a:off x="6423950" y="1158425"/>
            <a:ext cx="1864000" cy="1369149"/>
          </a:xfrm>
          <a:prstGeom prst="rect">
            <a:avLst/>
          </a:prstGeom>
          <a:noFill/>
          <a:ln>
            <a:noFill/>
          </a:ln>
        </p:spPr>
      </p:pic>
      <p:sp>
        <p:nvSpPr>
          <p:cNvPr id="758" name="Google Shape;758;p64"/>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(RQ2)</a:t>
            </a:r>
            <a:endParaRPr/>
          </a:p>
        </p:txBody>
      </p:sp>
      <p:sp>
        <p:nvSpPr>
          <p:cNvPr id="764" name="Google Shape;764;p65"/>
          <p:cNvSpPr/>
          <p:nvPr/>
        </p:nvSpPr>
        <p:spPr>
          <a:xfrm>
            <a:off x="1077750" y="21290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Data Collection</a:t>
            </a:r>
            <a:endParaRPr>
              <a:latin typeface="Hanken Grotesk"/>
              <a:ea typeface="Hanken Grotesk"/>
              <a:cs typeface="Hanken Grotesk"/>
              <a:sym typeface="Hanken Grotesk"/>
            </a:endParaRPr>
          </a:p>
        </p:txBody>
      </p:sp>
      <p:cxnSp>
        <p:nvCxnSpPr>
          <p:cNvPr id="765" name="Google Shape;765;p65"/>
          <p:cNvCxnSpPr>
            <a:stCxn id="764" idx="3"/>
            <a:endCxn id="766" idx="1"/>
          </p:cNvCxnSpPr>
          <p:nvPr/>
        </p:nvCxnSpPr>
        <p:spPr>
          <a:xfrm>
            <a:off x="2220750" y="2397975"/>
            <a:ext cx="332700" cy="0"/>
          </a:xfrm>
          <a:prstGeom prst="straightConnector1">
            <a:avLst/>
          </a:prstGeom>
          <a:noFill/>
          <a:ln cap="flat" cmpd="sng" w="19050">
            <a:solidFill>
              <a:schemeClr val="dk1"/>
            </a:solidFill>
            <a:prstDash val="solid"/>
            <a:round/>
            <a:headEnd len="med" w="med" type="none"/>
            <a:tailEnd len="med" w="med" type="triangle"/>
          </a:ln>
        </p:spPr>
      </p:cxnSp>
      <p:sp>
        <p:nvSpPr>
          <p:cNvPr id="767" name="Google Shape;767;p65"/>
          <p:cNvSpPr/>
          <p:nvPr/>
        </p:nvSpPr>
        <p:spPr>
          <a:xfrm>
            <a:off x="2553450" y="1351525"/>
            <a:ext cx="2234400" cy="21732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grpSp>
        <p:nvGrpSpPr>
          <p:cNvPr id="768" name="Google Shape;768;p65"/>
          <p:cNvGrpSpPr/>
          <p:nvPr/>
        </p:nvGrpSpPr>
        <p:grpSpPr>
          <a:xfrm>
            <a:off x="2711488" y="1518048"/>
            <a:ext cx="1930500" cy="1840155"/>
            <a:chOff x="4357525" y="1865985"/>
            <a:chExt cx="1930500" cy="1840155"/>
          </a:xfrm>
        </p:grpSpPr>
        <p:sp>
          <p:nvSpPr>
            <p:cNvPr id="769" name="Google Shape;769;p65"/>
            <p:cNvSpPr/>
            <p:nvPr/>
          </p:nvSpPr>
          <p:spPr>
            <a:xfrm>
              <a:off x="4357525" y="1865985"/>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Pre-trained LLM</a:t>
              </a:r>
              <a:endParaRPr sz="1200">
                <a:latin typeface="Hanken Grotesk"/>
                <a:ea typeface="Hanken Grotesk"/>
                <a:cs typeface="Hanken Grotesk"/>
                <a:sym typeface="Hanken Grotesk"/>
              </a:endParaRPr>
            </a:p>
          </p:txBody>
        </p:sp>
        <p:sp>
          <p:nvSpPr>
            <p:cNvPr id="770" name="Google Shape;770;p65"/>
            <p:cNvSpPr/>
            <p:nvPr/>
          </p:nvSpPr>
          <p:spPr>
            <a:xfrm>
              <a:off x="4357525" y="255160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Prompt Engineering</a:t>
              </a:r>
              <a:endParaRPr sz="1200">
                <a:latin typeface="Hanken Grotesk"/>
                <a:ea typeface="Hanken Grotesk"/>
                <a:cs typeface="Hanken Grotesk"/>
                <a:sym typeface="Hanken Grotesk"/>
              </a:endParaRPr>
            </a:p>
          </p:txBody>
        </p:sp>
        <p:sp>
          <p:nvSpPr>
            <p:cNvPr id="771" name="Google Shape;771;p65"/>
            <p:cNvSpPr/>
            <p:nvPr/>
          </p:nvSpPr>
          <p:spPr>
            <a:xfrm>
              <a:off x="4357525" y="3237240"/>
              <a:ext cx="1930500" cy="468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Generate Alternative Answers</a:t>
              </a:r>
              <a:endParaRPr sz="1200">
                <a:latin typeface="Hanken Grotesk"/>
                <a:ea typeface="Hanken Grotesk"/>
                <a:cs typeface="Hanken Grotesk"/>
                <a:sym typeface="Hanken Grotesk"/>
              </a:endParaRPr>
            </a:p>
          </p:txBody>
        </p:sp>
      </p:grpSp>
      <p:cxnSp>
        <p:nvCxnSpPr>
          <p:cNvPr id="772" name="Google Shape;772;p65"/>
          <p:cNvCxnSpPr>
            <a:stCxn id="769" idx="2"/>
            <a:endCxn id="770" idx="0"/>
          </p:cNvCxnSpPr>
          <p:nvPr/>
        </p:nvCxnSpPr>
        <p:spPr>
          <a:xfrm>
            <a:off x="3676738" y="1886148"/>
            <a:ext cx="0" cy="317400"/>
          </a:xfrm>
          <a:prstGeom prst="straightConnector1">
            <a:avLst/>
          </a:prstGeom>
          <a:noFill/>
          <a:ln cap="flat" cmpd="sng" w="19050">
            <a:solidFill>
              <a:schemeClr val="dk1"/>
            </a:solidFill>
            <a:prstDash val="solid"/>
            <a:round/>
            <a:headEnd len="med" w="med" type="none"/>
            <a:tailEnd len="med" w="med" type="triangle"/>
          </a:ln>
        </p:spPr>
      </p:cxnSp>
      <p:cxnSp>
        <p:nvCxnSpPr>
          <p:cNvPr id="773" name="Google Shape;773;p65"/>
          <p:cNvCxnSpPr>
            <a:stCxn id="770" idx="2"/>
            <a:endCxn id="771" idx="0"/>
          </p:cNvCxnSpPr>
          <p:nvPr/>
        </p:nvCxnSpPr>
        <p:spPr>
          <a:xfrm>
            <a:off x="3676738" y="2571763"/>
            <a:ext cx="0" cy="317400"/>
          </a:xfrm>
          <a:prstGeom prst="straightConnector1">
            <a:avLst/>
          </a:prstGeom>
          <a:noFill/>
          <a:ln cap="flat" cmpd="sng" w="19050">
            <a:solidFill>
              <a:schemeClr val="dk1"/>
            </a:solidFill>
            <a:prstDash val="solid"/>
            <a:round/>
            <a:headEnd len="med" w="med" type="none"/>
            <a:tailEnd len="med" w="med" type="triangle"/>
          </a:ln>
        </p:spPr>
      </p:cxnSp>
      <p:sp>
        <p:nvSpPr>
          <p:cNvPr id="774" name="Google Shape;774;p65"/>
          <p:cNvSpPr/>
          <p:nvPr/>
        </p:nvSpPr>
        <p:spPr>
          <a:xfrm>
            <a:off x="5172450" y="2169175"/>
            <a:ext cx="1020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Dataset Creation</a:t>
            </a:r>
            <a:endParaRPr>
              <a:latin typeface="Hanken Grotesk"/>
              <a:ea typeface="Hanken Grotesk"/>
              <a:cs typeface="Hanken Grotesk"/>
              <a:sym typeface="Hanken Grotesk"/>
            </a:endParaRPr>
          </a:p>
        </p:txBody>
      </p:sp>
      <p:cxnSp>
        <p:nvCxnSpPr>
          <p:cNvPr id="775" name="Google Shape;775;p65"/>
          <p:cNvCxnSpPr>
            <a:stCxn id="767" idx="3"/>
            <a:endCxn id="774" idx="1"/>
          </p:cNvCxnSpPr>
          <p:nvPr/>
        </p:nvCxnSpPr>
        <p:spPr>
          <a:xfrm>
            <a:off x="4787850" y="2438125"/>
            <a:ext cx="384600" cy="0"/>
          </a:xfrm>
          <a:prstGeom prst="straightConnector1">
            <a:avLst/>
          </a:prstGeom>
          <a:noFill/>
          <a:ln cap="flat" cmpd="sng" w="19050">
            <a:solidFill>
              <a:schemeClr val="dk1"/>
            </a:solidFill>
            <a:prstDash val="solid"/>
            <a:round/>
            <a:headEnd len="med" w="med" type="none"/>
            <a:tailEnd len="med" w="med" type="triangle"/>
          </a:ln>
        </p:spPr>
      </p:cxnSp>
      <p:sp>
        <p:nvSpPr>
          <p:cNvPr id="776" name="Google Shape;776;p65"/>
          <p:cNvSpPr/>
          <p:nvPr/>
        </p:nvSpPr>
        <p:spPr>
          <a:xfrm>
            <a:off x="6577650" y="1659575"/>
            <a:ext cx="1488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Apply </a:t>
            </a:r>
            <a:r>
              <a:rPr b="1" lang="en">
                <a:latin typeface="Hanken Grotesk"/>
                <a:ea typeface="Hanken Grotesk"/>
                <a:cs typeface="Hanken Grotesk"/>
                <a:sym typeface="Hanken Grotesk"/>
              </a:rPr>
              <a:t>RQ1 </a:t>
            </a:r>
            <a:r>
              <a:rPr lang="en">
                <a:latin typeface="Hanken Grotesk"/>
                <a:ea typeface="Hanken Grotesk"/>
                <a:cs typeface="Hanken Grotesk"/>
                <a:sym typeface="Hanken Grotesk"/>
              </a:rPr>
              <a:t>metrics</a:t>
            </a:r>
            <a:endParaRPr>
              <a:latin typeface="Hanken Grotesk"/>
              <a:ea typeface="Hanken Grotesk"/>
              <a:cs typeface="Hanken Grotesk"/>
              <a:sym typeface="Hanken Grotesk"/>
            </a:endParaRPr>
          </a:p>
        </p:txBody>
      </p:sp>
      <p:sp>
        <p:nvSpPr>
          <p:cNvPr id="777" name="Google Shape;777;p65"/>
          <p:cNvSpPr/>
          <p:nvPr/>
        </p:nvSpPr>
        <p:spPr>
          <a:xfrm>
            <a:off x="6577650" y="2565700"/>
            <a:ext cx="1488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Quality Control</a:t>
            </a:r>
            <a:endParaRPr>
              <a:latin typeface="Hanken Grotesk"/>
              <a:ea typeface="Hanken Grotesk"/>
              <a:cs typeface="Hanken Grotesk"/>
              <a:sym typeface="Hanken Grotesk"/>
            </a:endParaRPr>
          </a:p>
        </p:txBody>
      </p:sp>
      <p:cxnSp>
        <p:nvCxnSpPr>
          <p:cNvPr id="778" name="Google Shape;778;p65"/>
          <p:cNvCxnSpPr>
            <a:stCxn id="774" idx="3"/>
            <a:endCxn id="776" idx="1"/>
          </p:cNvCxnSpPr>
          <p:nvPr/>
        </p:nvCxnSpPr>
        <p:spPr>
          <a:xfrm flipH="1" rot="10800000">
            <a:off x="6193050" y="1928425"/>
            <a:ext cx="384600" cy="509700"/>
          </a:xfrm>
          <a:prstGeom prst="straightConnector1">
            <a:avLst/>
          </a:prstGeom>
          <a:noFill/>
          <a:ln cap="flat" cmpd="sng" w="19050">
            <a:solidFill>
              <a:schemeClr val="dk1"/>
            </a:solidFill>
            <a:prstDash val="solid"/>
            <a:round/>
            <a:headEnd len="med" w="med" type="none"/>
            <a:tailEnd len="med" w="med" type="triangle"/>
          </a:ln>
        </p:spPr>
      </p:cxnSp>
      <p:cxnSp>
        <p:nvCxnSpPr>
          <p:cNvPr id="779" name="Google Shape;779;p65"/>
          <p:cNvCxnSpPr>
            <a:stCxn id="774" idx="3"/>
            <a:endCxn id="777" idx="1"/>
          </p:cNvCxnSpPr>
          <p:nvPr/>
        </p:nvCxnSpPr>
        <p:spPr>
          <a:xfrm>
            <a:off x="6193050" y="2438125"/>
            <a:ext cx="384600" cy="396600"/>
          </a:xfrm>
          <a:prstGeom prst="straightConnector1">
            <a:avLst/>
          </a:prstGeom>
          <a:noFill/>
          <a:ln cap="flat" cmpd="sng" w="19050">
            <a:solidFill>
              <a:schemeClr val="dk1"/>
            </a:solidFill>
            <a:prstDash val="solid"/>
            <a:round/>
            <a:headEnd len="med" w="med" type="none"/>
            <a:tailEnd len="med" w="med" type="triangle"/>
          </a:ln>
        </p:spPr>
      </p:cxnSp>
      <p:sp>
        <p:nvSpPr>
          <p:cNvPr id="780" name="Google Shape;780;p65"/>
          <p:cNvSpPr/>
          <p:nvPr/>
        </p:nvSpPr>
        <p:spPr>
          <a:xfrm>
            <a:off x="107775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Question</a:t>
            </a:r>
            <a:endParaRPr>
              <a:latin typeface="Hanken Grotesk"/>
              <a:ea typeface="Hanken Grotesk"/>
              <a:cs typeface="Hanken Grotesk"/>
              <a:sym typeface="Hanken Grotesk"/>
            </a:endParaRPr>
          </a:p>
        </p:txBody>
      </p:sp>
      <p:cxnSp>
        <p:nvCxnSpPr>
          <p:cNvPr id="781" name="Google Shape;781;p65"/>
          <p:cNvCxnSpPr>
            <a:stCxn id="780" idx="3"/>
          </p:cNvCxnSpPr>
          <p:nvPr/>
        </p:nvCxnSpPr>
        <p:spPr>
          <a:xfrm>
            <a:off x="2220750" y="4059575"/>
            <a:ext cx="388500" cy="0"/>
          </a:xfrm>
          <a:prstGeom prst="straightConnector1">
            <a:avLst/>
          </a:prstGeom>
          <a:noFill/>
          <a:ln cap="flat" cmpd="sng" w="19050">
            <a:solidFill>
              <a:schemeClr val="dk1"/>
            </a:solidFill>
            <a:prstDash val="solid"/>
            <a:round/>
            <a:headEnd len="med" w="med" type="none"/>
            <a:tailEnd len="med" w="med" type="triangle"/>
          </a:ln>
        </p:spPr>
      </p:cxnSp>
      <p:sp>
        <p:nvSpPr>
          <p:cNvPr id="782" name="Google Shape;782;p65"/>
          <p:cNvSpPr/>
          <p:nvPr/>
        </p:nvSpPr>
        <p:spPr>
          <a:xfrm>
            <a:off x="260925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1</a:t>
            </a:r>
            <a:endParaRPr>
              <a:latin typeface="Hanken Grotesk"/>
              <a:ea typeface="Hanken Grotesk"/>
              <a:cs typeface="Hanken Grotesk"/>
              <a:sym typeface="Hanken Grotesk"/>
            </a:endParaRPr>
          </a:p>
        </p:txBody>
      </p:sp>
      <p:sp>
        <p:nvSpPr>
          <p:cNvPr id="783" name="Google Shape;783;p65"/>
          <p:cNvSpPr/>
          <p:nvPr/>
        </p:nvSpPr>
        <p:spPr>
          <a:xfrm>
            <a:off x="3844675"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2</a:t>
            </a:r>
            <a:endParaRPr>
              <a:latin typeface="Hanken Grotesk"/>
              <a:ea typeface="Hanken Grotesk"/>
              <a:cs typeface="Hanken Grotesk"/>
              <a:sym typeface="Hanken Grotesk"/>
            </a:endParaRPr>
          </a:p>
        </p:txBody>
      </p:sp>
      <p:sp>
        <p:nvSpPr>
          <p:cNvPr id="784" name="Google Shape;784;p65"/>
          <p:cNvSpPr/>
          <p:nvPr/>
        </p:nvSpPr>
        <p:spPr>
          <a:xfrm>
            <a:off x="551450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N</a:t>
            </a:r>
            <a:endParaRPr>
              <a:latin typeface="Hanken Grotesk"/>
              <a:ea typeface="Hanken Grotesk"/>
              <a:cs typeface="Hanken Grotesk"/>
              <a:sym typeface="Hanken Grotesk"/>
            </a:endParaRPr>
          </a:p>
        </p:txBody>
      </p:sp>
      <p:sp>
        <p:nvSpPr>
          <p:cNvPr id="785" name="Google Shape;785;p65"/>
          <p:cNvSpPr txBox="1"/>
          <p:nvPr/>
        </p:nvSpPr>
        <p:spPr>
          <a:xfrm>
            <a:off x="5033888" y="3900875"/>
            <a:ext cx="4344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 . .</a:t>
            </a:r>
            <a:endParaRPr b="1">
              <a:solidFill>
                <a:schemeClr val="dk1"/>
              </a:solidFill>
              <a:latin typeface="Hanken Grotesk"/>
              <a:ea typeface="Hanken Grotesk"/>
              <a:cs typeface="Hanken Grotesk"/>
              <a:sym typeface="Hanken Grotesk"/>
            </a:endParaRPr>
          </a:p>
        </p:txBody>
      </p:sp>
      <p:cxnSp>
        <p:nvCxnSpPr>
          <p:cNvPr id="786" name="Google Shape;786;p65"/>
          <p:cNvCxnSpPr/>
          <p:nvPr/>
        </p:nvCxnSpPr>
        <p:spPr>
          <a:xfrm flipH="1">
            <a:off x="1123750" y="2896125"/>
            <a:ext cx="1547100" cy="836700"/>
          </a:xfrm>
          <a:prstGeom prst="straightConnector1">
            <a:avLst/>
          </a:prstGeom>
          <a:noFill/>
          <a:ln cap="flat" cmpd="sng" w="9525">
            <a:solidFill>
              <a:schemeClr val="dk1"/>
            </a:solidFill>
            <a:prstDash val="dash"/>
            <a:round/>
            <a:headEnd len="med" w="med" type="none"/>
            <a:tailEnd len="med" w="med" type="none"/>
          </a:ln>
        </p:spPr>
      </p:cxnSp>
      <p:cxnSp>
        <p:nvCxnSpPr>
          <p:cNvPr id="787" name="Google Shape;787;p65"/>
          <p:cNvCxnSpPr/>
          <p:nvPr/>
        </p:nvCxnSpPr>
        <p:spPr>
          <a:xfrm>
            <a:off x="4682625" y="2915425"/>
            <a:ext cx="1930800" cy="823800"/>
          </a:xfrm>
          <a:prstGeom prst="straightConnector1">
            <a:avLst/>
          </a:prstGeom>
          <a:noFill/>
          <a:ln cap="flat" cmpd="sng" w="9525">
            <a:solidFill>
              <a:schemeClr val="dk1"/>
            </a:solidFill>
            <a:prstDash val="dash"/>
            <a:round/>
            <a:headEnd len="med" w="med" type="none"/>
            <a:tailEnd len="med" w="med" type="none"/>
          </a:ln>
        </p:spPr>
      </p:cxnSp>
      <p:sp>
        <p:nvSpPr>
          <p:cNvPr id="788" name="Google Shape;788;p65"/>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794" name="Google Shape;794;p66"/>
          <p:cNvGrpSpPr/>
          <p:nvPr/>
        </p:nvGrpSpPr>
        <p:grpSpPr>
          <a:xfrm>
            <a:off x="731520" y="1388100"/>
            <a:ext cx="8534388" cy="3090187"/>
            <a:chOff x="720000" y="1388100"/>
            <a:chExt cx="8534388" cy="3090187"/>
          </a:xfrm>
        </p:grpSpPr>
        <p:grpSp>
          <p:nvGrpSpPr>
            <p:cNvPr id="795" name="Google Shape;795;p66"/>
            <p:cNvGrpSpPr/>
            <p:nvPr/>
          </p:nvGrpSpPr>
          <p:grpSpPr>
            <a:xfrm>
              <a:off x="720000" y="1388100"/>
              <a:ext cx="8534388" cy="3090187"/>
              <a:chOff x="762000" y="1332625"/>
              <a:chExt cx="8534388" cy="3090187"/>
            </a:xfrm>
          </p:grpSpPr>
          <p:grpSp>
            <p:nvGrpSpPr>
              <p:cNvPr id="796" name="Google Shape;796;p66"/>
              <p:cNvGrpSpPr/>
              <p:nvPr/>
            </p:nvGrpSpPr>
            <p:grpSpPr>
              <a:xfrm>
                <a:off x="762000" y="1332625"/>
                <a:ext cx="3191208" cy="3090187"/>
                <a:chOff x="941262" y="1245125"/>
                <a:chExt cx="3191208" cy="3090187"/>
              </a:xfrm>
            </p:grpSpPr>
            <p:sp>
              <p:nvSpPr>
                <p:cNvPr id="797" name="Google Shape;797;p66"/>
                <p:cNvSpPr/>
                <p:nvPr/>
              </p:nvSpPr>
              <p:spPr>
                <a:xfrm>
                  <a:off x="941262" y="12451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Approaches</a:t>
                  </a:r>
                  <a:endParaRPr b="1">
                    <a:latin typeface="Hanken Grotesk"/>
                    <a:ea typeface="Hanken Grotesk"/>
                    <a:cs typeface="Hanken Grotesk"/>
                    <a:sym typeface="Hanken Grotesk"/>
                  </a:endParaRPr>
                </a:p>
              </p:txBody>
            </p:sp>
            <p:sp>
              <p:nvSpPr>
                <p:cNvPr id="798" name="Google Shape;798;p66"/>
                <p:cNvSpPr/>
                <p:nvPr/>
              </p:nvSpPr>
              <p:spPr>
                <a:xfrm>
                  <a:off x="2376870" y="1763425"/>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Open-domain</a:t>
                  </a:r>
                  <a:endParaRPr sz="1200">
                    <a:latin typeface="Hanken Grotesk"/>
                    <a:ea typeface="Hanken Grotesk"/>
                    <a:cs typeface="Hanken Grotesk"/>
                    <a:sym typeface="Hanken Grotesk"/>
                  </a:endParaRPr>
                </a:p>
              </p:txBody>
            </p:sp>
            <p:sp>
              <p:nvSpPr>
                <p:cNvPr id="799" name="Google Shape;799;p66"/>
                <p:cNvSpPr/>
                <p:nvPr/>
              </p:nvSpPr>
              <p:spPr>
                <a:xfrm>
                  <a:off x="2376870" y="2185416"/>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Knowledge Base</a:t>
                  </a:r>
                  <a:endParaRPr sz="1200">
                    <a:latin typeface="Hanken Grotesk"/>
                    <a:ea typeface="Hanken Grotesk"/>
                    <a:cs typeface="Hanken Grotesk"/>
                    <a:sym typeface="Hanken Grotesk"/>
                  </a:endParaRPr>
                </a:p>
              </p:txBody>
            </p:sp>
            <p:sp>
              <p:nvSpPr>
                <p:cNvPr id="800" name="Google Shape;800;p66"/>
                <p:cNvSpPr/>
                <p:nvPr/>
              </p:nvSpPr>
              <p:spPr>
                <a:xfrm>
                  <a:off x="2376870" y="2606050"/>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Information Retrieval</a:t>
                  </a:r>
                  <a:endParaRPr sz="1200">
                    <a:latin typeface="Hanken Grotesk"/>
                    <a:ea typeface="Hanken Grotesk"/>
                    <a:cs typeface="Hanken Grotesk"/>
                    <a:sym typeface="Hanken Grotesk"/>
                  </a:endParaRPr>
                </a:p>
              </p:txBody>
            </p:sp>
            <p:sp>
              <p:nvSpPr>
                <p:cNvPr id="801" name="Google Shape;801;p66"/>
                <p:cNvSpPr/>
                <p:nvPr/>
              </p:nvSpPr>
              <p:spPr>
                <a:xfrm>
                  <a:off x="2376870" y="3026664"/>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Machine Reading Comprehension</a:t>
                  </a:r>
                  <a:endParaRPr sz="1200">
                    <a:latin typeface="Hanken Grotesk"/>
                    <a:ea typeface="Hanken Grotesk"/>
                    <a:cs typeface="Hanken Grotesk"/>
                    <a:sym typeface="Hanken Grotesk"/>
                  </a:endParaRPr>
                </a:p>
              </p:txBody>
            </p:sp>
            <p:sp>
              <p:nvSpPr>
                <p:cNvPr id="802" name="Google Shape;802;p66"/>
                <p:cNvSpPr/>
                <p:nvPr/>
              </p:nvSpPr>
              <p:spPr>
                <a:xfrm>
                  <a:off x="2376870" y="3447288"/>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Question Entailment</a:t>
                  </a:r>
                  <a:endParaRPr sz="1200">
                    <a:latin typeface="Hanken Grotesk"/>
                    <a:ea typeface="Hanken Grotesk"/>
                    <a:cs typeface="Hanken Grotesk"/>
                    <a:sym typeface="Hanken Grotesk"/>
                  </a:endParaRPr>
                </a:p>
              </p:txBody>
            </p:sp>
            <p:sp>
              <p:nvSpPr>
                <p:cNvPr id="803" name="Google Shape;803;p66"/>
                <p:cNvSpPr/>
                <p:nvPr/>
              </p:nvSpPr>
              <p:spPr>
                <a:xfrm>
                  <a:off x="2376870" y="3867912"/>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Visual</a:t>
                  </a:r>
                  <a:endParaRPr sz="1200">
                    <a:latin typeface="Hanken Grotesk"/>
                    <a:ea typeface="Hanken Grotesk"/>
                    <a:cs typeface="Hanken Grotesk"/>
                    <a:sym typeface="Hanken Grotesk"/>
                  </a:endParaRPr>
                </a:p>
              </p:txBody>
            </p:sp>
            <p:cxnSp>
              <p:nvCxnSpPr>
                <p:cNvPr id="804" name="Google Shape;804;p66"/>
                <p:cNvCxnSpPr>
                  <a:stCxn id="797" idx="2"/>
                  <a:endCxn id="803" idx="1"/>
                </p:cNvCxnSpPr>
                <p:nvPr/>
              </p:nvCxnSpPr>
              <p:spPr>
                <a:xfrm flipH="1" rot="-5400000">
                  <a:off x="889662" y="2614475"/>
                  <a:ext cx="2389200" cy="585300"/>
                </a:xfrm>
                <a:prstGeom prst="bentConnector2">
                  <a:avLst/>
                </a:prstGeom>
                <a:noFill/>
                <a:ln cap="flat" cmpd="sng" w="19050">
                  <a:solidFill>
                    <a:schemeClr val="dk1"/>
                  </a:solidFill>
                  <a:prstDash val="solid"/>
                  <a:round/>
                  <a:headEnd len="med" w="med" type="none"/>
                  <a:tailEnd len="med" w="med" type="none"/>
                </a:ln>
              </p:spPr>
            </p:cxnSp>
            <p:cxnSp>
              <p:nvCxnSpPr>
                <p:cNvPr id="805" name="Google Shape;805;p66"/>
                <p:cNvCxnSpPr>
                  <a:stCxn id="797" idx="2"/>
                  <a:endCxn id="802" idx="1"/>
                </p:cNvCxnSpPr>
                <p:nvPr/>
              </p:nvCxnSpPr>
              <p:spPr>
                <a:xfrm flipH="1" rot="-5400000">
                  <a:off x="1099962" y="2404175"/>
                  <a:ext cx="1968600" cy="585300"/>
                </a:xfrm>
                <a:prstGeom prst="bentConnector2">
                  <a:avLst/>
                </a:prstGeom>
                <a:noFill/>
                <a:ln cap="flat" cmpd="sng" w="19050">
                  <a:solidFill>
                    <a:schemeClr val="dk1"/>
                  </a:solidFill>
                  <a:prstDash val="solid"/>
                  <a:round/>
                  <a:headEnd len="med" w="med" type="none"/>
                  <a:tailEnd len="med" w="med" type="none"/>
                </a:ln>
              </p:spPr>
            </p:cxnSp>
            <p:cxnSp>
              <p:nvCxnSpPr>
                <p:cNvPr id="806" name="Google Shape;806;p66"/>
                <p:cNvCxnSpPr>
                  <a:stCxn id="797" idx="2"/>
                  <a:endCxn id="801" idx="1"/>
                </p:cNvCxnSpPr>
                <p:nvPr/>
              </p:nvCxnSpPr>
              <p:spPr>
                <a:xfrm flipH="1" rot="-5400000">
                  <a:off x="1310412" y="2193725"/>
                  <a:ext cx="1547700" cy="585300"/>
                </a:xfrm>
                <a:prstGeom prst="bentConnector2">
                  <a:avLst/>
                </a:prstGeom>
                <a:noFill/>
                <a:ln cap="flat" cmpd="sng" w="19050">
                  <a:solidFill>
                    <a:schemeClr val="dk1"/>
                  </a:solidFill>
                  <a:prstDash val="solid"/>
                  <a:round/>
                  <a:headEnd len="med" w="med" type="none"/>
                  <a:tailEnd len="med" w="med" type="none"/>
                </a:ln>
              </p:spPr>
            </p:cxnSp>
            <p:cxnSp>
              <p:nvCxnSpPr>
                <p:cNvPr id="807" name="Google Shape;807;p66"/>
                <p:cNvCxnSpPr>
                  <a:stCxn id="797" idx="2"/>
                  <a:endCxn id="800" idx="1"/>
                </p:cNvCxnSpPr>
                <p:nvPr/>
              </p:nvCxnSpPr>
              <p:spPr>
                <a:xfrm flipH="1" rot="-5400000">
                  <a:off x="1520712" y="1983425"/>
                  <a:ext cx="1127100" cy="585300"/>
                </a:xfrm>
                <a:prstGeom prst="bentConnector2">
                  <a:avLst/>
                </a:prstGeom>
                <a:noFill/>
                <a:ln cap="flat" cmpd="sng" w="19050">
                  <a:solidFill>
                    <a:schemeClr val="dk1"/>
                  </a:solidFill>
                  <a:prstDash val="solid"/>
                  <a:round/>
                  <a:headEnd len="med" w="med" type="none"/>
                  <a:tailEnd len="med" w="med" type="none"/>
                </a:ln>
              </p:spPr>
            </p:cxnSp>
            <p:cxnSp>
              <p:nvCxnSpPr>
                <p:cNvPr id="808" name="Google Shape;808;p66"/>
                <p:cNvCxnSpPr>
                  <a:stCxn id="797" idx="2"/>
                  <a:endCxn id="799" idx="1"/>
                </p:cNvCxnSpPr>
                <p:nvPr/>
              </p:nvCxnSpPr>
              <p:spPr>
                <a:xfrm flipH="1" rot="-5400000">
                  <a:off x="1731312" y="1772825"/>
                  <a:ext cx="705900" cy="585300"/>
                </a:xfrm>
                <a:prstGeom prst="bentConnector2">
                  <a:avLst/>
                </a:prstGeom>
                <a:noFill/>
                <a:ln cap="flat" cmpd="sng" w="19050">
                  <a:solidFill>
                    <a:schemeClr val="dk1"/>
                  </a:solidFill>
                  <a:prstDash val="solid"/>
                  <a:round/>
                  <a:headEnd len="med" w="med" type="none"/>
                  <a:tailEnd len="med" w="med" type="none"/>
                </a:ln>
              </p:spPr>
            </p:cxnSp>
          </p:grpSp>
          <p:grpSp>
            <p:nvGrpSpPr>
              <p:cNvPr id="809" name="Google Shape;809;p66"/>
              <p:cNvGrpSpPr/>
              <p:nvPr/>
            </p:nvGrpSpPr>
            <p:grpSpPr>
              <a:xfrm>
                <a:off x="3434988" y="1332625"/>
                <a:ext cx="3190800" cy="2252268"/>
                <a:chOff x="3755100" y="1311825"/>
                <a:chExt cx="3190800" cy="2252268"/>
              </a:xfrm>
            </p:grpSpPr>
            <p:sp>
              <p:nvSpPr>
                <p:cNvPr id="810" name="Google Shape;810;p66"/>
                <p:cNvSpPr/>
                <p:nvPr/>
              </p:nvSpPr>
              <p:spPr>
                <a:xfrm>
                  <a:off x="3755100" y="13118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Contents</a:t>
                  </a:r>
                  <a:endParaRPr b="1">
                    <a:latin typeface="Hanken Grotesk"/>
                    <a:ea typeface="Hanken Grotesk"/>
                    <a:cs typeface="Hanken Grotesk"/>
                    <a:sym typeface="Hanken Grotesk"/>
                  </a:endParaRPr>
                </a:p>
              </p:txBody>
            </p:sp>
            <p:sp>
              <p:nvSpPr>
                <p:cNvPr id="811" name="Google Shape;811;p66"/>
                <p:cNvSpPr/>
                <p:nvPr/>
              </p:nvSpPr>
              <p:spPr>
                <a:xfrm>
                  <a:off x="5190144" y="182567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Scientific</a:t>
                  </a:r>
                  <a:endParaRPr sz="1200">
                    <a:latin typeface="Hanken Grotesk"/>
                    <a:ea typeface="Hanken Grotesk"/>
                    <a:cs typeface="Hanken Grotesk"/>
                    <a:sym typeface="Hanken Grotesk"/>
                  </a:endParaRPr>
                </a:p>
              </p:txBody>
            </p:sp>
            <p:sp>
              <p:nvSpPr>
                <p:cNvPr id="812" name="Google Shape;812;p66"/>
                <p:cNvSpPr/>
                <p:nvPr/>
              </p:nvSpPr>
              <p:spPr>
                <a:xfrm>
                  <a:off x="5190300" y="225544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Clinical</a:t>
                  </a:r>
                  <a:endParaRPr sz="1200">
                    <a:latin typeface="Hanken Grotesk"/>
                    <a:ea typeface="Hanken Grotesk"/>
                    <a:cs typeface="Hanken Grotesk"/>
                    <a:sym typeface="Hanken Grotesk"/>
                  </a:endParaRPr>
                </a:p>
              </p:txBody>
            </p:sp>
            <p:sp>
              <p:nvSpPr>
                <p:cNvPr id="813" name="Google Shape;813;p66"/>
                <p:cNvSpPr/>
                <p:nvPr/>
              </p:nvSpPr>
              <p:spPr>
                <a:xfrm>
                  <a:off x="5190300" y="2676069"/>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Consumer Health</a:t>
                  </a:r>
                  <a:endParaRPr sz="1200">
                    <a:latin typeface="Hanken Grotesk"/>
                    <a:ea typeface="Hanken Grotesk"/>
                    <a:cs typeface="Hanken Grotesk"/>
                    <a:sym typeface="Hanken Grotesk"/>
                  </a:endParaRPr>
                </a:p>
              </p:txBody>
            </p:sp>
            <p:sp>
              <p:nvSpPr>
                <p:cNvPr id="814" name="Google Shape;814;p66"/>
                <p:cNvSpPr/>
                <p:nvPr/>
              </p:nvSpPr>
              <p:spPr>
                <a:xfrm>
                  <a:off x="5190300" y="309669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Examination</a:t>
                  </a:r>
                  <a:endParaRPr sz="1200">
                    <a:latin typeface="Hanken Grotesk"/>
                    <a:ea typeface="Hanken Grotesk"/>
                    <a:cs typeface="Hanken Grotesk"/>
                    <a:sym typeface="Hanken Grotesk"/>
                  </a:endParaRPr>
                </a:p>
              </p:txBody>
            </p:sp>
            <p:cxnSp>
              <p:nvCxnSpPr>
                <p:cNvPr id="815" name="Google Shape;815;p66"/>
                <p:cNvCxnSpPr>
                  <a:stCxn id="810" idx="2"/>
                  <a:endCxn id="811" idx="1"/>
                </p:cNvCxnSpPr>
                <p:nvPr/>
              </p:nvCxnSpPr>
              <p:spPr>
                <a:xfrm flipH="1" rot="-5400000">
                  <a:off x="4757700" y="1626975"/>
                  <a:ext cx="280200" cy="584700"/>
                </a:xfrm>
                <a:prstGeom prst="bentConnector2">
                  <a:avLst/>
                </a:prstGeom>
                <a:noFill/>
                <a:ln cap="flat" cmpd="sng" w="19050">
                  <a:solidFill>
                    <a:schemeClr val="dk1"/>
                  </a:solidFill>
                  <a:prstDash val="solid"/>
                  <a:round/>
                  <a:headEnd len="med" w="med" type="none"/>
                  <a:tailEnd len="med" w="med" type="none"/>
                </a:ln>
              </p:spPr>
            </p:cxnSp>
            <p:cxnSp>
              <p:nvCxnSpPr>
                <p:cNvPr id="816" name="Google Shape;816;p66"/>
                <p:cNvCxnSpPr>
                  <a:stCxn id="810" idx="2"/>
                  <a:endCxn id="812" idx="1"/>
                </p:cNvCxnSpPr>
                <p:nvPr/>
              </p:nvCxnSpPr>
              <p:spPr>
                <a:xfrm flipH="1" rot="-5400000">
                  <a:off x="4543350" y="1841325"/>
                  <a:ext cx="709200" cy="585000"/>
                </a:xfrm>
                <a:prstGeom prst="bentConnector2">
                  <a:avLst/>
                </a:prstGeom>
                <a:noFill/>
                <a:ln cap="flat" cmpd="sng" w="19050">
                  <a:solidFill>
                    <a:schemeClr val="dk1"/>
                  </a:solidFill>
                  <a:prstDash val="solid"/>
                  <a:round/>
                  <a:headEnd len="med" w="med" type="none"/>
                  <a:tailEnd len="med" w="med" type="none"/>
                </a:ln>
              </p:spPr>
            </p:cxnSp>
            <p:cxnSp>
              <p:nvCxnSpPr>
                <p:cNvPr id="817" name="Google Shape;817;p66"/>
                <p:cNvCxnSpPr>
                  <a:stCxn id="810" idx="2"/>
                  <a:endCxn id="813" idx="1"/>
                </p:cNvCxnSpPr>
                <p:nvPr/>
              </p:nvCxnSpPr>
              <p:spPr>
                <a:xfrm flipH="1" rot="-5400000">
                  <a:off x="4332750" y="2051925"/>
                  <a:ext cx="1130400" cy="585000"/>
                </a:xfrm>
                <a:prstGeom prst="bentConnector2">
                  <a:avLst/>
                </a:prstGeom>
                <a:noFill/>
                <a:ln cap="flat" cmpd="sng" w="19050">
                  <a:solidFill>
                    <a:schemeClr val="dk1"/>
                  </a:solidFill>
                  <a:prstDash val="solid"/>
                  <a:round/>
                  <a:headEnd len="med" w="med" type="none"/>
                  <a:tailEnd len="med" w="med" type="none"/>
                </a:ln>
              </p:spPr>
            </p:cxnSp>
            <p:cxnSp>
              <p:nvCxnSpPr>
                <p:cNvPr id="818" name="Google Shape;818;p66"/>
                <p:cNvCxnSpPr>
                  <a:stCxn id="810" idx="2"/>
                  <a:endCxn id="814" idx="1"/>
                </p:cNvCxnSpPr>
                <p:nvPr/>
              </p:nvCxnSpPr>
              <p:spPr>
                <a:xfrm flipH="1" rot="-5400000">
                  <a:off x="4122300" y="2262375"/>
                  <a:ext cx="1551300" cy="585000"/>
                </a:xfrm>
                <a:prstGeom prst="bentConnector2">
                  <a:avLst/>
                </a:prstGeom>
                <a:noFill/>
                <a:ln cap="flat" cmpd="sng" w="19050">
                  <a:solidFill>
                    <a:schemeClr val="dk1"/>
                  </a:solidFill>
                  <a:prstDash val="solid"/>
                  <a:round/>
                  <a:headEnd len="med" w="med" type="none"/>
                  <a:tailEnd len="med" w="med" type="none"/>
                </a:ln>
              </p:spPr>
            </p:cxnSp>
          </p:grpSp>
          <p:grpSp>
            <p:nvGrpSpPr>
              <p:cNvPr id="819" name="Google Shape;819;p66"/>
              <p:cNvGrpSpPr/>
              <p:nvPr/>
            </p:nvGrpSpPr>
            <p:grpSpPr>
              <a:xfrm>
                <a:off x="6101963" y="1332625"/>
                <a:ext cx="3194425" cy="2672892"/>
                <a:chOff x="6071375" y="1304875"/>
                <a:chExt cx="3194425" cy="2672892"/>
              </a:xfrm>
            </p:grpSpPr>
            <p:sp>
              <p:nvSpPr>
                <p:cNvPr id="820" name="Google Shape;820;p66"/>
                <p:cNvSpPr/>
                <p:nvPr/>
              </p:nvSpPr>
              <p:spPr>
                <a:xfrm>
                  <a:off x="6071375" y="130487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Formats</a:t>
                  </a:r>
                  <a:endParaRPr b="1">
                    <a:latin typeface="Hanken Grotesk"/>
                    <a:ea typeface="Hanken Grotesk"/>
                    <a:cs typeface="Hanken Grotesk"/>
                    <a:sym typeface="Hanken Grotesk"/>
                  </a:endParaRPr>
                </a:p>
              </p:txBody>
            </p:sp>
            <p:sp>
              <p:nvSpPr>
                <p:cNvPr id="821" name="Google Shape;821;p66"/>
                <p:cNvSpPr/>
                <p:nvPr/>
              </p:nvSpPr>
              <p:spPr>
                <a:xfrm>
                  <a:off x="7510200" y="1821850"/>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Yes/no</a:t>
                  </a:r>
                  <a:endParaRPr sz="1200">
                    <a:latin typeface="Hanken Grotesk"/>
                    <a:ea typeface="Hanken Grotesk"/>
                    <a:cs typeface="Hanken Grotesk"/>
                    <a:sym typeface="Hanken Grotesk"/>
                  </a:endParaRPr>
                </a:p>
              </p:txBody>
            </p:sp>
            <p:sp>
              <p:nvSpPr>
                <p:cNvPr id="822" name="Google Shape;822;p66"/>
                <p:cNvSpPr/>
                <p:nvPr/>
              </p:nvSpPr>
              <p:spPr>
                <a:xfrm>
                  <a:off x="7510200" y="224849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Extraction</a:t>
                  </a:r>
                  <a:endParaRPr sz="1200">
                    <a:latin typeface="Hanken Grotesk"/>
                    <a:ea typeface="Hanken Grotesk"/>
                    <a:cs typeface="Hanken Grotesk"/>
                    <a:sym typeface="Hanken Grotesk"/>
                  </a:endParaRPr>
                </a:p>
              </p:txBody>
            </p:sp>
            <p:sp>
              <p:nvSpPr>
                <p:cNvPr id="823" name="Google Shape;823;p66"/>
                <p:cNvSpPr/>
                <p:nvPr/>
              </p:nvSpPr>
              <p:spPr>
                <a:xfrm>
                  <a:off x="7510197" y="308974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Multichoice</a:t>
                  </a:r>
                  <a:endParaRPr sz="1200">
                    <a:latin typeface="Hanken Grotesk"/>
                    <a:ea typeface="Hanken Grotesk"/>
                    <a:cs typeface="Hanken Grotesk"/>
                    <a:sym typeface="Hanken Grotesk"/>
                  </a:endParaRPr>
                </a:p>
              </p:txBody>
            </p:sp>
            <p:cxnSp>
              <p:nvCxnSpPr>
                <p:cNvPr id="824" name="Google Shape;824;p66"/>
                <p:cNvCxnSpPr>
                  <a:stCxn id="820" idx="2"/>
                  <a:endCxn id="823" idx="1"/>
                </p:cNvCxnSpPr>
                <p:nvPr/>
              </p:nvCxnSpPr>
              <p:spPr>
                <a:xfrm flipH="1" rot="-5400000">
                  <a:off x="6440375" y="2253625"/>
                  <a:ext cx="1551300" cy="588600"/>
                </a:xfrm>
                <a:prstGeom prst="bentConnector2">
                  <a:avLst/>
                </a:prstGeom>
                <a:noFill/>
                <a:ln cap="flat" cmpd="sng" w="19050">
                  <a:solidFill>
                    <a:schemeClr val="dk1"/>
                  </a:solidFill>
                  <a:prstDash val="solid"/>
                  <a:round/>
                  <a:headEnd len="med" w="med" type="none"/>
                  <a:tailEnd len="med" w="med" type="none"/>
                </a:ln>
              </p:spPr>
            </p:cxnSp>
            <p:cxnSp>
              <p:nvCxnSpPr>
                <p:cNvPr id="825" name="Google Shape;825;p66"/>
                <p:cNvCxnSpPr>
                  <a:stCxn id="820" idx="2"/>
                  <a:endCxn id="821" idx="1"/>
                </p:cNvCxnSpPr>
                <p:nvPr/>
              </p:nvCxnSpPr>
              <p:spPr>
                <a:xfrm flipH="1" rot="-5400000">
                  <a:off x="7074425" y="1619575"/>
                  <a:ext cx="283200" cy="588600"/>
                </a:xfrm>
                <a:prstGeom prst="bentConnector2">
                  <a:avLst/>
                </a:prstGeom>
                <a:noFill/>
                <a:ln cap="flat" cmpd="sng" w="19050">
                  <a:solidFill>
                    <a:schemeClr val="dk1"/>
                  </a:solidFill>
                  <a:prstDash val="solid"/>
                  <a:round/>
                  <a:headEnd len="med" w="med" type="none"/>
                  <a:tailEnd len="med" w="med" type="none"/>
                </a:ln>
              </p:spPr>
            </p:cxnSp>
            <p:cxnSp>
              <p:nvCxnSpPr>
                <p:cNvPr id="826" name="Google Shape;826;p66"/>
                <p:cNvCxnSpPr>
                  <a:stCxn id="820" idx="2"/>
                  <a:endCxn id="822" idx="1"/>
                </p:cNvCxnSpPr>
                <p:nvPr/>
              </p:nvCxnSpPr>
              <p:spPr>
                <a:xfrm flipH="1" rot="-5400000">
                  <a:off x="6861425" y="1832575"/>
                  <a:ext cx="709200" cy="588600"/>
                </a:xfrm>
                <a:prstGeom prst="bentConnector2">
                  <a:avLst/>
                </a:prstGeom>
                <a:noFill/>
                <a:ln cap="flat" cmpd="sng" w="19050">
                  <a:solidFill>
                    <a:schemeClr val="dk1"/>
                  </a:solidFill>
                  <a:prstDash val="solid"/>
                  <a:round/>
                  <a:headEnd len="med" w="med" type="none"/>
                  <a:tailEnd len="med" w="med" type="none"/>
                </a:ln>
              </p:spPr>
            </p:cxnSp>
            <p:cxnSp>
              <p:nvCxnSpPr>
                <p:cNvPr id="827" name="Google Shape;827;p66"/>
                <p:cNvCxnSpPr>
                  <a:stCxn id="820" idx="2"/>
                  <a:endCxn id="828" idx="1"/>
                </p:cNvCxnSpPr>
                <p:nvPr/>
              </p:nvCxnSpPr>
              <p:spPr>
                <a:xfrm flipH="1" rot="-5400000">
                  <a:off x="6651125" y="2042875"/>
                  <a:ext cx="1129800" cy="588600"/>
                </a:xfrm>
                <a:prstGeom prst="bentConnector2">
                  <a:avLst/>
                </a:prstGeom>
                <a:noFill/>
                <a:ln cap="flat" cmpd="sng" w="19050">
                  <a:solidFill>
                    <a:schemeClr val="dk1"/>
                  </a:solidFill>
                  <a:prstDash val="solid"/>
                  <a:round/>
                  <a:headEnd len="med" w="med" type="none"/>
                  <a:tailEnd len="med" w="med" type="none"/>
                </a:ln>
              </p:spPr>
            </p:cxnSp>
            <p:sp>
              <p:nvSpPr>
                <p:cNvPr id="828" name="Google Shape;828;p66"/>
                <p:cNvSpPr/>
                <p:nvPr/>
              </p:nvSpPr>
              <p:spPr>
                <a:xfrm>
                  <a:off x="7510200" y="2669119"/>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Generation</a:t>
                  </a:r>
                  <a:endParaRPr sz="1200">
                    <a:latin typeface="Hanken Grotesk"/>
                    <a:ea typeface="Hanken Grotesk"/>
                    <a:cs typeface="Hanken Grotesk"/>
                    <a:sym typeface="Hanken Grotesk"/>
                  </a:endParaRPr>
                </a:p>
              </p:txBody>
            </p:sp>
            <p:cxnSp>
              <p:nvCxnSpPr>
                <p:cNvPr id="829" name="Google Shape;829;p66"/>
                <p:cNvCxnSpPr>
                  <a:stCxn id="820" idx="2"/>
                  <a:endCxn id="830" idx="1"/>
                </p:cNvCxnSpPr>
                <p:nvPr/>
              </p:nvCxnSpPr>
              <p:spPr>
                <a:xfrm flipH="1" rot="-5400000">
                  <a:off x="6230075" y="2463925"/>
                  <a:ext cx="1971900" cy="588600"/>
                </a:xfrm>
                <a:prstGeom prst="bentConnector2">
                  <a:avLst/>
                </a:prstGeom>
                <a:noFill/>
                <a:ln cap="flat" cmpd="sng" w="19050">
                  <a:solidFill>
                    <a:schemeClr val="dk1"/>
                  </a:solidFill>
                  <a:prstDash val="solid"/>
                  <a:round/>
                  <a:headEnd len="med" w="med" type="none"/>
                  <a:tailEnd len="med" w="med" type="none"/>
                </a:ln>
              </p:spPr>
            </p:cxnSp>
            <p:sp>
              <p:nvSpPr>
                <p:cNvPr id="830" name="Google Shape;830;p66"/>
                <p:cNvSpPr/>
                <p:nvPr/>
              </p:nvSpPr>
              <p:spPr>
                <a:xfrm>
                  <a:off x="7510197" y="351036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Retrieval</a:t>
                  </a:r>
                  <a:endParaRPr sz="1200">
                    <a:latin typeface="Hanken Grotesk"/>
                    <a:ea typeface="Hanken Grotesk"/>
                    <a:cs typeface="Hanken Grotesk"/>
                    <a:sym typeface="Hanken Grotesk"/>
                  </a:endParaRPr>
                </a:p>
              </p:txBody>
            </p:sp>
          </p:grpSp>
        </p:grpSp>
        <p:cxnSp>
          <p:nvCxnSpPr>
            <p:cNvPr id="831" name="Google Shape;831;p66"/>
            <p:cNvCxnSpPr>
              <a:stCxn id="797" idx="2"/>
              <a:endCxn id="798" idx="1"/>
            </p:cNvCxnSpPr>
            <p:nvPr/>
          </p:nvCxnSpPr>
          <p:spPr>
            <a:xfrm flipH="1" rot="-5400000">
              <a:off x="1720650" y="1705200"/>
              <a:ext cx="284700" cy="585300"/>
            </a:xfrm>
            <a:prstGeom prst="bentConnector2">
              <a:avLst/>
            </a:prstGeom>
            <a:noFill/>
            <a:ln cap="flat" cmpd="sng" w="19050">
              <a:solidFill>
                <a:schemeClr val="dk1"/>
              </a:solidFill>
              <a:prstDash val="solid"/>
              <a:round/>
              <a:headEnd len="med" w="med" type="none"/>
              <a:tailEnd len="med" w="med" type="none"/>
            </a:ln>
          </p:spPr>
        </p:cxnSp>
      </p:grpSp>
      <p:sp>
        <p:nvSpPr>
          <p:cNvPr id="832" name="Google Shape;832;p66"/>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833" name="Google Shape;833;p66"/>
          <p:cNvSpPr/>
          <p:nvPr/>
        </p:nvSpPr>
        <p:spPr>
          <a:xfrm>
            <a:off x="2239650" y="1962925"/>
            <a:ext cx="10170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34" name="Google Shape;834;p66"/>
          <p:cNvSpPr/>
          <p:nvPr/>
        </p:nvSpPr>
        <p:spPr>
          <a:xfrm>
            <a:off x="4902025" y="2803950"/>
            <a:ext cx="12957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35" name="Google Shape;835;p66"/>
          <p:cNvSpPr/>
          <p:nvPr/>
        </p:nvSpPr>
        <p:spPr>
          <a:xfrm>
            <a:off x="7570800" y="2803950"/>
            <a:ext cx="8793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(RQ3)</a:t>
            </a:r>
            <a:endParaRPr/>
          </a:p>
        </p:txBody>
      </p:sp>
      <p:sp>
        <p:nvSpPr>
          <p:cNvPr id="841" name="Google Shape;841;p67"/>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2" name="Google Shape;842;p67"/>
          <p:cNvSpPr/>
          <p:nvPr/>
        </p:nvSpPr>
        <p:spPr>
          <a:xfrm>
            <a:off x="3318850" y="1175663"/>
            <a:ext cx="2234400" cy="22533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43" name="Google Shape;843;p67"/>
          <p:cNvSpPr/>
          <p:nvPr/>
        </p:nvSpPr>
        <p:spPr>
          <a:xfrm>
            <a:off x="1516100" y="2118263"/>
            <a:ext cx="13752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Pre-trained LLM</a:t>
            </a:r>
            <a:endParaRPr sz="1200">
              <a:latin typeface="Hanken Grotesk"/>
              <a:ea typeface="Hanken Grotesk"/>
              <a:cs typeface="Hanken Grotesk"/>
              <a:sym typeface="Hanken Grotesk"/>
            </a:endParaRPr>
          </a:p>
        </p:txBody>
      </p:sp>
      <p:cxnSp>
        <p:nvCxnSpPr>
          <p:cNvPr id="844" name="Google Shape;844;p67"/>
          <p:cNvCxnSpPr>
            <a:stCxn id="843" idx="3"/>
            <a:endCxn id="842" idx="1"/>
          </p:cNvCxnSpPr>
          <p:nvPr/>
        </p:nvCxnSpPr>
        <p:spPr>
          <a:xfrm>
            <a:off x="2891300" y="2302313"/>
            <a:ext cx="427500" cy="0"/>
          </a:xfrm>
          <a:prstGeom prst="straightConnector1">
            <a:avLst/>
          </a:prstGeom>
          <a:noFill/>
          <a:ln cap="flat" cmpd="sng" w="19050">
            <a:solidFill>
              <a:schemeClr val="dk1"/>
            </a:solidFill>
            <a:prstDash val="solid"/>
            <a:round/>
            <a:headEnd len="med" w="med" type="none"/>
            <a:tailEnd len="med" w="med" type="triangle"/>
          </a:ln>
        </p:spPr>
      </p:cxnSp>
      <p:sp>
        <p:nvSpPr>
          <p:cNvPr id="845" name="Google Shape;845;p67"/>
          <p:cNvSpPr/>
          <p:nvPr/>
        </p:nvSpPr>
        <p:spPr>
          <a:xfrm>
            <a:off x="3470788" y="136551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Baseline Model</a:t>
            </a:r>
            <a:endParaRPr sz="1200">
              <a:latin typeface="Hanken Grotesk"/>
              <a:ea typeface="Hanken Grotesk"/>
              <a:cs typeface="Hanken Grotesk"/>
              <a:sym typeface="Hanken Grotesk"/>
            </a:endParaRPr>
          </a:p>
        </p:txBody>
      </p:sp>
      <p:sp>
        <p:nvSpPr>
          <p:cNvPr id="846" name="Google Shape;846;p67"/>
          <p:cNvSpPr/>
          <p:nvPr/>
        </p:nvSpPr>
        <p:spPr>
          <a:xfrm>
            <a:off x="3470800" y="2035763"/>
            <a:ext cx="1930500" cy="51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Fine-tune on </a:t>
            </a:r>
            <a:r>
              <a:rPr b="1" lang="en" sz="1200">
                <a:latin typeface="Hanken Grotesk"/>
                <a:ea typeface="Hanken Grotesk"/>
                <a:cs typeface="Hanken Grotesk"/>
                <a:sym typeface="Hanken Grotesk"/>
              </a:rPr>
              <a:t>RQ2</a:t>
            </a:r>
            <a:r>
              <a:rPr lang="en" sz="1200">
                <a:latin typeface="Hanken Grotesk"/>
                <a:ea typeface="Hanken Grotesk"/>
                <a:cs typeface="Hanken Grotesk"/>
                <a:sym typeface="Hanken Grotesk"/>
              </a:rPr>
              <a:t> Dataset</a:t>
            </a:r>
            <a:endParaRPr sz="1200">
              <a:latin typeface="Hanken Grotesk"/>
              <a:ea typeface="Hanken Grotesk"/>
              <a:cs typeface="Hanken Grotesk"/>
              <a:sym typeface="Hanken Grotesk"/>
            </a:endParaRPr>
          </a:p>
        </p:txBody>
      </p:sp>
      <p:sp>
        <p:nvSpPr>
          <p:cNvPr id="847" name="Google Shape;847;p67"/>
          <p:cNvSpPr/>
          <p:nvPr/>
        </p:nvSpPr>
        <p:spPr>
          <a:xfrm>
            <a:off x="3470800" y="2837413"/>
            <a:ext cx="19305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Advanced Techniques</a:t>
            </a:r>
            <a:endParaRPr sz="1200">
              <a:latin typeface="Hanken Grotesk"/>
              <a:ea typeface="Hanken Grotesk"/>
              <a:cs typeface="Hanken Grotesk"/>
              <a:sym typeface="Hanken Grotesk"/>
            </a:endParaRPr>
          </a:p>
        </p:txBody>
      </p:sp>
      <p:cxnSp>
        <p:nvCxnSpPr>
          <p:cNvPr id="848" name="Google Shape;848;p67"/>
          <p:cNvCxnSpPr>
            <a:stCxn id="845" idx="2"/>
            <a:endCxn id="846" idx="0"/>
          </p:cNvCxnSpPr>
          <p:nvPr/>
        </p:nvCxnSpPr>
        <p:spPr>
          <a:xfrm>
            <a:off x="4436038" y="1733610"/>
            <a:ext cx="0" cy="302100"/>
          </a:xfrm>
          <a:prstGeom prst="straightConnector1">
            <a:avLst/>
          </a:prstGeom>
          <a:noFill/>
          <a:ln cap="flat" cmpd="sng" w="19050">
            <a:solidFill>
              <a:schemeClr val="dk1"/>
            </a:solidFill>
            <a:prstDash val="solid"/>
            <a:round/>
            <a:headEnd len="med" w="med" type="none"/>
            <a:tailEnd len="med" w="med" type="triangle"/>
          </a:ln>
        </p:spPr>
      </p:cxnSp>
      <p:cxnSp>
        <p:nvCxnSpPr>
          <p:cNvPr id="849" name="Google Shape;849;p67"/>
          <p:cNvCxnSpPr>
            <a:stCxn id="846" idx="2"/>
            <a:endCxn id="847" idx="0"/>
          </p:cNvCxnSpPr>
          <p:nvPr/>
        </p:nvCxnSpPr>
        <p:spPr>
          <a:xfrm>
            <a:off x="4436050" y="2555663"/>
            <a:ext cx="0" cy="281700"/>
          </a:xfrm>
          <a:prstGeom prst="straightConnector1">
            <a:avLst/>
          </a:prstGeom>
          <a:noFill/>
          <a:ln cap="flat" cmpd="sng" w="19050">
            <a:solidFill>
              <a:schemeClr val="dk1"/>
            </a:solidFill>
            <a:prstDash val="solid"/>
            <a:round/>
            <a:headEnd len="med" w="med" type="none"/>
            <a:tailEnd len="med" w="med" type="triangle"/>
          </a:ln>
        </p:spPr>
      </p:cxnSp>
      <p:sp>
        <p:nvSpPr>
          <p:cNvPr id="850" name="Google Shape;850;p67"/>
          <p:cNvSpPr/>
          <p:nvPr/>
        </p:nvSpPr>
        <p:spPr>
          <a:xfrm>
            <a:off x="6206200" y="117566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LSM</a:t>
            </a:r>
            <a:endParaRPr sz="1200">
              <a:latin typeface="Hanken Grotesk"/>
              <a:ea typeface="Hanken Grotesk"/>
              <a:cs typeface="Hanken Grotesk"/>
              <a:sym typeface="Hanken Grotesk"/>
            </a:endParaRPr>
          </a:p>
        </p:txBody>
      </p:sp>
      <p:sp>
        <p:nvSpPr>
          <p:cNvPr id="851" name="Google Shape;851;p67"/>
          <p:cNvSpPr/>
          <p:nvPr/>
        </p:nvSpPr>
        <p:spPr>
          <a:xfrm>
            <a:off x="6206200" y="171831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RL</a:t>
            </a:r>
            <a:endParaRPr sz="1200">
              <a:latin typeface="Hanken Grotesk"/>
              <a:ea typeface="Hanken Grotesk"/>
              <a:cs typeface="Hanken Grotesk"/>
              <a:sym typeface="Hanken Grotesk"/>
            </a:endParaRPr>
          </a:p>
        </p:txBody>
      </p:sp>
      <p:sp>
        <p:nvSpPr>
          <p:cNvPr id="852" name="Google Shape;852;p67"/>
          <p:cNvSpPr/>
          <p:nvPr/>
        </p:nvSpPr>
        <p:spPr>
          <a:xfrm>
            <a:off x="6206200" y="2261050"/>
            <a:ext cx="14217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Guided Decoding</a:t>
            </a:r>
            <a:endParaRPr sz="1200">
              <a:latin typeface="Hanken Grotesk"/>
              <a:ea typeface="Hanken Grotesk"/>
              <a:cs typeface="Hanken Grotesk"/>
              <a:sym typeface="Hanken Grotesk"/>
            </a:endParaRPr>
          </a:p>
        </p:txBody>
      </p:sp>
      <p:cxnSp>
        <p:nvCxnSpPr>
          <p:cNvPr id="853" name="Google Shape;853;p67"/>
          <p:cNvCxnSpPr>
            <a:stCxn id="847" idx="3"/>
            <a:endCxn id="850" idx="1"/>
          </p:cNvCxnSpPr>
          <p:nvPr/>
        </p:nvCxnSpPr>
        <p:spPr>
          <a:xfrm flipH="1" rot="10800000">
            <a:off x="5401300" y="1359763"/>
            <a:ext cx="804900" cy="1678500"/>
          </a:xfrm>
          <a:prstGeom prst="bentConnector3">
            <a:avLst>
              <a:gd fmla="val 50000" name="adj1"/>
            </a:avLst>
          </a:prstGeom>
          <a:noFill/>
          <a:ln cap="flat" cmpd="sng" w="19050">
            <a:solidFill>
              <a:schemeClr val="dk1"/>
            </a:solidFill>
            <a:prstDash val="solid"/>
            <a:round/>
            <a:headEnd len="med" w="med" type="none"/>
            <a:tailEnd len="med" w="med" type="triangle"/>
          </a:ln>
        </p:spPr>
      </p:cxnSp>
      <p:cxnSp>
        <p:nvCxnSpPr>
          <p:cNvPr id="854" name="Google Shape;854;p67"/>
          <p:cNvCxnSpPr>
            <a:stCxn id="847" idx="3"/>
            <a:endCxn id="851" idx="1"/>
          </p:cNvCxnSpPr>
          <p:nvPr/>
        </p:nvCxnSpPr>
        <p:spPr>
          <a:xfrm flipH="1" rot="10800000">
            <a:off x="5401300" y="1902463"/>
            <a:ext cx="804900" cy="1135800"/>
          </a:xfrm>
          <a:prstGeom prst="bentConnector3">
            <a:avLst>
              <a:gd fmla="val 50000" name="adj1"/>
            </a:avLst>
          </a:prstGeom>
          <a:noFill/>
          <a:ln cap="flat" cmpd="sng" w="19050">
            <a:solidFill>
              <a:schemeClr val="dk1"/>
            </a:solidFill>
            <a:prstDash val="solid"/>
            <a:round/>
            <a:headEnd len="med" w="med" type="none"/>
            <a:tailEnd len="med" w="med" type="triangle"/>
          </a:ln>
        </p:spPr>
      </p:cxnSp>
      <p:cxnSp>
        <p:nvCxnSpPr>
          <p:cNvPr id="855" name="Google Shape;855;p67"/>
          <p:cNvCxnSpPr>
            <a:stCxn id="847" idx="3"/>
            <a:endCxn id="852" idx="1"/>
          </p:cNvCxnSpPr>
          <p:nvPr/>
        </p:nvCxnSpPr>
        <p:spPr>
          <a:xfrm flipH="1" rot="10800000">
            <a:off x="5401300" y="2461963"/>
            <a:ext cx="804900" cy="576300"/>
          </a:xfrm>
          <a:prstGeom prst="bentConnector3">
            <a:avLst>
              <a:gd fmla="val 50000" name="adj1"/>
            </a:avLst>
          </a:prstGeom>
          <a:noFill/>
          <a:ln cap="flat" cmpd="sng" w="19050">
            <a:solidFill>
              <a:schemeClr val="dk1"/>
            </a:solidFill>
            <a:prstDash val="solid"/>
            <a:round/>
            <a:headEnd len="med" w="med" type="none"/>
            <a:tailEnd len="med" w="med" type="triangle"/>
          </a:ln>
        </p:spPr>
      </p:cxnSp>
      <p:sp>
        <p:nvSpPr>
          <p:cNvPr id="856" name="Google Shape;856;p67"/>
          <p:cNvSpPr/>
          <p:nvPr/>
        </p:nvSpPr>
        <p:spPr>
          <a:xfrm>
            <a:off x="3318850" y="3669713"/>
            <a:ext cx="22344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Evaluation</a:t>
            </a:r>
            <a:endParaRPr sz="1200">
              <a:latin typeface="Hanken Grotesk"/>
              <a:ea typeface="Hanken Grotesk"/>
              <a:cs typeface="Hanken Grotesk"/>
              <a:sym typeface="Hanken Grotesk"/>
            </a:endParaRPr>
          </a:p>
        </p:txBody>
      </p:sp>
      <p:cxnSp>
        <p:nvCxnSpPr>
          <p:cNvPr id="857" name="Google Shape;857;p67"/>
          <p:cNvCxnSpPr>
            <a:stCxn id="847" idx="2"/>
            <a:endCxn id="856" idx="0"/>
          </p:cNvCxnSpPr>
          <p:nvPr/>
        </p:nvCxnSpPr>
        <p:spPr>
          <a:xfrm>
            <a:off x="4436050" y="3239113"/>
            <a:ext cx="0" cy="430500"/>
          </a:xfrm>
          <a:prstGeom prst="straightConnector1">
            <a:avLst/>
          </a:prstGeom>
          <a:noFill/>
          <a:ln cap="flat" cmpd="sng" w="19050">
            <a:solidFill>
              <a:schemeClr val="dk1"/>
            </a:solidFill>
            <a:prstDash val="solid"/>
            <a:round/>
            <a:headEnd len="med" w="med" type="none"/>
            <a:tailEnd len="med" w="med" type="triangle"/>
          </a:ln>
        </p:spPr>
      </p:cxnSp>
      <p:sp>
        <p:nvSpPr>
          <p:cNvPr id="858" name="Google Shape;858;p67"/>
          <p:cNvSpPr/>
          <p:nvPr/>
        </p:nvSpPr>
        <p:spPr>
          <a:xfrm>
            <a:off x="6206200" y="3141538"/>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Readability</a:t>
            </a:r>
            <a:endParaRPr sz="1200">
              <a:latin typeface="Hanken Grotesk"/>
              <a:ea typeface="Hanken Grotesk"/>
              <a:cs typeface="Hanken Grotesk"/>
              <a:sym typeface="Hanken Grotesk"/>
            </a:endParaRPr>
          </a:p>
        </p:txBody>
      </p:sp>
      <p:sp>
        <p:nvSpPr>
          <p:cNvPr id="859" name="Google Shape;859;p67"/>
          <p:cNvSpPr/>
          <p:nvPr/>
        </p:nvSpPr>
        <p:spPr>
          <a:xfrm>
            <a:off x="6206200" y="368651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Factuality</a:t>
            </a:r>
            <a:endParaRPr sz="1200">
              <a:latin typeface="Hanken Grotesk"/>
              <a:ea typeface="Hanken Grotesk"/>
              <a:cs typeface="Hanken Grotesk"/>
              <a:sym typeface="Hanken Grotesk"/>
            </a:endParaRPr>
          </a:p>
        </p:txBody>
      </p:sp>
      <p:sp>
        <p:nvSpPr>
          <p:cNvPr id="860" name="Google Shape;860;p67"/>
          <p:cNvSpPr/>
          <p:nvPr/>
        </p:nvSpPr>
        <p:spPr>
          <a:xfrm>
            <a:off x="6206200" y="4231488"/>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Relevance</a:t>
            </a:r>
            <a:endParaRPr sz="1200">
              <a:latin typeface="Hanken Grotesk"/>
              <a:ea typeface="Hanken Grotesk"/>
              <a:cs typeface="Hanken Grotesk"/>
              <a:sym typeface="Hanken Grotesk"/>
            </a:endParaRPr>
          </a:p>
        </p:txBody>
      </p:sp>
      <p:cxnSp>
        <p:nvCxnSpPr>
          <p:cNvPr id="861" name="Google Shape;861;p67"/>
          <p:cNvCxnSpPr>
            <a:stCxn id="856" idx="3"/>
            <a:endCxn id="858" idx="1"/>
          </p:cNvCxnSpPr>
          <p:nvPr/>
        </p:nvCxnSpPr>
        <p:spPr>
          <a:xfrm flipH="1" rot="10800000">
            <a:off x="5553250" y="3325463"/>
            <a:ext cx="653100" cy="545100"/>
          </a:xfrm>
          <a:prstGeom prst="bentConnector3">
            <a:avLst>
              <a:gd fmla="val 49989" name="adj1"/>
            </a:avLst>
          </a:prstGeom>
          <a:noFill/>
          <a:ln cap="flat" cmpd="sng" w="19050">
            <a:solidFill>
              <a:schemeClr val="dk1"/>
            </a:solidFill>
            <a:prstDash val="solid"/>
            <a:round/>
            <a:headEnd len="med" w="med" type="none"/>
            <a:tailEnd len="med" w="med" type="triangle"/>
          </a:ln>
        </p:spPr>
      </p:cxnSp>
      <p:cxnSp>
        <p:nvCxnSpPr>
          <p:cNvPr id="862" name="Google Shape;862;p67"/>
          <p:cNvCxnSpPr>
            <a:stCxn id="856" idx="3"/>
            <a:endCxn id="859" idx="1"/>
          </p:cNvCxnSpPr>
          <p:nvPr/>
        </p:nvCxnSpPr>
        <p:spPr>
          <a:xfrm>
            <a:off x="5553250" y="3870563"/>
            <a:ext cx="653100" cy="600"/>
          </a:xfrm>
          <a:prstGeom prst="bentConnector3">
            <a:avLst>
              <a:gd fmla="val 49989" name="adj1"/>
            </a:avLst>
          </a:prstGeom>
          <a:noFill/>
          <a:ln cap="flat" cmpd="sng" w="19050">
            <a:solidFill>
              <a:schemeClr val="dk1"/>
            </a:solidFill>
            <a:prstDash val="solid"/>
            <a:round/>
            <a:headEnd len="med" w="med" type="none"/>
            <a:tailEnd len="med" w="med" type="triangle"/>
          </a:ln>
        </p:spPr>
      </p:cxnSp>
      <p:cxnSp>
        <p:nvCxnSpPr>
          <p:cNvPr id="863" name="Google Shape;863;p67"/>
          <p:cNvCxnSpPr>
            <a:stCxn id="856" idx="3"/>
            <a:endCxn id="860" idx="1"/>
          </p:cNvCxnSpPr>
          <p:nvPr/>
        </p:nvCxnSpPr>
        <p:spPr>
          <a:xfrm>
            <a:off x="5553250" y="3870563"/>
            <a:ext cx="653100" cy="545100"/>
          </a:xfrm>
          <a:prstGeom prst="bentConnector3">
            <a:avLst>
              <a:gd fmla="val 49989" name="adj1"/>
            </a:avLst>
          </a:prstGeom>
          <a:noFill/>
          <a:ln cap="flat" cmpd="sng" w="19050">
            <a:solidFill>
              <a:schemeClr val="dk1"/>
            </a:solidFill>
            <a:prstDash val="solid"/>
            <a:round/>
            <a:headEnd len="med" w="med" type="none"/>
            <a:tailEnd len="med" w="med" type="triangle"/>
          </a:ln>
        </p:spPr>
      </p:cxnSp>
      <p:sp>
        <p:nvSpPr>
          <p:cNvPr id="864" name="Google Shape;864;p67"/>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