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66208" autoAdjust="0"/>
  </p:normalViewPr>
  <p:slideViewPr>
    <p:cSldViewPr snapToGrid="0">
      <p:cViewPr varScale="1">
        <p:scale>
          <a:sx n="71" d="100"/>
          <a:sy n="71" d="100"/>
        </p:scale>
        <p:origin x="211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14E7-BA28-4675-8362-3C90955B0189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2B8E-1703-4952-AD8C-E323F5F8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2B8E-1703-4952-AD8C-E323F5F8F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12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 features </a:t>
            </a:r>
            <a:r>
              <a:rPr lang="en-US" sz="12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numéricas</a:t>
            </a:r>
            <a:endParaRPr lang="en-US" sz="12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12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 features </a:t>
            </a:r>
            <a:r>
              <a:rPr lang="en-US" sz="12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categóricas</a:t>
            </a:r>
            <a:r>
              <a:rPr lang="en-US" sz="12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binárias</a:t>
            </a:r>
            <a:endParaRPr lang="en-US" sz="12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12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 features </a:t>
            </a:r>
            <a:r>
              <a:rPr lang="en-US" sz="12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categóricas</a:t>
            </a:r>
            <a:r>
              <a:rPr lang="en-US" sz="12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nominais</a:t>
            </a:r>
            <a:endParaRPr lang="en-US" sz="12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“duration” é um </a:t>
            </a:r>
            <a:r>
              <a:rPr lang="en-US" dirty="0" err="1"/>
              <a:t>exemplo</a:t>
            </a:r>
            <a:r>
              <a:rPr lang="en-US" dirty="0"/>
              <a:t> de “data leakage”,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pt-PT" dirty="0"/>
              <a:t>é um dado que não estará disponível num cenário real para fazer as previsões.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2B8E-1703-4952-AD8C-E323F5F8F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2B8E-1703-4952-AD8C-E323F5F8F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6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2B8E-1703-4952-AD8C-E323F5F8F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FCBE-B6C5-0405-0F56-03420911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4E26-BBCF-2CF4-0FA5-7817C4647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0AF9-0B7D-5552-F9C9-B1033E59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0620-EDE8-115C-4F7C-8A32E6AD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721E-2DCA-CDF0-3B45-B010E37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0C3-F6D6-B3E6-30D8-0121926F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E2B7-D165-A409-B4F3-FA4932C2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F81B-4B1B-8E62-0807-E6F7F298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9464-68E8-5CA6-D918-C9C18F7D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11C5-ACF3-9257-50C5-8BD605E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04B5-247F-531E-7B20-76BA3118A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7CF6-77CF-6099-3964-90F3074C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BEFE-468B-0847-515A-526AA94D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6DC4-3004-8A80-7F61-BDB8748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F3E9-6FED-8AB5-6769-AF3F12E7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CA5-1F9D-0FF4-B897-C3F5665C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49A7-7032-D19A-6F80-D8A15FC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3C21-5715-8682-9D8A-C3982B65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E3C1-717E-2D62-691B-D40AFB5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8A44-FF44-1059-F998-32BA8ADA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12A-7335-2957-C9BD-BDF1E006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00C8-FDBC-2A2C-8ACE-4ED91FE4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DCD6-87A0-4D09-3716-07E7DF8B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A478-4F70-5BF5-5250-9AB47182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324D-F728-BB68-96B9-67543B1B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93A7-7E2D-48F7-FCF2-28D7E09E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1977-231F-214B-59ED-FC588E34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DA49A-5AF9-8B52-3EAD-70DFC6D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8B2F-6341-C0EF-86D9-08BC7624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ED4F-6450-9F9C-9C6E-7954749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0A21-5002-2EE7-D2E7-CE3914ED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D41B-E052-364D-2495-C89AE8F5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DCBE-3B2D-84CC-C555-94E578FA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FE5B-646A-4EFB-E318-B1ADE5C0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6198B-0E87-2177-D9AA-14C23C393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A4B1-54A7-9EB2-A01A-1CD8221F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BB397-0B27-CAB5-624E-C2489544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DC646-2326-703C-1673-D75F7C97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BC72-4890-D85A-3211-28785464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6803-3E1B-38D0-F0D2-AECFF658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BC7F-E499-3F34-42D3-311BF91A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A31B6-96A5-4A1F-AA80-4181133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22A34-B2B0-26C9-19D7-E04ADE34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C7600-B20A-A44D-ADA2-53C7390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F39A3-E892-84EE-032C-0204C097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6762-EDAA-E284-F165-387EDF0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B8F-5826-A851-DF06-9EF83F3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4BAD-B6B8-FE52-274E-DF2B893D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C7A15-093C-2479-CC5B-4B6CF2DA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F8567-530C-8853-2E4D-A99F6FF9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CB34C-1A22-E586-13C9-3424F3AC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1DA4-BB2F-EC06-25EF-76344C55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35E-2A4D-B5AD-5B12-5E335F5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1AA2E-850E-1D4F-B24A-36E8644CC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4BB26-82C7-17BC-687B-0E33379B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2A92-4D8C-2DC9-F25D-42AC95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06D4-C259-CB52-9528-B0495754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B9B3A-5AF4-FDA3-1488-B8A15C9B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4A74-79BE-6E19-BEE3-9A54D77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077C-B245-DE4C-EA90-D8B4EB9F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EF4E-C6C9-5776-E90B-8F89799A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F710-4C14-4116-B6D6-FC08D8346482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77E1-10A8-BB6B-2D56-980AC0A3A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AFCA-EDDB-FD2C-6E7E-2A6E547F5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272" y="2229633"/>
            <a:ext cx="8562974" cy="2398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lang="pt-PT" sz="2800" spc="-40" dirty="0">
              <a:latin typeface="Arial MT"/>
              <a:cs typeface="Arial MT"/>
            </a:endParaRPr>
          </a:p>
          <a:p>
            <a:pPr marR="6985" algn="ctr">
              <a:lnSpc>
                <a:spcPts val="3345"/>
              </a:lnSpc>
            </a:pPr>
            <a:endParaRPr sz="2800" dirty="0">
              <a:latin typeface="Arial MT"/>
              <a:cs typeface="Arial MT"/>
            </a:endParaRPr>
          </a:p>
          <a:p>
            <a:pPr marR="2540" algn="ctr"/>
            <a:r>
              <a:rPr lang="pt-PT" b="1" spc="-5" dirty="0">
                <a:cs typeface="Calibri"/>
              </a:rPr>
              <a:t>APRESENTAÇÃO DE TÓPICOS DE APRENDIZAGEM AUTOMÁTICA</a:t>
            </a:r>
          </a:p>
          <a:p>
            <a:pPr marR="2540" algn="ctr">
              <a:lnSpc>
                <a:spcPts val="4265"/>
              </a:lnSpc>
            </a:pPr>
            <a:r>
              <a:rPr lang="pt-PT" sz="4400" b="1" dirty="0">
                <a:latin typeface="Calibri"/>
                <a:cs typeface="Calibri"/>
              </a:rPr>
              <a:t>BANK MARKETING DATASET</a:t>
            </a:r>
            <a:endParaRPr sz="4400" b="1" dirty="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56614"/>
              </p:ext>
            </p:extLst>
          </p:nvPr>
        </p:nvGraphicFramePr>
        <p:xfrm>
          <a:off x="3173856" y="4986218"/>
          <a:ext cx="5837806" cy="74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25AAAA-E732-CAC3-E4CC-E6E6E279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06" y="219297"/>
            <a:ext cx="1536787" cy="1652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801C7FBF-CA79-50AB-AB60-14CC47D79DCB}"/>
              </a:ext>
            </a:extLst>
          </p:cNvPr>
          <p:cNvSpPr txBox="1">
            <a:spLocks/>
          </p:cNvSpPr>
          <p:nvPr/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2</a:t>
            </a:fld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9929AF8-EAB6-E614-5662-33E49E04993D}"/>
              </a:ext>
            </a:extLst>
          </p:cNvPr>
          <p:cNvSpPr txBox="1">
            <a:spLocks/>
          </p:cNvSpPr>
          <p:nvPr/>
        </p:nvSpPr>
        <p:spPr>
          <a:xfrm>
            <a:off x="0" y="609676"/>
            <a:ext cx="12192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b="1" dirty="0">
                <a:latin typeface="+mn-lt"/>
                <a:cs typeface="Calibri Light"/>
              </a:rPr>
              <a:t>STATE OF THE ART</a:t>
            </a:r>
            <a:endParaRPr lang="pt-PT" b="1" dirty="0">
              <a:latin typeface="+mn-l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1E043B8-AFCF-BCE5-D8CF-1971441845F9}"/>
              </a:ext>
            </a:extLst>
          </p:cNvPr>
          <p:cNvSpPr txBox="1"/>
          <p:nvPr/>
        </p:nvSpPr>
        <p:spPr>
          <a:xfrm>
            <a:off x="916939" y="1802638"/>
            <a:ext cx="10341610" cy="4081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i="1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S. Moro, P. Cortez, and P. Rita, “A data-driven approach to predict the success of bank telemarketing”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i="1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J. </a:t>
            </a:r>
            <a:r>
              <a:rPr lang="en-US" sz="2400" i="1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Asare-Frempong</a:t>
            </a: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M. </a:t>
            </a:r>
            <a:r>
              <a:rPr lang="en-US" sz="2400" i="1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Jayabalan</a:t>
            </a: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“Predicting customer response to bank direct telemarketing campaign‘’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i="1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H. </a:t>
            </a:r>
            <a:r>
              <a:rPr lang="en-US" sz="2400" i="1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Elsalamony</a:t>
            </a: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“Bank Direct Marketing Analysis of Data Mining Techniques”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i="1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M. </a:t>
            </a:r>
            <a:r>
              <a:rPr lang="en-US" sz="2400" i="1" spc="-45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Arifuzzaman</a:t>
            </a:r>
            <a:r>
              <a:rPr lang="en-US" sz="2400" i="1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M. S. Islam, “SMOTE Approach for Predicting the Success of Bank Telemarketing”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0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07870D3-429E-2AE7-A5FD-26540EA3EE2B}"/>
              </a:ext>
            </a:extLst>
          </p:cNvPr>
          <p:cNvSpPr txBox="1"/>
          <p:nvPr/>
        </p:nvSpPr>
        <p:spPr>
          <a:xfrm>
            <a:off x="916939" y="1802638"/>
            <a:ext cx="10341610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10485A5-CD83-BA24-0CD9-8CEC11B56184}"/>
              </a:ext>
            </a:extLst>
          </p:cNvPr>
          <p:cNvSpPr txBox="1"/>
          <p:nvPr/>
        </p:nvSpPr>
        <p:spPr>
          <a:xfrm>
            <a:off x="916939" y="1996601"/>
            <a:ext cx="5510251" cy="379911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1,162 observations and 17 features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Dataset is complete (no missing values)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7 numeric features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 binary categorical features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 nominal categorical features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are varying levels of granularity for each feature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3B0426A-81D8-A3D5-E283-823D0C655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12825"/>
              </p:ext>
            </p:extLst>
          </p:nvPr>
        </p:nvGraphicFramePr>
        <p:xfrm>
          <a:off x="6217025" y="1702719"/>
          <a:ext cx="5188938" cy="4957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3682">
                  <a:extLst>
                    <a:ext uri="{9D8B030D-6E8A-4147-A177-3AD203B41FA5}">
                      <a16:colId xmlns:a16="http://schemas.microsoft.com/office/drawing/2014/main" val="2367648827"/>
                    </a:ext>
                  </a:extLst>
                </a:gridCol>
                <a:gridCol w="4195256">
                  <a:extLst>
                    <a:ext uri="{9D8B030D-6E8A-4147-A177-3AD203B41FA5}">
                      <a16:colId xmlns:a16="http://schemas.microsoft.com/office/drawing/2014/main" val="26240859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 err="1"/>
                        <a:t>Feature</a:t>
                      </a:r>
                      <a:endParaRPr lang="en-US" sz="12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Description</a:t>
                      </a:r>
                      <a:endParaRPr lang="en-US" sz="12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680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>
                          <a:effectLst/>
                        </a:rPr>
                        <a:t>deposit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has the client subscribed to a term deposit? (yes, no)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079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>
                          <a:effectLst/>
                        </a:rPr>
                        <a:t>age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age of the client,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22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>
                          <a:effectLst/>
                        </a:rPr>
                        <a:t>job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type of job, twelve categories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390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kern="1200" dirty="0">
                          <a:effectLst/>
                        </a:rPr>
                        <a:t>marital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marital status, three categories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2119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 err="1"/>
                        <a:t>education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level of education, four categories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519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default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credit in default? (yes, no)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292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/>
                        <a:t>balance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yearly balance of the client,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621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 err="1"/>
                        <a:t>housing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a housing loan? (yes, no)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8445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loan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a personal loan? (yes, no)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8496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 err="1"/>
                        <a:t>contact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 type (cellular, telephone, unknown)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471875"/>
                  </a:ext>
                </a:extLst>
              </a:tr>
              <a:tr h="293944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day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contact day of the month,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805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month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contact month of the year (twelve levels, months)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841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duration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 contact duration in seconds,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2108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campaign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contacts received during this campaign,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76325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 err="1"/>
                        <a:t>pdays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days since the last contact in a previous campaign,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6208"/>
                  </a:ext>
                </a:extLst>
              </a:tr>
              <a:tr h="240376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 err="1"/>
                        <a:t>previous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contacts received before this campaign, numeric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934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/>
                      <a:r>
                        <a:rPr lang="pt-PT" sz="1200" dirty="0" err="1"/>
                        <a:t>poutcome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marketing campaign result, four categories</a:t>
                      </a:r>
                      <a:endParaRPr lang="en-US" sz="1200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84315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2BD527DB-66A1-0F0D-E5AF-456732C0DDCE}"/>
              </a:ext>
            </a:extLst>
          </p:cNvPr>
          <p:cNvSpPr txBox="1">
            <a:spLocks/>
          </p:cNvSpPr>
          <p:nvPr/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3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80D7F0D-F804-C642-ED78-DF0228E679B1}"/>
              </a:ext>
            </a:extLst>
          </p:cNvPr>
          <p:cNvSpPr txBox="1">
            <a:spLocks/>
          </p:cNvSpPr>
          <p:nvPr/>
        </p:nvSpPr>
        <p:spPr>
          <a:xfrm>
            <a:off x="0" y="609676"/>
            <a:ext cx="12192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b="1" dirty="0">
                <a:latin typeface="+mn-lt"/>
                <a:cs typeface="Calibri Light"/>
              </a:rPr>
              <a:t>DATASET</a:t>
            </a:r>
            <a:endParaRPr lang="pt-PT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90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69817A29-440D-45BF-ACAD-D7C75C1EEB3A}"/>
              </a:ext>
            </a:extLst>
          </p:cNvPr>
          <p:cNvSpPr txBox="1">
            <a:spLocks/>
          </p:cNvSpPr>
          <p:nvPr/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4</a:t>
            </a:fld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2829871-DA54-BEDF-C616-88CCDD224B8E}"/>
              </a:ext>
            </a:extLst>
          </p:cNvPr>
          <p:cNvSpPr txBox="1">
            <a:spLocks/>
          </p:cNvSpPr>
          <p:nvPr/>
        </p:nvSpPr>
        <p:spPr>
          <a:xfrm>
            <a:off x="0" y="609676"/>
            <a:ext cx="12192000" cy="107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b="1" dirty="0">
                <a:latin typeface="+mn-lt"/>
                <a:cs typeface="Calibri Light"/>
              </a:rPr>
              <a:t>DATA EXPLORATION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 Light"/>
              </a:rPr>
              <a:t>CLASS DISTRIBUTION</a:t>
            </a:r>
            <a:endParaRPr lang="pt-PT" sz="24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73452-7DC3-CDB5-D70C-958F4C361F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5" r="8125"/>
          <a:stretch/>
        </p:blipFill>
        <p:spPr>
          <a:xfrm>
            <a:off x="5324474" y="2205081"/>
            <a:ext cx="6057901" cy="3810000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E2BD06C7-ECC9-3A2E-FBA0-43F9042C1698}"/>
              </a:ext>
            </a:extLst>
          </p:cNvPr>
          <p:cNvSpPr txBox="1"/>
          <p:nvPr/>
        </p:nvSpPr>
        <p:spPr>
          <a:xfrm>
            <a:off x="809625" y="2646539"/>
            <a:ext cx="5362575" cy="292708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b="0" i="0" dirty="0">
                <a:effectLst/>
                <a:latin typeface="+mj-lt"/>
              </a:rPr>
              <a:t>The prevalence of the positive class is approximately 0.474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Dataset is considered balanced</a:t>
            </a:r>
          </a:p>
          <a:p>
            <a:pPr marL="12065" marR="666750">
              <a:lnSpc>
                <a:spcPts val="2590"/>
              </a:lnSpc>
              <a:spcBef>
                <a:spcPts val="425"/>
              </a:spcBef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Preprocessing techniques used to address class imbalance (i.e., SMOTE)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12557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69817A29-440D-45BF-ACAD-D7C75C1EEB3A}"/>
              </a:ext>
            </a:extLst>
          </p:cNvPr>
          <p:cNvSpPr txBox="1">
            <a:spLocks/>
          </p:cNvSpPr>
          <p:nvPr/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5</a:t>
            </a:fld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2829871-DA54-BEDF-C616-88CCDD224B8E}"/>
              </a:ext>
            </a:extLst>
          </p:cNvPr>
          <p:cNvSpPr txBox="1">
            <a:spLocks/>
          </p:cNvSpPr>
          <p:nvPr/>
        </p:nvSpPr>
        <p:spPr>
          <a:xfrm>
            <a:off x="0" y="609676"/>
            <a:ext cx="12192000" cy="107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b="1" dirty="0">
                <a:latin typeface="+mn-lt"/>
                <a:cs typeface="Calibri Light"/>
              </a:rPr>
              <a:t>DATA EXPLORATION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 Light"/>
              </a:rPr>
              <a:t>FEATURE POINT-BISERIAL CORRELATION</a:t>
            </a:r>
            <a:endParaRPr lang="pt-PT" sz="24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2BD06C7-ECC9-3A2E-FBA0-43F9042C1698}"/>
              </a:ext>
            </a:extLst>
          </p:cNvPr>
          <p:cNvSpPr txBox="1"/>
          <p:nvPr/>
        </p:nvSpPr>
        <p:spPr>
          <a:xfrm>
            <a:off x="809625" y="2269671"/>
            <a:ext cx="5362575" cy="397865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b="0" i="0" dirty="0">
                <a:effectLst/>
                <a:latin typeface="+mj-lt"/>
              </a:rPr>
              <a:t>The feature ‘duration’ has the highest correlation coefficient with the target variable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The  feature ‘</a:t>
            </a:r>
            <a:r>
              <a:rPr lang="en-US" sz="2400" spc="-45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poutcome</a:t>
            </a: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’ has a strong correlation with both the ‘</a:t>
            </a:r>
            <a:r>
              <a:rPr lang="en-US" sz="2400" spc="-45" dirty="0" err="1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pdays</a:t>
            </a: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’ and ‘previous’ features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spc="-45" dirty="0"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rPr>
              <a:t>Most pairs of features have a weak correlation</a:t>
            </a:r>
          </a:p>
          <a:p>
            <a:pPr marL="241300" marR="66675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-45" dirty="0"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918C5-4C29-E3E9-C361-00A95E36A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000250"/>
            <a:ext cx="5372355" cy="47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69817A29-440D-45BF-ACAD-D7C75C1EEB3A}"/>
              </a:ext>
            </a:extLst>
          </p:cNvPr>
          <p:cNvSpPr txBox="1">
            <a:spLocks/>
          </p:cNvSpPr>
          <p:nvPr/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6</a:t>
            </a:fld>
            <a:endParaRPr 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2829871-DA54-BEDF-C616-88CCDD224B8E}"/>
              </a:ext>
            </a:extLst>
          </p:cNvPr>
          <p:cNvSpPr txBox="1">
            <a:spLocks/>
          </p:cNvSpPr>
          <p:nvPr/>
        </p:nvSpPr>
        <p:spPr>
          <a:xfrm>
            <a:off x="0" y="609676"/>
            <a:ext cx="12192000" cy="107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b="1" dirty="0">
                <a:latin typeface="+mn-lt"/>
                <a:cs typeface="Calibri Light"/>
              </a:rPr>
              <a:t>DATA EXPLORATION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PT" sz="2400" b="1" dirty="0">
                <a:solidFill>
                  <a:schemeClr val="bg2">
                    <a:lumMod val="25000"/>
                  </a:schemeClr>
                </a:solidFill>
                <a:latin typeface="+mn-lt"/>
                <a:cs typeface="Calibri Light"/>
              </a:rPr>
              <a:t>OTHER DETAILS</a:t>
            </a:r>
            <a:endParaRPr lang="pt-PT" sz="24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14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439</Words>
  <Application>Microsoft Office PowerPoint</Application>
  <PresentationFormat>Widescreen</PresentationFormat>
  <Paragraphs>95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2</cp:revision>
  <dcterms:created xsi:type="dcterms:W3CDTF">2023-05-07T19:40:09Z</dcterms:created>
  <dcterms:modified xsi:type="dcterms:W3CDTF">2023-05-08T14:41:22Z</dcterms:modified>
</cp:coreProperties>
</file>