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A3AA0-833E-337D-08C5-3EEC1C0769E2}"/>
              </a:ext>
            </a:extLst>
          </p:cNvPr>
          <p:cNvSpPr/>
          <p:nvPr/>
        </p:nvSpPr>
        <p:spPr>
          <a:xfrm>
            <a:off x="863392" y="5312581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B5D-1033-7964-E67E-2DA7859A517F}"/>
              </a:ext>
            </a:extLst>
          </p:cNvPr>
          <p:cNvSpPr/>
          <p:nvPr/>
        </p:nvSpPr>
        <p:spPr>
          <a:xfrm>
            <a:off x="2483131" y="531258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AA54-1213-92B0-0E8F-691917EE597F}"/>
              </a:ext>
            </a:extLst>
          </p:cNvPr>
          <p:cNvSpPr/>
          <p:nvPr/>
        </p:nvSpPr>
        <p:spPr>
          <a:xfrm>
            <a:off x="4267188" y="534421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Synthesis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164ED-92A1-5DE0-7288-62A1BC997178}"/>
              </a:ext>
            </a:extLst>
          </p:cNvPr>
          <p:cNvSpPr/>
          <p:nvPr/>
        </p:nvSpPr>
        <p:spPr>
          <a:xfrm>
            <a:off x="5794826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Molecule Generation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A280D-C738-B4C8-18AB-BF5A3A44E52B}"/>
              </a:ext>
            </a:extLst>
          </p:cNvPr>
          <p:cNvSpPr/>
          <p:nvPr/>
        </p:nvSpPr>
        <p:spPr>
          <a:xfrm>
            <a:off x="7667695" y="5344209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Docking/Simulation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E1BB-0819-3E97-FCF8-3717AB8762F2}"/>
              </a:ext>
            </a:extLst>
          </p:cNvPr>
          <p:cNvSpPr/>
          <p:nvPr/>
        </p:nvSpPr>
        <p:spPr>
          <a:xfrm>
            <a:off x="9295211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Ranking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B349E7-B8A1-4655-D68B-50F7D1279894}"/>
              </a:ext>
            </a:extLst>
          </p:cNvPr>
          <p:cNvSpPr/>
          <p:nvPr/>
        </p:nvSpPr>
        <p:spPr>
          <a:xfrm>
            <a:off x="116748" y="85379"/>
            <a:ext cx="6824327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F7DE5-7F2E-142C-AFCA-9F32E684E105}"/>
              </a:ext>
            </a:extLst>
          </p:cNvPr>
          <p:cNvSpPr/>
          <p:nvPr/>
        </p:nvSpPr>
        <p:spPr>
          <a:xfrm>
            <a:off x="3511306" y="893059"/>
            <a:ext cx="1285335" cy="6562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FC43C-E62E-A0C7-D410-FE1EF10B9D34}"/>
              </a:ext>
            </a:extLst>
          </p:cNvPr>
          <p:cNvSpPr txBox="1"/>
          <p:nvPr/>
        </p:nvSpPr>
        <p:spPr>
          <a:xfrm>
            <a:off x="1702972" y="1026912"/>
            <a:ext cx="103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A23D4-5487-A28C-6437-B0F8EB682896}"/>
              </a:ext>
            </a:extLst>
          </p:cNvPr>
          <p:cNvSpPr txBox="1"/>
          <p:nvPr/>
        </p:nvSpPr>
        <p:spPr>
          <a:xfrm>
            <a:off x="1205225" y="494638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SMILEs Representation of Benzene 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2A50CB93-FA8F-06FF-4BF2-25ABC03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298604" y="953981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00643-FD1A-06BD-F5FC-0BE3BF8DDB82}"/>
              </a:ext>
            </a:extLst>
          </p:cNvPr>
          <p:cNvSpPr/>
          <p:nvPr/>
        </p:nvSpPr>
        <p:spPr>
          <a:xfrm>
            <a:off x="2705572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9DABB-FD4E-5506-499A-C5C3A87556B9}"/>
              </a:ext>
            </a:extLst>
          </p:cNvPr>
          <p:cNvSpPr txBox="1"/>
          <p:nvPr/>
        </p:nvSpPr>
        <p:spPr>
          <a:xfrm>
            <a:off x="3511306" y="1018219"/>
            <a:ext cx="1285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11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52DD5-E224-2B27-B241-FE881C02E9E8}"/>
              </a:ext>
            </a:extLst>
          </p:cNvPr>
          <p:cNvSpPr/>
          <p:nvPr/>
        </p:nvSpPr>
        <p:spPr>
          <a:xfrm>
            <a:off x="4841470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5C92-8388-F8B8-D10A-D4470AD96FAC}"/>
              </a:ext>
            </a:extLst>
          </p:cNvPr>
          <p:cNvSpPr txBox="1"/>
          <p:nvPr/>
        </p:nvSpPr>
        <p:spPr>
          <a:xfrm>
            <a:off x="5099883" y="185339"/>
            <a:ext cx="180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Vector Representation of Benzene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04743-D2AC-83B8-C3A3-7328FE1464FE}"/>
              </a:ext>
            </a:extLst>
          </p:cNvPr>
          <p:cNvSpPr txBox="1"/>
          <p:nvPr/>
        </p:nvSpPr>
        <p:spPr>
          <a:xfrm>
            <a:off x="0" y="416170"/>
            <a:ext cx="1178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62D957-2C38-BAC4-630A-ECBE814A0697}"/>
              </a:ext>
            </a:extLst>
          </p:cNvPr>
          <p:cNvSpPr/>
          <p:nvPr/>
        </p:nvSpPr>
        <p:spPr>
          <a:xfrm>
            <a:off x="951295" y="953981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FAC80-FC29-294D-D1BB-5A9D28C8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7" y="643795"/>
            <a:ext cx="697114" cy="1261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0468C-ECB6-2A4B-69EB-2BB1F6F28D31}"/>
              </a:ext>
            </a:extLst>
          </p:cNvPr>
          <p:cNvSpPr/>
          <p:nvPr/>
        </p:nvSpPr>
        <p:spPr>
          <a:xfrm>
            <a:off x="116748" y="2190620"/>
            <a:ext cx="8435679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28B67-F05A-71A5-4974-D6AAF19A637F}"/>
              </a:ext>
            </a:extLst>
          </p:cNvPr>
          <p:cNvSpPr txBox="1"/>
          <p:nvPr/>
        </p:nvSpPr>
        <p:spPr>
          <a:xfrm>
            <a:off x="1518803" y="251024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R</a:t>
            </a:r>
            <a:r>
              <a:rPr lang="en-GB" sz="1200" dirty="0" err="1">
                <a:latin typeface="Palatino Linotype" panose="02040502050505030304" pitchFamily="18" charset="0"/>
              </a:rPr>
              <a:t>DKit</a:t>
            </a:r>
            <a:r>
              <a:rPr lang="en-GB" sz="1200" dirty="0">
                <a:latin typeface="Palatino Linotype" panose="02040502050505030304" pitchFamily="18" charset="0"/>
              </a:rPr>
              <a:t> Smiles -&gt; Mol -&gt; Skeleton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A7139D-398B-3F4B-9BE0-0459374A61EC}"/>
              </a:ext>
            </a:extLst>
          </p:cNvPr>
          <p:cNvSpPr/>
          <p:nvPr/>
        </p:nvSpPr>
        <p:spPr>
          <a:xfrm>
            <a:off x="3476647" y="304726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E0C25C-35F1-841E-CA16-10EF750825DB}"/>
              </a:ext>
            </a:extLst>
          </p:cNvPr>
          <p:cNvSpPr/>
          <p:nvPr/>
        </p:nvSpPr>
        <p:spPr>
          <a:xfrm>
            <a:off x="6500233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AA8EF-9D02-B6AE-3090-93FECBEE2DD8}"/>
              </a:ext>
            </a:extLst>
          </p:cNvPr>
          <p:cNvSpPr txBox="1"/>
          <p:nvPr/>
        </p:nvSpPr>
        <p:spPr>
          <a:xfrm>
            <a:off x="7286628" y="2287294"/>
            <a:ext cx="128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Skeleton Image</a:t>
            </a:r>
            <a:r>
              <a:rPr lang="en-GB" sz="1200" dirty="0">
                <a:latin typeface="Palatino Linotype" panose="02040502050505030304" pitchFamily="18" charset="0"/>
              </a:rPr>
              <a:t> Generated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5D1B-BD9E-8528-12D7-819DF619597C}"/>
              </a:ext>
            </a:extLst>
          </p:cNvPr>
          <p:cNvSpPr txBox="1"/>
          <p:nvPr/>
        </p:nvSpPr>
        <p:spPr>
          <a:xfrm>
            <a:off x="177291" y="2505490"/>
            <a:ext cx="89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78CABE5-8B1B-4E53-8571-78A68390B57F}"/>
              </a:ext>
            </a:extLst>
          </p:cNvPr>
          <p:cNvSpPr/>
          <p:nvPr/>
        </p:nvSpPr>
        <p:spPr>
          <a:xfrm>
            <a:off x="1103025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B80CA-F890-9FB6-C736-7DCA008C9F80}"/>
              </a:ext>
            </a:extLst>
          </p:cNvPr>
          <p:cNvSpPr txBox="1"/>
          <p:nvPr/>
        </p:nvSpPr>
        <p:spPr>
          <a:xfrm>
            <a:off x="177291" y="3076826"/>
            <a:ext cx="92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CN1N(c2ccccc2)C(=O).......N(C)N(c2ccccc2)C1=O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 descr="A structure of a molecule&#10;&#10;Description automatically generated">
            <a:extLst>
              <a:ext uri="{FF2B5EF4-FFF2-40B4-BE49-F238E27FC236}">
                <a16:creationId xmlns:a16="http://schemas.microsoft.com/office/drawing/2014/main" id="{073A9B29-B4ED-8F5F-2BBB-34B01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939478" y="2998593"/>
            <a:ext cx="1447817" cy="7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1587DA-6E99-81B0-5BF0-813B7DFA27D9}"/>
              </a:ext>
            </a:extLst>
          </p:cNvPr>
          <p:cNvSpPr txBox="1"/>
          <p:nvPr/>
        </p:nvSpPr>
        <p:spPr>
          <a:xfrm>
            <a:off x="4394971" y="230875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D</a:t>
            </a:r>
            <a:r>
              <a:rPr lang="en-GB" sz="1200" dirty="0" err="1">
                <a:latin typeface="Palatino Linotype" panose="02040502050505030304" pitchFamily="18" charset="0"/>
              </a:rPr>
              <a:t>ataset</a:t>
            </a:r>
            <a:r>
              <a:rPr lang="en-GB" sz="1200" dirty="0">
                <a:latin typeface="Palatino Linotype" panose="02040502050505030304" pitchFamily="18" charset="0"/>
              </a:rPr>
              <a:t> Structure Standardisation</a:t>
            </a:r>
          </a:p>
        </p:txBody>
      </p:sp>
      <p:pic>
        <p:nvPicPr>
          <p:cNvPr id="44" name="Picture 43" descr="A structure of a molecule&#10;&#10;Description automatically generated">
            <a:extLst>
              <a:ext uri="{FF2B5EF4-FFF2-40B4-BE49-F238E27FC236}">
                <a16:creationId xmlns:a16="http://schemas.microsoft.com/office/drawing/2014/main" id="{569A2089-EE45-3E91-C26F-EE6A9324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40" y="2780355"/>
            <a:ext cx="1113742" cy="111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C4E22A-F554-A4EA-6C0E-D384AA201965}"/>
              </a:ext>
            </a:extLst>
          </p:cNvPr>
          <p:cNvSpPr txBox="1"/>
          <p:nvPr/>
        </p:nvSpPr>
        <p:spPr>
          <a:xfrm>
            <a:off x="7373840" y="3856953"/>
            <a:ext cx="1178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400x400 pixels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CC1C82-B530-897D-E885-46E4140A5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851" y="2823161"/>
            <a:ext cx="2030240" cy="1007573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5C52E7FB-1297-4CB9-FA68-0B0A8D14FD9A}"/>
              </a:ext>
            </a:extLst>
          </p:cNvPr>
          <p:cNvSpPr/>
          <p:nvPr/>
        </p:nvSpPr>
        <p:spPr>
          <a:xfrm>
            <a:off x="8772802" y="2190619"/>
            <a:ext cx="1410718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0E854-82CD-F651-1BEC-9E2E4605DB12}"/>
              </a:ext>
            </a:extLst>
          </p:cNvPr>
          <p:cNvGrpSpPr/>
          <p:nvPr/>
        </p:nvGrpSpPr>
        <p:grpSpPr>
          <a:xfrm>
            <a:off x="7464074" y="1221165"/>
            <a:ext cx="1285336" cy="656212"/>
            <a:chOff x="1537562" y="4786706"/>
            <a:chExt cx="1285336" cy="6562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7FDB14-1787-3D19-4AC2-6E530E42FF52}"/>
                </a:ext>
              </a:extLst>
            </p:cNvPr>
            <p:cNvSpPr/>
            <p:nvPr/>
          </p:nvSpPr>
          <p:spPr>
            <a:xfrm>
              <a:off x="1537562" y="4786706"/>
              <a:ext cx="1285335" cy="6562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B79DD2-D975-82E9-534A-89790724E3B0}"/>
                </a:ext>
              </a:extLst>
            </p:cNvPr>
            <p:cNvSpPr txBox="1"/>
            <p:nvPr/>
          </p:nvSpPr>
          <p:spPr>
            <a:xfrm>
              <a:off x="1537562" y="4911866"/>
              <a:ext cx="128533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b="1" i="0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</a:rPr>
                <a:t>ChemBERTa Model</a:t>
              </a:r>
              <a:endParaRPr lang="en-GB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402C8F-AF0C-91E4-0D6D-1CE79EE1D347}"/>
              </a:ext>
            </a:extLst>
          </p:cNvPr>
          <p:cNvSpPr/>
          <p:nvPr/>
        </p:nvSpPr>
        <p:spPr>
          <a:xfrm>
            <a:off x="230819" y="1576624"/>
            <a:ext cx="11597625" cy="27514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35623D7A-2FEE-9ED4-1D1D-6BE8D622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635293" y="2515931"/>
            <a:ext cx="484351" cy="4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2D860B5D-241B-D29C-30C8-5C6AD09F9909}"/>
              </a:ext>
            </a:extLst>
          </p:cNvPr>
          <p:cNvSpPr/>
          <p:nvPr/>
        </p:nvSpPr>
        <p:spPr>
          <a:xfrm rot="5400000">
            <a:off x="5568675" y="2320318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82216D8-3FEC-74F5-6879-77EE3D651BE3}"/>
              </a:ext>
            </a:extLst>
          </p:cNvPr>
          <p:cNvSpPr/>
          <p:nvPr/>
        </p:nvSpPr>
        <p:spPr>
          <a:xfrm rot="16200000">
            <a:off x="8502096" y="2270786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91F64-41D0-111A-5962-D5E4C2C1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5" y="2379109"/>
            <a:ext cx="1285714" cy="65671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C18AC-2A75-A136-06AF-CE17F522D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85" y="2336114"/>
            <a:ext cx="428711" cy="7760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FE0A7-AC2D-B20D-10B6-B6079998E8D8}"/>
              </a:ext>
            </a:extLst>
          </p:cNvPr>
          <p:cNvSpPr/>
          <p:nvPr/>
        </p:nvSpPr>
        <p:spPr>
          <a:xfrm>
            <a:off x="1178999" y="2562976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40F5DB-5A0D-AD5C-0D74-8E72B12FF60D}"/>
              </a:ext>
            </a:extLst>
          </p:cNvPr>
          <p:cNvSpPr/>
          <p:nvPr/>
        </p:nvSpPr>
        <p:spPr>
          <a:xfrm>
            <a:off x="4335188" y="2481969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BA7309-B969-E59F-9E5A-0D27511A1D7D}"/>
              </a:ext>
            </a:extLst>
          </p:cNvPr>
          <p:cNvSpPr/>
          <p:nvPr/>
        </p:nvSpPr>
        <p:spPr>
          <a:xfrm>
            <a:off x="5320706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6DF70-A0F7-CD36-42AE-EAEA69195BF5}"/>
              </a:ext>
            </a:extLst>
          </p:cNvPr>
          <p:cNvSpPr/>
          <p:nvPr/>
        </p:nvSpPr>
        <p:spPr>
          <a:xfrm>
            <a:off x="6760124" y="2355027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ADCD3-B2A6-D9BA-F119-EEF42DF5D12D}"/>
              </a:ext>
            </a:extLst>
          </p:cNvPr>
          <p:cNvSpPr/>
          <p:nvPr/>
        </p:nvSpPr>
        <p:spPr>
          <a:xfrm>
            <a:off x="8093209" y="1978912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4AFE2A-1EB6-E842-7127-18B357CEB1B2}"/>
              </a:ext>
            </a:extLst>
          </p:cNvPr>
          <p:cNvSpPr/>
          <p:nvPr/>
        </p:nvSpPr>
        <p:spPr>
          <a:xfrm>
            <a:off x="7489649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8A65B-1670-3BC0-0144-4B80193B2E8D}"/>
              </a:ext>
            </a:extLst>
          </p:cNvPr>
          <p:cNvSpPr/>
          <p:nvPr/>
        </p:nvSpPr>
        <p:spPr>
          <a:xfrm>
            <a:off x="8093209" y="2724124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Condition Vector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45583DA-A16F-BBF3-93B2-F780476E9058}"/>
              </a:ext>
            </a:extLst>
          </p:cNvPr>
          <p:cNvSpPr/>
          <p:nvPr/>
        </p:nvSpPr>
        <p:spPr>
          <a:xfrm rot="5400000">
            <a:off x="7405790" y="1697703"/>
            <a:ext cx="675710" cy="389447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35CF67B-5AC9-200F-C418-B09D1803E6D5}"/>
              </a:ext>
            </a:extLst>
          </p:cNvPr>
          <p:cNvSpPr/>
          <p:nvPr/>
        </p:nvSpPr>
        <p:spPr>
          <a:xfrm rot="5400000">
            <a:off x="2792782" y="1066064"/>
            <a:ext cx="675710" cy="515775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1DA8-FB7C-8FEA-316C-9820AA977289}"/>
              </a:ext>
            </a:extLst>
          </p:cNvPr>
          <p:cNvSpPr txBox="1"/>
          <p:nvPr/>
        </p:nvSpPr>
        <p:spPr>
          <a:xfrm>
            <a:off x="2268993" y="3905289"/>
            <a:ext cx="172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Preprocessing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21F2B-1BCF-3373-59E8-6D02BA953FCA}"/>
              </a:ext>
            </a:extLst>
          </p:cNvPr>
          <p:cNvSpPr txBox="1"/>
          <p:nvPr/>
        </p:nvSpPr>
        <p:spPr>
          <a:xfrm>
            <a:off x="6428480" y="3931192"/>
            <a:ext cx="2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Variational Auto Encoder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8AF5E-B463-5631-BBBA-174D25BAA337}"/>
              </a:ext>
            </a:extLst>
          </p:cNvPr>
          <p:cNvSpPr txBox="1"/>
          <p:nvPr/>
        </p:nvSpPr>
        <p:spPr>
          <a:xfrm>
            <a:off x="434788" y="2075837"/>
            <a:ext cx="95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Molecule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8017-96F4-2F89-0BC3-5B4665D157EA}"/>
              </a:ext>
            </a:extLst>
          </p:cNvPr>
          <p:cNvSpPr txBox="1"/>
          <p:nvPr/>
        </p:nvSpPr>
        <p:spPr>
          <a:xfrm>
            <a:off x="4353217" y="1781580"/>
            <a:ext cx="119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Vector Form of SMILES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A711D-6FC5-E315-9181-C9BD9CFC2E7D}"/>
              </a:ext>
            </a:extLst>
          </p:cNvPr>
          <p:cNvSpPr txBox="1"/>
          <p:nvPr/>
        </p:nvSpPr>
        <p:spPr>
          <a:xfrm>
            <a:off x="7424299" y="1630782"/>
            <a:ext cx="194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alatino Linotype" panose="02040502050505030304" pitchFamily="18" charset="0"/>
              </a:rPr>
              <a:t>Concatenate Latent Space with condition for decoder</a:t>
            </a:r>
            <a:endParaRPr lang="en-GB" sz="1000" b="1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B39DD78-43D4-EB40-88A1-96339950D0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0" t="41665" r="34499" b="42880"/>
          <a:stretch/>
        </p:blipFill>
        <p:spPr>
          <a:xfrm>
            <a:off x="10258403" y="2363524"/>
            <a:ext cx="1223793" cy="58881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9CBEC2-7631-A2DF-DFC1-535AED105096}"/>
              </a:ext>
            </a:extLst>
          </p:cNvPr>
          <p:cNvSpPr/>
          <p:nvPr/>
        </p:nvSpPr>
        <p:spPr>
          <a:xfrm>
            <a:off x="9691056" y="2487337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98EA38C-1049-E0B0-D546-9AA29256E142}"/>
              </a:ext>
            </a:extLst>
          </p:cNvPr>
          <p:cNvSpPr/>
          <p:nvPr/>
        </p:nvSpPr>
        <p:spPr>
          <a:xfrm rot="5400000">
            <a:off x="10379851" y="2729771"/>
            <a:ext cx="675710" cy="1806327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6DCFD-3AE6-5AC5-FB80-82813E6DFFE8}"/>
              </a:ext>
            </a:extLst>
          </p:cNvPr>
          <p:cNvSpPr txBox="1"/>
          <p:nvPr/>
        </p:nvSpPr>
        <p:spPr>
          <a:xfrm>
            <a:off x="9833910" y="3906134"/>
            <a:ext cx="180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Post 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C04F8-87FD-E5D7-2C56-291DE2DBC06B}"/>
              </a:ext>
            </a:extLst>
          </p:cNvPr>
          <p:cNvSpPr txBox="1"/>
          <p:nvPr/>
        </p:nvSpPr>
        <p:spPr>
          <a:xfrm>
            <a:off x="1636758" y="2562310"/>
            <a:ext cx="88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7DA2B9-8B15-1D09-A5AF-15036CAB0867}"/>
              </a:ext>
            </a:extLst>
          </p:cNvPr>
          <p:cNvSpPr/>
          <p:nvPr/>
        </p:nvSpPr>
        <p:spPr>
          <a:xfrm>
            <a:off x="2440275" y="2536323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E391C-7B89-3FDD-5053-AEB94BE4C31A}"/>
              </a:ext>
            </a:extLst>
          </p:cNvPr>
          <p:cNvSpPr txBox="1"/>
          <p:nvPr/>
        </p:nvSpPr>
        <p:spPr>
          <a:xfrm>
            <a:off x="1392976" y="1985932"/>
            <a:ext cx="14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SMILES Representation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BCCEA7BD-D675-0471-9A9F-9D9F0D9EC209}"/>
              </a:ext>
            </a:extLst>
          </p:cNvPr>
          <p:cNvSpPr/>
          <p:nvPr/>
        </p:nvSpPr>
        <p:spPr>
          <a:xfrm rot="5400000">
            <a:off x="1543410" y="1217043"/>
            <a:ext cx="2156604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9A6ED0A-162B-FA71-82E9-ED6622E41F1F}"/>
              </a:ext>
            </a:extLst>
          </p:cNvPr>
          <p:cNvSpPr/>
          <p:nvPr/>
        </p:nvSpPr>
        <p:spPr>
          <a:xfrm rot="5400000">
            <a:off x="2191826" y="1217043"/>
            <a:ext cx="1889185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2502F40C-2DCF-657D-B983-EFB81020AF23}"/>
              </a:ext>
            </a:extLst>
          </p:cNvPr>
          <p:cNvSpPr/>
          <p:nvPr/>
        </p:nvSpPr>
        <p:spPr>
          <a:xfrm rot="5400000">
            <a:off x="2838084" y="1219200"/>
            <a:ext cx="1626079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F6DC196-E1F4-7728-8D69-9B84439964F5}"/>
              </a:ext>
            </a:extLst>
          </p:cNvPr>
          <p:cNvSpPr/>
          <p:nvPr/>
        </p:nvSpPr>
        <p:spPr>
          <a:xfrm rot="5400000">
            <a:off x="3482184" y="1219200"/>
            <a:ext cx="1367287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333E-6F95-8485-6BD6-F09E60B2DF43}"/>
              </a:ext>
            </a:extLst>
          </p:cNvPr>
          <p:cNvSpPr/>
          <p:nvPr/>
        </p:nvSpPr>
        <p:spPr>
          <a:xfrm rot="5400000">
            <a:off x="1028703" y="1217042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Form of SMILES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7220F-1EFE-A732-4F19-0BD2FB09CD23}"/>
              </a:ext>
            </a:extLst>
          </p:cNvPr>
          <p:cNvSpPr/>
          <p:nvPr/>
        </p:nvSpPr>
        <p:spPr>
          <a:xfrm rot="5400000">
            <a:off x="4264306" y="757688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Mean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CBE1B-BEBA-A3DD-72E2-14FF3FD97902}"/>
              </a:ext>
            </a:extLst>
          </p:cNvPr>
          <p:cNvSpPr/>
          <p:nvPr/>
        </p:nvSpPr>
        <p:spPr>
          <a:xfrm rot="5400000">
            <a:off x="4264306" y="1676397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Variance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B161-5C7C-D241-BF02-F9667DD7DBDC}"/>
              </a:ext>
            </a:extLst>
          </p:cNvPr>
          <p:cNvSpPr/>
          <p:nvPr/>
        </p:nvSpPr>
        <p:spPr>
          <a:xfrm rot="5400000">
            <a:off x="4779008" y="1260171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9FC55-0E87-0B2B-01E5-3A5BEAB7F639}"/>
              </a:ext>
            </a:extLst>
          </p:cNvPr>
          <p:cNvSpPr/>
          <p:nvPr/>
        </p:nvSpPr>
        <p:spPr>
          <a:xfrm rot="5400000">
            <a:off x="5293711" y="757687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171A3-D3E6-3676-FCC3-C3164674A60C}"/>
              </a:ext>
            </a:extLst>
          </p:cNvPr>
          <p:cNvSpPr/>
          <p:nvPr/>
        </p:nvSpPr>
        <p:spPr>
          <a:xfrm rot="5400000">
            <a:off x="5293711" y="1676398"/>
            <a:ext cx="832452" cy="421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User Specified conditions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5A58C-4C79-C388-7DB6-0040600DFA1E}"/>
              </a:ext>
            </a:extLst>
          </p:cNvPr>
          <p:cNvSpPr txBox="1"/>
          <p:nvPr/>
        </p:nvSpPr>
        <p:spPr>
          <a:xfrm>
            <a:off x="393214" y="3480325"/>
            <a:ext cx="609456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 = </a:t>
            </a:r>
            <a:r>
              <a:rPr lang="en-GB" sz="1100" b="0" dirty="0" err="1">
                <a:effectLst/>
                <a:latin typeface="+mj-lt"/>
              </a:rPr>
              <a:t>tf.keras.Input</a:t>
            </a:r>
            <a:r>
              <a:rPr lang="en-GB" sz="1100" b="0" dirty="0">
                <a:effectLst/>
                <a:latin typeface="+mj-lt"/>
              </a:rPr>
              <a:t>(shape=(</a:t>
            </a:r>
            <a:r>
              <a:rPr lang="en-GB" sz="1100" b="0" dirty="0" err="1">
                <a:effectLst/>
                <a:latin typeface="+mj-lt"/>
              </a:rPr>
              <a:t>latent_dim</a:t>
            </a:r>
            <a:r>
              <a:rPr lang="en-GB" sz="1100" b="0" dirty="0">
                <a:effectLst/>
                <a:latin typeface="+mj-lt"/>
              </a:rPr>
              <a:t>,), name='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')</a:t>
            </a:r>
          </a:p>
          <a:p>
            <a:r>
              <a:rPr lang="en-GB" sz="1100" b="0" dirty="0">
                <a:effectLst/>
                <a:latin typeface="+mj-lt"/>
              </a:rPr>
              <a:t>        </a:t>
            </a:r>
          </a:p>
          <a:p>
            <a:r>
              <a:rPr lang="en-GB" sz="1100" b="0" dirty="0">
                <a:effectLst/>
                <a:latin typeface="+mj-lt"/>
              </a:rPr>
              <a:t>        # Reshape the latent vector to match the input shape for the convolutional layers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 activation='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')(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layers.Reshape</a:t>
            </a:r>
            <a:r>
              <a:rPr lang="en-GB" sz="1100" b="0" dirty="0">
                <a:effectLst/>
                <a:latin typeface="+mj-lt"/>
              </a:rPr>
              <a:t>(</a:t>
            </a:r>
            <a:r>
              <a:rPr lang="en-GB" sz="1100" b="0" dirty="0" err="1">
                <a:effectLst/>
                <a:latin typeface="+mj-lt"/>
              </a:rPr>
              <a:t>target_shape</a:t>
            </a:r>
            <a:r>
              <a:rPr lang="en-GB" sz="1100" b="0" dirty="0">
                <a:effectLst/>
                <a:latin typeface="+mj-lt"/>
              </a:rPr>
              <a:t>=(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[2]))(x)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layers.Conv2DTranspose(128,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layers.Conv2DTranspose(64,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layers.Conv2DTranspose(32,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layers.Conv2DTranspose(16,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# Output layer with tanh activation instead of </a:t>
            </a:r>
            <a:r>
              <a:rPr lang="en-GB" sz="1100" b="0" dirty="0" err="1">
                <a:effectLst/>
                <a:latin typeface="+mj-lt"/>
              </a:rPr>
              <a:t>relu</a:t>
            </a:r>
            <a:endParaRPr lang="en-GB" sz="1100" b="0" dirty="0">
              <a:effectLst/>
              <a:latin typeface="+mj-lt"/>
            </a:endParaRPr>
          </a:p>
          <a:p>
            <a:r>
              <a:rPr lang="en-GB" sz="1100" b="0" dirty="0">
                <a:effectLst/>
                <a:latin typeface="+mj-lt"/>
              </a:rPr>
              <a:t>        outputs = layers.Conv2DTranspose(filters=1,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layers.Flatten</a:t>
            </a:r>
            <a:r>
              <a:rPr lang="en-GB" sz="1100" b="0" dirty="0">
                <a:effectLst/>
                <a:latin typeface="+mj-lt"/>
              </a:rPr>
              <a:t>()(outputs)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[2],activation="sigmoid")(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B29184F-1997-D97C-A86E-32C74A4762A1}"/>
              </a:ext>
            </a:extLst>
          </p:cNvPr>
          <p:cNvSpPr/>
          <p:nvPr/>
        </p:nvSpPr>
        <p:spPr>
          <a:xfrm rot="16200000">
            <a:off x="5244017" y="1218537"/>
            <a:ext cx="1961246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EE0DF-EF89-EB37-2E96-19DD35956086}"/>
              </a:ext>
            </a:extLst>
          </p:cNvPr>
          <p:cNvSpPr/>
          <p:nvPr/>
        </p:nvSpPr>
        <p:spPr>
          <a:xfrm rot="16200000">
            <a:off x="569368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Reshape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4A9BB5-F4DC-B4DD-9AF9-6D2DDEFEFC10}"/>
              </a:ext>
            </a:extLst>
          </p:cNvPr>
          <p:cNvSpPr/>
          <p:nvPr/>
        </p:nvSpPr>
        <p:spPr>
          <a:xfrm rot="16200000">
            <a:off x="606279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3276D-1403-BF36-5B9A-A8087944673B}"/>
              </a:ext>
            </a:extLst>
          </p:cNvPr>
          <p:cNvSpPr/>
          <p:nvPr/>
        </p:nvSpPr>
        <p:spPr>
          <a:xfrm rot="16200000">
            <a:off x="6761973" y="1286592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EDF69-B4E3-8D12-9A63-E6AF2CE421F9}"/>
              </a:ext>
            </a:extLst>
          </p:cNvPr>
          <p:cNvSpPr txBox="1"/>
          <p:nvPr/>
        </p:nvSpPr>
        <p:spPr>
          <a:xfrm>
            <a:off x="6953937" y="119987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itannic Bold" panose="020B0903060703020204" pitchFamily="34" charset="0"/>
              </a:rPr>
              <a:t>…</a:t>
            </a:r>
            <a:endParaRPr lang="en-GB" b="1" dirty="0">
              <a:latin typeface="Britannic Bold" panose="020B09030607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2F92A-B862-62AA-A771-8E44260840FB}"/>
              </a:ext>
            </a:extLst>
          </p:cNvPr>
          <p:cNvSpPr/>
          <p:nvPr/>
        </p:nvSpPr>
        <p:spPr>
          <a:xfrm rot="16200000">
            <a:off x="7126678" y="1282078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Flatten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0A41AF-FF9B-1792-CB9D-5F942B7BC3D3}"/>
              </a:ext>
            </a:extLst>
          </p:cNvPr>
          <p:cNvSpPr/>
          <p:nvPr/>
        </p:nvSpPr>
        <p:spPr>
          <a:xfrm rot="16200000">
            <a:off x="7478855" y="1280338"/>
            <a:ext cx="1967715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C4C95-B723-8358-FD1B-B8A4AFF083AE}"/>
              </a:ext>
            </a:extLst>
          </p:cNvPr>
          <p:cNvSpPr/>
          <p:nvPr/>
        </p:nvSpPr>
        <p:spPr>
          <a:xfrm rot="16200000">
            <a:off x="7843561" y="1280336"/>
            <a:ext cx="1967715" cy="291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Generated Image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6</cp:revision>
  <dcterms:created xsi:type="dcterms:W3CDTF">2023-07-12T14:37:52Z</dcterms:created>
  <dcterms:modified xsi:type="dcterms:W3CDTF">2023-08-11T15:31:59Z</dcterms:modified>
</cp:coreProperties>
</file>