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584DF-C865-4592-8ED7-B1F61CF9BAAD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A4B21-8CBD-4924-89F0-BA920195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B84C-7F60-D004-34D2-C305DF5A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28A6-BF42-13A9-027E-2797E18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7502-343A-D110-3B07-6D9204F1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91FA-AA21-33F9-D72F-1EFF1C8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8984-4A22-7402-9BBD-BA54F67D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DAF1-66A2-9F1B-7FEE-6A8279F8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7036-6656-EEAA-C83A-124A691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8DA8-EB7C-DF43-3B8B-D9ECC98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787-89E6-E702-720E-A182221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27E-24AA-B6E9-2E38-4A7E17C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355B7-804F-B448-4D8E-BF40254A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370-A9A2-2834-54BC-641E5137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73D6-2DE1-7D55-913E-F4D3F02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D9DB-D98A-9A99-D3A1-CE2A684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0EAC-FBC0-C38A-E69B-33791B2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1766-B07B-C6BF-C3E3-F2E5EB70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AE5-7986-1039-1F01-79DE4B22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D3D1-73C5-F15A-9B06-9633E6DE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5327-6969-4A34-4720-7C7364DF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B48-0EF5-299E-96FD-F5D950E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10-8B02-4766-E00D-62E3AFA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01C6-7706-31A6-0C60-3C82CF2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6A9-3753-6808-FB82-7610A83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FA4D-8152-DE62-BAF3-ACA4BA8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4D48-29B6-9A10-7620-BE52BCD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25B-7122-D150-5DAE-2BD3133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602D-A175-50A0-5BA7-B2DCC7EB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A5D8-9D0A-A03D-6211-2EBECBE0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490D-23E1-BAC6-7342-7DBA891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EF00-3202-62FD-5782-E0401FC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BBE5-4BE5-3891-BD5C-C66BE006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7A3-0FD1-A36A-DDBE-902F8FB2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A6A5-9622-F6A9-A437-9A315C86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E06B-7883-B0E8-BBF1-64F7E28D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BE414-F4AB-851C-7EC0-4DFCF587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ACC17-2410-0052-C423-FF2836EEF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1571-D008-105E-FB35-D5B6F30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7D296-C6F5-4370-F850-04D746C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6FAFA-FD7B-4F06-0CC7-B2332EE0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9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CB5-FF20-A70F-03BA-2E644B2D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89D2-1DFB-A0C9-EF9B-5EB371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2ADA-3CBF-7B60-4771-A9F4561E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CB6C-C557-8610-E8E6-518B43EB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2FE26-1C94-132A-C9F7-6254518A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D5FC3-75F0-67E3-DD7B-BD9CDBF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1173-777F-B1BA-12EE-0ADA0E88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4E0-230B-F3B6-CFC2-F6AF623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46BC-C92C-392B-A868-3CBFBFFC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178D1-C877-09C6-217B-258847E5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6B69-6F0C-BE69-9936-B205FCE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DDB9-8103-DD53-06D0-004571D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4FE6-E29D-B3E7-51CE-315AF66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9DFC-A7CF-ABDA-5AA5-F77C3DF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40748-413D-5951-1B6E-C2901A56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3B5A-D18B-195B-0AC5-7CDDFA4B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E15D-0A81-4AD4-AE34-0DE28FE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6F44-CC2A-A5C6-82B1-158C22D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D784-BF7D-4001-16C0-D2ADAA02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B9B6-0655-9E3B-B2F9-447F1AA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9CDF-0C36-A6CA-5BC7-8728A849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C61D-58DC-8227-5D64-844E5EFF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D50C-4BB7-4A90-83D6-4F26E5B1EE76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3424-B66E-F05B-D4D2-992952EA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AA64-9FA1-D217-3258-170F34E6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38F9EA71-DA96-D580-0B62-D67327A1063B}"/>
              </a:ext>
            </a:extLst>
          </p:cNvPr>
          <p:cNvSpPr/>
          <p:nvPr/>
        </p:nvSpPr>
        <p:spPr>
          <a:xfrm rot="5400000">
            <a:off x="2092439" y="436684"/>
            <a:ext cx="1693507" cy="877885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EFDD5D45-1FF3-21D8-8B11-66265CC120A0}"/>
              </a:ext>
            </a:extLst>
          </p:cNvPr>
          <p:cNvSpPr/>
          <p:nvPr/>
        </p:nvSpPr>
        <p:spPr>
          <a:xfrm rot="16200000">
            <a:off x="3354103" y="407810"/>
            <a:ext cx="1693505" cy="8778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B22F8-2DC8-400B-C099-9AF2D74039D7}"/>
              </a:ext>
            </a:extLst>
          </p:cNvPr>
          <p:cNvSpPr/>
          <p:nvPr/>
        </p:nvSpPr>
        <p:spPr>
          <a:xfrm>
            <a:off x="3429936" y="240359"/>
            <a:ext cx="280176" cy="1288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D5A85-482A-D598-8702-A578BEDAFEC3}"/>
              </a:ext>
            </a:extLst>
          </p:cNvPr>
          <p:cNvCxnSpPr>
            <a:cxnSpLocks/>
          </p:cNvCxnSpPr>
          <p:nvPr/>
        </p:nvCxnSpPr>
        <p:spPr>
          <a:xfrm>
            <a:off x="1960263" y="284680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D14E3-DA10-2168-536C-8FFB3C7FDEA7}"/>
              </a:ext>
            </a:extLst>
          </p:cNvPr>
          <p:cNvSpPr/>
          <p:nvPr/>
        </p:nvSpPr>
        <p:spPr>
          <a:xfrm>
            <a:off x="1278585" y="0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Smile to Vector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1E267-5236-5808-8023-8AC7C18BD10C}"/>
              </a:ext>
            </a:extLst>
          </p:cNvPr>
          <p:cNvSpPr txBox="1"/>
          <p:nvPr/>
        </p:nvSpPr>
        <p:spPr>
          <a:xfrm>
            <a:off x="136996" y="146181"/>
            <a:ext cx="8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823533-2F13-E9CB-0CE3-8A25928EF54A}"/>
              </a:ext>
            </a:extLst>
          </p:cNvPr>
          <p:cNvCxnSpPr>
            <a:cxnSpLocks/>
          </p:cNvCxnSpPr>
          <p:nvPr/>
        </p:nvCxnSpPr>
        <p:spPr>
          <a:xfrm>
            <a:off x="715639" y="296247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F44B9-F628-40A5-0423-F701B7510E77}"/>
              </a:ext>
            </a:extLst>
          </p:cNvPr>
          <p:cNvCxnSpPr>
            <a:cxnSpLocks/>
          </p:cNvCxnSpPr>
          <p:nvPr/>
        </p:nvCxnSpPr>
        <p:spPr>
          <a:xfrm>
            <a:off x="1960263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F5F8C-DBE9-3631-946E-9AEE2554C438}"/>
              </a:ext>
            </a:extLst>
          </p:cNvPr>
          <p:cNvSpPr/>
          <p:nvPr/>
        </p:nvSpPr>
        <p:spPr>
          <a:xfrm>
            <a:off x="1278585" y="972138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To Vector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00E4C-A7FB-C8E1-8C37-027A08141B02}"/>
              </a:ext>
            </a:extLst>
          </p:cNvPr>
          <p:cNvSpPr txBox="1"/>
          <p:nvPr/>
        </p:nvSpPr>
        <p:spPr>
          <a:xfrm>
            <a:off x="138868" y="1140277"/>
            <a:ext cx="57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63B48-0690-AB7F-5CC9-E95FAEEC6ADE}"/>
              </a:ext>
            </a:extLst>
          </p:cNvPr>
          <p:cNvCxnSpPr>
            <a:cxnSpLocks/>
          </p:cNvCxnSpPr>
          <p:nvPr/>
        </p:nvCxnSpPr>
        <p:spPr>
          <a:xfrm>
            <a:off x="695657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4114C8-46C0-2A7B-3E0B-162051F95783}"/>
              </a:ext>
            </a:extLst>
          </p:cNvPr>
          <p:cNvCxnSpPr>
            <a:cxnSpLocks/>
          </p:cNvCxnSpPr>
          <p:nvPr/>
        </p:nvCxnSpPr>
        <p:spPr>
          <a:xfrm>
            <a:off x="4753226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EAD79-2ED5-C3D7-6E0C-AE6FE96638F4}"/>
              </a:ext>
            </a:extLst>
          </p:cNvPr>
          <p:cNvSpPr txBox="1"/>
          <p:nvPr/>
        </p:nvSpPr>
        <p:spPr>
          <a:xfrm>
            <a:off x="5213419" y="708253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03B9F-DEDA-8FDF-8E73-F66CA3B78B33}"/>
              </a:ext>
            </a:extLst>
          </p:cNvPr>
          <p:cNvSpPr txBox="1"/>
          <p:nvPr/>
        </p:nvSpPr>
        <p:spPr>
          <a:xfrm>
            <a:off x="307910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Smiles_to_vector</a:t>
            </a:r>
            <a:r>
              <a:rPr lang="en-US" dirty="0"/>
              <a:t> + </a:t>
            </a:r>
            <a:r>
              <a:rPr lang="en-US" dirty="0" err="1"/>
              <a:t>info_to_vector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31A164-F90C-EC38-CD2D-207EEF7A5081}"/>
              </a:ext>
            </a:extLst>
          </p:cNvPr>
          <p:cNvSpPr txBox="1"/>
          <p:nvPr/>
        </p:nvSpPr>
        <p:spPr>
          <a:xfrm>
            <a:off x="307910" y="2215138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RDKit</a:t>
            </a:r>
            <a:r>
              <a:rPr lang="en-US" dirty="0"/>
              <a:t> Skeleton (Preprocessed)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925F0C-765D-2EDD-2550-DBEEB2840F91}"/>
              </a:ext>
            </a:extLst>
          </p:cNvPr>
          <p:cNvCxnSpPr>
            <a:cxnSpLocks/>
          </p:cNvCxnSpPr>
          <p:nvPr/>
        </p:nvCxnSpPr>
        <p:spPr>
          <a:xfrm>
            <a:off x="10500813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E3EE86-D91A-D7AB-CB2D-7474005E972E}"/>
              </a:ext>
            </a:extLst>
          </p:cNvPr>
          <p:cNvSpPr txBox="1"/>
          <p:nvPr/>
        </p:nvSpPr>
        <p:spPr>
          <a:xfrm>
            <a:off x="10988999" y="707875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853D10-366E-57C7-378C-942D0CA84C58}"/>
              </a:ext>
            </a:extLst>
          </p:cNvPr>
          <p:cNvSpPr/>
          <p:nvPr/>
        </p:nvSpPr>
        <p:spPr>
          <a:xfrm>
            <a:off x="8840606" y="191329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Model, Maybe CNN, Transformer?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819FC-2B5B-EFC1-7BE4-58EF98A1E83C}"/>
              </a:ext>
            </a:extLst>
          </p:cNvPr>
          <p:cNvSpPr txBox="1"/>
          <p:nvPr/>
        </p:nvSpPr>
        <p:spPr>
          <a:xfrm rot="16200000">
            <a:off x="2821477" y="719556"/>
            <a:ext cx="149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VAE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E8784C-5608-24FF-F9BE-0DA1B1E94113}"/>
              </a:ext>
            </a:extLst>
          </p:cNvPr>
          <p:cNvSpPr txBox="1"/>
          <p:nvPr/>
        </p:nvSpPr>
        <p:spPr>
          <a:xfrm>
            <a:off x="5414865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Skeleton to vector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76E6B1-1DAE-64EC-53E4-5EFE2104DD74}"/>
              </a:ext>
            </a:extLst>
          </p:cNvPr>
          <p:cNvSpPr txBox="1"/>
          <p:nvPr/>
        </p:nvSpPr>
        <p:spPr>
          <a:xfrm>
            <a:off x="5414865" y="2215138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SMILEs input to Variational Auto Encoder</a:t>
            </a:r>
            <a:endParaRPr lang="en-GB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879EEC-FE15-04AE-A70F-7D4599F21CDA}"/>
              </a:ext>
            </a:extLst>
          </p:cNvPr>
          <p:cNvCxnSpPr>
            <a:cxnSpLocks/>
          </p:cNvCxnSpPr>
          <p:nvPr/>
        </p:nvCxnSpPr>
        <p:spPr>
          <a:xfrm>
            <a:off x="7631571" y="824531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136580-267A-14E4-584C-4BE7F437F9A2}"/>
              </a:ext>
            </a:extLst>
          </p:cNvPr>
          <p:cNvSpPr txBox="1"/>
          <p:nvPr/>
        </p:nvSpPr>
        <p:spPr>
          <a:xfrm>
            <a:off x="8119757" y="686031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9E3083-C7B9-F972-3983-20C5EE9E5B79}"/>
              </a:ext>
            </a:extLst>
          </p:cNvPr>
          <p:cNvSpPr/>
          <p:nvPr/>
        </p:nvSpPr>
        <p:spPr>
          <a:xfrm>
            <a:off x="5978750" y="171064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Diffusion Model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A3AA0-833E-337D-08C5-3EEC1C0769E2}"/>
              </a:ext>
            </a:extLst>
          </p:cNvPr>
          <p:cNvSpPr/>
          <p:nvPr/>
        </p:nvSpPr>
        <p:spPr>
          <a:xfrm>
            <a:off x="863392" y="5312581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Preprocessing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B5D-1033-7964-E67E-2DA7859A517F}"/>
              </a:ext>
            </a:extLst>
          </p:cNvPr>
          <p:cNvSpPr/>
          <p:nvPr/>
        </p:nvSpPr>
        <p:spPr>
          <a:xfrm>
            <a:off x="2483131" y="531258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AAA54-1213-92B0-0E8F-691917EE597F}"/>
              </a:ext>
            </a:extLst>
          </p:cNvPr>
          <p:cNvSpPr/>
          <p:nvPr/>
        </p:nvSpPr>
        <p:spPr>
          <a:xfrm>
            <a:off x="4267188" y="534421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Synthesis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164ED-92A1-5DE0-7288-62A1BC997178}"/>
              </a:ext>
            </a:extLst>
          </p:cNvPr>
          <p:cNvSpPr/>
          <p:nvPr/>
        </p:nvSpPr>
        <p:spPr>
          <a:xfrm>
            <a:off x="5794826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Molecule Generation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AA280D-C738-B4C8-18AB-BF5A3A44E52B}"/>
              </a:ext>
            </a:extLst>
          </p:cNvPr>
          <p:cNvSpPr/>
          <p:nvPr/>
        </p:nvSpPr>
        <p:spPr>
          <a:xfrm>
            <a:off x="7667695" y="5344209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Docking/Simulation</a:t>
            </a:r>
            <a:endParaRPr lang="en-GB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1E1BB-0819-3E97-FCF8-3717AB8762F2}"/>
              </a:ext>
            </a:extLst>
          </p:cNvPr>
          <p:cNvSpPr/>
          <p:nvPr/>
        </p:nvSpPr>
        <p:spPr>
          <a:xfrm>
            <a:off x="9295211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Ranking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428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B349E7-B8A1-4655-D68B-50F7D1279894}"/>
              </a:ext>
            </a:extLst>
          </p:cNvPr>
          <p:cNvSpPr/>
          <p:nvPr/>
        </p:nvSpPr>
        <p:spPr>
          <a:xfrm>
            <a:off x="116748" y="85379"/>
            <a:ext cx="6824327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BF7DE5-7F2E-142C-AFCA-9F32E684E105}"/>
              </a:ext>
            </a:extLst>
          </p:cNvPr>
          <p:cNvSpPr/>
          <p:nvPr/>
        </p:nvSpPr>
        <p:spPr>
          <a:xfrm>
            <a:off x="3511306" y="893059"/>
            <a:ext cx="1285335" cy="6562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FC43C-E62E-A0C7-D410-FE1EF10B9D34}"/>
              </a:ext>
            </a:extLst>
          </p:cNvPr>
          <p:cNvSpPr txBox="1"/>
          <p:nvPr/>
        </p:nvSpPr>
        <p:spPr>
          <a:xfrm>
            <a:off x="1702972" y="1026912"/>
            <a:ext cx="1034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A23D4-5487-A28C-6437-B0F8EB682896}"/>
              </a:ext>
            </a:extLst>
          </p:cNvPr>
          <p:cNvSpPr txBox="1"/>
          <p:nvPr/>
        </p:nvSpPr>
        <p:spPr>
          <a:xfrm>
            <a:off x="1205225" y="494638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SMILEs Representation of Benzene 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2A50CB93-FA8F-06FF-4BF2-25ABC035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298604" y="953981"/>
            <a:ext cx="581381" cy="5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6E00643-FD1A-06BD-F5FC-0BE3BF8DDB82}"/>
              </a:ext>
            </a:extLst>
          </p:cNvPr>
          <p:cNvSpPr/>
          <p:nvPr/>
        </p:nvSpPr>
        <p:spPr>
          <a:xfrm>
            <a:off x="2705572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9DABB-FD4E-5506-499A-C5C3A87556B9}"/>
              </a:ext>
            </a:extLst>
          </p:cNvPr>
          <p:cNvSpPr txBox="1"/>
          <p:nvPr/>
        </p:nvSpPr>
        <p:spPr>
          <a:xfrm>
            <a:off x="3511306" y="1018219"/>
            <a:ext cx="12853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ChemBERTa Model</a:t>
            </a:r>
            <a:endParaRPr lang="en-GB" sz="11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752DD5-E224-2B27-B241-FE881C02E9E8}"/>
              </a:ext>
            </a:extLst>
          </p:cNvPr>
          <p:cNvSpPr/>
          <p:nvPr/>
        </p:nvSpPr>
        <p:spPr>
          <a:xfrm>
            <a:off x="4841470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85C92-8388-F8B8-D10A-D4470AD96FAC}"/>
              </a:ext>
            </a:extLst>
          </p:cNvPr>
          <p:cNvSpPr txBox="1"/>
          <p:nvPr/>
        </p:nvSpPr>
        <p:spPr>
          <a:xfrm>
            <a:off x="5099883" y="185339"/>
            <a:ext cx="180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Vector Representation of Benzene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04743-D2AC-83B8-C3A3-7328FE1464FE}"/>
              </a:ext>
            </a:extLst>
          </p:cNvPr>
          <p:cNvSpPr txBox="1"/>
          <p:nvPr/>
        </p:nvSpPr>
        <p:spPr>
          <a:xfrm>
            <a:off x="0" y="416170"/>
            <a:ext cx="1178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E62D957-2C38-BAC4-630A-ECBE814A0697}"/>
              </a:ext>
            </a:extLst>
          </p:cNvPr>
          <p:cNvSpPr/>
          <p:nvPr/>
        </p:nvSpPr>
        <p:spPr>
          <a:xfrm>
            <a:off x="951295" y="953981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FAC80-FC29-294D-D1BB-5A9D28C8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67" y="643795"/>
            <a:ext cx="697114" cy="126186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A0468C-ECB6-2A4B-69EB-2BB1F6F28D31}"/>
              </a:ext>
            </a:extLst>
          </p:cNvPr>
          <p:cNvSpPr/>
          <p:nvPr/>
        </p:nvSpPr>
        <p:spPr>
          <a:xfrm>
            <a:off x="116748" y="2190620"/>
            <a:ext cx="8435679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28B67-F05A-71A5-4974-D6AAF19A637F}"/>
              </a:ext>
            </a:extLst>
          </p:cNvPr>
          <p:cNvSpPr txBox="1"/>
          <p:nvPr/>
        </p:nvSpPr>
        <p:spPr>
          <a:xfrm>
            <a:off x="1518803" y="251024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R</a:t>
            </a:r>
            <a:r>
              <a:rPr lang="en-GB" sz="1200" dirty="0" err="1">
                <a:latin typeface="Palatino Linotype" panose="02040502050505030304" pitchFamily="18" charset="0"/>
              </a:rPr>
              <a:t>DKit</a:t>
            </a:r>
            <a:r>
              <a:rPr lang="en-GB" sz="1200" dirty="0">
                <a:latin typeface="Palatino Linotype" panose="02040502050505030304" pitchFamily="18" charset="0"/>
              </a:rPr>
              <a:t> Smiles -&gt; Mol -&gt; Skeleton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A7139D-398B-3F4B-9BE0-0459374A61EC}"/>
              </a:ext>
            </a:extLst>
          </p:cNvPr>
          <p:cNvSpPr/>
          <p:nvPr/>
        </p:nvSpPr>
        <p:spPr>
          <a:xfrm>
            <a:off x="3476647" y="304726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8E0C25C-35F1-841E-CA16-10EF750825DB}"/>
              </a:ext>
            </a:extLst>
          </p:cNvPr>
          <p:cNvSpPr/>
          <p:nvPr/>
        </p:nvSpPr>
        <p:spPr>
          <a:xfrm>
            <a:off x="6500233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AA8EF-9D02-B6AE-3090-93FECBEE2DD8}"/>
              </a:ext>
            </a:extLst>
          </p:cNvPr>
          <p:cNvSpPr txBox="1"/>
          <p:nvPr/>
        </p:nvSpPr>
        <p:spPr>
          <a:xfrm>
            <a:off x="7286628" y="2287294"/>
            <a:ext cx="128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Skeleton Image</a:t>
            </a:r>
            <a:r>
              <a:rPr lang="en-GB" sz="1200" dirty="0">
                <a:latin typeface="Palatino Linotype" panose="02040502050505030304" pitchFamily="18" charset="0"/>
              </a:rPr>
              <a:t> Generated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15D1B-BD9E-8528-12D7-819DF619597C}"/>
              </a:ext>
            </a:extLst>
          </p:cNvPr>
          <p:cNvSpPr txBox="1"/>
          <p:nvPr/>
        </p:nvSpPr>
        <p:spPr>
          <a:xfrm>
            <a:off x="177291" y="2505490"/>
            <a:ext cx="89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78CABE5-8B1B-4E53-8571-78A68390B57F}"/>
              </a:ext>
            </a:extLst>
          </p:cNvPr>
          <p:cNvSpPr/>
          <p:nvPr/>
        </p:nvSpPr>
        <p:spPr>
          <a:xfrm>
            <a:off x="1103025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6B80CA-F890-9FB6-C736-7DCA008C9F80}"/>
              </a:ext>
            </a:extLst>
          </p:cNvPr>
          <p:cNvSpPr txBox="1"/>
          <p:nvPr/>
        </p:nvSpPr>
        <p:spPr>
          <a:xfrm>
            <a:off x="177291" y="3076826"/>
            <a:ext cx="925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CN1N(c2ccccc2)C(=O).......N(C)N(c2ccccc2)C1=O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 descr="A structure of a molecule&#10;&#10;Description automatically generated">
            <a:extLst>
              <a:ext uri="{FF2B5EF4-FFF2-40B4-BE49-F238E27FC236}">
                <a16:creationId xmlns:a16="http://schemas.microsoft.com/office/drawing/2014/main" id="{073A9B29-B4ED-8F5F-2BBB-34B01159A2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32363" r="14242" b="31524"/>
          <a:stretch/>
        </p:blipFill>
        <p:spPr>
          <a:xfrm>
            <a:off x="1939478" y="2998593"/>
            <a:ext cx="1447817" cy="741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1587DA-6E99-81B0-5BF0-813B7DFA27D9}"/>
              </a:ext>
            </a:extLst>
          </p:cNvPr>
          <p:cNvSpPr txBox="1"/>
          <p:nvPr/>
        </p:nvSpPr>
        <p:spPr>
          <a:xfrm>
            <a:off x="4394971" y="230875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D</a:t>
            </a:r>
            <a:r>
              <a:rPr lang="en-GB" sz="1200" dirty="0" err="1">
                <a:latin typeface="Palatino Linotype" panose="02040502050505030304" pitchFamily="18" charset="0"/>
              </a:rPr>
              <a:t>ataset</a:t>
            </a:r>
            <a:r>
              <a:rPr lang="en-GB" sz="1200" dirty="0">
                <a:latin typeface="Palatino Linotype" panose="02040502050505030304" pitchFamily="18" charset="0"/>
              </a:rPr>
              <a:t> Structure Standardisation</a:t>
            </a:r>
          </a:p>
        </p:txBody>
      </p:sp>
      <p:pic>
        <p:nvPicPr>
          <p:cNvPr id="44" name="Picture 43" descr="A structure of a molecule&#10;&#10;Description automatically generated">
            <a:extLst>
              <a:ext uri="{FF2B5EF4-FFF2-40B4-BE49-F238E27FC236}">
                <a16:creationId xmlns:a16="http://schemas.microsoft.com/office/drawing/2014/main" id="{569A2089-EE45-3E91-C26F-EE6A9324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40" y="2780355"/>
            <a:ext cx="1113742" cy="1113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EC4E22A-F554-A4EA-6C0E-D384AA201965}"/>
              </a:ext>
            </a:extLst>
          </p:cNvPr>
          <p:cNvSpPr txBox="1"/>
          <p:nvPr/>
        </p:nvSpPr>
        <p:spPr>
          <a:xfrm>
            <a:off x="7373840" y="3856953"/>
            <a:ext cx="1178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400x400 pixels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CC1C82-B530-897D-E885-46E4140A5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851" y="2823161"/>
            <a:ext cx="2030240" cy="1007573"/>
          </a:xfrm>
          <a:prstGeom prst="rect">
            <a:avLst/>
          </a:prstGeom>
        </p:spPr>
      </p:pic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5C52E7FB-1297-4CB9-FA68-0B0A8D14FD9A}"/>
              </a:ext>
            </a:extLst>
          </p:cNvPr>
          <p:cNvSpPr/>
          <p:nvPr/>
        </p:nvSpPr>
        <p:spPr>
          <a:xfrm>
            <a:off x="8772802" y="2190619"/>
            <a:ext cx="1410718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0E854-82CD-F651-1BEC-9E2E4605DB12}"/>
              </a:ext>
            </a:extLst>
          </p:cNvPr>
          <p:cNvGrpSpPr/>
          <p:nvPr/>
        </p:nvGrpSpPr>
        <p:grpSpPr>
          <a:xfrm>
            <a:off x="7464074" y="1221165"/>
            <a:ext cx="1285336" cy="656212"/>
            <a:chOff x="1537562" y="4786706"/>
            <a:chExt cx="1285336" cy="65621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7FDB14-1787-3D19-4AC2-6E530E42FF52}"/>
                </a:ext>
              </a:extLst>
            </p:cNvPr>
            <p:cNvSpPr/>
            <p:nvPr/>
          </p:nvSpPr>
          <p:spPr>
            <a:xfrm>
              <a:off x="1537562" y="4786706"/>
              <a:ext cx="1285335" cy="65621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B79DD2-D975-82E9-534A-89790724E3B0}"/>
                </a:ext>
              </a:extLst>
            </p:cNvPr>
            <p:cNvSpPr txBox="1"/>
            <p:nvPr/>
          </p:nvSpPr>
          <p:spPr>
            <a:xfrm>
              <a:off x="1537562" y="4911866"/>
              <a:ext cx="128533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100" b="1" i="0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</a:rPr>
                <a:t>ChemBERTa Model</a:t>
              </a:r>
              <a:endParaRPr lang="en-GB" sz="11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3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402C8F-AF0C-91E4-0D6D-1CE79EE1D347}"/>
              </a:ext>
            </a:extLst>
          </p:cNvPr>
          <p:cNvSpPr/>
          <p:nvPr/>
        </p:nvSpPr>
        <p:spPr>
          <a:xfrm>
            <a:off x="230819" y="1576624"/>
            <a:ext cx="11597625" cy="27514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35623D7A-2FEE-9ED4-1D1D-6BE8D6226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635293" y="2515931"/>
            <a:ext cx="484351" cy="4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apezoid 4">
            <a:extLst>
              <a:ext uri="{FF2B5EF4-FFF2-40B4-BE49-F238E27FC236}">
                <a16:creationId xmlns:a16="http://schemas.microsoft.com/office/drawing/2014/main" id="{2D860B5D-241B-D29C-30C8-5C6AD09F9909}"/>
              </a:ext>
            </a:extLst>
          </p:cNvPr>
          <p:cNvSpPr/>
          <p:nvPr/>
        </p:nvSpPr>
        <p:spPr>
          <a:xfrm rot="5400000">
            <a:off x="5568675" y="2320318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D82216D8-3FEC-74F5-6879-77EE3D651BE3}"/>
              </a:ext>
            </a:extLst>
          </p:cNvPr>
          <p:cNvSpPr/>
          <p:nvPr/>
        </p:nvSpPr>
        <p:spPr>
          <a:xfrm rot="16200000">
            <a:off x="8502096" y="2270786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91F64-41D0-111A-5962-D5E4C2C1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65" y="2379109"/>
            <a:ext cx="1285714" cy="65671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C18AC-2A75-A136-06AF-CE17F522D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85" y="2336114"/>
            <a:ext cx="428711" cy="77602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FE0A7-AC2D-B20D-10B6-B6079998E8D8}"/>
              </a:ext>
            </a:extLst>
          </p:cNvPr>
          <p:cNvSpPr/>
          <p:nvPr/>
        </p:nvSpPr>
        <p:spPr>
          <a:xfrm>
            <a:off x="1178999" y="2562976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540F5DB-5A0D-AD5C-0D74-8E72B12FF60D}"/>
              </a:ext>
            </a:extLst>
          </p:cNvPr>
          <p:cNvSpPr/>
          <p:nvPr/>
        </p:nvSpPr>
        <p:spPr>
          <a:xfrm>
            <a:off x="4335188" y="2481969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BA7309-B969-E59F-9E5A-0D27511A1D7D}"/>
              </a:ext>
            </a:extLst>
          </p:cNvPr>
          <p:cNvSpPr/>
          <p:nvPr/>
        </p:nvSpPr>
        <p:spPr>
          <a:xfrm>
            <a:off x="5320706" y="2494488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6DF70-A0F7-CD36-42AE-EAEA69195BF5}"/>
              </a:ext>
            </a:extLst>
          </p:cNvPr>
          <p:cNvSpPr/>
          <p:nvPr/>
        </p:nvSpPr>
        <p:spPr>
          <a:xfrm>
            <a:off x="6760124" y="2355027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alatino Linotype" panose="02040502050505030304" pitchFamily="18" charset="0"/>
              </a:rPr>
              <a:t>Latent Space</a:t>
            </a:r>
            <a:endParaRPr lang="en-GB" sz="105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ADCD3-B2A6-D9BA-F119-EEF42DF5D12D}"/>
              </a:ext>
            </a:extLst>
          </p:cNvPr>
          <p:cNvSpPr/>
          <p:nvPr/>
        </p:nvSpPr>
        <p:spPr>
          <a:xfrm>
            <a:off x="8093209" y="1978912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alatino Linotype" panose="02040502050505030304" pitchFamily="18" charset="0"/>
              </a:rPr>
              <a:t>Latent Space</a:t>
            </a:r>
            <a:endParaRPr lang="en-GB" sz="1050" dirty="0">
              <a:latin typeface="Palatino Linotype" panose="0204050205050503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4AFE2A-1EB6-E842-7127-18B357CEB1B2}"/>
              </a:ext>
            </a:extLst>
          </p:cNvPr>
          <p:cNvSpPr/>
          <p:nvPr/>
        </p:nvSpPr>
        <p:spPr>
          <a:xfrm>
            <a:off x="7489649" y="2494488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8A65B-1670-3BC0-0144-4B80193B2E8D}"/>
              </a:ext>
            </a:extLst>
          </p:cNvPr>
          <p:cNvSpPr/>
          <p:nvPr/>
        </p:nvSpPr>
        <p:spPr>
          <a:xfrm>
            <a:off x="8093209" y="2724124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Condition Vector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45583DA-A16F-BBF3-93B2-F780476E9058}"/>
              </a:ext>
            </a:extLst>
          </p:cNvPr>
          <p:cNvSpPr/>
          <p:nvPr/>
        </p:nvSpPr>
        <p:spPr>
          <a:xfrm rot="5400000">
            <a:off x="7405790" y="1697703"/>
            <a:ext cx="675710" cy="3894472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35CF67B-5AC9-200F-C418-B09D1803E6D5}"/>
              </a:ext>
            </a:extLst>
          </p:cNvPr>
          <p:cNvSpPr/>
          <p:nvPr/>
        </p:nvSpPr>
        <p:spPr>
          <a:xfrm rot="5400000">
            <a:off x="2792782" y="1066064"/>
            <a:ext cx="675710" cy="5157752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81DA8-FB7C-8FEA-316C-9820AA977289}"/>
              </a:ext>
            </a:extLst>
          </p:cNvPr>
          <p:cNvSpPr txBox="1"/>
          <p:nvPr/>
        </p:nvSpPr>
        <p:spPr>
          <a:xfrm>
            <a:off x="2268993" y="3905289"/>
            <a:ext cx="172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Preprocessing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21F2B-1BCF-3373-59E8-6D02BA953FCA}"/>
              </a:ext>
            </a:extLst>
          </p:cNvPr>
          <p:cNvSpPr txBox="1"/>
          <p:nvPr/>
        </p:nvSpPr>
        <p:spPr>
          <a:xfrm>
            <a:off x="6428480" y="3931192"/>
            <a:ext cx="28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Variational Auto Encoder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8AF5E-B463-5631-BBBA-174D25BAA337}"/>
              </a:ext>
            </a:extLst>
          </p:cNvPr>
          <p:cNvSpPr txBox="1"/>
          <p:nvPr/>
        </p:nvSpPr>
        <p:spPr>
          <a:xfrm>
            <a:off x="434788" y="2075837"/>
            <a:ext cx="951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Molecule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A8017-96F4-2F89-0BC3-5B4665D157EA}"/>
              </a:ext>
            </a:extLst>
          </p:cNvPr>
          <p:cNvSpPr txBox="1"/>
          <p:nvPr/>
        </p:nvSpPr>
        <p:spPr>
          <a:xfrm>
            <a:off x="4353217" y="1781580"/>
            <a:ext cx="119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Vector Form of SMILES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7A711D-6FC5-E315-9181-C9BD9CFC2E7D}"/>
              </a:ext>
            </a:extLst>
          </p:cNvPr>
          <p:cNvSpPr txBox="1"/>
          <p:nvPr/>
        </p:nvSpPr>
        <p:spPr>
          <a:xfrm>
            <a:off x="7424299" y="1630782"/>
            <a:ext cx="194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Palatino Linotype" panose="02040502050505030304" pitchFamily="18" charset="0"/>
              </a:rPr>
              <a:t>Concatenate Latent Space with condition for decoder</a:t>
            </a:r>
            <a:endParaRPr lang="en-GB" sz="1000" b="1" dirty="0">
              <a:latin typeface="Palatino Linotype" panose="020405020505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B39DD78-43D4-EB40-88A1-96339950D0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0" t="41665" r="34499" b="42880"/>
          <a:stretch/>
        </p:blipFill>
        <p:spPr>
          <a:xfrm>
            <a:off x="10258403" y="2363524"/>
            <a:ext cx="1223793" cy="58881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39CBEC2-7631-A2DF-DFC1-535AED105096}"/>
              </a:ext>
            </a:extLst>
          </p:cNvPr>
          <p:cNvSpPr/>
          <p:nvPr/>
        </p:nvSpPr>
        <p:spPr>
          <a:xfrm>
            <a:off x="9691056" y="2487337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98EA38C-1049-E0B0-D546-9AA29256E142}"/>
              </a:ext>
            </a:extLst>
          </p:cNvPr>
          <p:cNvSpPr/>
          <p:nvPr/>
        </p:nvSpPr>
        <p:spPr>
          <a:xfrm rot="5400000">
            <a:off x="10379851" y="2729771"/>
            <a:ext cx="675710" cy="1806327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6DCFD-3AE6-5AC5-FB80-82813E6DFFE8}"/>
              </a:ext>
            </a:extLst>
          </p:cNvPr>
          <p:cNvSpPr txBox="1"/>
          <p:nvPr/>
        </p:nvSpPr>
        <p:spPr>
          <a:xfrm>
            <a:off x="9833910" y="3906134"/>
            <a:ext cx="1806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Post Processing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2C04F8-87FD-E5D7-2C56-291DE2DBC06B}"/>
              </a:ext>
            </a:extLst>
          </p:cNvPr>
          <p:cNvSpPr txBox="1"/>
          <p:nvPr/>
        </p:nvSpPr>
        <p:spPr>
          <a:xfrm>
            <a:off x="1636758" y="2562310"/>
            <a:ext cx="884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27DA2B9-8B15-1D09-A5AF-15036CAB0867}"/>
              </a:ext>
            </a:extLst>
          </p:cNvPr>
          <p:cNvSpPr/>
          <p:nvPr/>
        </p:nvSpPr>
        <p:spPr>
          <a:xfrm>
            <a:off x="2440275" y="2536323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FE391C-7B89-3FDD-5053-AEB94BE4C31A}"/>
              </a:ext>
            </a:extLst>
          </p:cNvPr>
          <p:cNvSpPr txBox="1"/>
          <p:nvPr/>
        </p:nvSpPr>
        <p:spPr>
          <a:xfrm>
            <a:off x="1392976" y="1985932"/>
            <a:ext cx="144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SMILES Representation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BCCEA7BD-D675-0471-9A9F-9D9F0D9EC209}"/>
              </a:ext>
            </a:extLst>
          </p:cNvPr>
          <p:cNvSpPr/>
          <p:nvPr/>
        </p:nvSpPr>
        <p:spPr>
          <a:xfrm rot="5400000">
            <a:off x="1543410" y="1217043"/>
            <a:ext cx="2156604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9A6ED0A-162B-FA71-82E9-ED6622E41F1F}"/>
              </a:ext>
            </a:extLst>
          </p:cNvPr>
          <p:cNvSpPr/>
          <p:nvPr/>
        </p:nvSpPr>
        <p:spPr>
          <a:xfrm rot="5400000">
            <a:off x="2191826" y="1217043"/>
            <a:ext cx="1889185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2502F40C-2DCF-657D-B983-EFB81020AF23}"/>
              </a:ext>
            </a:extLst>
          </p:cNvPr>
          <p:cNvSpPr/>
          <p:nvPr/>
        </p:nvSpPr>
        <p:spPr>
          <a:xfrm rot="5400000">
            <a:off x="2838084" y="1219200"/>
            <a:ext cx="1626079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F6DC196-E1F4-7728-8D69-9B84439964F5}"/>
              </a:ext>
            </a:extLst>
          </p:cNvPr>
          <p:cNvSpPr/>
          <p:nvPr/>
        </p:nvSpPr>
        <p:spPr>
          <a:xfrm rot="5400000">
            <a:off x="3482184" y="1219200"/>
            <a:ext cx="1367287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8333E-6F95-8485-6BD6-F09E60B2DF43}"/>
              </a:ext>
            </a:extLst>
          </p:cNvPr>
          <p:cNvSpPr/>
          <p:nvPr/>
        </p:nvSpPr>
        <p:spPr>
          <a:xfrm rot="5400000">
            <a:off x="1028703" y="1217042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Vector Form of SMILES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7220F-1EFE-A732-4F19-0BD2FB09CD23}"/>
              </a:ext>
            </a:extLst>
          </p:cNvPr>
          <p:cNvSpPr/>
          <p:nvPr/>
        </p:nvSpPr>
        <p:spPr>
          <a:xfrm rot="5400000">
            <a:off x="4264306" y="757688"/>
            <a:ext cx="832449" cy="4212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Mean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1CBE1B-BEBA-A3DD-72E2-14FF3FD97902}"/>
              </a:ext>
            </a:extLst>
          </p:cNvPr>
          <p:cNvSpPr/>
          <p:nvPr/>
        </p:nvSpPr>
        <p:spPr>
          <a:xfrm rot="5400000">
            <a:off x="4264306" y="1676397"/>
            <a:ext cx="832449" cy="4212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Variance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CB161-5C7C-D241-BF02-F9667DD7DBDC}"/>
              </a:ext>
            </a:extLst>
          </p:cNvPr>
          <p:cNvSpPr/>
          <p:nvPr/>
        </p:nvSpPr>
        <p:spPr>
          <a:xfrm rot="5400000">
            <a:off x="4779008" y="1260171"/>
            <a:ext cx="832452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9FC55-0E87-0B2B-01E5-3A5BEAB7F639}"/>
              </a:ext>
            </a:extLst>
          </p:cNvPr>
          <p:cNvSpPr/>
          <p:nvPr/>
        </p:nvSpPr>
        <p:spPr>
          <a:xfrm rot="5400000">
            <a:off x="5293711" y="757687"/>
            <a:ext cx="832452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0171A3-D3E6-3676-FCC3-C3164674A60C}"/>
              </a:ext>
            </a:extLst>
          </p:cNvPr>
          <p:cNvSpPr/>
          <p:nvPr/>
        </p:nvSpPr>
        <p:spPr>
          <a:xfrm rot="5400000">
            <a:off x="5293711" y="1676398"/>
            <a:ext cx="832452" cy="4212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User Specified conditions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5A58C-4C79-C388-7DB6-0040600DFA1E}"/>
              </a:ext>
            </a:extLst>
          </p:cNvPr>
          <p:cNvSpPr txBox="1"/>
          <p:nvPr/>
        </p:nvSpPr>
        <p:spPr>
          <a:xfrm>
            <a:off x="393214" y="3480325"/>
            <a:ext cx="609456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 = </a:t>
            </a:r>
            <a:r>
              <a:rPr lang="en-GB" sz="1100" b="0" dirty="0" err="1">
                <a:effectLst/>
                <a:latin typeface="+mj-lt"/>
              </a:rPr>
              <a:t>tf.keras.Input</a:t>
            </a:r>
            <a:r>
              <a:rPr lang="en-GB" sz="1100" b="0" dirty="0">
                <a:effectLst/>
                <a:latin typeface="+mj-lt"/>
              </a:rPr>
              <a:t>(shape=(</a:t>
            </a:r>
            <a:r>
              <a:rPr lang="en-GB" sz="1100" b="0" dirty="0" err="1">
                <a:effectLst/>
                <a:latin typeface="+mj-lt"/>
              </a:rPr>
              <a:t>latent_dim</a:t>
            </a:r>
            <a:r>
              <a:rPr lang="en-GB" sz="1100" b="0" dirty="0">
                <a:effectLst/>
                <a:latin typeface="+mj-lt"/>
              </a:rPr>
              <a:t>,), name='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')</a:t>
            </a:r>
          </a:p>
          <a:p>
            <a:r>
              <a:rPr lang="en-GB" sz="1100" b="0" dirty="0">
                <a:effectLst/>
                <a:latin typeface="+mj-lt"/>
              </a:rPr>
              <a:t>        </a:t>
            </a:r>
          </a:p>
          <a:p>
            <a:r>
              <a:rPr lang="en-GB" sz="1100" b="0" dirty="0">
                <a:effectLst/>
                <a:latin typeface="+mj-lt"/>
              </a:rPr>
              <a:t>        # Reshape the latent vector to match the input shape for the convolutional layers</a:t>
            </a:r>
          </a:p>
          <a:p>
            <a:r>
              <a:rPr lang="en-GB" sz="1100" b="0" dirty="0">
                <a:effectLst/>
                <a:latin typeface="+mj-lt"/>
              </a:rPr>
              <a:t>        x = </a:t>
            </a:r>
            <a:r>
              <a:rPr lang="en-GB" sz="1100" b="0" dirty="0" err="1">
                <a:effectLst/>
                <a:latin typeface="+mj-lt"/>
              </a:rPr>
              <a:t>layers.Dense</a:t>
            </a:r>
            <a:r>
              <a:rPr lang="en-GB" sz="1100" b="0" dirty="0">
                <a:effectLst/>
                <a:latin typeface="+mj-lt"/>
              </a:rPr>
              <a:t>(units=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[0]*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[1]*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[2], activation='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')(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)</a:t>
            </a:r>
          </a:p>
          <a:p>
            <a:r>
              <a:rPr lang="en-GB" sz="1100" b="0" dirty="0">
                <a:effectLst/>
                <a:latin typeface="+mj-lt"/>
              </a:rPr>
              <a:t>        x = </a:t>
            </a:r>
            <a:r>
              <a:rPr lang="en-GB" sz="1100" b="0" dirty="0" err="1">
                <a:effectLst/>
                <a:latin typeface="+mj-lt"/>
              </a:rPr>
              <a:t>layers.Reshape</a:t>
            </a:r>
            <a:r>
              <a:rPr lang="en-GB" sz="1100" b="0" dirty="0">
                <a:effectLst/>
                <a:latin typeface="+mj-lt"/>
              </a:rPr>
              <a:t>(</a:t>
            </a:r>
            <a:r>
              <a:rPr lang="en-GB" sz="1100" b="0" dirty="0" err="1">
                <a:effectLst/>
                <a:latin typeface="+mj-lt"/>
              </a:rPr>
              <a:t>target_shape</a:t>
            </a:r>
            <a:r>
              <a:rPr lang="en-GB" sz="1100" b="0" dirty="0">
                <a:effectLst/>
                <a:latin typeface="+mj-lt"/>
              </a:rPr>
              <a:t>=(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[0],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[1],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[2]))(x)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layers.Conv2DTranspose(128,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layers.Conv2DTranspose(64,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layers.Conv2DTranspose(32,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layers.Conv2DTranspose(16,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=(3, 3),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# Output layer with tanh activation instead of </a:t>
            </a:r>
            <a:r>
              <a:rPr lang="en-GB" sz="1100" b="0" dirty="0" err="1">
                <a:effectLst/>
                <a:latin typeface="+mj-lt"/>
              </a:rPr>
              <a:t>relu</a:t>
            </a:r>
            <a:endParaRPr lang="en-GB" sz="1100" b="0" dirty="0">
              <a:effectLst/>
              <a:latin typeface="+mj-lt"/>
            </a:endParaRPr>
          </a:p>
          <a:p>
            <a:r>
              <a:rPr lang="en-GB" sz="1100" b="0" dirty="0">
                <a:effectLst/>
                <a:latin typeface="+mj-lt"/>
              </a:rPr>
              <a:t>        outputs = layers.Conv2DTranspose(filters=1,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=(3, 3),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outputs = </a:t>
            </a:r>
            <a:r>
              <a:rPr lang="en-GB" sz="1100" b="0" dirty="0" err="1">
                <a:effectLst/>
                <a:latin typeface="+mj-lt"/>
              </a:rPr>
              <a:t>layers.Flatten</a:t>
            </a:r>
            <a:r>
              <a:rPr lang="en-GB" sz="1100" b="0" dirty="0">
                <a:effectLst/>
                <a:latin typeface="+mj-lt"/>
              </a:rPr>
              <a:t>()(outputs)</a:t>
            </a:r>
          </a:p>
          <a:p>
            <a:r>
              <a:rPr lang="en-GB" sz="1100" b="0" dirty="0">
                <a:effectLst/>
                <a:latin typeface="+mj-lt"/>
              </a:rPr>
              <a:t>        outputs = </a:t>
            </a:r>
            <a:r>
              <a:rPr lang="en-GB" sz="1100" b="0" dirty="0" err="1">
                <a:effectLst/>
                <a:latin typeface="+mj-lt"/>
              </a:rPr>
              <a:t>layers.Dense</a:t>
            </a:r>
            <a:r>
              <a:rPr lang="en-GB" sz="1100" b="0" dirty="0">
                <a:effectLst/>
                <a:latin typeface="+mj-lt"/>
              </a:rPr>
              <a:t>(units=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 *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 *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[2],activation="sigmoid")(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)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5B29184F-1997-D97C-A86E-32C74A4762A1}"/>
              </a:ext>
            </a:extLst>
          </p:cNvPr>
          <p:cNvSpPr/>
          <p:nvPr/>
        </p:nvSpPr>
        <p:spPr>
          <a:xfrm rot="16200000">
            <a:off x="5244017" y="1218537"/>
            <a:ext cx="1961246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EE0DF-EF89-EB37-2E96-19DD35956086}"/>
              </a:ext>
            </a:extLst>
          </p:cNvPr>
          <p:cNvSpPr/>
          <p:nvPr/>
        </p:nvSpPr>
        <p:spPr>
          <a:xfrm rot="16200000">
            <a:off x="5693684" y="1283573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Reshape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4A9BB5-F4DC-B4DD-9AF9-6D2DDEFEFC10}"/>
              </a:ext>
            </a:extLst>
          </p:cNvPr>
          <p:cNvSpPr/>
          <p:nvPr/>
        </p:nvSpPr>
        <p:spPr>
          <a:xfrm rot="16200000">
            <a:off x="6062794" y="1283573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Transpose Convolutional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3276D-1403-BF36-5B9A-A8087944673B}"/>
              </a:ext>
            </a:extLst>
          </p:cNvPr>
          <p:cNvSpPr/>
          <p:nvPr/>
        </p:nvSpPr>
        <p:spPr>
          <a:xfrm rot="16200000">
            <a:off x="6761973" y="1286592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Transpose Convolutional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AEDF69-B4E3-8D12-9A63-E6AF2CE421F9}"/>
              </a:ext>
            </a:extLst>
          </p:cNvPr>
          <p:cNvSpPr txBox="1"/>
          <p:nvPr/>
        </p:nvSpPr>
        <p:spPr>
          <a:xfrm>
            <a:off x="6953937" y="119987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itannic Bold" panose="020B0903060703020204" pitchFamily="34" charset="0"/>
              </a:rPr>
              <a:t>…</a:t>
            </a:r>
            <a:endParaRPr lang="en-GB" b="1" dirty="0">
              <a:latin typeface="Britannic Bold" panose="020B09030607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2F92A-B862-62AA-A771-8E44260840FB}"/>
              </a:ext>
            </a:extLst>
          </p:cNvPr>
          <p:cNvSpPr/>
          <p:nvPr/>
        </p:nvSpPr>
        <p:spPr>
          <a:xfrm rot="16200000">
            <a:off x="7126678" y="1282078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Flatten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0A41AF-FF9B-1792-CB9D-5F942B7BC3D3}"/>
              </a:ext>
            </a:extLst>
          </p:cNvPr>
          <p:cNvSpPr/>
          <p:nvPr/>
        </p:nvSpPr>
        <p:spPr>
          <a:xfrm rot="16200000">
            <a:off x="7478855" y="1280338"/>
            <a:ext cx="1967715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C4C95-B723-8358-FD1B-B8A4AFF083AE}"/>
              </a:ext>
            </a:extLst>
          </p:cNvPr>
          <p:cNvSpPr/>
          <p:nvPr/>
        </p:nvSpPr>
        <p:spPr>
          <a:xfrm rot="16200000">
            <a:off x="7843561" y="1280336"/>
            <a:ext cx="1967715" cy="291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Generated Image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BA2E718-5C3C-64A5-E2DA-25A1C3FE830C}"/>
              </a:ext>
            </a:extLst>
          </p:cNvPr>
          <p:cNvSpPr/>
          <p:nvPr/>
        </p:nvSpPr>
        <p:spPr>
          <a:xfrm>
            <a:off x="95040" y="1423624"/>
            <a:ext cx="6824327" cy="2868652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1F69EB-4B51-DAB9-09D2-5D1A5B933192}"/>
              </a:ext>
            </a:extLst>
          </p:cNvPr>
          <p:cNvSpPr/>
          <p:nvPr/>
        </p:nvSpPr>
        <p:spPr>
          <a:xfrm>
            <a:off x="2448645" y="2541977"/>
            <a:ext cx="863535" cy="4616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23E04D-AF97-0830-A733-0F4F75744AAB}"/>
              </a:ext>
            </a:extLst>
          </p:cNvPr>
          <p:cNvSpPr txBox="1"/>
          <p:nvPr/>
        </p:nvSpPr>
        <p:spPr>
          <a:xfrm>
            <a:off x="956073" y="2480211"/>
            <a:ext cx="13683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SMILEs Representation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AF11A6-2218-12B0-D495-DC3AFF6CA1DD}"/>
              </a:ext>
            </a:extLst>
          </p:cNvPr>
          <p:cNvSpPr txBox="1"/>
          <p:nvPr/>
        </p:nvSpPr>
        <p:spPr>
          <a:xfrm>
            <a:off x="2460704" y="2583855"/>
            <a:ext cx="8394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ChemBERTa Model</a:t>
            </a:r>
            <a:endParaRPr lang="en-GB" sz="8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DB1135-E9FD-D328-2A2B-473A6212BFB2}"/>
              </a:ext>
            </a:extLst>
          </p:cNvPr>
          <p:cNvSpPr txBox="1"/>
          <p:nvPr/>
        </p:nvSpPr>
        <p:spPr>
          <a:xfrm>
            <a:off x="121020" y="2634136"/>
            <a:ext cx="700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6622AB4-5A0A-BF04-7667-13F3B7FA72D3}"/>
              </a:ext>
            </a:extLst>
          </p:cNvPr>
          <p:cNvSpPr/>
          <p:nvPr/>
        </p:nvSpPr>
        <p:spPr>
          <a:xfrm>
            <a:off x="762911" y="3658834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764978-1972-F449-7D6F-F7A44209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40" y="2530918"/>
            <a:ext cx="344037" cy="622749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7976B51B-48BC-6A4D-4BC8-9D0CD3951E18}"/>
              </a:ext>
            </a:extLst>
          </p:cNvPr>
          <p:cNvSpPr/>
          <p:nvPr/>
        </p:nvSpPr>
        <p:spPr>
          <a:xfrm>
            <a:off x="2001910" y="2621509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B229766-AA76-1D50-7126-D2310E7C0957}"/>
              </a:ext>
            </a:extLst>
          </p:cNvPr>
          <p:cNvSpPr/>
          <p:nvPr/>
        </p:nvSpPr>
        <p:spPr>
          <a:xfrm>
            <a:off x="3404938" y="2627279"/>
            <a:ext cx="488507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382551D-16DB-5574-F234-492385A605FE}"/>
              </a:ext>
            </a:extLst>
          </p:cNvPr>
          <p:cNvSpPr/>
          <p:nvPr/>
        </p:nvSpPr>
        <p:spPr>
          <a:xfrm>
            <a:off x="5539230" y="1513171"/>
            <a:ext cx="1290393" cy="7061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Conditions</a:t>
            </a:r>
            <a:endParaRPr lang="en-GB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5ECAB7-BEF9-6A3A-94B0-C41C1F067A88}"/>
              </a:ext>
            </a:extLst>
          </p:cNvPr>
          <p:cNvSpPr txBox="1"/>
          <p:nvPr/>
        </p:nvSpPr>
        <p:spPr>
          <a:xfrm>
            <a:off x="138318" y="3686557"/>
            <a:ext cx="700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</a:t>
            </a:r>
            <a:r>
              <a:rPr lang="pt-BR" sz="800" dirty="0">
                <a:solidFill>
                  <a:srgbClr val="000000"/>
                </a:solidFill>
                <a:latin typeface="Palatino Linotype" panose="02040502050505030304" pitchFamily="18" charset="0"/>
              </a:rPr>
              <a:t>....</a:t>
            </a:r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1D9AB5-03BD-FA7F-5767-0042D854750A}"/>
              </a:ext>
            </a:extLst>
          </p:cNvPr>
          <p:cNvSpPr txBox="1"/>
          <p:nvPr/>
        </p:nvSpPr>
        <p:spPr>
          <a:xfrm>
            <a:off x="1172063" y="2631910"/>
            <a:ext cx="925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CN1N(c2ccccc2)C(=O)...N(C)N(c2ccccc2)C1=O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C1C1856-5DE9-BA23-3321-8EB36A23C1AF}"/>
              </a:ext>
            </a:extLst>
          </p:cNvPr>
          <p:cNvSpPr/>
          <p:nvPr/>
        </p:nvSpPr>
        <p:spPr>
          <a:xfrm>
            <a:off x="766533" y="2664376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611F03-83BD-3A1B-5FBD-E52B7C65D1EF}"/>
              </a:ext>
            </a:extLst>
          </p:cNvPr>
          <p:cNvSpPr txBox="1"/>
          <p:nvPr/>
        </p:nvSpPr>
        <p:spPr>
          <a:xfrm>
            <a:off x="128339" y="3405465"/>
            <a:ext cx="700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pic>
        <p:nvPicPr>
          <p:cNvPr id="73" name="Picture 72" descr="A structure of a molecule&#10;&#10;Description automatically generated">
            <a:extLst>
              <a:ext uri="{FF2B5EF4-FFF2-40B4-BE49-F238E27FC236}">
                <a16:creationId xmlns:a16="http://schemas.microsoft.com/office/drawing/2014/main" id="{734AAB34-050D-E6EE-7DF8-5A3AA31D7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32363" r="14242" b="31524"/>
          <a:stretch/>
        </p:blipFill>
        <p:spPr>
          <a:xfrm>
            <a:off x="1201792" y="3626915"/>
            <a:ext cx="760377" cy="389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76A836D-E2D6-8B08-1BB6-36C74553555E}"/>
              </a:ext>
            </a:extLst>
          </p:cNvPr>
          <p:cNvSpPr txBox="1"/>
          <p:nvPr/>
        </p:nvSpPr>
        <p:spPr>
          <a:xfrm>
            <a:off x="742718" y="3416278"/>
            <a:ext cx="17990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 err="1">
                <a:effectLst/>
                <a:latin typeface="Palatino Linotype" panose="02040502050505030304" pitchFamily="18" charset="0"/>
              </a:rPr>
              <a:t>RDKit</a:t>
            </a:r>
            <a:r>
              <a:rPr lang="en-GB" sz="800" b="1" i="0" dirty="0">
                <a:effectLst/>
                <a:latin typeface="Palatino Linotype" panose="02040502050505030304" pitchFamily="18" charset="0"/>
              </a:rPr>
              <a:t> Smiles -&gt; Mol -&gt; Skeleton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CC10490-1833-D117-0B71-62FD20570088}"/>
              </a:ext>
            </a:extLst>
          </p:cNvPr>
          <p:cNvSpPr/>
          <p:nvPr/>
        </p:nvSpPr>
        <p:spPr>
          <a:xfrm>
            <a:off x="2009550" y="3639107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3540729-7868-6F74-631C-E8A08EEA5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5"/>
          <a:stretch/>
        </p:blipFill>
        <p:spPr>
          <a:xfrm>
            <a:off x="2426348" y="3525819"/>
            <a:ext cx="942466" cy="63580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064D295-1695-7ED9-734D-E045F1AB618F}"/>
              </a:ext>
            </a:extLst>
          </p:cNvPr>
          <p:cNvSpPr txBox="1"/>
          <p:nvPr/>
        </p:nvSpPr>
        <p:spPr>
          <a:xfrm>
            <a:off x="2410511" y="3336863"/>
            <a:ext cx="10003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Palatino Linotype" panose="02040502050505030304" pitchFamily="18" charset="0"/>
              </a:rPr>
              <a:t>S</a:t>
            </a:r>
            <a:r>
              <a:rPr lang="en-GB" sz="800" b="1" dirty="0" err="1">
                <a:latin typeface="Palatino Linotype" panose="02040502050505030304" pitchFamily="18" charset="0"/>
              </a:rPr>
              <a:t>tandardisation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1BE89F9-4495-1301-97D3-725A039D75E8}"/>
              </a:ext>
            </a:extLst>
          </p:cNvPr>
          <p:cNvSpPr/>
          <p:nvPr/>
        </p:nvSpPr>
        <p:spPr>
          <a:xfrm>
            <a:off x="3396400" y="3635418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9" name="Picture 78" descr="A structure of a molecule&#10;&#10;Description automatically generated">
            <a:extLst>
              <a:ext uri="{FF2B5EF4-FFF2-40B4-BE49-F238E27FC236}">
                <a16:creationId xmlns:a16="http://schemas.microsoft.com/office/drawing/2014/main" id="{48046FFD-49AE-907A-64F8-B97737CB5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50" y="3489963"/>
            <a:ext cx="689337" cy="689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F6CE058-D24B-C568-677F-4536634E2AEC}"/>
              </a:ext>
            </a:extLst>
          </p:cNvPr>
          <p:cNvSpPr txBox="1"/>
          <p:nvPr/>
        </p:nvSpPr>
        <p:spPr>
          <a:xfrm>
            <a:off x="3405021" y="3294539"/>
            <a:ext cx="15684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Palatino Linotype" panose="02040502050505030304" pitchFamily="18" charset="0"/>
              </a:rPr>
              <a:t>S</a:t>
            </a:r>
            <a:r>
              <a:rPr lang="en-GB" sz="800" b="1" dirty="0" err="1">
                <a:latin typeface="Palatino Linotype" panose="02040502050505030304" pitchFamily="18" charset="0"/>
              </a:rPr>
              <a:t>keleton</a:t>
            </a:r>
            <a:r>
              <a:rPr lang="en-GB" sz="800" b="1" dirty="0">
                <a:latin typeface="Palatino Linotype" panose="02040502050505030304" pitchFamily="18" charset="0"/>
              </a:rPr>
              <a:t> Image Generated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4211223-7676-7075-E71C-337CD4214296}"/>
              </a:ext>
            </a:extLst>
          </p:cNvPr>
          <p:cNvSpPr/>
          <p:nvPr/>
        </p:nvSpPr>
        <p:spPr>
          <a:xfrm>
            <a:off x="95039" y="105155"/>
            <a:ext cx="6824327" cy="1141272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FFB7ACC-F927-25B7-9BB3-C2C484F41804}"/>
              </a:ext>
            </a:extLst>
          </p:cNvPr>
          <p:cNvSpPr/>
          <p:nvPr/>
        </p:nvSpPr>
        <p:spPr>
          <a:xfrm>
            <a:off x="5362776" y="227880"/>
            <a:ext cx="1407917" cy="8160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Data</a:t>
            </a:r>
            <a:endParaRPr lang="en-GB" sz="12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  <a:latin typeface="Palatino Linotype" panose="02040502050505030304" pitchFamily="18" charset="0"/>
              </a:rPr>
              <a:t>Molecule SMILEs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  <a:latin typeface="Palatino Linotype" panose="02040502050505030304" pitchFamily="18" charset="0"/>
              </a:rPr>
              <a:t>With Conditions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B269D8-32E3-1D59-A1B1-6303DE0F185A}"/>
              </a:ext>
            </a:extLst>
          </p:cNvPr>
          <p:cNvSpPr txBox="1"/>
          <p:nvPr/>
        </p:nvSpPr>
        <p:spPr>
          <a:xfrm>
            <a:off x="108217" y="1561857"/>
            <a:ext cx="941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Chosen Dataset of SMILES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52CD47-19E3-2B72-195A-6EB273DF49D3}"/>
              </a:ext>
            </a:extLst>
          </p:cNvPr>
          <p:cNvSpPr txBox="1"/>
          <p:nvPr/>
        </p:nvSpPr>
        <p:spPr>
          <a:xfrm>
            <a:off x="1111019" y="1501494"/>
            <a:ext cx="1172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Search for Molecule by SMILES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015BD9-2A03-056F-9E7B-C29069CC418D}"/>
              </a:ext>
            </a:extLst>
          </p:cNvPr>
          <p:cNvSpPr txBox="1"/>
          <p:nvPr/>
        </p:nvSpPr>
        <p:spPr>
          <a:xfrm>
            <a:off x="2651346" y="1506303"/>
            <a:ext cx="938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Get Conditions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DE74C2-3DFF-CD61-55A0-9F19549F86FF}"/>
              </a:ext>
            </a:extLst>
          </p:cNvPr>
          <p:cNvSpPr txBox="1"/>
          <p:nvPr/>
        </p:nvSpPr>
        <p:spPr>
          <a:xfrm>
            <a:off x="3847940" y="1738010"/>
            <a:ext cx="781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Normalise Conditions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ED84B02-E8D7-DB1B-7E66-1CBC2932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58" y="1866202"/>
            <a:ext cx="605666" cy="13843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FD57C25-8FF9-BA1E-9B7B-84F62A26C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634" y="1810331"/>
            <a:ext cx="888473" cy="26521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6D871A-BBB2-538E-8A8B-263B5707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4150" y="1709119"/>
            <a:ext cx="658220" cy="451003"/>
          </a:xfrm>
          <a:prstGeom prst="rect">
            <a:avLst/>
          </a:prstGeom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BEA0AB2C-4FA9-DD3A-3286-0A03B9316D54}"/>
              </a:ext>
            </a:extLst>
          </p:cNvPr>
          <p:cNvSpPr/>
          <p:nvPr/>
        </p:nvSpPr>
        <p:spPr>
          <a:xfrm>
            <a:off x="868193" y="1775589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9E17DF-FD55-17BB-5C70-C1D34E95CB22}"/>
              </a:ext>
            </a:extLst>
          </p:cNvPr>
          <p:cNvCxnSpPr>
            <a:cxnSpLocks/>
          </p:cNvCxnSpPr>
          <p:nvPr/>
        </p:nvCxnSpPr>
        <p:spPr>
          <a:xfrm flipV="1">
            <a:off x="108217" y="3299844"/>
            <a:ext cx="6811149" cy="2328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8C1AADB-A2C9-42EE-FECE-892277730628}"/>
              </a:ext>
            </a:extLst>
          </p:cNvPr>
          <p:cNvCxnSpPr>
            <a:cxnSpLocks/>
          </p:cNvCxnSpPr>
          <p:nvPr/>
        </p:nvCxnSpPr>
        <p:spPr>
          <a:xfrm flipV="1">
            <a:off x="84462" y="2308786"/>
            <a:ext cx="6834904" cy="244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00659223-D9B9-8F75-984A-B1165856237B}"/>
              </a:ext>
            </a:extLst>
          </p:cNvPr>
          <p:cNvSpPr/>
          <p:nvPr/>
        </p:nvSpPr>
        <p:spPr>
          <a:xfrm>
            <a:off x="2254962" y="1775589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33299C9-C453-D660-20A2-91E0022630B0}"/>
              </a:ext>
            </a:extLst>
          </p:cNvPr>
          <p:cNvSpPr/>
          <p:nvPr/>
        </p:nvSpPr>
        <p:spPr>
          <a:xfrm>
            <a:off x="7006145" y="1423623"/>
            <a:ext cx="619990" cy="28686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7BB2CE4-47D2-A803-2F4C-76275F2C5B96}"/>
              </a:ext>
            </a:extLst>
          </p:cNvPr>
          <p:cNvSpPr txBox="1"/>
          <p:nvPr/>
        </p:nvSpPr>
        <p:spPr>
          <a:xfrm rot="16200000">
            <a:off x="5961624" y="2722353"/>
            <a:ext cx="26972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Pre-processed Data</a:t>
            </a:r>
            <a:endParaRPr lang="en-GB" sz="2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6F101B-EB79-ECE4-F18F-0FC8B26EFC46}"/>
              </a:ext>
            </a:extLst>
          </p:cNvPr>
          <p:cNvSpPr txBox="1"/>
          <p:nvPr/>
        </p:nvSpPr>
        <p:spPr>
          <a:xfrm>
            <a:off x="3469659" y="2343853"/>
            <a:ext cx="14079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Palatino Linotype" panose="02040502050505030304" pitchFamily="18" charset="0"/>
              </a:rPr>
              <a:t>Vector Form of Skeleton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75B2E2E3-F3F5-9E35-E8DC-B1B372DC5961}"/>
              </a:ext>
            </a:extLst>
          </p:cNvPr>
          <p:cNvSpPr/>
          <p:nvPr/>
        </p:nvSpPr>
        <p:spPr>
          <a:xfrm>
            <a:off x="3528668" y="1751536"/>
            <a:ext cx="364777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144456D9-58AE-1ECC-297A-B88CEB489C2C}"/>
              </a:ext>
            </a:extLst>
          </p:cNvPr>
          <p:cNvSpPr/>
          <p:nvPr/>
        </p:nvSpPr>
        <p:spPr>
          <a:xfrm>
            <a:off x="4572333" y="1719522"/>
            <a:ext cx="934165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45D4A34E-A2AC-8C61-07D7-4A5DB0012747}"/>
              </a:ext>
            </a:extLst>
          </p:cNvPr>
          <p:cNvSpPr/>
          <p:nvPr/>
        </p:nvSpPr>
        <p:spPr>
          <a:xfrm>
            <a:off x="4572333" y="2611258"/>
            <a:ext cx="934165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B3A8F105-27DC-1ABE-2D83-A8A3EC495309}"/>
              </a:ext>
            </a:extLst>
          </p:cNvPr>
          <p:cNvSpPr/>
          <p:nvPr/>
        </p:nvSpPr>
        <p:spPr>
          <a:xfrm>
            <a:off x="4572332" y="3606486"/>
            <a:ext cx="934165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A7BB509-3BF3-02FE-226C-63FA6B59F46A}"/>
              </a:ext>
            </a:extLst>
          </p:cNvPr>
          <p:cNvSpPr/>
          <p:nvPr/>
        </p:nvSpPr>
        <p:spPr>
          <a:xfrm>
            <a:off x="5539229" y="2436949"/>
            <a:ext cx="1290393" cy="7061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Vectors</a:t>
            </a:r>
            <a:endParaRPr lang="en-GB" sz="18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582E999-111C-D2C7-7E2D-D9CDE43B6D4C}"/>
              </a:ext>
            </a:extLst>
          </p:cNvPr>
          <p:cNvSpPr/>
          <p:nvPr/>
        </p:nvSpPr>
        <p:spPr>
          <a:xfrm>
            <a:off x="5539229" y="3423979"/>
            <a:ext cx="1290393" cy="7061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Targets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8529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>
            <a:extLst>
              <a:ext uri="{FF2B5EF4-FFF2-40B4-BE49-F238E27FC236}">
                <a16:creationId xmlns:a16="http://schemas.microsoft.com/office/drawing/2014/main" id="{0A876104-7180-AB3D-9684-1A57A8BA4150}"/>
              </a:ext>
            </a:extLst>
          </p:cNvPr>
          <p:cNvSpPr/>
          <p:nvPr/>
        </p:nvSpPr>
        <p:spPr>
          <a:xfrm rot="5400000">
            <a:off x="1765711" y="4493359"/>
            <a:ext cx="2156604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F9F9B33D-58A9-AF13-51C8-451FFCB4744A}"/>
              </a:ext>
            </a:extLst>
          </p:cNvPr>
          <p:cNvSpPr/>
          <p:nvPr/>
        </p:nvSpPr>
        <p:spPr>
          <a:xfrm rot="5400000">
            <a:off x="2414127" y="4493359"/>
            <a:ext cx="1889185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F40CFF8A-05A1-B6CD-0172-7D6B37615872}"/>
              </a:ext>
            </a:extLst>
          </p:cNvPr>
          <p:cNvSpPr/>
          <p:nvPr/>
        </p:nvSpPr>
        <p:spPr>
          <a:xfrm rot="5400000">
            <a:off x="3060385" y="4495516"/>
            <a:ext cx="1626079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65E2F47A-2A66-66BF-5D64-B46604E96C2A}"/>
              </a:ext>
            </a:extLst>
          </p:cNvPr>
          <p:cNvSpPr/>
          <p:nvPr/>
        </p:nvSpPr>
        <p:spPr>
          <a:xfrm rot="5400000">
            <a:off x="3704485" y="4495516"/>
            <a:ext cx="1367287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F6B2E-5625-EF80-643A-779B6555744A}"/>
              </a:ext>
            </a:extLst>
          </p:cNvPr>
          <p:cNvSpPr/>
          <p:nvPr/>
        </p:nvSpPr>
        <p:spPr>
          <a:xfrm rot="5400000">
            <a:off x="1251004" y="4493358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Vector Representation of Genetic Information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E5F4A2-F0DA-77C6-9911-BC2138E54765}"/>
              </a:ext>
            </a:extLst>
          </p:cNvPr>
          <p:cNvSpPr/>
          <p:nvPr/>
        </p:nvSpPr>
        <p:spPr>
          <a:xfrm rot="16200000">
            <a:off x="4282541" y="4496089"/>
            <a:ext cx="1142713" cy="421258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C45F98-98C4-B9D4-FC9C-316EA8A9B839}"/>
              </a:ext>
            </a:extLst>
          </p:cNvPr>
          <p:cNvSpPr/>
          <p:nvPr/>
        </p:nvSpPr>
        <p:spPr>
          <a:xfrm rot="16200000">
            <a:off x="6232758" y="4493356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Vector Representation of Genetic Information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1E2296DB-57D7-41CC-55E9-81999BC8D7FA}"/>
              </a:ext>
            </a:extLst>
          </p:cNvPr>
          <p:cNvSpPr/>
          <p:nvPr/>
        </p:nvSpPr>
        <p:spPr>
          <a:xfrm rot="16200000">
            <a:off x="4636023" y="4495516"/>
            <a:ext cx="1367288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57830479-0E0C-A55B-8C2D-718BBE64B860}"/>
              </a:ext>
            </a:extLst>
          </p:cNvPr>
          <p:cNvSpPr/>
          <p:nvPr/>
        </p:nvSpPr>
        <p:spPr>
          <a:xfrm rot="16200000">
            <a:off x="4998477" y="4495514"/>
            <a:ext cx="1626078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6D994917-5659-F220-F283-467F6F965400}"/>
              </a:ext>
            </a:extLst>
          </p:cNvPr>
          <p:cNvSpPr/>
          <p:nvPr/>
        </p:nvSpPr>
        <p:spPr>
          <a:xfrm rot="16200000">
            <a:off x="5366501" y="4493357"/>
            <a:ext cx="1889184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35FE92AB-92A0-EF02-8B37-988565D57B02}"/>
              </a:ext>
            </a:extLst>
          </p:cNvPr>
          <p:cNvSpPr/>
          <p:nvPr/>
        </p:nvSpPr>
        <p:spPr>
          <a:xfrm rot="16200000">
            <a:off x="5717174" y="4493357"/>
            <a:ext cx="2156603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B18E33-BB16-5E9C-6AAD-04FEB1CE6820}"/>
              </a:ext>
            </a:extLst>
          </p:cNvPr>
          <p:cNvSpPr/>
          <p:nvPr/>
        </p:nvSpPr>
        <p:spPr>
          <a:xfrm>
            <a:off x="7313367" y="1274909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Generation Encoder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D7B35B-E147-9E90-EE93-85813D96A390}"/>
              </a:ext>
            </a:extLst>
          </p:cNvPr>
          <p:cNvSpPr/>
          <p:nvPr/>
        </p:nvSpPr>
        <p:spPr>
          <a:xfrm>
            <a:off x="7399092" y="2677710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Generation Encoder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69" name="Rectangle: Top Corners Snipped 68">
            <a:extLst>
              <a:ext uri="{FF2B5EF4-FFF2-40B4-BE49-F238E27FC236}">
                <a16:creationId xmlns:a16="http://schemas.microsoft.com/office/drawing/2014/main" id="{F081FD79-240C-7B62-D168-AA2C70C0C648}"/>
              </a:ext>
            </a:extLst>
          </p:cNvPr>
          <p:cNvSpPr/>
          <p:nvPr/>
        </p:nvSpPr>
        <p:spPr>
          <a:xfrm rot="16200000">
            <a:off x="8993846" y="4553822"/>
            <a:ext cx="2168996" cy="57941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Top Corners Snipped 69">
            <a:extLst>
              <a:ext uri="{FF2B5EF4-FFF2-40B4-BE49-F238E27FC236}">
                <a16:creationId xmlns:a16="http://schemas.microsoft.com/office/drawing/2014/main" id="{5073684D-C5D2-6CE3-2EA7-26011FA340BC}"/>
              </a:ext>
            </a:extLst>
          </p:cNvPr>
          <p:cNvSpPr/>
          <p:nvPr/>
        </p:nvSpPr>
        <p:spPr>
          <a:xfrm rot="5400000">
            <a:off x="7887559" y="4553822"/>
            <a:ext cx="2168996" cy="57941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986A68-3D40-A658-EA0C-436B2E93B95B}"/>
              </a:ext>
            </a:extLst>
          </p:cNvPr>
          <p:cNvSpPr/>
          <p:nvPr/>
        </p:nvSpPr>
        <p:spPr>
          <a:xfrm rot="5400000">
            <a:off x="9084906" y="4216673"/>
            <a:ext cx="832452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D79E4E-47A9-61AD-52A6-A627C984B518}"/>
              </a:ext>
            </a:extLst>
          </p:cNvPr>
          <p:cNvSpPr/>
          <p:nvPr/>
        </p:nvSpPr>
        <p:spPr>
          <a:xfrm rot="5400000">
            <a:off x="9084906" y="5135384"/>
            <a:ext cx="832452" cy="4212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User Specified conditions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2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2802CC-92EE-5EE0-1FF7-55A132DA83A9}"/>
              </a:ext>
            </a:extLst>
          </p:cNvPr>
          <p:cNvSpPr/>
          <p:nvPr/>
        </p:nvSpPr>
        <p:spPr>
          <a:xfrm rot="5400000">
            <a:off x="848392" y="1075423"/>
            <a:ext cx="1387725" cy="29946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EFBAC-7F1B-8A15-8A58-7C7137F43C2E}"/>
              </a:ext>
            </a:extLst>
          </p:cNvPr>
          <p:cNvSpPr/>
          <p:nvPr/>
        </p:nvSpPr>
        <p:spPr>
          <a:xfrm rot="5400000">
            <a:off x="-274389" y="1031254"/>
            <a:ext cx="2020412" cy="387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Genetic Information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7BCC5EDC-9D7B-E8D0-167F-78A0ADEE601F}"/>
              </a:ext>
            </a:extLst>
          </p:cNvPr>
          <p:cNvSpPr/>
          <p:nvPr/>
        </p:nvSpPr>
        <p:spPr>
          <a:xfrm rot="5400000">
            <a:off x="150914" y="1052029"/>
            <a:ext cx="2020413" cy="346254"/>
          </a:xfrm>
          <a:prstGeom prst="trapezoid">
            <a:avLst>
              <a:gd name="adj" fmla="val 9102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09A10E24-36E5-8D81-7501-E12A01CC09A3}"/>
              </a:ext>
            </a:extLst>
          </p:cNvPr>
          <p:cNvSpPr/>
          <p:nvPr/>
        </p:nvSpPr>
        <p:spPr>
          <a:xfrm rot="16200000">
            <a:off x="913183" y="1052028"/>
            <a:ext cx="2020413" cy="346254"/>
          </a:xfrm>
          <a:prstGeom prst="trapezoid">
            <a:avLst>
              <a:gd name="adj" fmla="val 9102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6D1D-E167-4E29-5202-48D3ABD70AD0}"/>
              </a:ext>
            </a:extLst>
          </p:cNvPr>
          <p:cNvSpPr/>
          <p:nvPr/>
        </p:nvSpPr>
        <p:spPr>
          <a:xfrm rot="16200000">
            <a:off x="1338487" y="1031254"/>
            <a:ext cx="2020412" cy="387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Genetic Information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8D7744-8050-B18E-429D-C4AD6DE93C30}"/>
              </a:ext>
            </a:extLst>
          </p:cNvPr>
          <p:cNvSpPr/>
          <p:nvPr/>
        </p:nvSpPr>
        <p:spPr>
          <a:xfrm rot="5400000">
            <a:off x="3560841" y="2360206"/>
            <a:ext cx="1749786" cy="387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Target Diseases</a:t>
            </a:r>
            <a:endParaRPr lang="en-GB" sz="1100" b="1" dirty="0">
              <a:latin typeface="Palatino Linotype" panose="0204050205050503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BCCF6D-5E50-90C9-E112-B9813D8278FE}"/>
              </a:ext>
            </a:extLst>
          </p:cNvPr>
          <p:cNvSpPr/>
          <p:nvPr/>
        </p:nvSpPr>
        <p:spPr>
          <a:xfrm rot="5400000">
            <a:off x="4564730" y="4417818"/>
            <a:ext cx="1413841" cy="38780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Genetics Latent Space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C19921-DDFF-B974-A731-14B106DEE137}"/>
              </a:ext>
            </a:extLst>
          </p:cNvPr>
          <p:cNvCxnSpPr>
            <a:cxnSpLocks/>
          </p:cNvCxnSpPr>
          <p:nvPr/>
        </p:nvCxnSpPr>
        <p:spPr>
          <a:xfrm>
            <a:off x="4668083" y="2582950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2BB2AF-3A6E-B797-FCD4-E6D63C5D30A3}"/>
              </a:ext>
            </a:extLst>
          </p:cNvPr>
          <p:cNvSpPr/>
          <p:nvPr/>
        </p:nvSpPr>
        <p:spPr>
          <a:xfrm rot="5400000">
            <a:off x="4396758" y="2360205"/>
            <a:ext cx="1749786" cy="387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Current Treatment Molecules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4C925B-15C5-64BE-F5AE-F36ED68E9192}"/>
              </a:ext>
            </a:extLst>
          </p:cNvPr>
          <p:cNvSpPr/>
          <p:nvPr/>
        </p:nvSpPr>
        <p:spPr>
          <a:xfrm rot="5400000">
            <a:off x="3425527" y="4415842"/>
            <a:ext cx="2020412" cy="387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Genetic Information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7BF4A7D5-2573-DFA0-37D9-87E3A9BB2B6D}"/>
              </a:ext>
            </a:extLst>
          </p:cNvPr>
          <p:cNvSpPr/>
          <p:nvPr/>
        </p:nvSpPr>
        <p:spPr>
          <a:xfrm rot="5400000">
            <a:off x="3850830" y="4436617"/>
            <a:ext cx="2020413" cy="346254"/>
          </a:xfrm>
          <a:prstGeom prst="trapezoid">
            <a:avLst>
              <a:gd name="adj" fmla="val 9102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C47D2F97-5537-8E33-1734-9364A067C283}"/>
              </a:ext>
            </a:extLst>
          </p:cNvPr>
          <p:cNvSpPr/>
          <p:nvPr/>
        </p:nvSpPr>
        <p:spPr>
          <a:xfrm rot="5400000">
            <a:off x="3862550" y="3325799"/>
            <a:ext cx="3639428" cy="346254"/>
          </a:xfrm>
          <a:prstGeom prst="trapezoid">
            <a:avLst>
              <a:gd name="adj" fmla="val 12044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Ranking Model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A4AFC8-CF34-483A-4676-E2017B6A0407}"/>
              </a:ext>
            </a:extLst>
          </p:cNvPr>
          <p:cNvSpPr/>
          <p:nvPr/>
        </p:nvSpPr>
        <p:spPr>
          <a:xfrm rot="5400000">
            <a:off x="4767016" y="3289284"/>
            <a:ext cx="2691986" cy="387802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Best Starting Molecules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B49CD5-2A40-1E14-0FDC-96F88D165597}"/>
              </a:ext>
            </a:extLst>
          </p:cNvPr>
          <p:cNvSpPr/>
          <p:nvPr/>
        </p:nvSpPr>
        <p:spPr>
          <a:xfrm rot="5400000">
            <a:off x="6374067" y="2733177"/>
            <a:ext cx="1148542" cy="29946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AC288C67-9E7E-1E42-2A93-18C825E99AA4}"/>
              </a:ext>
            </a:extLst>
          </p:cNvPr>
          <p:cNvSpPr/>
          <p:nvPr/>
        </p:nvSpPr>
        <p:spPr>
          <a:xfrm rot="5400000">
            <a:off x="5215758" y="3310060"/>
            <a:ext cx="2691987" cy="346254"/>
          </a:xfrm>
          <a:prstGeom prst="trapezoid">
            <a:avLst>
              <a:gd name="adj" fmla="val 4567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B276A8F0-40E8-5F1D-BAC9-AC9E23552C2E}"/>
              </a:ext>
            </a:extLst>
          </p:cNvPr>
          <p:cNvSpPr/>
          <p:nvPr/>
        </p:nvSpPr>
        <p:spPr>
          <a:xfrm rot="16200000">
            <a:off x="5988929" y="3310058"/>
            <a:ext cx="2691986" cy="346254"/>
          </a:xfrm>
          <a:prstGeom prst="trapezoid">
            <a:avLst>
              <a:gd name="adj" fmla="val 4838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18A3BA-C569-48A1-67E1-4D8429FF9DE0}"/>
              </a:ext>
            </a:extLst>
          </p:cNvPr>
          <p:cNvSpPr/>
          <p:nvPr/>
        </p:nvSpPr>
        <p:spPr>
          <a:xfrm rot="5400000">
            <a:off x="6374066" y="3932914"/>
            <a:ext cx="1148541" cy="2994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Conditions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E2D761-9D4D-BF4F-6010-CCBA2945C68B}"/>
              </a:ext>
            </a:extLst>
          </p:cNvPr>
          <p:cNvSpPr/>
          <p:nvPr/>
        </p:nvSpPr>
        <p:spPr>
          <a:xfrm rot="16200000">
            <a:off x="6437672" y="3289284"/>
            <a:ext cx="2691986" cy="387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Potential Target Molecules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B28349-CC21-20C7-4537-E24490265FF6}"/>
              </a:ext>
            </a:extLst>
          </p:cNvPr>
          <p:cNvSpPr/>
          <p:nvPr/>
        </p:nvSpPr>
        <p:spPr>
          <a:xfrm rot="16200000">
            <a:off x="8694913" y="2400331"/>
            <a:ext cx="802881" cy="2808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latin typeface="Palatino Linotype" panose="02040502050505030304" pitchFamily="18" charset="0"/>
              </a:rPr>
              <a:t>Simulation</a:t>
            </a:r>
            <a:endParaRPr lang="en-GB" sz="700" b="1" dirty="0">
              <a:latin typeface="Palatino Linotype" panose="0204050205050503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09D5BB-07F4-86FD-39D8-62E87E5F9991}"/>
              </a:ext>
            </a:extLst>
          </p:cNvPr>
          <p:cNvSpPr/>
          <p:nvPr/>
        </p:nvSpPr>
        <p:spPr>
          <a:xfrm rot="16200000">
            <a:off x="8160119" y="3296181"/>
            <a:ext cx="2705779" cy="3878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Ranking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D867AF-2134-CD76-921F-0DE93E52A8EF}"/>
              </a:ext>
            </a:extLst>
          </p:cNvPr>
          <p:cNvCxnSpPr>
            <a:cxnSpLocks/>
          </p:cNvCxnSpPr>
          <p:nvPr/>
        </p:nvCxnSpPr>
        <p:spPr>
          <a:xfrm>
            <a:off x="9760300" y="3446180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72FBD8-EF72-58C3-2A17-F4789FEE271D}"/>
              </a:ext>
            </a:extLst>
          </p:cNvPr>
          <p:cNvCxnSpPr>
            <a:cxnSpLocks/>
          </p:cNvCxnSpPr>
          <p:nvPr/>
        </p:nvCxnSpPr>
        <p:spPr>
          <a:xfrm>
            <a:off x="8479863" y="3459079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C5462CA-FDE6-BE84-8B79-D0A2FCB74E34}"/>
              </a:ext>
            </a:extLst>
          </p:cNvPr>
          <p:cNvSpPr/>
          <p:nvPr/>
        </p:nvSpPr>
        <p:spPr>
          <a:xfrm rot="16200000">
            <a:off x="8663103" y="3318903"/>
            <a:ext cx="866503" cy="2808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latin typeface="Palatino Linotype" panose="02040502050505030304" pitchFamily="18" charset="0"/>
              </a:rPr>
              <a:t>Synthesis Route Generation</a:t>
            </a:r>
            <a:endParaRPr lang="en-GB" sz="700" b="1" dirty="0">
              <a:latin typeface="Palatino Linotype" panose="0204050205050503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17C9B-41AC-26A2-91C1-A7760C66C4DC}"/>
              </a:ext>
            </a:extLst>
          </p:cNvPr>
          <p:cNvSpPr/>
          <p:nvPr/>
        </p:nvSpPr>
        <p:spPr>
          <a:xfrm rot="16200000">
            <a:off x="8668245" y="4269287"/>
            <a:ext cx="866503" cy="2808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latin typeface="Palatino Linotype" panose="02040502050505030304" pitchFamily="18" charset="0"/>
              </a:rPr>
              <a:t>Other Analysis</a:t>
            </a:r>
            <a:endParaRPr lang="en-GB" sz="700" b="1" dirty="0">
              <a:latin typeface="Palatino Linotype" panose="0204050205050503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4B8C19-EA1F-F547-C57A-D1DAC9ED5D29}"/>
              </a:ext>
            </a:extLst>
          </p:cNvPr>
          <p:cNvCxnSpPr>
            <a:cxnSpLocks/>
          </p:cNvCxnSpPr>
          <p:nvPr/>
        </p:nvCxnSpPr>
        <p:spPr>
          <a:xfrm>
            <a:off x="8479863" y="2557049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4DA81E-7AB7-CD72-958C-155965097E55}"/>
              </a:ext>
            </a:extLst>
          </p:cNvPr>
          <p:cNvCxnSpPr>
            <a:cxnSpLocks/>
          </p:cNvCxnSpPr>
          <p:nvPr/>
        </p:nvCxnSpPr>
        <p:spPr>
          <a:xfrm>
            <a:off x="8479863" y="4371348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E1C6E4-D91B-8F92-FC43-BD5314331973}"/>
              </a:ext>
            </a:extLst>
          </p:cNvPr>
          <p:cNvSpPr/>
          <p:nvPr/>
        </p:nvSpPr>
        <p:spPr>
          <a:xfrm rot="16200000">
            <a:off x="9037273" y="3296180"/>
            <a:ext cx="2705779" cy="3878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Profile Generation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7F7DF026-BD70-3102-0F7B-B64D1DB32122}"/>
              </a:ext>
            </a:extLst>
          </p:cNvPr>
          <p:cNvSpPr/>
          <p:nvPr/>
        </p:nvSpPr>
        <p:spPr>
          <a:xfrm rot="16200000">
            <a:off x="5052594" y="307122"/>
            <a:ext cx="440832" cy="2067799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F8008D29-CB5F-4315-0F1E-BC17FD32F011}"/>
              </a:ext>
            </a:extLst>
          </p:cNvPr>
          <p:cNvSpPr/>
          <p:nvPr/>
        </p:nvSpPr>
        <p:spPr>
          <a:xfrm rot="16200000">
            <a:off x="6979213" y="539670"/>
            <a:ext cx="440832" cy="1622006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A1BA44A1-7E10-201F-FA71-AFD177EB2261}"/>
              </a:ext>
            </a:extLst>
          </p:cNvPr>
          <p:cNvSpPr/>
          <p:nvPr/>
        </p:nvSpPr>
        <p:spPr>
          <a:xfrm rot="16200000">
            <a:off x="9123968" y="110990"/>
            <a:ext cx="440832" cy="2479365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A18018-B639-68AD-9756-D037F5577BDE}"/>
              </a:ext>
            </a:extLst>
          </p:cNvPr>
          <p:cNvSpPr txBox="1"/>
          <p:nvPr/>
        </p:nvSpPr>
        <p:spPr>
          <a:xfrm>
            <a:off x="4586290" y="843606"/>
            <a:ext cx="137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0" dirty="0">
                <a:effectLst/>
                <a:latin typeface="Palatino Linotype" panose="02040502050505030304" pitchFamily="18" charset="0"/>
              </a:rPr>
              <a:t>Input Synthesis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5361F2-811D-B4AE-BD76-2E01E33AAFBA}"/>
              </a:ext>
            </a:extLst>
          </p:cNvPr>
          <p:cNvSpPr txBox="1"/>
          <p:nvPr/>
        </p:nvSpPr>
        <p:spPr>
          <a:xfrm>
            <a:off x="6514269" y="827660"/>
            <a:ext cx="137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0" dirty="0">
                <a:effectLst/>
                <a:latin typeface="Palatino Linotype" panose="02040502050505030304" pitchFamily="18" charset="0"/>
              </a:rPr>
              <a:t>Generation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3669E2-7DFD-704D-FF3F-B2776EE65018}"/>
              </a:ext>
            </a:extLst>
          </p:cNvPr>
          <p:cNvSpPr txBox="1"/>
          <p:nvPr/>
        </p:nvSpPr>
        <p:spPr>
          <a:xfrm>
            <a:off x="8666488" y="843605"/>
            <a:ext cx="137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0" dirty="0">
                <a:effectLst/>
                <a:latin typeface="Palatino Linotype" panose="02040502050505030304" pitchFamily="18" charset="0"/>
              </a:rPr>
              <a:t>Analysis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25C727B8-2A6A-D44F-56E0-DF1AA8AD6D54}"/>
              </a:ext>
            </a:extLst>
          </p:cNvPr>
          <p:cNvSpPr/>
          <p:nvPr/>
        </p:nvSpPr>
        <p:spPr>
          <a:xfrm rot="5400000">
            <a:off x="6889944" y="3310059"/>
            <a:ext cx="2691985" cy="346254"/>
          </a:xfrm>
          <a:prstGeom prst="trapezoid">
            <a:avLst>
              <a:gd name="adj" fmla="val 4567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 – Image to Molecule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9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F</dc:creator>
  <cp:lastModifiedBy>D F</cp:lastModifiedBy>
  <cp:revision>9</cp:revision>
  <dcterms:created xsi:type="dcterms:W3CDTF">2023-07-12T14:37:52Z</dcterms:created>
  <dcterms:modified xsi:type="dcterms:W3CDTF">2023-08-28T16:11:45Z</dcterms:modified>
</cp:coreProperties>
</file>