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584DF-C865-4592-8ED7-B1F61CF9BAA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A4B21-8CBD-4924-89F0-BA920195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7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B84C-7F60-D004-34D2-C305DF5A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A28A6-BF42-13A9-027E-2797E18D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7502-343A-D110-3B07-6D9204F1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91FA-AA21-33F9-D72F-1EFF1C8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8984-4A22-7402-9BBD-BA54F67D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DAF1-66A2-9F1B-7FEE-6A8279F8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7036-6656-EEAA-C83A-124A6913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8DA8-EB7C-DF43-3B8B-D9ECC98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F787-89E6-E702-720E-A182221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527E-24AA-B6E9-2E38-4A7E17C6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2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355B7-804F-B448-4D8E-BF40254A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6370-A9A2-2834-54BC-641E51379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73D6-2DE1-7D55-913E-F4D3F022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D9DB-D98A-9A99-D3A1-CE2A684B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0EAC-FBC0-C38A-E69B-33791B2D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1766-B07B-C6BF-C3E3-F2E5EB70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AE5-7986-1039-1F01-79DE4B22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D3D1-73C5-F15A-9B06-9633E6DE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5327-6969-4A34-4720-7C7364DF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B48-0EF5-299E-96FD-F5D950E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610-8B02-4766-E00D-62E3AFAC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01C6-7706-31A6-0C60-3C82CF21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6A9-3753-6808-FB82-7610A83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9FA4D-8152-DE62-BAF3-ACA4BA86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4D48-29B6-9A10-7620-BE52BCD1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7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F25B-7122-D150-5DAE-2BD3133F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602D-A175-50A0-5BA7-B2DCC7EB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A5D8-9D0A-A03D-6211-2EBECBE0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490D-23E1-BAC6-7342-7DBA891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EF00-3202-62FD-5782-E0401FC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BBE5-4BE5-3891-BD5C-C66BE006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D7A3-0FD1-A36A-DDBE-902F8FB2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A6A5-9622-F6A9-A437-9A315C86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0E06B-7883-B0E8-BBF1-64F7E28D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BE414-F4AB-851C-7EC0-4DFCF587E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ACC17-2410-0052-C423-FF2836EEF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F1571-D008-105E-FB35-D5B6F30F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7D296-C6F5-4370-F850-04D746C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6FAFA-FD7B-4F06-0CC7-B2332EE0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9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2CB5-FF20-A70F-03BA-2E644B2D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89D2-1DFB-A0C9-EF9B-5EB371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42ADA-3CBF-7B60-4771-A9F4561E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CB6C-C557-8610-E8E6-518B43EB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2FE26-1C94-132A-C9F7-6254518A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D5FC3-75F0-67E3-DD7B-BD9CDBFB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1173-777F-B1BA-12EE-0ADA0E88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54E0-230B-F3B6-CFC2-F6AF623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46BC-C92C-392B-A868-3CBFBFFC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178D1-C877-09C6-217B-258847E5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6B69-6F0C-BE69-9936-B205FCE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DDB9-8103-DD53-06D0-004571D0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54FE6-E29D-B3E7-51CE-315AF666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9DFC-A7CF-ABDA-5AA5-F77C3DF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40748-413D-5951-1B6E-C2901A56A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3B5A-D18B-195B-0AC5-7CDDFA4B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E15D-0A81-4AD4-AE34-0DE28FE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6F44-CC2A-A5C6-82B1-158C22D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D784-BF7D-4001-16C0-D2ADAA02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B9B6-0655-9E3B-B2F9-447F1AA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9CDF-0C36-A6CA-5BC7-8728A849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C61D-58DC-8227-5D64-844E5EFF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D50C-4BB7-4A90-83D6-4F26E5B1EE76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3424-B66E-F05B-D4D2-992952EA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AA64-9FA1-D217-3258-170F34E6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38F9EA71-DA96-D580-0B62-D67327A1063B}"/>
              </a:ext>
            </a:extLst>
          </p:cNvPr>
          <p:cNvSpPr/>
          <p:nvPr/>
        </p:nvSpPr>
        <p:spPr>
          <a:xfrm rot="5400000">
            <a:off x="2092439" y="436684"/>
            <a:ext cx="1693507" cy="877885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EFDD5D45-1FF3-21D8-8B11-66265CC120A0}"/>
              </a:ext>
            </a:extLst>
          </p:cNvPr>
          <p:cNvSpPr/>
          <p:nvPr/>
        </p:nvSpPr>
        <p:spPr>
          <a:xfrm rot="16200000">
            <a:off x="3354103" y="407810"/>
            <a:ext cx="1693505" cy="87788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B22F8-2DC8-400B-C099-9AF2D74039D7}"/>
              </a:ext>
            </a:extLst>
          </p:cNvPr>
          <p:cNvSpPr/>
          <p:nvPr/>
        </p:nvSpPr>
        <p:spPr>
          <a:xfrm>
            <a:off x="3429936" y="240359"/>
            <a:ext cx="280176" cy="1288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D5A85-482A-D598-8702-A578BEDAFEC3}"/>
              </a:ext>
            </a:extLst>
          </p:cNvPr>
          <p:cNvCxnSpPr>
            <a:cxnSpLocks/>
          </p:cNvCxnSpPr>
          <p:nvPr/>
        </p:nvCxnSpPr>
        <p:spPr>
          <a:xfrm>
            <a:off x="1960263" y="284680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D14E3-DA10-2168-536C-8FFB3C7FDEA7}"/>
              </a:ext>
            </a:extLst>
          </p:cNvPr>
          <p:cNvSpPr/>
          <p:nvPr/>
        </p:nvSpPr>
        <p:spPr>
          <a:xfrm>
            <a:off x="1278585" y="0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Smile to Vector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1E267-5236-5808-8023-8AC7C18BD10C}"/>
              </a:ext>
            </a:extLst>
          </p:cNvPr>
          <p:cNvSpPr txBox="1"/>
          <p:nvPr/>
        </p:nvSpPr>
        <p:spPr>
          <a:xfrm>
            <a:off x="136996" y="146181"/>
            <a:ext cx="87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823533-2F13-E9CB-0CE3-8A25928EF54A}"/>
              </a:ext>
            </a:extLst>
          </p:cNvPr>
          <p:cNvCxnSpPr>
            <a:cxnSpLocks/>
          </p:cNvCxnSpPr>
          <p:nvPr/>
        </p:nvCxnSpPr>
        <p:spPr>
          <a:xfrm>
            <a:off x="715639" y="296247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EF44B9-F628-40A5-0423-F701B7510E77}"/>
              </a:ext>
            </a:extLst>
          </p:cNvPr>
          <p:cNvCxnSpPr>
            <a:cxnSpLocks/>
          </p:cNvCxnSpPr>
          <p:nvPr/>
        </p:nvCxnSpPr>
        <p:spPr>
          <a:xfrm>
            <a:off x="1960263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F5F8C-DBE9-3631-946E-9AEE2554C438}"/>
              </a:ext>
            </a:extLst>
          </p:cNvPr>
          <p:cNvSpPr/>
          <p:nvPr/>
        </p:nvSpPr>
        <p:spPr>
          <a:xfrm>
            <a:off x="1278585" y="972138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To Vector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00E4C-A7FB-C8E1-8C37-027A08141B02}"/>
              </a:ext>
            </a:extLst>
          </p:cNvPr>
          <p:cNvSpPr txBox="1"/>
          <p:nvPr/>
        </p:nvSpPr>
        <p:spPr>
          <a:xfrm>
            <a:off x="138868" y="1140277"/>
            <a:ext cx="57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</a:t>
            </a:r>
            <a:endParaRPr lang="en-GB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463B48-0690-AB7F-5CC9-E95FAEEC6ADE}"/>
              </a:ext>
            </a:extLst>
          </p:cNvPr>
          <p:cNvCxnSpPr>
            <a:cxnSpLocks/>
          </p:cNvCxnSpPr>
          <p:nvPr/>
        </p:nvCxnSpPr>
        <p:spPr>
          <a:xfrm>
            <a:off x="695657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4114C8-46C0-2A7B-3E0B-162051F95783}"/>
              </a:ext>
            </a:extLst>
          </p:cNvPr>
          <p:cNvCxnSpPr>
            <a:cxnSpLocks/>
          </p:cNvCxnSpPr>
          <p:nvPr/>
        </p:nvCxnSpPr>
        <p:spPr>
          <a:xfrm>
            <a:off x="4753226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EAD79-2ED5-C3D7-6E0C-AE6FE96638F4}"/>
              </a:ext>
            </a:extLst>
          </p:cNvPr>
          <p:cNvSpPr txBox="1"/>
          <p:nvPr/>
        </p:nvSpPr>
        <p:spPr>
          <a:xfrm>
            <a:off x="5213419" y="708253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03B9F-DEDA-8FDF-8E73-F66CA3B78B33}"/>
              </a:ext>
            </a:extLst>
          </p:cNvPr>
          <p:cNvSpPr txBox="1"/>
          <p:nvPr/>
        </p:nvSpPr>
        <p:spPr>
          <a:xfrm>
            <a:off x="307910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Smiles_to_vector</a:t>
            </a:r>
            <a:r>
              <a:rPr lang="en-US" dirty="0"/>
              <a:t> + </a:t>
            </a:r>
            <a:r>
              <a:rPr lang="en-US" dirty="0" err="1"/>
              <a:t>info_to_vector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31A164-F90C-EC38-CD2D-207EEF7A5081}"/>
              </a:ext>
            </a:extLst>
          </p:cNvPr>
          <p:cNvSpPr txBox="1"/>
          <p:nvPr/>
        </p:nvSpPr>
        <p:spPr>
          <a:xfrm>
            <a:off x="307910" y="2215138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RDKit</a:t>
            </a:r>
            <a:r>
              <a:rPr lang="en-US" dirty="0"/>
              <a:t> Skeleton (Preprocessed)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925F0C-765D-2EDD-2550-DBEEB2840F91}"/>
              </a:ext>
            </a:extLst>
          </p:cNvPr>
          <p:cNvCxnSpPr>
            <a:cxnSpLocks/>
          </p:cNvCxnSpPr>
          <p:nvPr/>
        </p:nvCxnSpPr>
        <p:spPr>
          <a:xfrm>
            <a:off x="10500813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E3EE86-D91A-D7AB-CB2D-7474005E972E}"/>
              </a:ext>
            </a:extLst>
          </p:cNvPr>
          <p:cNvSpPr txBox="1"/>
          <p:nvPr/>
        </p:nvSpPr>
        <p:spPr>
          <a:xfrm>
            <a:off x="10988999" y="707875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853D10-366E-57C7-378C-942D0CA84C58}"/>
              </a:ext>
            </a:extLst>
          </p:cNvPr>
          <p:cNvSpPr/>
          <p:nvPr/>
        </p:nvSpPr>
        <p:spPr>
          <a:xfrm>
            <a:off x="8840606" y="191329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Model, Maybe CNN, Transformer?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819FC-2B5B-EFC1-7BE4-58EF98A1E83C}"/>
              </a:ext>
            </a:extLst>
          </p:cNvPr>
          <p:cNvSpPr txBox="1"/>
          <p:nvPr/>
        </p:nvSpPr>
        <p:spPr>
          <a:xfrm rot="16200000">
            <a:off x="2821477" y="719556"/>
            <a:ext cx="149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VAE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E8784C-5608-24FF-F9BE-0DA1B1E94113}"/>
              </a:ext>
            </a:extLst>
          </p:cNvPr>
          <p:cNvSpPr txBox="1"/>
          <p:nvPr/>
        </p:nvSpPr>
        <p:spPr>
          <a:xfrm>
            <a:off x="5414865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Skeleton to vector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76E6B1-1DAE-64EC-53E4-5EFE2104DD74}"/>
              </a:ext>
            </a:extLst>
          </p:cNvPr>
          <p:cNvSpPr txBox="1"/>
          <p:nvPr/>
        </p:nvSpPr>
        <p:spPr>
          <a:xfrm>
            <a:off x="5414865" y="2215138"/>
            <a:ext cx="451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SMILEs input to Variational Auto Encoder</a:t>
            </a:r>
            <a:endParaRPr lang="en-GB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879EEC-FE15-04AE-A70F-7D4599F21CDA}"/>
              </a:ext>
            </a:extLst>
          </p:cNvPr>
          <p:cNvCxnSpPr>
            <a:cxnSpLocks/>
          </p:cNvCxnSpPr>
          <p:nvPr/>
        </p:nvCxnSpPr>
        <p:spPr>
          <a:xfrm>
            <a:off x="7631571" y="824531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136580-267A-14E4-584C-4BE7F437F9A2}"/>
              </a:ext>
            </a:extLst>
          </p:cNvPr>
          <p:cNvSpPr txBox="1"/>
          <p:nvPr/>
        </p:nvSpPr>
        <p:spPr>
          <a:xfrm>
            <a:off x="8119757" y="686031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9E3083-C7B9-F972-3983-20C5EE9E5B79}"/>
              </a:ext>
            </a:extLst>
          </p:cNvPr>
          <p:cNvSpPr/>
          <p:nvPr/>
        </p:nvSpPr>
        <p:spPr>
          <a:xfrm>
            <a:off x="5978750" y="171064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Diffusion Model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A3AA0-833E-337D-08C5-3EEC1C0769E2}"/>
              </a:ext>
            </a:extLst>
          </p:cNvPr>
          <p:cNvSpPr/>
          <p:nvPr/>
        </p:nvSpPr>
        <p:spPr>
          <a:xfrm>
            <a:off x="863392" y="5312581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Preprocessing</a:t>
            </a:r>
            <a:endParaRPr lang="en-GB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B5D-1033-7964-E67E-2DA7859A517F}"/>
              </a:ext>
            </a:extLst>
          </p:cNvPr>
          <p:cNvSpPr/>
          <p:nvPr/>
        </p:nvSpPr>
        <p:spPr>
          <a:xfrm>
            <a:off x="2483131" y="5312580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AAA54-1213-92B0-0E8F-691917EE597F}"/>
              </a:ext>
            </a:extLst>
          </p:cNvPr>
          <p:cNvSpPr/>
          <p:nvPr/>
        </p:nvSpPr>
        <p:spPr>
          <a:xfrm>
            <a:off x="4267188" y="5344210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Synthesis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164ED-92A1-5DE0-7288-62A1BC997178}"/>
              </a:ext>
            </a:extLst>
          </p:cNvPr>
          <p:cNvSpPr/>
          <p:nvPr/>
        </p:nvSpPr>
        <p:spPr>
          <a:xfrm>
            <a:off x="5794826" y="5312580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Molecule Generation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AA280D-C738-B4C8-18AB-BF5A3A44E52B}"/>
              </a:ext>
            </a:extLst>
          </p:cNvPr>
          <p:cNvSpPr/>
          <p:nvPr/>
        </p:nvSpPr>
        <p:spPr>
          <a:xfrm>
            <a:off x="7667695" y="5344209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Docking/Simulation</a:t>
            </a:r>
            <a:endParaRPr lang="en-GB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91E1BB-0819-3E97-FCF8-3717AB8762F2}"/>
              </a:ext>
            </a:extLst>
          </p:cNvPr>
          <p:cNvSpPr/>
          <p:nvPr/>
        </p:nvSpPr>
        <p:spPr>
          <a:xfrm>
            <a:off x="9295211" y="5312580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Ranking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428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B349E7-B8A1-4655-D68B-50F7D1279894}"/>
              </a:ext>
            </a:extLst>
          </p:cNvPr>
          <p:cNvSpPr/>
          <p:nvPr/>
        </p:nvSpPr>
        <p:spPr>
          <a:xfrm>
            <a:off x="116748" y="85379"/>
            <a:ext cx="6824327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BF7DE5-7F2E-142C-AFCA-9F32E684E105}"/>
              </a:ext>
            </a:extLst>
          </p:cNvPr>
          <p:cNvSpPr/>
          <p:nvPr/>
        </p:nvSpPr>
        <p:spPr>
          <a:xfrm>
            <a:off x="3511306" y="893059"/>
            <a:ext cx="1285335" cy="6562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FC43C-E62E-A0C7-D410-FE1EF10B9D34}"/>
              </a:ext>
            </a:extLst>
          </p:cNvPr>
          <p:cNvSpPr txBox="1"/>
          <p:nvPr/>
        </p:nvSpPr>
        <p:spPr>
          <a:xfrm>
            <a:off x="1702972" y="1026912"/>
            <a:ext cx="1034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Palatino Linotype" panose="02040502050505030304" pitchFamily="18" charset="0"/>
              </a:rPr>
              <a:t>c1ccccc1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A23D4-5487-A28C-6437-B0F8EB682896}"/>
              </a:ext>
            </a:extLst>
          </p:cNvPr>
          <p:cNvSpPr txBox="1"/>
          <p:nvPr/>
        </p:nvSpPr>
        <p:spPr>
          <a:xfrm>
            <a:off x="1205225" y="494638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SMILEs Representation of Benzene 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Example of SMILES representation and one-hot vectors for benzene. For... |  Download Scientific Diagram">
            <a:extLst>
              <a:ext uri="{FF2B5EF4-FFF2-40B4-BE49-F238E27FC236}">
                <a16:creationId xmlns:a16="http://schemas.microsoft.com/office/drawing/2014/main" id="{2A50CB93-FA8F-06FF-4BF2-25ABC035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01" b="24594"/>
          <a:stretch/>
        </p:blipFill>
        <p:spPr bwMode="auto">
          <a:xfrm>
            <a:off x="298604" y="953981"/>
            <a:ext cx="581381" cy="5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6E00643-FD1A-06BD-F5FC-0BE3BF8DDB82}"/>
              </a:ext>
            </a:extLst>
          </p:cNvPr>
          <p:cNvSpPr/>
          <p:nvPr/>
        </p:nvSpPr>
        <p:spPr>
          <a:xfrm>
            <a:off x="2705572" y="934107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9DABB-FD4E-5506-499A-C5C3A87556B9}"/>
              </a:ext>
            </a:extLst>
          </p:cNvPr>
          <p:cNvSpPr txBox="1"/>
          <p:nvPr/>
        </p:nvSpPr>
        <p:spPr>
          <a:xfrm>
            <a:off x="3511306" y="1018219"/>
            <a:ext cx="12853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i="0" dirty="0" err="1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ChemBERTa</a:t>
            </a:r>
            <a:r>
              <a:rPr lang="en-GB" sz="11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 Model</a:t>
            </a:r>
            <a:endParaRPr lang="en-GB" sz="11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752DD5-E224-2B27-B241-FE881C02E9E8}"/>
              </a:ext>
            </a:extLst>
          </p:cNvPr>
          <p:cNvSpPr/>
          <p:nvPr/>
        </p:nvSpPr>
        <p:spPr>
          <a:xfrm>
            <a:off x="4841470" y="934107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85C92-8388-F8B8-D10A-D4470AD96FAC}"/>
              </a:ext>
            </a:extLst>
          </p:cNvPr>
          <p:cNvSpPr txBox="1"/>
          <p:nvPr/>
        </p:nvSpPr>
        <p:spPr>
          <a:xfrm>
            <a:off x="5099883" y="185339"/>
            <a:ext cx="1803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Vector Representation of Benzene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04743-D2AC-83B8-C3A3-7328FE1464FE}"/>
              </a:ext>
            </a:extLst>
          </p:cNvPr>
          <p:cNvSpPr txBox="1"/>
          <p:nvPr/>
        </p:nvSpPr>
        <p:spPr>
          <a:xfrm>
            <a:off x="0" y="416170"/>
            <a:ext cx="1178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E62D957-2C38-BAC4-630A-ECBE814A0697}"/>
              </a:ext>
            </a:extLst>
          </p:cNvPr>
          <p:cNvSpPr/>
          <p:nvPr/>
        </p:nvSpPr>
        <p:spPr>
          <a:xfrm>
            <a:off x="951295" y="953981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FAC80-FC29-294D-D1BB-5A9D28C8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78" y="647003"/>
            <a:ext cx="697114" cy="126186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9A0468C-ECB6-2A4B-69EB-2BB1F6F28D31}"/>
              </a:ext>
            </a:extLst>
          </p:cNvPr>
          <p:cNvSpPr/>
          <p:nvPr/>
        </p:nvSpPr>
        <p:spPr>
          <a:xfrm>
            <a:off x="116748" y="2190620"/>
            <a:ext cx="8435679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28B67-F05A-71A5-4974-D6AAF19A637F}"/>
              </a:ext>
            </a:extLst>
          </p:cNvPr>
          <p:cNvSpPr txBox="1"/>
          <p:nvPr/>
        </p:nvSpPr>
        <p:spPr>
          <a:xfrm>
            <a:off x="1518803" y="2510241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R</a:t>
            </a:r>
            <a:r>
              <a:rPr lang="en-GB" sz="1200" dirty="0" err="1">
                <a:latin typeface="Palatino Linotype" panose="02040502050505030304" pitchFamily="18" charset="0"/>
              </a:rPr>
              <a:t>DKit</a:t>
            </a:r>
            <a:r>
              <a:rPr lang="en-GB" sz="1200" dirty="0">
                <a:latin typeface="Palatino Linotype" panose="02040502050505030304" pitchFamily="18" charset="0"/>
              </a:rPr>
              <a:t> Smiles -&gt; Mol -&gt; Skeleton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A7139D-398B-3F4B-9BE0-0459374A61EC}"/>
              </a:ext>
            </a:extLst>
          </p:cNvPr>
          <p:cNvSpPr/>
          <p:nvPr/>
        </p:nvSpPr>
        <p:spPr>
          <a:xfrm>
            <a:off x="3476647" y="304726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8E0C25C-35F1-841E-CA16-10EF750825DB}"/>
              </a:ext>
            </a:extLst>
          </p:cNvPr>
          <p:cNvSpPr/>
          <p:nvPr/>
        </p:nvSpPr>
        <p:spPr>
          <a:xfrm>
            <a:off x="6500233" y="302055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DAA8EF-9D02-B6AE-3090-93FECBEE2DD8}"/>
              </a:ext>
            </a:extLst>
          </p:cNvPr>
          <p:cNvSpPr txBox="1"/>
          <p:nvPr/>
        </p:nvSpPr>
        <p:spPr>
          <a:xfrm>
            <a:off x="7286628" y="2287294"/>
            <a:ext cx="128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Skeleton Image</a:t>
            </a:r>
            <a:r>
              <a:rPr lang="en-GB" sz="1200" dirty="0">
                <a:latin typeface="Palatino Linotype" panose="02040502050505030304" pitchFamily="18" charset="0"/>
              </a:rPr>
              <a:t> Generated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15D1B-BD9E-8528-12D7-819DF619597C}"/>
              </a:ext>
            </a:extLst>
          </p:cNvPr>
          <p:cNvSpPr txBox="1"/>
          <p:nvPr/>
        </p:nvSpPr>
        <p:spPr>
          <a:xfrm>
            <a:off x="177291" y="2505490"/>
            <a:ext cx="897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78CABE5-8B1B-4E53-8571-78A68390B57F}"/>
              </a:ext>
            </a:extLst>
          </p:cNvPr>
          <p:cNvSpPr/>
          <p:nvPr/>
        </p:nvSpPr>
        <p:spPr>
          <a:xfrm>
            <a:off x="1103025" y="302055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6B80CA-F890-9FB6-C736-7DCA008C9F80}"/>
              </a:ext>
            </a:extLst>
          </p:cNvPr>
          <p:cNvSpPr txBox="1"/>
          <p:nvPr/>
        </p:nvSpPr>
        <p:spPr>
          <a:xfrm>
            <a:off x="177291" y="3076826"/>
            <a:ext cx="925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CN1N(c2ccccc2)C(=O).......N(C)N(c2ccccc2)C1=O</a:t>
            </a:r>
            <a:r>
              <a:rPr lang="pt-BR" sz="800" dirty="0">
                <a:latin typeface="Palatino Linotype" panose="02040502050505030304" pitchFamily="18" charset="0"/>
              </a:rPr>
              <a:t> 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40" descr="A structure of a molecule&#10;&#10;Description automatically generated">
            <a:extLst>
              <a:ext uri="{FF2B5EF4-FFF2-40B4-BE49-F238E27FC236}">
                <a16:creationId xmlns:a16="http://schemas.microsoft.com/office/drawing/2014/main" id="{073A9B29-B4ED-8F5F-2BBB-34B01159A2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t="32363" r="14242" b="31524"/>
          <a:stretch/>
        </p:blipFill>
        <p:spPr>
          <a:xfrm>
            <a:off x="1939478" y="2998593"/>
            <a:ext cx="1447817" cy="741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1587DA-6E99-81B0-5BF0-813B7DFA27D9}"/>
              </a:ext>
            </a:extLst>
          </p:cNvPr>
          <p:cNvSpPr txBox="1"/>
          <p:nvPr/>
        </p:nvSpPr>
        <p:spPr>
          <a:xfrm>
            <a:off x="4394971" y="2308751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D</a:t>
            </a:r>
            <a:r>
              <a:rPr lang="en-GB" sz="1200" dirty="0" err="1">
                <a:latin typeface="Palatino Linotype" panose="02040502050505030304" pitchFamily="18" charset="0"/>
              </a:rPr>
              <a:t>ataset</a:t>
            </a:r>
            <a:r>
              <a:rPr lang="en-GB" sz="1200" dirty="0">
                <a:latin typeface="Palatino Linotype" panose="02040502050505030304" pitchFamily="18" charset="0"/>
              </a:rPr>
              <a:t> Structure Standardisation</a:t>
            </a:r>
          </a:p>
        </p:txBody>
      </p:sp>
      <p:pic>
        <p:nvPicPr>
          <p:cNvPr id="44" name="Picture 43" descr="A structure of a molecule&#10;&#10;Description automatically generated">
            <a:extLst>
              <a:ext uri="{FF2B5EF4-FFF2-40B4-BE49-F238E27FC236}">
                <a16:creationId xmlns:a16="http://schemas.microsoft.com/office/drawing/2014/main" id="{569A2089-EE45-3E91-C26F-EE6A93249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40" y="2780355"/>
            <a:ext cx="1113742" cy="1113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EC4E22A-F554-A4EA-6C0E-D384AA201965}"/>
              </a:ext>
            </a:extLst>
          </p:cNvPr>
          <p:cNvSpPr txBox="1"/>
          <p:nvPr/>
        </p:nvSpPr>
        <p:spPr>
          <a:xfrm>
            <a:off x="7373840" y="3856953"/>
            <a:ext cx="1178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400x400 pixels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DCC1C82-B530-897D-E885-46E4140A5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851" y="2823161"/>
            <a:ext cx="2030240" cy="1007573"/>
          </a:xfrm>
          <a:prstGeom prst="rect">
            <a:avLst/>
          </a:prstGeom>
        </p:spPr>
      </p:pic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5C52E7FB-1297-4CB9-FA68-0B0A8D14FD9A}"/>
              </a:ext>
            </a:extLst>
          </p:cNvPr>
          <p:cNvSpPr/>
          <p:nvPr/>
        </p:nvSpPr>
        <p:spPr>
          <a:xfrm>
            <a:off x="8772802" y="2190619"/>
            <a:ext cx="1410718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3" name="Picture 2" descr="Example of SMILES representation and one-hot vectors for benzene. For... |  Download Scientific Diagram">
            <a:extLst>
              <a:ext uri="{FF2B5EF4-FFF2-40B4-BE49-F238E27FC236}">
                <a16:creationId xmlns:a16="http://schemas.microsoft.com/office/drawing/2014/main" id="{DD5C1A04-8290-014D-6D33-3E671993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01" b="24594"/>
          <a:stretch/>
        </p:blipFill>
        <p:spPr bwMode="auto">
          <a:xfrm>
            <a:off x="897482" y="4662359"/>
            <a:ext cx="581381" cy="5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ross 1033">
            <a:extLst>
              <a:ext uri="{FF2B5EF4-FFF2-40B4-BE49-F238E27FC236}">
                <a16:creationId xmlns:a16="http://schemas.microsoft.com/office/drawing/2014/main" id="{3EFA2606-16C7-231A-0C3F-AD8F494C3966}"/>
              </a:ext>
            </a:extLst>
          </p:cNvPr>
          <p:cNvSpPr/>
          <p:nvPr/>
        </p:nvSpPr>
        <p:spPr>
          <a:xfrm>
            <a:off x="1070042" y="5226139"/>
            <a:ext cx="217089" cy="210517"/>
          </a:xfrm>
          <a:prstGeom prst="plus">
            <a:avLst>
              <a:gd name="adj" fmla="val 43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Trapezoid 1034">
            <a:extLst>
              <a:ext uri="{FF2B5EF4-FFF2-40B4-BE49-F238E27FC236}">
                <a16:creationId xmlns:a16="http://schemas.microsoft.com/office/drawing/2014/main" id="{6C2D7DB2-7491-70AF-4EB8-EDC4B8C2B718}"/>
              </a:ext>
            </a:extLst>
          </p:cNvPr>
          <p:cNvSpPr/>
          <p:nvPr/>
        </p:nvSpPr>
        <p:spPr>
          <a:xfrm rot="5400000">
            <a:off x="2876997" y="4630247"/>
            <a:ext cx="1443068" cy="774297"/>
          </a:xfrm>
          <a:prstGeom prst="trapezoid">
            <a:avLst>
              <a:gd name="adj" fmla="val 39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1036" name="Trapezoid 1035">
            <a:extLst>
              <a:ext uri="{FF2B5EF4-FFF2-40B4-BE49-F238E27FC236}">
                <a16:creationId xmlns:a16="http://schemas.microsoft.com/office/drawing/2014/main" id="{59C7B788-DD72-2078-7642-E55CAF4F2A9D}"/>
              </a:ext>
            </a:extLst>
          </p:cNvPr>
          <p:cNvSpPr/>
          <p:nvPr/>
        </p:nvSpPr>
        <p:spPr>
          <a:xfrm rot="16200000">
            <a:off x="5713599" y="4662359"/>
            <a:ext cx="1443068" cy="774297"/>
          </a:xfrm>
          <a:prstGeom prst="trapezoid">
            <a:avLst>
              <a:gd name="adj" fmla="val 39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Decoder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3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F</dc:creator>
  <cp:lastModifiedBy>D F</cp:lastModifiedBy>
  <cp:revision>4</cp:revision>
  <dcterms:created xsi:type="dcterms:W3CDTF">2023-07-12T14:37:52Z</dcterms:created>
  <dcterms:modified xsi:type="dcterms:W3CDTF">2023-08-08T16:14:14Z</dcterms:modified>
</cp:coreProperties>
</file>