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4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bio.bittencourt@satc.edu.b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– Aula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Sendo assim, poderíamos dar como exemplo nas funções: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Ligar/Desligar a TV;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Aumentar o volume;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Trocar de Canal;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Mutar;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Escolher outra entrada (HDMI, AV, etc...).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Controle remoto visto de perto&#10;&#10;Descrição gerada automaticamente">
            <a:extLst>
              <a:ext uri="{FF2B5EF4-FFF2-40B4-BE49-F238E27FC236}">
                <a16:creationId xmlns:a16="http://schemas.microsoft.com/office/drawing/2014/main" id="{4208504D-CAA4-40D4-A144-838AE8EE1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36" y="3187026"/>
            <a:ext cx="2761185" cy="1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Agora em relação à composição: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Cor;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Quantidade de Botões;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Pilha;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Qtd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 Pilha.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Portanto pessoal, fica fácil resumir da seguinte forma, as funções são aquilo que o objeto faz, já a composição é parte do que o objeto é.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a um outro exemplo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ão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Controle remoto visto de perto&#10;&#10;Descrição gerada automaticamente">
            <a:extLst>
              <a:ext uri="{FF2B5EF4-FFF2-40B4-BE49-F238E27FC236}">
                <a16:creationId xmlns:a16="http://schemas.microsoft.com/office/drawing/2014/main" id="{4208504D-CAA4-40D4-A144-838AE8EE1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05" y="1053426"/>
            <a:ext cx="2761185" cy="1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 considerar um ser humano, quais são as suas funções e composição?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FD108C-BA38-A2F9-CB91-47163B88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414" y="3021563"/>
            <a:ext cx="3603171" cy="3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8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Saindo da parte lúdica e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ão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partindo para a escala computacional, o que seriam os tais objetos que iriamos implementar?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Pensando em computação, é comum ouvirmos que tal linguagem é orientada a objeto, mas se estamos aqui discutindo, o que são objetos, imaginem o que será a tal da orientação.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para o exemplo mais simples que possamos ter, vocês conseguem me dizer qual é o conceito de variável e constante (na computação)?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81DAA54-45E6-4240-8653-88D94E25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64" y="43665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2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Agora, imaginem o seguinte, como a gente pode considerar uma variável, um objeto?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 tem funções e composição?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Podemos fazer esse exercício imaginativo?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Depois eu provo pra vocês, que pelo menos no Python, e na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 linguagens mais novas, todas as variáveis são objetos;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sendo a variável, o ponto mais “simples” de qualquer programação podemos dizer que TUDO é objeto.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1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Vocês muito provavelmente conhecem os tipos de variáveis básicas de um computador correto?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continuar usando a nossa imaginação, façamos uma abstração simples, qual é a menor informação que possa ser guardada?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como funciona pra guardar um número, ou uma letra?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Então, aqui já conseguimos imaginar uma variável no contexto de objeto não?</a:t>
            </a:r>
          </a:p>
        </p:txBody>
      </p:sp>
    </p:spTree>
    <p:extLst>
      <p:ext uri="{BB962C8B-B14F-4D97-AF65-F5344CB8AC3E}">
        <p14:creationId xmlns:p14="http://schemas.microsoft.com/office/powerpoint/2010/main" val="32645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o Python, toda variável tem a seguinte estrutura em relação à composição: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3958"/>
                </a:solidFill>
              </a:rPr>
              <a:t>ob_refcnt</a:t>
            </a:r>
            <a:r>
              <a:rPr lang="pt-BR" dirty="0">
                <a:solidFill>
                  <a:srgbClr val="003958"/>
                </a:solidFill>
              </a:rPr>
              <a:t> = um contador de referência para o Python fazer alocação e liberação de memória (basicamente conta quantas vezes o objeto está sendo usado dentro do contexto);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3958"/>
                </a:solidFill>
              </a:rPr>
              <a:t>ob_type</a:t>
            </a:r>
            <a:r>
              <a:rPr lang="pt-BR" dirty="0">
                <a:solidFill>
                  <a:srgbClr val="003958"/>
                </a:solidFill>
              </a:rPr>
              <a:t> = define o tipo da variável do Python;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3958"/>
                </a:solidFill>
              </a:rPr>
              <a:t>ob_size</a:t>
            </a:r>
            <a:r>
              <a:rPr lang="pt-BR" dirty="0">
                <a:solidFill>
                  <a:srgbClr val="003958"/>
                </a:solidFill>
              </a:rPr>
              <a:t> = tamanho da variável;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3958"/>
                </a:solidFill>
              </a:rPr>
              <a:t>ob_digit</a:t>
            </a:r>
            <a:r>
              <a:rPr lang="pt-BR" dirty="0">
                <a:solidFill>
                  <a:srgbClr val="003958"/>
                </a:solidFill>
              </a:rPr>
              <a:t> = o que de fato o valor inteiro que inserimos na variável.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ai para cada tipo de variável há algumas pequenas particularidades, mas as funções que ela possui é fácil de verificarmos através do atalho TAB no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 apenas mostrar pra vocês para que fique bem claro, o que eu </a:t>
            </a:r>
            <a:r>
              <a:rPr kumimoji="0" lang="pt-BR" b="0" i="0" u="none" strike="noStrike" kern="1200" cap="none" spc="0" normalizeH="0" baseline="0" noProof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quero mostrar.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30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Portanto agora vamos levar para o lado mais técnico, todo objeto possui um tipo, o qual vai dar as suas especificações, um homem é diferente de uma cadeira, porém ambos são objetos, quais seriam as suas diferenciações?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a computação é dito que possuem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diferentes, sendo a classe de objetos a diferença entre um inteiro e uma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ambos são objetos que são pertencidos por classes diferentes;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Além disso, as funções que vimos são chamadas de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portanto todo objeto possui uma classe e também possui os seus métodos ou suas ações que são permitidas;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exemplo, um homem pode andar, então andar é um método dos objetos da classe homem, entendido até aqui?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74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Seguindo então, temos a nossa composição, que chamamos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Atributos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então toda particularidade pertencente ao objeto é um atributo;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 homem tem a idade, portanto idade é um atributo de todo objeto da classe homem;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Todos os objetos possuem métodos e atributos, é possível que um objeto possa não ter atributos ou não ter métodos, nunca não ter os dois juntos, não faria sentido termos um objeto vazio;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Sendo assim como seria uma classe homem, vamos construir novamente, com 4 atributos e 4 métodos. 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Pessoal para reforçarmos então: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é um classe?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é um método?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é um atributo?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8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Apresentação e Implementação de objetos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você se lembrarem, a gente chegou a criar uma classe tentando clarificar esse conceito de classes, métodos e atributos, hoje iremos continuar nessa pegada até a gente que fique claro a todos;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então implementar no Python hoje as classes e depois vamos discutir alguns outros conceitos;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Falamos na última aula sobre uma classe “Ser humano”, vamos para um exemplo mais real e mais próximo da programação;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focar em um ponto bem específico, algo que vocês fazem naturalmente, na respiração.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Ficou um pouco mais claro agora?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 então podemos ter nosso primeiro passo no Python, vamos criar exatamente esse método lá no código fonte.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62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 vamos para um segundo exemplo, ainda seguindo no ser humano, imaginem agora um cenário onde nós nascemos;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acontece quando nascemos?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Quais os atributos que são colocados em nós quando nascemos, vamos fazer esse exercício.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85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 já sabemos implementar objetos dentro do Python, já criamos diversas classes, já aprendemos a chamar os métodos, chamamos os atributos e etc...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Porém, vimos uma forma “feia” de se criar uma classe, colocamos um atributo  “chapado” na criação da classe, isso é o padrão para outras linguagens, então eu mostrei pra vocês, já sabem implementar em outras linguagens;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 que no Python, o negócio é diferente, nessa linguagem todas as classe possuem um método padrão, chamado de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inicialização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não há nenhum exemplo melhor para eu explicar inicialização para vocês, do que o “nascimento” de um ser humano.</a:t>
            </a:r>
          </a:p>
        </p:txBody>
      </p:sp>
    </p:spTree>
    <p:extLst>
      <p:ext uri="{BB962C8B-B14F-4D97-AF65-F5344CB8AC3E}">
        <p14:creationId xmlns:p14="http://schemas.microsoft.com/office/powerpoint/2010/main" val="244123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Exercícios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136338"/>
            <a:ext cx="1093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Siga o exemplo dado pelo professor e inclua novos atributos na classe, vamos colocar a instrução e também o braço dominante (canhoto, destro ou ambidestro);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uma classe Calculadora, que receba como atributos dois inteiros e tenha como métodos as quatro operações básicas;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 uma classe Conta Bancária, que realize todas as operações que uma conta de banco realize;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uma classe Filme, que não contenha métodos além da inicialização, porém que contenha atributos relativos aos filmes que assistimos.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Recados e Apresentações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Olá Pessoal, sejam todos bem vindos à mais um semestre e sejam todos bem vindos à aula de Estrutura de Dados, matéria que iremos debater durante os encontros das </a:t>
            </a:r>
            <a:r>
              <a:rPr lang="pt-BR" dirty="0" err="1">
                <a:solidFill>
                  <a:srgbClr val="003958"/>
                </a:solidFill>
              </a:rPr>
              <a:t>sexta-feiras</a:t>
            </a:r>
            <a:r>
              <a:rPr lang="pt-BR" dirty="0">
                <a:solidFill>
                  <a:srgbClr val="003958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Para quem não me conhece meu chamo Fábio de Bittencourt, meu e-mail é </a:t>
            </a:r>
            <a:r>
              <a:rPr lang="pt-BR" dirty="0">
                <a:solidFill>
                  <a:srgbClr val="003958"/>
                </a:solidFill>
                <a:hlinkClick r:id="rId4"/>
              </a:rPr>
              <a:t>fabio.bittencourt@satc.edu.br</a:t>
            </a:r>
            <a:r>
              <a:rPr lang="pt-BR" dirty="0">
                <a:solidFill>
                  <a:srgbClr val="003958"/>
                </a:solidFill>
              </a:rPr>
              <a:t>, e sempre que vocês precisarem por favor me contatem;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Sempre que tivermos entregas durante o semestre, essa entrega deve ser feita por e-mail, no e-mail do professor.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Vocês devem ter notado que foram adicionados em um grupo do </a:t>
            </a:r>
            <a:r>
              <a:rPr lang="pt-BR" dirty="0" err="1">
                <a:solidFill>
                  <a:srgbClr val="003958"/>
                </a:solidFill>
              </a:rPr>
              <a:t>Teams</a:t>
            </a:r>
            <a:r>
              <a:rPr lang="pt-BR" dirty="0">
                <a:solidFill>
                  <a:srgbClr val="003958"/>
                </a:solidFill>
              </a:rPr>
              <a:t> na disciplina, nosso grupo no “</a:t>
            </a:r>
            <a:r>
              <a:rPr lang="pt-BR" dirty="0" err="1">
                <a:solidFill>
                  <a:srgbClr val="003958"/>
                </a:solidFill>
              </a:rPr>
              <a:t>Teams</a:t>
            </a:r>
            <a:r>
              <a:rPr lang="pt-BR" dirty="0">
                <a:solidFill>
                  <a:srgbClr val="003958"/>
                </a:solidFill>
              </a:rPr>
              <a:t>”, tem a aba “Files”, lá sempre terão os arquivos de “Apresentações”, os “Códigos” e os “Arquivos Gerais”.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As apresentações serão os slides de todas as aulas;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Os códigos serão os arquivos .</a:t>
            </a:r>
            <a:r>
              <a:rPr lang="pt-BR" dirty="0" err="1">
                <a:solidFill>
                  <a:srgbClr val="003958"/>
                </a:solidFill>
              </a:rPr>
              <a:t>ipynb</a:t>
            </a:r>
            <a:endParaRPr lang="pt-BR" dirty="0">
              <a:solidFill>
                <a:srgbClr val="0039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E os arquivos gerais serão .</a:t>
            </a:r>
            <a:r>
              <a:rPr lang="pt-BR" dirty="0" err="1">
                <a:solidFill>
                  <a:srgbClr val="003958"/>
                </a:solidFill>
              </a:rPr>
              <a:t>csv</a:t>
            </a:r>
            <a:r>
              <a:rPr lang="pt-BR" dirty="0">
                <a:solidFill>
                  <a:srgbClr val="003958"/>
                </a:solidFill>
              </a:rPr>
              <a:t>, listas e etc... Que usaremos ao longo das aulas.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Se alguém por ventura alguém não tiver sido adicionado por favor me procure depois.</a:t>
            </a:r>
          </a:p>
        </p:txBody>
      </p:sp>
    </p:spTree>
    <p:extLst>
      <p:ext uri="{BB962C8B-B14F-4D97-AF65-F5344CB8AC3E}">
        <p14:creationId xmlns:p14="http://schemas.microsoft.com/office/powerpoint/2010/main" val="26038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Recados e Apresentações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A faculdade em acordo com a portaria do MECE, permite que as matérias tivessem até 6 encontros remotos, em nossa disciplina faremos uso dessa possibilidade 6 vezes e mais uma reposição de feriado, somando 7 encontros remotos;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Essa quantidade de vezes pode ser aumentada ou diminuída caso entendemos que seja necessário, como vocês verão as aulas estão pré-programadas, mas sempre que houver necessidade poderemos fazer alterações;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Vamos ler isso na nossa ementa e assim teremos mais detalhes sobre os encontros remotos;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Nesses dias específicos será coletada a chamada via </a:t>
            </a:r>
            <a:r>
              <a:rPr lang="pt-BR" dirty="0" err="1">
                <a:solidFill>
                  <a:srgbClr val="003958"/>
                </a:solidFill>
              </a:rPr>
              <a:t>teams</a:t>
            </a:r>
            <a:r>
              <a:rPr lang="pt-BR" dirty="0">
                <a:solidFill>
                  <a:srgbClr val="003958"/>
                </a:solidFill>
              </a:rPr>
              <a:t>, com a exceção dos dias de preparação dos trabalhos que não será cobrado chamada;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Nos dias que tivermos aula presencial, a chamada será cobrada presencialmente em dois momentos, no início e no fim das aulas.</a:t>
            </a:r>
          </a:p>
        </p:txBody>
      </p:sp>
    </p:spTree>
    <p:extLst>
      <p:ext uri="{BB962C8B-B14F-4D97-AF65-F5344CB8AC3E}">
        <p14:creationId xmlns:p14="http://schemas.microsoft.com/office/powerpoint/2010/main" val="869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Recados e Apresentações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Os intervalos da Engenharia de Computação será sempre 20:15, durando até 20:25;</a:t>
            </a:r>
          </a:p>
          <a:p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Quem por ventura não estiver na primeira chamada perde as duas primeiras aulas e consecutivamente, quem não estiver na segunda chamada perde as duas últimas aulas;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quem optou por utilizar o notebook presente no laboratório, os softwares que utilizaremos ao longo das aulas já estão instalados, porém para quem quiser utilizar o seu notebook pessoal, peço que baixem e instalem o Anaconda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para a versão mais nova do anaconda Python: https://www.anaconda.com/download</a:t>
            </a: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6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Recados e Apresentações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 longo da disciplina teremos 3 avaliações: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1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Trabalho Prático (Em Grupo), divididos em 3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mini-trabalhos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Trabalho 1 – Peso 3,00, no dia 08/09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Trabalho 2 – P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eso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3,00, no dia 29/09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Trabalho 3 – Peso 4,00, no dia 07/10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2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ABP (Em Grupo), no dia 17/11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3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Teórica (Individual), no dia 21/06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todos os projetos em grupo serão permitido no máximo 4 integrantes, sendo que a nota será sempre do grupo;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Porém, em todos os trabalhos do grupo serão cobrados o papel de cada um dos integrantes no trabalho e, caso algum integrante não tenha ajudando de forma significativa no projeto, sua nota será anulada, e receberá 0 como nota.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Passados todos os recados, alguém tem alguma dúvida pessoal?</a:t>
            </a:r>
          </a:p>
        </p:txBody>
      </p:sp>
    </p:spTree>
    <p:extLst>
      <p:ext uri="{BB962C8B-B14F-4D97-AF65-F5344CB8AC3E}">
        <p14:creationId xmlns:p14="http://schemas.microsoft.com/office/powerpoint/2010/main" val="12975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Pessoal, vamos começar com uma simples pergunta.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Pra vocês o que é um objeto?</a:t>
            </a:r>
            <a:endParaRPr lang="pt-BR" dirty="0">
              <a:solidFill>
                <a:srgbClr val="003958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4CC88-D0AB-4011-B479-DB4655316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58" y="1298054"/>
            <a:ext cx="2190750" cy="2085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EB25F2-6BCE-44AE-B62A-3B74D542F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3657056"/>
            <a:ext cx="3257550" cy="1400175"/>
          </a:xfrm>
          <a:prstGeom prst="rect">
            <a:avLst/>
          </a:prstGeom>
        </p:spPr>
      </p:pic>
      <p:pic>
        <p:nvPicPr>
          <p:cNvPr id="13" name="Imagem 1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F82E9CC-606E-4D19-9903-E01A088BA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03" y="2862194"/>
            <a:ext cx="2286521" cy="2286521"/>
          </a:xfrm>
          <a:prstGeom prst="rect">
            <a:avLst/>
          </a:prstGeom>
        </p:spPr>
      </p:pic>
      <p:pic>
        <p:nvPicPr>
          <p:cNvPr id="15" name="Imagem 14" descr="Controle remoto visto de perto&#10;&#10;Descrição gerada automaticamente">
            <a:extLst>
              <a:ext uri="{FF2B5EF4-FFF2-40B4-BE49-F238E27FC236}">
                <a16:creationId xmlns:a16="http://schemas.microsoft.com/office/drawing/2014/main" id="{E9EC0836-9336-4774-9886-505316B2C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23" y="4141457"/>
            <a:ext cx="2761185" cy="1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0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Agora então eu quero fazer uma outra pergunta pra vocês, quais são as características que todos os objetos possuem?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4CC88-D0AB-4011-B479-DB4655316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3" y="2614068"/>
            <a:ext cx="2190750" cy="2085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EB25F2-6BCE-44AE-B62A-3B74D542F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3657056"/>
            <a:ext cx="3257550" cy="1400175"/>
          </a:xfrm>
          <a:prstGeom prst="rect">
            <a:avLst/>
          </a:prstGeom>
        </p:spPr>
      </p:pic>
      <p:pic>
        <p:nvPicPr>
          <p:cNvPr id="13" name="Imagem 1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F82E9CC-606E-4D19-9903-E01A088BA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70" y="2982926"/>
            <a:ext cx="2286521" cy="2286521"/>
          </a:xfrm>
          <a:prstGeom prst="rect">
            <a:avLst/>
          </a:prstGeom>
        </p:spPr>
      </p:pic>
      <p:pic>
        <p:nvPicPr>
          <p:cNvPr id="15" name="Imagem 14" descr="Controle remoto visto de perto&#10;&#10;Descrição gerada automaticamente">
            <a:extLst>
              <a:ext uri="{FF2B5EF4-FFF2-40B4-BE49-F238E27FC236}">
                <a16:creationId xmlns:a16="http://schemas.microsoft.com/office/drawing/2014/main" id="{E9EC0836-9336-4774-9886-505316B2C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48" y="4473551"/>
            <a:ext cx="2761185" cy="1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7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201057" y="35567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Objetos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Considerando o que vocês me trouxeram, é nítido que todos os objetos tem duas características principais: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Funções (Uma ou mais);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Composição.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Vamos tomar por exemplo, o caso do controle remoto: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Quais seriam as funções e a composição de um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remoto.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Controle remoto visto de perto&#10;&#10;Descrição gerada automaticamente">
            <a:extLst>
              <a:ext uri="{FF2B5EF4-FFF2-40B4-BE49-F238E27FC236}">
                <a16:creationId xmlns:a16="http://schemas.microsoft.com/office/drawing/2014/main" id="{4208504D-CAA4-40D4-A144-838AE8EE1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36" y="3187026"/>
            <a:ext cx="2761185" cy="1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303D55711BB4B88F89CED6228DDE6" ma:contentTypeVersion="0" ma:contentTypeDescription="Create a new document." ma:contentTypeScope="" ma:versionID="58ab4581d9eb8dec03bf0f86e5edcb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249A0-696D-4DDC-8121-C55DA92F44AD}"/>
</file>

<file path=customXml/itemProps2.xml><?xml version="1.0" encoding="utf-8"?>
<ds:datastoreItem xmlns:ds="http://schemas.openxmlformats.org/officeDocument/2006/customXml" ds:itemID="{1F8141A9-471D-4024-A15D-E474CF4DA7AE}"/>
</file>

<file path=customXml/itemProps3.xml><?xml version="1.0" encoding="utf-8"?>
<ds:datastoreItem xmlns:ds="http://schemas.openxmlformats.org/officeDocument/2006/customXml" ds:itemID="{67D50029-510E-4770-BA41-188E0010B0B0}"/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1870</Words>
  <Application>Microsoft Office PowerPoint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64</cp:revision>
  <dcterms:created xsi:type="dcterms:W3CDTF">2019-02-19T17:16:10Z</dcterms:created>
  <dcterms:modified xsi:type="dcterms:W3CDTF">2023-08-01T01:28:47Z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0x01010077B303D55711BB4B88F89CED6228DDE6</vt:lpwstr>
  </property>
</Properties>
</file>