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4" r:id="rId4"/>
    <p:sldId id="286" r:id="rId5"/>
    <p:sldId id="285" r:id="rId6"/>
    <p:sldId id="287" r:id="rId7"/>
    <p:sldId id="289" r:id="rId8"/>
    <p:sldId id="288" r:id="rId9"/>
    <p:sldId id="290" r:id="rId10"/>
    <p:sldId id="291" r:id="rId11"/>
    <p:sldId id="292" r:id="rId12"/>
    <p:sldId id="294" r:id="rId13"/>
    <p:sldId id="293" r:id="rId14"/>
    <p:sldId id="25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360171" y="2628204"/>
            <a:ext cx="571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Estrutura de Dados e Programação – Aula 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- Fábio de Bittencourt 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5944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Bom, mas como se eu crio apenas o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é específico, como eu faço para que chegue na classe TV, aqueles métodos não específicos, da classe Eletrodoméstico;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Aí é que entra aquele conceito que conversamos, a tal da Herança;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Herança permite que eu crie classes baseadas em outras classes, e quando isso acontece, a classe “filha” herda todos os métodos da classe “pai”;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Isso faz com que haja uma economia extrema de código fonte, além de deixar o código muito mais organizado;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para o código fonte então.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8078917-BF91-4FE8-8768-450457D5B501}"/>
              </a:ext>
            </a:extLst>
          </p:cNvPr>
          <p:cNvSpPr/>
          <p:nvPr/>
        </p:nvSpPr>
        <p:spPr>
          <a:xfrm>
            <a:off x="8094134" y="2341176"/>
            <a:ext cx="2540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Eletrodoméstico</a:t>
            </a:r>
          </a:p>
          <a:p>
            <a:pPr algn="ctr"/>
            <a:r>
              <a:rPr lang="pt-BR" dirty="0"/>
              <a:t>- Liga()</a:t>
            </a:r>
            <a:br>
              <a:rPr lang="pt-BR" dirty="0"/>
            </a:br>
            <a:r>
              <a:rPr lang="pt-BR" dirty="0"/>
              <a:t>-Desliga()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49A0640-F616-456E-B567-823136A64B39}"/>
              </a:ext>
            </a:extLst>
          </p:cNvPr>
          <p:cNvSpPr/>
          <p:nvPr/>
        </p:nvSpPr>
        <p:spPr>
          <a:xfrm>
            <a:off x="6846417" y="4440897"/>
            <a:ext cx="2038495" cy="140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Rádio</a:t>
            </a:r>
          </a:p>
          <a:p>
            <a:pPr algn="ctr"/>
            <a:r>
              <a:rPr lang="pt-BR" dirty="0"/>
              <a:t>- Troca Estação()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26593B-CFED-490D-9E09-A1BEF2A5F6D5}"/>
              </a:ext>
            </a:extLst>
          </p:cNvPr>
          <p:cNvSpPr/>
          <p:nvPr/>
        </p:nvSpPr>
        <p:spPr>
          <a:xfrm>
            <a:off x="8598328" y="3732738"/>
            <a:ext cx="1532467" cy="958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TV</a:t>
            </a:r>
          </a:p>
          <a:p>
            <a:pPr algn="ctr"/>
            <a:r>
              <a:rPr lang="pt-BR" dirty="0"/>
              <a:t>- Muda Entrada()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3372D25-D316-4774-B58D-8A8DADD1B66B}"/>
              </a:ext>
            </a:extLst>
          </p:cNvPr>
          <p:cNvSpPr/>
          <p:nvPr/>
        </p:nvSpPr>
        <p:spPr>
          <a:xfrm>
            <a:off x="10024534" y="4589290"/>
            <a:ext cx="2104330" cy="110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Geladeira</a:t>
            </a:r>
          </a:p>
          <a:p>
            <a:pPr algn="ctr"/>
            <a:r>
              <a:rPr lang="pt-BR" dirty="0"/>
              <a:t>- Descongela()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F7955E1-FCC2-46CD-9AA5-0928A8942B99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0262160" y="3251747"/>
            <a:ext cx="814539" cy="13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C563629-ED36-446C-B79A-6DE8B424DA0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9364134" y="3407976"/>
            <a:ext cx="428" cy="3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140B509-8B28-486B-AB4A-47E35E353606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8466108" y="32517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CAAA457-74D7-45DD-AEA9-C8ABD75C68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7865665" y="3251747"/>
            <a:ext cx="600443" cy="11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7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Herança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398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Imaginem a herança genética que recebemos dos nossos pais, nossa cor de cabelo, dos olhos, características físicas, pré-disposições e etc...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Contudo, a herança de nossos pais não é obrigatória e linear, pode ser herdado ou não;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Assim também é na 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computação,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Herança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um processo complexo, podemos modificar as classes da classe pai, então a herança ela é um auxílio, não é uma obrigação;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Voltemos ao código um minuto, para entendermos isso;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Imaginem agora, um novo contexto, onde iremos criar as classes Cachorro, Gato e Tigre. Só que todas devem derivar da classe Animal;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construiremos essa classe e suas classes filhas?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Herança Múltipla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55905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Também como na nossa herança genética, podemos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dar características de múltiplas classes;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No caso, voltemos ao caso dos eletrodomésticos, podemos dizer que o telefone é uma classe filha dessa classe;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Porém, temos também os smartphones, que podemos entender que é um classe filha de telefone, e ai como fazer?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Primeiramente temos que entender que todo objeto que criamos, deriva de outro objeto, então sempre, seja isso exposto no código ou não estamos aplicando heranças.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ao código então.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C54163C-033F-4F55-97E2-38E857DC2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0" y="2043643"/>
            <a:ext cx="5293006" cy="35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Exercícios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398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Aplique o código da herança de eletrodoméstico, criando as classes derivadas Rádio e Geladeira, aproveitando o código e criando os métodos </a:t>
            </a:r>
            <a:r>
              <a:rPr kumimoji="0" lang="pt-BR" b="0" i="0" u="none" strike="noStrike" kern="1200" cap="none" spc="0" normalizeH="0" baseline="0" noProof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slide 10.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Crie a classe abstrata Veículo, com três outras classes derivadas Caminhão, Carro e Moto;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Crie a classe abstrata Pessoa,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 duas outras classes derivadas Funcionário e Cliente;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Crie três classes, Animal, Cachorro e Raça, sendo uma derivada da outra, cada uma com métodos diferentes.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*: Crie objetos para cada uma das classes que vocês criarem mostrando o funcionamento,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5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Referências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PEREIRA, Silvio do Lago.  </a:t>
            </a:r>
            <a:r>
              <a:rPr lang="pt-BR" b="1" dirty="0">
                <a:solidFill>
                  <a:srgbClr val="003958"/>
                </a:solidFill>
              </a:rPr>
              <a:t>Estruturas de dados fundamentais:  conceitos e aplicações</a:t>
            </a:r>
            <a:r>
              <a:rPr lang="pt-BR" dirty="0">
                <a:solidFill>
                  <a:srgbClr val="003958"/>
                </a:solidFill>
              </a:rPr>
              <a:t>.  12. ed., rev. e atual. São Paulo: Érica, 2008. 264 p. ISBN 9788571943704. </a:t>
            </a:r>
          </a:p>
        </p:txBody>
      </p:sp>
    </p:spTree>
    <p:extLst>
      <p:ext uri="{BB962C8B-B14F-4D97-AF65-F5344CB8AC3E}">
        <p14:creationId xmlns:p14="http://schemas.microsoft.com/office/powerpoint/2010/main" val="14738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2167C-5AA6-4083-9208-72688C5F8B09}"/>
              </a:ext>
            </a:extLst>
          </p:cNvPr>
          <p:cNvSpPr txBox="1"/>
          <p:nvPr/>
        </p:nvSpPr>
        <p:spPr>
          <a:xfrm>
            <a:off x="174171" y="4667876"/>
            <a:ext cx="867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3958"/>
                </a:solidFill>
                <a:latin typeface="Impact" panose="020B0806030902050204" pitchFamily="34" charset="0"/>
              </a:rPr>
              <a:t>Abstrações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Segundo o dicionário, a palavra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Abstração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tem o seguinte significado: “</a:t>
            </a:r>
            <a:r>
              <a:rPr lang="pt-BR" dirty="0">
                <a:solidFill>
                  <a:srgbClr val="003958"/>
                </a:solidFill>
              </a:rPr>
              <a:t>Operação intelectual em que um objeto de reflexão é isolado de fatores que comumente lhe estão relacionados na realidade”;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F9E4FCB-2B73-431B-B0A1-96DD77E37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99" y="3287865"/>
            <a:ext cx="4880601" cy="33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55905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Isso não ajuda muito vocês, eu sei, vou continuar tentando dando um novo significado de abstração, um mais simples;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</a:rPr>
              <a:t>O </a:t>
            </a:r>
            <a:r>
              <a:rPr lang="pt-BR" b="1" dirty="0">
                <a:solidFill>
                  <a:srgbClr val="003958"/>
                </a:solidFill>
              </a:rPr>
              <a:t>conceito de abstração</a:t>
            </a:r>
            <a:r>
              <a:rPr lang="pt-BR" dirty="0">
                <a:solidFill>
                  <a:srgbClr val="003958"/>
                </a:solidFill>
              </a:rPr>
              <a:t> consiste em esconder os detalhes de algo, no caso, os detalhes desnecessários. No mundo real, utilizamos </a:t>
            </a:r>
            <a:r>
              <a:rPr lang="pt-BR" b="1" dirty="0">
                <a:solidFill>
                  <a:srgbClr val="003958"/>
                </a:solidFill>
              </a:rPr>
              <a:t>abstrações</a:t>
            </a:r>
            <a:r>
              <a:rPr lang="pt-BR" dirty="0">
                <a:solidFill>
                  <a:srgbClr val="003958"/>
                </a:solidFill>
              </a:rPr>
              <a:t> o tempo todo. Tudo que não sabemos como funciona por baixo dos panos pode ser considerado uma </a:t>
            </a:r>
            <a:r>
              <a:rPr lang="pt-BR" b="1" dirty="0">
                <a:solidFill>
                  <a:srgbClr val="003958"/>
                </a:solidFill>
              </a:rPr>
              <a:t>abstração;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exemplo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imaginem o filme Star Wars, é um filme no espaço, com naves, alienígenas e armas de laser. Então, nesse conceito que acabamos de ver, nós abstraímos aquilo tudo que não nos interessa simplesmente para seguir a história.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 descr="Uma imagem contendo no interior, homem, janela, cozinha&#10;&#10;Descrição gerada automaticamente">
            <a:extLst>
              <a:ext uri="{FF2B5EF4-FFF2-40B4-BE49-F238E27FC236}">
                <a16:creationId xmlns:a16="http://schemas.microsoft.com/office/drawing/2014/main" id="{76A2EC16-1C88-43A4-9EE7-845F198A3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0" y="2724520"/>
            <a:ext cx="5105951" cy="28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8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Porque assim, alguém aqui, já parou o filme e pensou, “Ah cara isso não tem como acontecer, não tem fogo no espaço, não tem alienígena assim e blábláblá...”;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Não, a gente abstrai isso pelo bem do filme, aceita aquele contexto e daí é bola pra frente...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Outra situação, quando alguém nos conta uma piada, “Dois papagaios estavam em um bar conversando”;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Bom, a gente sabe que papagaios não falam, mas nós abstraímos isso em favor de criar um o ambiente seguro para a que a piada siga;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 sempre que falarmos em abstração, estamos falando disso de “esquecer” aquilo que não nos interessa e focar apenas na contexto que estamos vendo;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Bom, mas e ai, o que isso tem haver com a matéria?</a:t>
            </a: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58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Em nossas aulas sobre classes, demos vários exemplos, como por exemplo, quais seriam as características de um ser humano;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partir dessas características montamos nossa classe “Ser Humano”, que tinham tudo aquilo que juntamos nessas características;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Mas um “Ser Humano” pode ser uma ser uma representação muito longe do nosso contexto, imaginem, o Ser Humano pode ser um homem, uma mulher, uma criança, um adulto, um idoso, enfim, um ser humano pode ser muitas coisas;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Porém nós ignoramos o que está por trás, exatamente como fizemos nas nossas abstrações no dia-a-dia, quando temos casos assim, onde uma classe pode ser muito ramificada, dizemos que essa é uma classe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abstrata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2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Conceitualmente, para a computação, abstrair algo é a habilidade de concentrar nos aspectos essenciais de um contexto, ignorando especificidades ou detalhes menos importantes;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Parece ser uma contra mão do que explicamos antes, mas não, vamos para mais exemplos, porque de fato é um pouco complexo;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abstração que comentei antes, a do nosso dia-a-dia, nós nos esquecemos de tudo aquilo que não importa e focamos apenas na atividade em questão correto?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computação vamos chegar na mesma posição, através de um conceito chamado de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Herança</a:t>
            </a: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para um exemplo, imaginem e me digam, quais são os métodos que um eletrodoméstico tem?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26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5944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Bom, sabemos o que um eletrodoméstico é, mas esse é um conceito muito pouco específico, ou seja, muito abstrato;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Então, temos o rádio, a TV e a Geladeira, que também são eletrodomésticos;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fossemos criar as classes de rádio, TV e Geladeira, quais os métodos que por sua vez essas classes possuiriam?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Será que eles possuirão métodos iguais?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8078917-BF91-4FE8-8768-450457D5B501}"/>
              </a:ext>
            </a:extLst>
          </p:cNvPr>
          <p:cNvSpPr/>
          <p:nvPr/>
        </p:nvSpPr>
        <p:spPr>
          <a:xfrm>
            <a:off x="8094134" y="2341176"/>
            <a:ext cx="2540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Eletrodoméstico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49A0640-F616-456E-B567-823136A64B39}"/>
              </a:ext>
            </a:extLst>
          </p:cNvPr>
          <p:cNvSpPr/>
          <p:nvPr/>
        </p:nvSpPr>
        <p:spPr>
          <a:xfrm>
            <a:off x="7255933" y="4366682"/>
            <a:ext cx="1176867" cy="8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Rádio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26593B-CFED-490D-9E09-A1BEF2A5F6D5}"/>
              </a:ext>
            </a:extLst>
          </p:cNvPr>
          <p:cNvSpPr/>
          <p:nvPr/>
        </p:nvSpPr>
        <p:spPr>
          <a:xfrm>
            <a:off x="8881533" y="4394199"/>
            <a:ext cx="1176867" cy="75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TV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3372D25-D316-4774-B58D-8A8DADD1B66B}"/>
              </a:ext>
            </a:extLst>
          </p:cNvPr>
          <p:cNvSpPr/>
          <p:nvPr/>
        </p:nvSpPr>
        <p:spPr>
          <a:xfrm>
            <a:off x="10507133" y="4394199"/>
            <a:ext cx="1532467" cy="711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Geladeira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F7955E1-FCC2-46CD-9AA5-0928A8942B9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0262160" y="3251747"/>
            <a:ext cx="926173" cy="11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C563629-ED36-446C-B79A-6DE8B424DA0E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364134" y="3407976"/>
            <a:ext cx="105833" cy="98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140B509-8B28-486B-AB4A-47E35E353606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8466108" y="32517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CAAA457-74D7-45DD-AEA9-C8ABD75C68CD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7844367" y="3251747"/>
            <a:ext cx="621741" cy="111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4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51857" y="347204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5944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Todos os Eletrodomésticos pelo menos tem os métodos de ligar e desligar;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isso todos, sem exceção, tem, e ai quando criamos uma classe mais específica, como a TV, por exemplo, nós nos concentramos apenas nas questões próprias que a TV tem e que nem outro eletrodoméstico tem;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isso que chamamos de abstração, porque no fim, fazemos que nem no filme, na piada ou na história;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Só o que é importante para aquele contexto específico é que nós criamos;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Dú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vidas pessoal?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8078917-BF91-4FE8-8768-450457D5B501}"/>
              </a:ext>
            </a:extLst>
          </p:cNvPr>
          <p:cNvSpPr/>
          <p:nvPr/>
        </p:nvSpPr>
        <p:spPr>
          <a:xfrm>
            <a:off x="8094134" y="2341176"/>
            <a:ext cx="2540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Eletrodoméstico</a:t>
            </a:r>
          </a:p>
          <a:p>
            <a:pPr algn="ctr"/>
            <a:r>
              <a:rPr lang="pt-BR" dirty="0"/>
              <a:t>- Liga()</a:t>
            </a:r>
            <a:br>
              <a:rPr lang="pt-BR" dirty="0"/>
            </a:br>
            <a:r>
              <a:rPr lang="pt-BR" dirty="0"/>
              <a:t>-Desliga()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49A0640-F616-456E-B567-823136A64B39}"/>
              </a:ext>
            </a:extLst>
          </p:cNvPr>
          <p:cNvSpPr/>
          <p:nvPr/>
        </p:nvSpPr>
        <p:spPr>
          <a:xfrm>
            <a:off x="6846417" y="4440897"/>
            <a:ext cx="2038495" cy="140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Rádio</a:t>
            </a:r>
          </a:p>
          <a:p>
            <a:pPr algn="ctr"/>
            <a:r>
              <a:rPr lang="pt-BR" dirty="0"/>
              <a:t>- Troca Estação()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26593B-CFED-490D-9E09-A1BEF2A5F6D5}"/>
              </a:ext>
            </a:extLst>
          </p:cNvPr>
          <p:cNvSpPr/>
          <p:nvPr/>
        </p:nvSpPr>
        <p:spPr>
          <a:xfrm>
            <a:off x="8598328" y="3732738"/>
            <a:ext cx="1532467" cy="958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TV</a:t>
            </a:r>
          </a:p>
          <a:p>
            <a:pPr algn="ctr"/>
            <a:r>
              <a:rPr lang="pt-BR" dirty="0"/>
              <a:t>- Muda Entrada()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3372D25-D316-4774-B58D-8A8DADD1B66B}"/>
              </a:ext>
            </a:extLst>
          </p:cNvPr>
          <p:cNvSpPr/>
          <p:nvPr/>
        </p:nvSpPr>
        <p:spPr>
          <a:xfrm>
            <a:off x="10024534" y="4589290"/>
            <a:ext cx="2104330" cy="110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Geladeira</a:t>
            </a:r>
          </a:p>
          <a:p>
            <a:pPr algn="ctr"/>
            <a:r>
              <a:rPr lang="pt-BR" dirty="0"/>
              <a:t>- Descongela()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F7955E1-FCC2-46CD-9AA5-0928A8942B99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0262160" y="3251747"/>
            <a:ext cx="814539" cy="13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C563629-ED36-446C-B79A-6DE8B424DA0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9364134" y="3407976"/>
            <a:ext cx="428" cy="3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140B509-8B28-486B-AB4A-47E35E353606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8466108" y="32517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CAAA457-74D7-45DD-AEA9-C8ABD75C68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7865665" y="3251747"/>
            <a:ext cx="600443" cy="11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27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303D55711BB4B88F89CED6228DDE6" ma:contentTypeVersion="3" ma:contentTypeDescription="Create a new document." ma:contentTypeScope="" ma:versionID="2a9d932373b5b52970f6a943150bd64f">
  <xsd:schema xmlns:xsd="http://www.w3.org/2001/XMLSchema" xmlns:xs="http://www.w3.org/2001/XMLSchema" xmlns:p="http://schemas.microsoft.com/office/2006/metadata/properties" xmlns:ns2="7d9dcd7c-d35d-4444-9170-341777ed522f" targetNamespace="http://schemas.microsoft.com/office/2006/metadata/properties" ma:root="true" ma:fieldsID="c30d5a379810b4f1b3754dcf3fecf8d5" ns2:_="">
    <xsd:import namespace="7d9dcd7c-d35d-4444-9170-341777ed5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dcd7c-d35d-4444-9170-341777ed5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C25F50-8327-406B-8F45-366938967FDC}"/>
</file>

<file path=customXml/itemProps2.xml><?xml version="1.0" encoding="utf-8"?>
<ds:datastoreItem xmlns:ds="http://schemas.openxmlformats.org/officeDocument/2006/customXml" ds:itemID="{5172E3A3-F5A2-4869-8D97-05BC566A66F6}"/>
</file>

<file path=customXml/itemProps3.xml><?xml version="1.0" encoding="utf-8"?>
<ds:datastoreItem xmlns:ds="http://schemas.openxmlformats.org/officeDocument/2006/customXml" ds:itemID="{394B7CD3-05A4-4C33-B6DE-E663B623C599}"/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1255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Fabio Bittencourt</cp:lastModifiedBy>
  <cp:revision>88</cp:revision>
  <dcterms:created xsi:type="dcterms:W3CDTF">2019-02-19T17:16:10Z</dcterms:created>
  <dcterms:modified xsi:type="dcterms:W3CDTF">2023-08-18T23:25:21Z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0x01010077B303D55711BB4B88F89CED6228DDE6</vt:lpwstr>
  </property>
</Properties>
</file>