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7" r:id="rId4"/>
    <p:sldId id="308" r:id="rId5"/>
    <p:sldId id="309" r:id="rId6"/>
    <p:sldId id="310" r:id="rId7"/>
    <p:sldId id="312" r:id="rId8"/>
    <p:sldId id="313" r:id="rId9"/>
    <p:sldId id="314" r:id="rId10"/>
    <p:sldId id="315" r:id="rId11"/>
    <p:sldId id="316" r:id="rId12"/>
    <p:sldId id="317" r:id="rId13"/>
    <p:sldId id="319" r:id="rId14"/>
    <p:sldId id="318" r:id="rId15"/>
    <p:sldId id="25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5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7:12:3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8468,'0'0'656,"0"0"-304,0 0-272,0 0-80,0 0 337,0 0 751,0 0-336,-43 0-47,43 6-545,-10 0-96,0 6 160,-10 0-192,13 0 16,7-9-48,0-3-512,0 0-3890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E8D53-2432-4DDB-A099-3E72A3296649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99B70-AA64-44CA-81E6-C1A88999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82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88EE9-35D9-44E0-934B-3B4AF87F1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E8BF95-7DB2-437B-8677-A2C48CE6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6F4C54-7F24-4815-B375-FCFB4621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C66C-0622-4057-9A8F-41ABA6A00B0C}" type="datetime1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A53F2-4991-4CFB-A5B0-BDD47575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F577B-0B2F-425F-9538-09BAFD37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49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46546-F711-4E8A-A332-C877EDFB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CBB98-24D0-458E-A9AA-096A4F69D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AF7F5-694A-4C82-A9A4-CE673690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63F-CCA2-4A0C-A322-23A5B91B22F1}" type="datetime1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159477-D0AB-4157-B421-6E177310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2FA18-8268-4A18-8873-D1F855DF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5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886681-ABED-4846-B98E-CE18D4B53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A0CC1-3933-4097-98AC-8566C4D17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993FB3-D199-408E-AF9A-66F2798C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F73-F02C-49A2-8376-2FC6168462DE}" type="datetime1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03D492-3731-4F74-8424-A042A518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8807F5-8F66-49C8-AF20-57EF8873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2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30A3B-2335-431B-A4F7-7B8BD9E5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0D06D-97B9-4B75-851D-17389329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915DB4-4809-4B8E-897E-549BEC58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C009-E659-4C5E-A085-389C3F5E6976}" type="datetime1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54262-8C63-4521-8A2C-678716B3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E63663-9A1C-4989-96D6-7DFB5AE5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03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D9DC2-B265-48A8-AA25-5BBB2513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C02AB0-B703-496D-9C90-FBAE9F2E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45AC8-9C89-4673-846E-76A81A78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F52E-E385-45D6-9C9C-478A43B9B1F5}" type="datetime1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252D0-390D-48BE-AAB6-66C2AB84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C295C5-22E7-4A9B-98BC-E26CB465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37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4A3CD-5C38-4029-AF67-261D547F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BD9C0-5A79-482B-948E-8FF6C0F44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9C8404-21BE-406F-9053-B978A48D0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73A459-E728-451B-8A95-0C64F84A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D87-8F45-48CC-ADFA-762C0DD5109C}" type="datetime1">
              <a:rPr lang="pt-BR" smtClean="0"/>
              <a:t>13/08/2023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6C32BC-B901-465B-B28B-09E582CF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EBFCE-B30C-43BA-82E6-0DF258E0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3D7D3-7F09-49A5-8A57-9689EFD5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4FCEF6-A69A-4EA2-AF2C-A4BE7F75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4B67CD-358D-42FC-9893-933284851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B8A791-FACA-4289-8FFE-D89E34054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A29A48-6090-4C40-853B-C62E4679B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F660D0-9B73-4FB0-B826-55E83E2B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DE3D-F89F-4DA6-AC8C-6B667814E987}" type="datetime1">
              <a:rPr lang="pt-BR" smtClean="0"/>
              <a:t>13/08/2023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AB1CA2-5169-4399-99F4-F3D50FE7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A7A87C-7D0D-421B-9300-22774AE8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72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8D08-1B39-4585-BFAC-725D77D0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EC3431-BDC3-4753-A507-C3C4FB15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6EF6-53E0-4F04-B7D7-10D4755DAFEA}" type="datetime1">
              <a:rPr lang="pt-BR" smtClean="0"/>
              <a:t>13/08/2023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2AFBF5-FC87-41AD-9BE5-F901329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7E06CC-B1E4-4382-90DC-7742D170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93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5DD363-144D-41CE-94CF-E2459E51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A54A-877B-448B-8F34-9B83D1A0E4C0}" type="datetime1">
              <a:rPr lang="pt-BR" smtClean="0"/>
              <a:t>13/08/2023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E2A2A1-C7C1-457E-97D0-F2C44053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4C7CEA-1299-483A-8AAB-2989DF0D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88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F7D5-3A15-4932-9223-0F08DB7F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E542F-1125-4657-B31C-73427FC4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886511-D02B-43BB-A182-600621BF3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ED9DDE-A5F5-4B4F-8C1B-7A9EEE0C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FE5-6824-40F4-AA5C-1E93DC678B4C}" type="datetime1">
              <a:rPr lang="pt-BR" smtClean="0"/>
              <a:t>13/08/2023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ACA570-D4CB-4141-9BEF-8279C904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4BD7F5-14B3-40E7-93B0-E5A5E2C0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50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C7D25-B680-42D6-9232-415FDA60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176EF1-DD74-4B3D-A094-5FACD19C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A0AEB4-BD24-4F27-883F-F3B7FEA4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A3D6E0-56D0-4591-B9CE-CB7F2562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790C-5A5D-48BE-9835-6F495E8F8169}" type="datetime1">
              <a:rPr lang="pt-BR" smtClean="0"/>
              <a:t>13/08/2023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5481D-E102-496F-86BB-95D7F6F4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AB937E-306E-4B5E-B150-F0471807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85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6AE854-0973-4056-B7D8-AF348DF3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5C39FB-1079-4E34-881D-DDF20003C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E36169-01FC-483E-B62A-5C134F3DF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1542-75A7-4A64-8D19-5B158B383712}" type="datetime1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9B608C-064A-405D-9AAE-C7A2B4183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129A6-A980-4CBF-A865-5A62B2F57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1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58" y="-10003"/>
            <a:ext cx="6669342" cy="6868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14:cNvPr>
              <p14:cNvContentPartPr/>
              <p14:nvPr/>
            </p14:nvContentPartPr>
            <p14:xfrm>
              <a:off x="4503141" y="3110426"/>
              <a:ext cx="32400" cy="18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141" y="3101426"/>
                <a:ext cx="5004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8DBC2051-7AF2-4D6F-9135-589CE4137C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11351"/>
          <a:stretch/>
        </p:blipFill>
        <p:spPr>
          <a:xfrm>
            <a:off x="0" y="0"/>
            <a:ext cx="5336998" cy="6858000"/>
          </a:xfrm>
          <a:prstGeom prst="flowChartDelay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0B3ACD-FF88-40B0-8AD9-B0BC4EB9F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141" y="2076426"/>
            <a:ext cx="2243122" cy="27051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96F3CE-DE9A-4F5A-AE63-9DBB2CFDE036}"/>
              </a:ext>
            </a:extLst>
          </p:cNvPr>
          <p:cNvSpPr txBox="1"/>
          <p:nvPr/>
        </p:nvSpPr>
        <p:spPr>
          <a:xfrm>
            <a:off x="6360171" y="2628204"/>
            <a:ext cx="5715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03958"/>
                </a:solidFill>
                <a:latin typeface="Impact" panose="020B0806030902050204" pitchFamily="34" charset="0"/>
              </a:rPr>
              <a:t>Estrutura de Dados e Programação – Aula 4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505634-22BF-4832-B2EF-A87CBD713B85}"/>
              </a:ext>
            </a:extLst>
          </p:cNvPr>
          <p:cNvSpPr txBox="1"/>
          <p:nvPr/>
        </p:nvSpPr>
        <p:spPr>
          <a:xfrm>
            <a:off x="5336999" y="4781574"/>
            <a:ext cx="67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0039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Professor - Fábio de Bittencourt </a:t>
            </a:r>
          </a:p>
        </p:txBody>
      </p:sp>
    </p:spTree>
    <p:extLst>
      <p:ext uri="{BB962C8B-B14F-4D97-AF65-F5344CB8AC3E}">
        <p14:creationId xmlns:p14="http://schemas.microsoft.com/office/powerpoint/2010/main" val="147087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Árvores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Nas árvores computacionais, temos uma diferença primordial, a árvore começa pela raiz, o topo dela é invertida, a raiz está no topo dessa árvore;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O exemplo abaixo mostra uma árvore para classificação de números, ao lado direito, ficam os números maiores que o item de cima, ao lado esquerdo, ficam os números menores que os itens de cima;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 assim ela anda, começamos com o número ‘50’, adicionamos o item ’17’, como ele é menor que ‘50’, então ele é adicionado a um item abaixo à esquerda, depois adicionamos o item ’72’, como ele é maior que ‘50’, então ele é adicionado a um item à direita.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 assim vai indo, até que a árvore seja totalmente preenchida</a:t>
            </a:r>
            <a:br>
              <a:rPr lang="pt-BR" dirty="0">
                <a:solidFill>
                  <a:srgbClr val="003958"/>
                </a:solidFill>
                <a:latin typeface="Calibri" panose="020F0502020204030204"/>
              </a:rPr>
            </a:b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como a imagem mostra.</a:t>
            </a:r>
          </a:p>
        </p:txBody>
      </p:sp>
      <p:pic>
        <p:nvPicPr>
          <p:cNvPr id="5" name="Imagem 4" descr="Desenho de pessoa com relógio no topo&#10;&#10;Descrição gerada automaticamente com confiança baixa">
            <a:extLst>
              <a:ext uri="{FF2B5EF4-FFF2-40B4-BE49-F238E27FC236}">
                <a16:creationId xmlns:a16="http://schemas.microsoft.com/office/drawing/2014/main" id="{B6929E6F-9AC7-41D8-AE2C-80221405C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778" y="4780240"/>
            <a:ext cx="2880626" cy="168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7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Árvores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Seguindo na estrutura de uma árvore temos a </a:t>
            </a: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Raiz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que já vimos,</a:t>
            </a:r>
            <a:br>
              <a:rPr lang="pt-BR" dirty="0">
                <a:solidFill>
                  <a:srgbClr val="003958"/>
                </a:solidFill>
                <a:latin typeface="Calibri" panose="020F0502020204030204"/>
              </a:rPr>
            </a:b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onde se encontra o número 50;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Independente do nível chamamos cada um dos níveis de</a:t>
            </a:r>
            <a:br>
              <a:rPr lang="pt-BR" dirty="0">
                <a:solidFill>
                  <a:srgbClr val="003958"/>
                </a:solidFill>
                <a:latin typeface="Calibri" panose="020F0502020204030204"/>
              </a:rPr>
            </a:b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uma árvore de </a:t>
            </a: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Nó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Então a principal frase que caracteriza uma árvore computa-</a:t>
            </a:r>
            <a:br>
              <a:rPr lang="pt-BR" dirty="0">
                <a:solidFill>
                  <a:srgbClr val="003958"/>
                </a:solidFill>
                <a:latin typeface="Calibri" panose="020F0502020204030204"/>
              </a:rPr>
            </a:b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cional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é a seguinte: “</a:t>
            </a: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Uma Árvore é uma estrutura hierárquica</a:t>
            </a:r>
            <a:br>
              <a:rPr lang="pt-BR" b="1" dirty="0">
                <a:solidFill>
                  <a:srgbClr val="003958"/>
                </a:solidFill>
                <a:latin typeface="Calibri" panose="020F0502020204030204"/>
              </a:rPr>
            </a:b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composta por n&gt;0 nós.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”;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Uma árvores sem nós não existe, uma árvore com apenas um</a:t>
            </a:r>
            <a:br>
              <a:rPr lang="pt-BR" dirty="0">
                <a:solidFill>
                  <a:srgbClr val="003958"/>
                </a:solidFill>
                <a:latin typeface="Calibri" panose="020F0502020204030204"/>
              </a:rPr>
            </a:b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nó, possui apenas a sua raiz;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Um nó sem filho é chamado de </a:t>
            </a: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Folha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6C85A75-4A0B-4C0A-9F26-61243570C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984" y="2809875"/>
            <a:ext cx="4953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5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Árvores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Temos também mais uma característica importante, que são os </a:t>
            </a: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graus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de cada um dos nós;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A árvore ao lado é uma árvore chamada de </a:t>
            </a: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binária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, onde obrigatoriamente,</a:t>
            </a:r>
            <a:br>
              <a:rPr lang="pt-BR" dirty="0">
                <a:solidFill>
                  <a:srgbClr val="003958"/>
                </a:solidFill>
                <a:latin typeface="Calibri" panose="020F0502020204030204"/>
              </a:rPr>
            </a:b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temos apenas dois filhos para cada nós, no máximo;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No caso então, temos nessa nossa árvore, no máximo nós de</a:t>
            </a:r>
            <a:br>
              <a:rPr lang="pt-BR" dirty="0">
                <a:solidFill>
                  <a:srgbClr val="003958"/>
                </a:solidFill>
                <a:latin typeface="Calibri" panose="020F0502020204030204"/>
              </a:rPr>
            </a:b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grau 2 (dois filhos) e no mínimo grau 0 (folha);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Uma outra questão é que cada nó é possível entender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tam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-</a:t>
            </a:r>
            <a:br>
              <a:rPr lang="pt-BR" dirty="0">
                <a:solidFill>
                  <a:srgbClr val="003958"/>
                </a:solidFill>
                <a:latin typeface="Calibri" panose="020F0502020204030204"/>
              </a:rPr>
            </a:b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bém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que, cada nó, é uma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sub-árvore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, pois é possível clara-</a:t>
            </a:r>
            <a:br>
              <a:rPr lang="pt-BR" dirty="0">
                <a:solidFill>
                  <a:srgbClr val="003958"/>
                </a:solidFill>
                <a:latin typeface="Calibri" panose="020F0502020204030204"/>
              </a:rPr>
            </a:b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mente separar visualmente em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sub-árvores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, como a imagem</a:t>
            </a:r>
            <a:br>
              <a:rPr lang="pt-BR" dirty="0">
                <a:solidFill>
                  <a:srgbClr val="003958"/>
                </a:solidFill>
                <a:latin typeface="Calibri" panose="020F0502020204030204"/>
              </a:rPr>
            </a:b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mostra;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Vamos ao código então.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AF0675-1CD0-4FDD-A575-BBE0D97AF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100" y="2796557"/>
            <a:ext cx="4953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6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Árvores Complemento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76848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Além das árvores binárias, temos as árvores que possuem um maior número de graus, que simplesmente no máximo duas;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Por exemplo, a árvore ao lado, na parte de cima, temos um nó de grau 3, onde temos, A, que desce para B, C e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E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Uma aplicação muito comum desse tipo de árvores, com a quantidade de graus livres, comumente utilizado na computação é a estrutura de pastas de um sistema operacional;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Nela, temos uma árvore raiz, no Windows, geralmente C:/, e dai pra baixo podemos ter N graus e N nós também, já que há uma infinidade de possibilidades pra criação de pasta e arquivos;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Um exemplo dessa estrutura está colocada ao lado.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</p:txBody>
      </p:sp>
      <p:pic>
        <p:nvPicPr>
          <p:cNvPr id="8" name="Imagem 7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AB50AF42-802A-4ADF-AEC0-9993D4CBE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898" y="853254"/>
            <a:ext cx="2795716" cy="2264530"/>
          </a:xfrm>
          <a:prstGeom prst="rect">
            <a:avLst/>
          </a:prstGeom>
        </p:spPr>
      </p:pic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4A3BEB1-3179-482D-8C61-AE2F8A1B9A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898" y="3473261"/>
            <a:ext cx="3127804" cy="22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Árvores - Exercício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Implemente a árvore binária abaixo, de até 3 nós, onde você leia nomes de pessoas e você crie a seguinte regras, caso a primeira letra for maior que a letra do nome anterior, ele vai para direita, caso contrário ele vai para a esquerda.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B3A9E31-EB13-433A-95F6-B295A1463DF2}"/>
              </a:ext>
            </a:extLst>
          </p:cNvPr>
          <p:cNvSpPr/>
          <p:nvPr/>
        </p:nvSpPr>
        <p:spPr>
          <a:xfrm>
            <a:off x="4692315" y="3001181"/>
            <a:ext cx="2229853" cy="705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Fábio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78AE2BD-4EE4-4976-AD2E-72FC3C13FF42}"/>
              </a:ext>
            </a:extLst>
          </p:cNvPr>
          <p:cNvSpPr/>
          <p:nvPr/>
        </p:nvSpPr>
        <p:spPr>
          <a:xfrm>
            <a:off x="2085474" y="4016843"/>
            <a:ext cx="1989221" cy="70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Eduardo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9F03681-D1FA-4505-865A-7A8B6622ABA4}"/>
              </a:ext>
            </a:extLst>
          </p:cNvPr>
          <p:cNvSpPr/>
          <p:nvPr/>
        </p:nvSpPr>
        <p:spPr>
          <a:xfrm>
            <a:off x="7475623" y="4016843"/>
            <a:ext cx="1989221" cy="70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João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2A268DE-526A-4EB4-9086-1B69A9F6013C}"/>
              </a:ext>
            </a:extLst>
          </p:cNvPr>
          <p:cNvSpPr/>
          <p:nvPr/>
        </p:nvSpPr>
        <p:spPr>
          <a:xfrm>
            <a:off x="3577389" y="5344931"/>
            <a:ext cx="1989221" cy="70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Elisandro</a:t>
            </a:r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5211871-CF96-47B5-A2BA-26C516BEB831}"/>
              </a:ext>
            </a:extLst>
          </p:cNvPr>
          <p:cNvSpPr/>
          <p:nvPr/>
        </p:nvSpPr>
        <p:spPr>
          <a:xfrm>
            <a:off x="800100" y="5344932"/>
            <a:ext cx="1989221" cy="70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André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26332E5-853E-47EA-90F8-F93F00513E52}"/>
              </a:ext>
            </a:extLst>
          </p:cNvPr>
          <p:cNvSpPr/>
          <p:nvPr/>
        </p:nvSpPr>
        <p:spPr>
          <a:xfrm>
            <a:off x="6096000" y="5344930"/>
            <a:ext cx="1989221" cy="70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Igor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85B0624-E16A-4C7D-B08A-68D3B8B29902}"/>
              </a:ext>
            </a:extLst>
          </p:cNvPr>
          <p:cNvSpPr/>
          <p:nvPr/>
        </p:nvSpPr>
        <p:spPr>
          <a:xfrm>
            <a:off x="9096469" y="5344929"/>
            <a:ext cx="1989221" cy="70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Marcelo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9ECE4B9-07A2-40D0-AFF2-F64D662C3673}"/>
              </a:ext>
            </a:extLst>
          </p:cNvPr>
          <p:cNvCxnSpPr/>
          <p:nvPr/>
        </p:nvCxnSpPr>
        <p:spPr>
          <a:xfrm flipH="1">
            <a:off x="4074695" y="3737811"/>
            <a:ext cx="497304" cy="27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48F1E10-B057-4BB0-A483-4452D9E528DB}"/>
              </a:ext>
            </a:extLst>
          </p:cNvPr>
          <p:cNvCxnSpPr>
            <a:cxnSpLocks/>
          </p:cNvCxnSpPr>
          <p:nvPr/>
        </p:nvCxnSpPr>
        <p:spPr>
          <a:xfrm flipH="1">
            <a:off x="1794710" y="4754613"/>
            <a:ext cx="290764" cy="45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78D7435-D780-48CE-A60A-BA9309E4C9BC}"/>
              </a:ext>
            </a:extLst>
          </p:cNvPr>
          <p:cNvCxnSpPr>
            <a:cxnSpLocks/>
          </p:cNvCxnSpPr>
          <p:nvPr/>
        </p:nvCxnSpPr>
        <p:spPr>
          <a:xfrm>
            <a:off x="4074695" y="4754613"/>
            <a:ext cx="248652" cy="45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7B8D476E-FBE8-4E97-B775-1E8EB0CA021D}"/>
              </a:ext>
            </a:extLst>
          </p:cNvPr>
          <p:cNvCxnSpPr>
            <a:cxnSpLocks/>
          </p:cNvCxnSpPr>
          <p:nvPr/>
        </p:nvCxnSpPr>
        <p:spPr>
          <a:xfrm>
            <a:off x="6922168" y="3737811"/>
            <a:ext cx="545139" cy="24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CF05DD0-3807-472F-9634-B6ECD0BEBAB4}"/>
              </a:ext>
            </a:extLst>
          </p:cNvPr>
          <p:cNvCxnSpPr>
            <a:cxnSpLocks/>
          </p:cNvCxnSpPr>
          <p:nvPr/>
        </p:nvCxnSpPr>
        <p:spPr>
          <a:xfrm flipH="1">
            <a:off x="7315200" y="4754613"/>
            <a:ext cx="320549" cy="45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A6AAEC7C-A871-4BD9-97AA-BE6855522688}"/>
              </a:ext>
            </a:extLst>
          </p:cNvPr>
          <p:cNvCxnSpPr>
            <a:cxnSpLocks/>
          </p:cNvCxnSpPr>
          <p:nvPr/>
        </p:nvCxnSpPr>
        <p:spPr>
          <a:xfrm>
            <a:off x="9464844" y="4785972"/>
            <a:ext cx="417093" cy="55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60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Referências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15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085483"/>
            <a:ext cx="1093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958"/>
                </a:solidFill>
              </a:rPr>
              <a:t>PEREIRA, Silvio do Lago.  </a:t>
            </a:r>
            <a:r>
              <a:rPr lang="pt-BR" b="1" dirty="0">
                <a:solidFill>
                  <a:srgbClr val="003958"/>
                </a:solidFill>
              </a:rPr>
              <a:t>Estruturas de dados fundamentais:  conceitos e aplicações</a:t>
            </a:r>
            <a:r>
              <a:rPr lang="pt-BR" dirty="0">
                <a:solidFill>
                  <a:srgbClr val="003958"/>
                </a:solidFill>
              </a:rPr>
              <a:t>.  12. ed., rev. e atual. São Paulo: Érica, 2008. 264 p. ISBN 9788571943704. </a:t>
            </a:r>
          </a:p>
        </p:txBody>
      </p:sp>
    </p:spTree>
    <p:extLst>
      <p:ext uri="{BB962C8B-B14F-4D97-AF65-F5344CB8AC3E}">
        <p14:creationId xmlns:p14="http://schemas.microsoft.com/office/powerpoint/2010/main" val="147382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F2167C-5AA6-4083-9208-72688C5F8B09}"/>
              </a:ext>
            </a:extLst>
          </p:cNvPr>
          <p:cNvSpPr txBox="1"/>
          <p:nvPr/>
        </p:nvSpPr>
        <p:spPr>
          <a:xfrm>
            <a:off x="174171" y="4667876"/>
            <a:ext cx="8672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rgbClr val="003958"/>
                </a:solidFill>
                <a:latin typeface="Impact" panose="020B0806030902050204" pitchFamily="34" charset="0"/>
              </a:rPr>
              <a:t>Dados Lineares e Árvores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2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65" y="0"/>
            <a:ext cx="5715000" cy="39528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950" y="0"/>
            <a:ext cx="3448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4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Estrutura de Dados Lineares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 aulas passadas falamos sobre pilhas, filas e etc... Essas são as chamadas estrutura de dados lineares, que será um dos tópicos da aula de hoje;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Esses tipos de 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objetos tem características muito similares, por exemplo, todos esses objetos quando um item é inserido, esse item tem uma posição pré-definida em relação aos demais itens daquele objeto;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No caso da fila, o item é colocado na última posição em relação aos demais e na pilha, temos o contrário, os demais itens são empurrados à direita, e o novo item é colocado na primeira posição do objeto.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DB9F2B1F-8E04-449D-B77D-1CC41CF55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104" y="4517905"/>
            <a:ext cx="2505792" cy="199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6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Estrutura de Dados Lineares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Uma outra característica comum à objetos que possuem estrutura de dados lineares, são que esses objetos possuem duas extremidades bem definidas;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caso da fila, temos o início (frente) e fim (trás) e no caso da pilha, temos também um início (topo) e fim (base);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nome que demos à essas extremidades também não é tão relevante, porém o que é relevante é que nós podemos definir o local (extremidade) que iremos inserir e remover itens;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Justamente, no Python, o tipo de objeto é o mesmo para criar filas e pilhas, utilizamos as listas e a partir da definição de como será o modo de inserção e remoção saberemos se aquela lista é definida como pilha ou fila;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Conversamos já também em aulas anteriores sobre como em outras linguagens não há como alterar o tamanho desses objetos, porém inclusive programando, vimos que em Python isso não é um problema.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79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Estrutura de Dados Lineares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São considerados estrutura de dados lineares: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Vetores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Deques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Pilhas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Filas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Listas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Listas Simplesmente Ligadas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;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Listas Duplamente Lig</a:t>
            </a: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adas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Já vimos aqui Pilhas e Filas, vamos aqui comentar rapidamente sobre os outros tipos de objetos que podem existir.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73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Estrutura de Dados Lineares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Vetores: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b="1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Os vetores podem ser comparadas com as listas, possuem capacidade de alocação dinâmicas, é uma estrutura um pouco mais simples, pois não cobra ao programador que ele se preocupe com detalhes específicos;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Nesse caso uma deficiência dos vetores é que eles permitem apenas um tipo de dado, ou seja, não há como encaixar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strings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e inteiros em um vetor, apenas itens do mesmo tipo.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Deques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 deques são bem similares aos vetores, porém a principal questão técnica que há entre eles, é a que em um deque internamente são mantidas as informações de suas extremidades (início e fim);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Essa informação na verdade é apenas para questão de gerenciamento de memória em controles mais específicos em que há essa necessidade.</a:t>
            </a:r>
          </a:p>
        </p:txBody>
      </p:sp>
    </p:spTree>
    <p:extLst>
      <p:ext uri="{BB962C8B-B14F-4D97-AF65-F5344CB8AC3E}">
        <p14:creationId xmlns:p14="http://schemas.microsoft.com/office/powerpoint/2010/main" val="381721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Estrutura de Dados Lineares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Listas Simplesmente Ligadas: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b="1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Para as listas, internamente, cada um dos itens possuem uma referência em relação à memória do item que inicia a lista;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Essa definição existem tanto para as listas simplesmente ligadas, quanto para as duplamente ligadas;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Contudo, a característica que define esse tipo de lista é que há uma segunda referência na memória, que aponta para o próximo item da lista;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Então, temos duas referências na memória para esse tipo de objeto, uma apontando para o 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ínicio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da lista e outra para o próximo item da lista.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Vamos para um exemplo no código então.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1931B5-A0C1-4BD4-AFF2-DE3027EA6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071" y="4813337"/>
            <a:ext cx="3294081" cy="149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Estrutura de Dados Lineares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b="1" dirty="0">
                <a:solidFill>
                  <a:srgbClr val="003958"/>
                </a:solidFill>
                <a:latin typeface="Calibri" panose="020F0502020204030204"/>
              </a:rPr>
              <a:t>Listas Duplamente Ligadas: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b="1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Já para esse tipo específico de listas temos uma terceira referência, apontada diretamente para o item anterior;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Então temos as seguintes referências: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Início da Lista;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Próximo Item;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Item Anterior.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Vamos para um exemplo no código então.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771103-84E0-4DD6-97FB-F02A2D39B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404" y="4423204"/>
            <a:ext cx="3355191" cy="19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9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Árvores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2849" y="1985519"/>
            <a:ext cx="104805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Uma árvore, computacionalmente falando é uma estrutura de dados um tanto quanto complexa, ela foi desenvolvida com um propósito específico;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As árvores são objetos criados para organizar dados de forma hierárquica, onde há um dado raiz e a partir dele dados abaixo, organizados de uma forma pré-determinada;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As árvores da natureza, são geralmente compostas por tronco, galhos, raiz e folhas;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Já as árvores computacionais são um tanto quanto parecidas, porém há uma diferença, em que não há um “tronco” definido, o resto segue igual: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Raiz;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Galhos (Nós);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Folhas.</a:t>
            </a:r>
          </a:p>
        </p:txBody>
      </p:sp>
      <p:pic>
        <p:nvPicPr>
          <p:cNvPr id="11" name="Imagem 10" descr="Árvore com folhas verdes&#10;&#10;Descrição gerada automaticamente">
            <a:extLst>
              <a:ext uri="{FF2B5EF4-FFF2-40B4-BE49-F238E27FC236}">
                <a16:creationId xmlns:a16="http://schemas.microsoft.com/office/drawing/2014/main" id="{1056A8D3-6962-4EB8-8A7E-0598435AC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999" y="676697"/>
            <a:ext cx="2559396" cy="138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25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B303D55711BB4B88F89CED6228DDE6" ma:contentTypeVersion="3" ma:contentTypeDescription="Create a new document." ma:contentTypeScope="" ma:versionID="2a9d932373b5b52970f6a943150bd64f">
  <xsd:schema xmlns:xsd="http://www.w3.org/2001/XMLSchema" xmlns:xs="http://www.w3.org/2001/XMLSchema" xmlns:p="http://schemas.microsoft.com/office/2006/metadata/properties" xmlns:ns2="7d9dcd7c-d35d-4444-9170-341777ed522f" targetNamespace="http://schemas.microsoft.com/office/2006/metadata/properties" ma:root="true" ma:fieldsID="c30d5a379810b4f1b3754dcf3fecf8d5" ns2:_="">
    <xsd:import namespace="7d9dcd7c-d35d-4444-9170-341777ed5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9dcd7c-d35d-4444-9170-341777ed5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154E9E-2226-4D18-8DBA-B70ED4DB0267}"/>
</file>

<file path=customXml/itemProps2.xml><?xml version="1.0" encoding="utf-8"?>
<ds:datastoreItem xmlns:ds="http://schemas.openxmlformats.org/officeDocument/2006/customXml" ds:itemID="{1C2F67E9-DB10-4C9F-BB50-FAE92A6B9A81}"/>
</file>

<file path=customXml/itemProps3.xml><?xml version="1.0" encoding="utf-8"?>
<ds:datastoreItem xmlns:ds="http://schemas.openxmlformats.org/officeDocument/2006/customXml" ds:itemID="{91AFD0EA-3BAD-4D3D-A8CC-F8F610E31144}"/>
</file>

<file path=docProps/app.xml><?xml version="1.0" encoding="utf-8"?>
<Properties xmlns="http://schemas.openxmlformats.org/officeDocument/2006/extended-properties" xmlns:vt="http://schemas.openxmlformats.org/officeDocument/2006/docPropsVTypes">
  <TotalTime>4956</TotalTime>
  <Words>1377</Words>
  <Application>Microsoft Office PowerPoint</Application>
  <PresentationFormat>Widescreen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Marcos Garcia Vieira</dc:creator>
  <cp:lastModifiedBy>Fabio Bittencourt</cp:lastModifiedBy>
  <cp:revision>100</cp:revision>
  <dcterms:created xsi:type="dcterms:W3CDTF">2019-02-19T17:16:10Z</dcterms:created>
  <dcterms:modified xsi:type="dcterms:W3CDTF">2023-08-14T02:16:15Z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0x01010077B303D55711BB4B88F89CED6228DDE6</vt:lpwstr>
  </property>
</Properties>
</file>