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18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e Programação – Aula 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Nas árvores computacionais, temos uma diferença primordial, a árvore começa pela raiz, o topo dela é invertida, a raiz está no topo dessa árvore;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 exemplo abaixo mostra uma árvore para classificação de números, ao lado direito, ficam os números maiores que o item de cima, ao lado esquerdo, ficam os números menores que os itens de cima;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assim ela anda, começamos com o número ‘50’, adicionamos o item ’17’, como ele é menor que ‘50’, então ele é adicionado a um item abaixo à esquerda, depois adicionamos o item ’72’, como ele é maior que ‘50’, então ele é adicionado a um item à direita.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assim vai indo, até que a árvore seja totalmente preenchida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como a imagem mostra.</a:t>
            </a:r>
          </a:p>
        </p:txBody>
      </p:sp>
      <p:pic>
        <p:nvPicPr>
          <p:cNvPr id="5" name="Imagem 4" descr="Desenho de pessoa com relógio no topo&#10;&#10;Descrição gerada automaticamente com confiança baixa">
            <a:extLst>
              <a:ext uri="{FF2B5EF4-FFF2-40B4-BE49-F238E27FC236}">
                <a16:creationId xmlns:a16="http://schemas.microsoft.com/office/drawing/2014/main" id="{B6929E6F-9AC7-41D8-AE2C-80221405C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8" y="4780240"/>
            <a:ext cx="2880626" cy="1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Seguindo na estrutura de uma árvore temos a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Raiz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que já vimos,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onde se encontra o número 50;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Independente do nível chamamos cada um dos níveis de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Nó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a principal frase que caracteriza uma árvore computa-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cional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é a seguinte: “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Uma Árvore é uma estrutura hierárquica</a:t>
            </a:r>
            <a:br>
              <a:rPr lang="pt-BR" b="1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composta por n&gt;0 nós.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árvores sem nós não existe, uma árvore com apenas um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nó, possui apenas a sua raiz;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 nó sem filho é chamado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Folha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C85A75-4A0B-4C0A-9F26-61243570C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84" y="2809875"/>
            <a:ext cx="495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Temos também mais uma característica importante, que são os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graus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 cada um dos nós;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árvore ao lado é uma árvore chamada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binária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onde obrigatoriamente,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temos apenas dois filhos para cada nós, no máximo;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No caso então, temos nessa nossa árvore, no máximo nós de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grau 2 (dois filhos) e no mínimo grau 0 (folha);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outra questão é que cada nó é possível entender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tam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bém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que, cada nó, é uma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sub-árvore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pois é possível clara-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mente separar visualmente em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sub-árvores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como a imagem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mostra;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 então.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AF0675-1CD0-4FDD-A575-BBE0D97A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796557"/>
            <a:ext cx="495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 Complemento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76848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Além das árvores binárias, temos as árvores que possuem um maior número de graus, que simplesmente no máximo duas;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 exemplo, a árvore ao lado, na parte de cima, temos um nó de grau 3, onde temos, A, que desce para B, C e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aplicação muito comum desse tipo de árvores, com a quantidade de graus livres, comumente utilizado na computação é a estrutura de pastas de um sistema operacional;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Nela, temos uma árvore raiz, no Windows, geralmente C:/, e dai pra baixo podemos ter N graus e N nós também, já que há uma infinidade de possibilidades pra criação de pasta e arquivos;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 exemplo dessa estrutura está colocada ao lado.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B50AF42-802A-4ADF-AEC0-9993D4CBE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98" y="853254"/>
            <a:ext cx="2795716" cy="2264530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A3BEB1-3179-482D-8C61-AE2F8A1B9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98" y="3473261"/>
            <a:ext cx="3127804" cy="22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 - Exercício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Implemente a árvore binária abaixo, de até 3 nós, onde você leia nomes de pessoas e você crie a seguinte regras, caso a primeira letra for maior que a letra do nome anterior, ele vai para direita, caso contrário ele vai para a esquerda.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3A9E31-EB13-433A-95F6-B295A1463DF2}"/>
              </a:ext>
            </a:extLst>
          </p:cNvPr>
          <p:cNvSpPr/>
          <p:nvPr/>
        </p:nvSpPr>
        <p:spPr>
          <a:xfrm>
            <a:off x="4692315" y="3001181"/>
            <a:ext cx="2229853" cy="705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Fábio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78AE2BD-4EE4-4976-AD2E-72FC3C13FF42}"/>
              </a:ext>
            </a:extLst>
          </p:cNvPr>
          <p:cNvSpPr/>
          <p:nvPr/>
        </p:nvSpPr>
        <p:spPr>
          <a:xfrm>
            <a:off x="2085474" y="4016843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Eduardo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F03681-D1FA-4505-865A-7A8B6622ABA4}"/>
              </a:ext>
            </a:extLst>
          </p:cNvPr>
          <p:cNvSpPr/>
          <p:nvPr/>
        </p:nvSpPr>
        <p:spPr>
          <a:xfrm>
            <a:off x="7475623" y="4016843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2A268DE-526A-4EB4-9086-1B69A9F6013C}"/>
              </a:ext>
            </a:extLst>
          </p:cNvPr>
          <p:cNvSpPr/>
          <p:nvPr/>
        </p:nvSpPr>
        <p:spPr>
          <a:xfrm>
            <a:off x="3577389" y="5344931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Elisandro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5211871-CF96-47B5-A2BA-26C516BEB831}"/>
              </a:ext>
            </a:extLst>
          </p:cNvPr>
          <p:cNvSpPr/>
          <p:nvPr/>
        </p:nvSpPr>
        <p:spPr>
          <a:xfrm>
            <a:off x="800100" y="5344932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André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26332E5-853E-47EA-90F8-F93F00513E52}"/>
              </a:ext>
            </a:extLst>
          </p:cNvPr>
          <p:cNvSpPr/>
          <p:nvPr/>
        </p:nvSpPr>
        <p:spPr>
          <a:xfrm>
            <a:off x="6096000" y="5344930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Igor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85B0624-E16A-4C7D-B08A-68D3B8B29902}"/>
              </a:ext>
            </a:extLst>
          </p:cNvPr>
          <p:cNvSpPr/>
          <p:nvPr/>
        </p:nvSpPr>
        <p:spPr>
          <a:xfrm>
            <a:off x="9096469" y="5344929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Marcelo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ECE4B9-07A2-40D0-AFF2-F64D662C3673}"/>
              </a:ext>
            </a:extLst>
          </p:cNvPr>
          <p:cNvCxnSpPr/>
          <p:nvPr/>
        </p:nvCxnSpPr>
        <p:spPr>
          <a:xfrm flipH="1">
            <a:off x="4074695" y="3737811"/>
            <a:ext cx="497304" cy="27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48F1E10-B057-4BB0-A483-4452D9E528DB}"/>
              </a:ext>
            </a:extLst>
          </p:cNvPr>
          <p:cNvCxnSpPr>
            <a:cxnSpLocks/>
          </p:cNvCxnSpPr>
          <p:nvPr/>
        </p:nvCxnSpPr>
        <p:spPr>
          <a:xfrm flipH="1">
            <a:off x="1794710" y="4754613"/>
            <a:ext cx="290764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78D7435-D780-48CE-A60A-BA9309E4C9BC}"/>
              </a:ext>
            </a:extLst>
          </p:cNvPr>
          <p:cNvCxnSpPr>
            <a:cxnSpLocks/>
          </p:cNvCxnSpPr>
          <p:nvPr/>
        </p:nvCxnSpPr>
        <p:spPr>
          <a:xfrm>
            <a:off x="4074695" y="4754613"/>
            <a:ext cx="248652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B8D476E-FBE8-4E97-B775-1E8EB0CA021D}"/>
              </a:ext>
            </a:extLst>
          </p:cNvPr>
          <p:cNvCxnSpPr>
            <a:cxnSpLocks/>
          </p:cNvCxnSpPr>
          <p:nvPr/>
        </p:nvCxnSpPr>
        <p:spPr>
          <a:xfrm>
            <a:off x="6922168" y="3737811"/>
            <a:ext cx="545139" cy="2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CF05DD0-3807-472F-9634-B6ECD0BEBAB4}"/>
              </a:ext>
            </a:extLst>
          </p:cNvPr>
          <p:cNvCxnSpPr>
            <a:cxnSpLocks/>
          </p:cNvCxnSpPr>
          <p:nvPr/>
        </p:nvCxnSpPr>
        <p:spPr>
          <a:xfrm flipH="1">
            <a:off x="7315200" y="4754613"/>
            <a:ext cx="320549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6AAEC7C-A871-4BD9-97AA-BE6855522688}"/>
              </a:ext>
            </a:extLst>
          </p:cNvPr>
          <p:cNvCxnSpPr>
            <a:cxnSpLocks/>
          </p:cNvCxnSpPr>
          <p:nvPr/>
        </p:nvCxnSpPr>
        <p:spPr>
          <a:xfrm>
            <a:off x="9464844" y="4785972"/>
            <a:ext cx="417093" cy="5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Dados Lineares e 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aulas passadas falamos sobre pilhas, filas e etc... Essas são as chamadas estrutura de dados lineares, que será um dos tópicos da aula de hoje;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Esses tipos de 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objetos tem características muito similares, por exemplo, todos esses objetos quando um item é inserido, esse item tem uma posição pré-definida em relação aos demais itens daquele objeto;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No caso da fila, o item é colocado na última posição em relação aos demais e na pilha, temos o contrário, os demais itens são empurrados à direita, e o novo item é colocado na primeira posição do objeto.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B9F2B1F-8E04-449D-B77D-1CC41CF5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04" y="4517905"/>
            <a:ext cx="2505792" cy="19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 outra característica comum à objetos que possuem estrutura de dados lineares, são que esses objetos possuem duas extremidades bem definidas;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caso da fila, temos o início (frente) e fim (trás) e no caso da pilha, temos também um início (topo) e fim (base);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nome que demos à essas extremidades também não é tão relevante, porém o que é relevante é que nós podemos definir o local (extremidade) que iremos inserir e remover itens;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Justamente, no Python, o tipo de objeto é o mesmo para criar filas e pilhas, utilizamos as listas e a partir da definição de como será o modo de inserção e remoção saberemos se aquela lista é definida como pilha ou fila;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Conversamos já também em aulas anteriores sobre como em outras linguagens não há como alterar o tamanho desses objetos, porém inclusive programando, vimos que em Python isso não é um problema.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7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São considerados estrutura de dados lineares: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Vetores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Deques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Pilhas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Filas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Simplesmente Ligadas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Listas Duplamente Lig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adas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vimos aqui Pilhas e Filas, vamos aqui comentar rapidamente sobre os outros tipos de objetos que podem existir.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3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Vetores: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Os vetores podem ser comparadas com as listas, possuem capacidade de alocação dinâmicas, é uma estrutura um pouco mais simples, pois não cobra ao programador que ele se preocupe com detalhes específicos;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Nesse caso uma deficiência dos vetores é que eles permitem apenas um tipo de dado, ou seja, não há como encaixar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strings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e inteiros em um vetor, apenas itens do mesmo tipo.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Deques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deques são bem similares aos vetores, porém a principal questão técnica que há entre eles, é a que em um deque internamente são mantidas as informações de suas extremidades (início e fim);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Essa informação na verdade é apenas para questão de gerenciamento de memória em controles mais específicos em que há essa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8172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Simplesmente Ligadas: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as listas, internamente, cada um dos itens possuem uma referência em relação à memória do item que inicia a lista;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Essa definição existem tanto para as listas simplesmente ligadas, quanto para as duplamente ligadas;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Contudo, a característica que define esse tipo de lista é que há uma segunda referência na memória, que aponta para o próximo item da lista;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Então, temos duas referências na memória para esse tipo de objeto, uma apontando para o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ínicio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da lista e outra para o próximo item da lista.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para um exemplo no código então.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1931B5-A0C1-4BD4-AFF2-DE3027EA6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071" y="4813337"/>
            <a:ext cx="3294081" cy="1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Duplamente Ligadas: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para esse tipo específico de listas temos uma terceira referência, apontada diretamente para o item anterior;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temos as seguintes referências: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Início da Lista;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Próximo Item;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Item Anterior.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para um exemplo no código então.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771103-84E0-4DD6-97FB-F02A2D39B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04" y="4423204"/>
            <a:ext cx="3355191" cy="19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árvore, computacionalmente falando é uma estrutura de dados um tanto quanto complexa, ela foi desenvolvida com um propósito específico;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As árvores são objetos criados para organizar dados de forma hierárquica, onde há um dado raiz e a partir dele dados abaixo, organizados de uma forma pré-determinada;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As árvores da natureza, são geralmente compostas por tronco, galhos, raiz e folhas;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as árvores computacionais são um tanto quanto parecidas, porém há uma diferença, em que não há um “tronco” definido, o resto segue igual: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Raiz;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Galhos (Nós);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Folhas.</a:t>
            </a:r>
          </a:p>
        </p:txBody>
      </p:sp>
      <p:pic>
        <p:nvPicPr>
          <p:cNvPr id="11" name="Imagem 10" descr="Árvore com folhas verdes&#10;&#10;Descrição gerada automaticamente">
            <a:extLst>
              <a:ext uri="{FF2B5EF4-FFF2-40B4-BE49-F238E27FC236}">
                <a16:creationId xmlns:a16="http://schemas.microsoft.com/office/drawing/2014/main" id="{1056A8D3-6962-4EB8-8A7E-0598435AC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99" y="676697"/>
            <a:ext cx="2559396" cy="13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1377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100</cp:revision>
  <dcterms:created xsi:type="dcterms:W3CDTF">2019-02-19T17:16:10Z</dcterms:created>
  <dcterms:modified xsi:type="dcterms:W3CDTF">2023-08-14T02:16:15Z</dcterms:modified>
</cp:coreProperties>
</file>